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mp3" ContentType="audio/mp3"/>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63" r:id="rId3"/>
    <p:sldId id="274" r:id="rId4"/>
    <p:sldId id="348" r:id="rId5"/>
    <p:sldId id="349" r:id="rId6"/>
    <p:sldId id="353" r:id="rId7"/>
    <p:sldId id="334" r:id="rId8"/>
    <p:sldId id="361" r:id="rId9"/>
    <p:sldId id="339" r:id="rId10"/>
    <p:sldId id="340" r:id="rId11"/>
    <p:sldId id="341" r:id="rId12"/>
    <p:sldId id="352" r:id="rId13"/>
    <p:sldId id="336" r:id="rId14"/>
    <p:sldId id="357" r:id="rId15"/>
    <p:sldId id="335" r:id="rId16"/>
    <p:sldId id="325" r:id="rId17"/>
    <p:sldId id="342" r:id="rId18"/>
    <p:sldId id="385"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cmAuthor id="2" name="THU THUY" initials="T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983"/>
    <a:srgbClr val="EE8640"/>
    <a:srgbClr val="A493C6"/>
    <a:srgbClr val="D0DEEC"/>
    <a:srgbClr val="6593C3"/>
    <a:srgbClr val="F7DADE"/>
    <a:srgbClr val="FF9801"/>
    <a:srgbClr val="0FB7BD"/>
    <a:srgbClr val="048DA4"/>
    <a:srgbClr val="10CD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3918" autoAdjust="0"/>
  </p:normalViewPr>
  <p:slideViewPr>
    <p:cSldViewPr snapToGrid="0" showGuides="1">
      <p:cViewPr varScale="1">
        <p:scale>
          <a:sx n="143" d="100"/>
          <a:sy n="143" d="100"/>
        </p:scale>
        <p:origin x="606" y="120"/>
      </p:cViewPr>
      <p:guideLst>
        <p:guide orient="horz" pos="2141"/>
        <p:guide pos="2842"/>
        <p:guide orient="horz" pos="16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media" Target="file:///G:\Nhac%20len%20san%20khau.wma" TargetMode="External"/><Relationship Id="rId3" Type="http://schemas.openxmlformats.org/officeDocument/2006/relationships/audio" Target="file:///G:\Nhac%20len%20san%20khau.wma" TargetMode="External"/><Relationship Id="rId2" Type="http://schemas.openxmlformats.org/officeDocument/2006/relationships/image" Target="../media/image2.GIF"/><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9" Type="http://schemas.openxmlformats.org/officeDocument/2006/relationships/audio" Target="../media/media4.mp3"/><Relationship Id="rId8" Type="http://schemas.microsoft.com/office/2007/relationships/media" Target="../media/media3.mp3"/><Relationship Id="rId7" Type="http://schemas.openxmlformats.org/officeDocument/2006/relationships/audio" Target="../media/media3.mp3"/><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15.png"/><Relationship Id="rId3" Type="http://schemas.microsoft.com/office/2007/relationships/media" Target="../media/media1.mp3"/><Relationship Id="rId2" Type="http://schemas.openxmlformats.org/officeDocument/2006/relationships/audio" Target="../media/media1.mp3"/><Relationship Id="rId16" Type="http://schemas.openxmlformats.org/officeDocument/2006/relationships/slideLayout" Target="../slideLayouts/slideLayout2.xml"/><Relationship Id="rId15" Type="http://schemas.openxmlformats.org/officeDocument/2006/relationships/hyperlink" Target="d&#7921;%20gi&#7901;%2012a12/mp3-output-ttsfree(dot)com-3.mp3" TargetMode="External"/><Relationship Id="rId14" Type="http://schemas.openxmlformats.org/officeDocument/2006/relationships/hyperlink" Target="d&#7921;%20gi&#7901;%2012a12/mp3-output-ttsfree(dot)com-2.mp3" TargetMode="External"/><Relationship Id="rId13" Type="http://schemas.openxmlformats.org/officeDocument/2006/relationships/hyperlink" Target="d&#7921;%20gi&#7901;%2012a12/mp3-output-ttsfree(dot)com.mp3" TargetMode="External"/><Relationship Id="rId12" Type="http://schemas.microsoft.com/office/2007/relationships/media" Target="../media/media5.mp3"/><Relationship Id="rId11" Type="http://schemas.openxmlformats.org/officeDocument/2006/relationships/audio" Target="../media/media5.mp3"/><Relationship Id="rId10" Type="http://schemas.microsoft.com/office/2007/relationships/media" Target="../media/media4.mp3"/><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microsoft.com/office/2007/relationships/media" Target="../media/media6.mp4"/><Relationship Id="rId1" Type="http://schemas.openxmlformats.org/officeDocument/2006/relationships/video" Target="../media/media6.mp4"/></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GIF"/><Relationship Id="rId1" Type="http://schemas.openxmlformats.org/officeDocument/2006/relationships/image" Target="../media/image1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2946" name="Picture 13" descr="28608"/>
          <p:cNvPicPr>
            <a:picLocks noChangeAspect="1" noChangeArrowheads="1" noCrop="1"/>
          </p:cNvPicPr>
          <p:nvPr/>
        </p:nvPicPr>
        <p:blipFill>
          <a:blip r:embed="rId1"/>
          <a:srcRect/>
          <a:stretch>
            <a:fillRect/>
          </a:stretch>
        </p:blipFill>
        <p:spPr bwMode="auto">
          <a:xfrm>
            <a:off x="0" y="-635"/>
            <a:ext cx="9143365" cy="514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4" descr="hung2"/>
          <p:cNvPicPr>
            <a:picLocks noChangeAspect="1" noChangeArrowheads="1" noCrop="1"/>
          </p:cNvPicPr>
          <p:nvPr/>
        </p:nvPicPr>
        <p:blipFill>
          <a:blip r:embed="rId2"/>
          <a:srcRect/>
          <a:stretch>
            <a:fillRect/>
          </a:stretch>
        </p:blipFill>
        <p:spPr bwMode="auto">
          <a:xfrm>
            <a:off x="705485" y="1771650"/>
            <a:ext cx="773303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6" name="Nhac len san khau.wma">
            <a:hlinkClick r:id="" action="ppaction://media"/>
          </p:cNvPr>
          <p:cNvPicPr>
            <a:picLocks noRot="1" noChangeAspect="1" noChangeArrowheads="1"/>
          </p:cNvPicPr>
          <p:nvPr>
            <a:audioFile r:link="rId3"/>
            <p:extLst>
              <p:ext uri="{DAA4B4D4-6D71-4841-9C94-3DE7FCFB9230}">
                <p14:media xmlns:p14="http://schemas.microsoft.com/office/powerpoint/2010/main" r:link="rId4"/>
              </p:ext>
            </p:extLst>
          </p:nvPr>
        </p:nvPicPr>
        <p:blipFill>
          <a:blip r:embed="rId5">
            <a:extLst>
              <a:ext uri="{28A0092B-C50C-407E-A947-70E740481C1C}">
                <a14:useLocalDpi xmlns:a14="http://schemas.microsoft.com/office/drawing/2010/main" val="0"/>
              </a:ext>
            </a:extLst>
          </a:blip>
          <a:srcRect/>
          <a:stretch>
            <a:fillRect/>
          </a:stretch>
        </p:blipFill>
        <p:spPr bwMode="auto">
          <a:xfrm>
            <a:off x="2228850" y="42862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9639" fill="hold"/>
                                        <p:tgtEl>
                                          <p:spTgt spid="993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933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0138" y="61968"/>
            <a:ext cx="5530332"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CONTROLLED PRACTICE</a:t>
            </a:r>
            <a:endParaRPr lang="en-US" sz="3200" b="1" dirty="0">
              <a:solidFill>
                <a:schemeClr val="bg1"/>
              </a:solidFill>
              <a:latin typeface="UTM Facebook K&amp;T" panose="02040603050506020204" pitchFamily="18" charset="0"/>
              <a:cs typeface="Arial" panose="020B0604020202020204" pitchFamily="34" charset="0"/>
            </a:endParaRPr>
          </a:p>
        </p:txBody>
      </p:sp>
      <p:sp>
        <p:nvSpPr>
          <p:cNvPr id="7" name="Rectangle: Rounded Corners 6"/>
          <p:cNvSpPr/>
          <p:nvPr/>
        </p:nvSpPr>
        <p:spPr>
          <a:xfrm>
            <a:off x="0" y="1541145"/>
            <a:ext cx="9143365" cy="558800"/>
          </a:xfrm>
          <a:prstGeom prst="roundRect">
            <a:avLst/>
          </a:prstGeom>
          <a:noFill/>
          <a:ln w="28575">
            <a:solidFill>
              <a:srgbClr val="E459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95000"/>
                    <a:lumOff val="5000"/>
                  </a:schemeClr>
                </a:solidFill>
              </a:rPr>
              <a:t>boring 		challenging 	demanding 	exciting 	</a:t>
            </a:r>
            <a:r>
              <a:rPr lang="vi-VN" altLang="en-US" dirty="0">
                <a:solidFill>
                  <a:schemeClr val="tx1">
                    <a:lumMod val="95000"/>
                    <a:lumOff val="5000"/>
                  </a:schemeClr>
                </a:solidFill>
              </a:rPr>
              <a:t>	</a:t>
            </a:r>
            <a:r>
              <a:rPr lang="en-US" dirty="0">
                <a:solidFill>
                  <a:schemeClr val="tx1">
                    <a:lumMod val="95000"/>
                    <a:lumOff val="5000"/>
                  </a:schemeClr>
                </a:solidFill>
              </a:rPr>
              <a:t>important</a:t>
            </a:r>
            <a:endParaRPr lang="en-US" dirty="0">
              <a:solidFill>
                <a:schemeClr val="tx1">
                  <a:lumMod val="95000"/>
                  <a:lumOff val="5000"/>
                </a:schemeClr>
              </a:solidFill>
            </a:endParaRPr>
          </a:p>
          <a:p>
            <a:r>
              <a:rPr lang="en-US" dirty="0">
                <a:solidFill>
                  <a:schemeClr val="tx1">
                    <a:lumMod val="95000"/>
                    <a:lumOff val="5000"/>
                  </a:schemeClr>
                </a:solidFill>
              </a:rPr>
              <a:t>lonely 		repetitive	rewarding 	stressful 	tiring</a:t>
            </a:r>
            <a:endParaRPr lang="en-US" dirty="0">
              <a:solidFill>
                <a:schemeClr val="tx1">
                  <a:lumMod val="95000"/>
                  <a:lumOff val="5000"/>
                </a:schemeClr>
              </a:solidFill>
            </a:endParaRPr>
          </a:p>
        </p:txBody>
      </p:sp>
      <p:sp>
        <p:nvSpPr>
          <p:cNvPr id="12" name="TextBox 11"/>
          <p:cNvSpPr txBox="1"/>
          <p:nvPr/>
        </p:nvSpPr>
        <p:spPr>
          <a:xfrm>
            <a:off x="245404" y="4436863"/>
            <a:ext cx="2993342" cy="584775"/>
          </a:xfrm>
          <a:prstGeom prst="rect">
            <a:avLst/>
          </a:prstGeom>
          <a:noFill/>
        </p:spPr>
        <p:txBody>
          <a:bodyPr wrap="square" rtlCol="0">
            <a:spAutoFit/>
          </a:bodyPr>
          <a:lstStyle/>
          <a:p>
            <a:pPr algn="ctr"/>
            <a:r>
              <a:rPr lang="en-US" sz="3200" b="1" dirty="0">
                <a:solidFill>
                  <a:srgbClr val="FF0000"/>
                </a:solidFill>
              </a:rPr>
              <a:t>babysitter</a:t>
            </a:r>
            <a:endParaRPr lang="en-US" sz="3200" b="1" dirty="0">
              <a:solidFill>
                <a:srgbClr val="FF0000"/>
              </a:solidFill>
            </a:endParaRPr>
          </a:p>
        </p:txBody>
      </p:sp>
      <p:pic>
        <p:nvPicPr>
          <p:cNvPr id="8" name="Image 4"/>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10922" y="2397991"/>
            <a:ext cx="2992021" cy="19946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7"/>
          <p:cNvSpPr/>
          <p:nvPr/>
        </p:nvSpPr>
        <p:spPr>
          <a:xfrm>
            <a:off x="414175" y="762217"/>
            <a:ext cx="414822" cy="429760"/>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17" name="TextBox 16"/>
          <p:cNvSpPr txBox="1"/>
          <p:nvPr/>
        </p:nvSpPr>
        <p:spPr>
          <a:xfrm>
            <a:off x="493913" y="698131"/>
            <a:ext cx="264919"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18" name="Rectangle 17"/>
          <p:cNvSpPr/>
          <p:nvPr/>
        </p:nvSpPr>
        <p:spPr>
          <a:xfrm>
            <a:off x="828997" y="702118"/>
            <a:ext cx="8315003" cy="584775"/>
          </a:xfrm>
          <a:prstGeom prst="rect">
            <a:avLst/>
          </a:prstGeom>
        </p:spPr>
        <p:txBody>
          <a:bodyPr wrap="square">
            <a:spAutoFit/>
          </a:bodyPr>
          <a:lstStyle/>
          <a:p>
            <a:r>
              <a:rPr lang="en-US" sz="1600" b="1" dirty="0">
                <a:cs typeface="Arial" panose="020B0604020202020204" pitchFamily="34" charset="0"/>
              </a:rPr>
              <a:t>Read the descriptions of the following jobs. What do you think about each job? Write the adjectives that describe the nature of the job in the table. Use the words in the box to help you.</a:t>
            </a:r>
            <a:endParaRPr lang="en-US" sz="1600" b="1" dirty="0">
              <a:cs typeface="Arial" panose="020B0604020202020204" pitchFamily="34" charset="0"/>
            </a:endParaRPr>
          </a:p>
        </p:txBody>
      </p:sp>
    </p:spTree>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98780"/>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0138" y="61968"/>
            <a:ext cx="5530332" cy="398780"/>
          </a:xfrm>
          <a:prstGeom prst="rect">
            <a:avLst/>
          </a:prstGeom>
          <a:noFill/>
        </p:spPr>
        <p:txBody>
          <a:bodyPr wrap="square">
            <a:spAutoFit/>
          </a:bodyPr>
          <a:lstStyle/>
          <a:p>
            <a:r>
              <a:rPr lang="en-US" sz="2000" b="1" dirty="0">
                <a:solidFill>
                  <a:schemeClr val="bg1"/>
                </a:solidFill>
                <a:latin typeface="UTM Facebook K&amp;T" panose="02040603050506020204" pitchFamily="18" charset="0"/>
                <a:cs typeface="Arial" panose="020B0604020202020204" pitchFamily="34" charset="0"/>
              </a:rPr>
              <a:t>CONTROLLED PRACTICE</a:t>
            </a:r>
            <a:endParaRPr lang="en-US" sz="2000" b="1" dirty="0">
              <a:solidFill>
                <a:schemeClr val="bg1"/>
              </a:solidFill>
              <a:latin typeface="UTM Facebook K&amp;T" panose="02040603050506020204" pitchFamily="18" charset="0"/>
              <a:cs typeface="Arial" panose="020B0604020202020204" pitchFamily="34" charset="0"/>
            </a:endParaRPr>
          </a:p>
        </p:txBody>
      </p:sp>
      <p:sp>
        <p:nvSpPr>
          <p:cNvPr id="2" name="Rounded Rectangle 7"/>
          <p:cNvSpPr/>
          <p:nvPr/>
        </p:nvSpPr>
        <p:spPr>
          <a:xfrm>
            <a:off x="10950" y="398997"/>
            <a:ext cx="414822" cy="429760"/>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p:cNvSpPr txBox="1"/>
          <p:nvPr/>
        </p:nvSpPr>
        <p:spPr>
          <a:xfrm>
            <a:off x="85090" y="398780"/>
            <a:ext cx="182880" cy="553085"/>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p:cNvSpPr/>
          <p:nvPr/>
        </p:nvSpPr>
        <p:spPr>
          <a:xfrm>
            <a:off x="379730" y="411480"/>
            <a:ext cx="8764270" cy="829945"/>
          </a:xfrm>
          <a:prstGeom prst="rect">
            <a:avLst/>
          </a:prstGeom>
        </p:spPr>
        <p:txBody>
          <a:bodyPr wrap="square">
            <a:spAutoFit/>
          </a:bodyPr>
          <a:lstStyle/>
          <a:p>
            <a:r>
              <a:rPr lang="en-US" sz="1600" b="1" dirty="0">
                <a:cs typeface="Arial" panose="020B0604020202020204" pitchFamily="34" charset="0"/>
              </a:rPr>
              <a:t>Read the descriptions of the following jobs. What do you think about each job? Write the adjectives that describe the nature of the job in the table. Use the words in the box to help you.</a:t>
            </a:r>
            <a:endParaRPr lang="en-US" sz="1600" b="1" dirty="0">
              <a:cs typeface="Arial" panose="020B0604020202020204" pitchFamily="34" charset="0"/>
            </a:endParaRPr>
          </a:p>
        </p:txBody>
      </p:sp>
      <p:sp>
        <p:nvSpPr>
          <p:cNvPr id="7" name="Rectangle: Rounded Corners 6"/>
          <p:cNvSpPr/>
          <p:nvPr/>
        </p:nvSpPr>
        <p:spPr>
          <a:xfrm>
            <a:off x="47625" y="1270635"/>
            <a:ext cx="9143365" cy="558800"/>
          </a:xfrm>
          <a:prstGeom prst="roundRect">
            <a:avLst/>
          </a:prstGeom>
          <a:noFill/>
          <a:ln w="28575">
            <a:solidFill>
              <a:srgbClr val="E459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95000"/>
                    <a:lumOff val="5000"/>
                  </a:schemeClr>
                </a:solidFill>
              </a:rPr>
              <a:t>boring 		challenging 	demanding 	exciting 		important</a:t>
            </a:r>
            <a:endParaRPr lang="en-US" dirty="0">
              <a:solidFill>
                <a:schemeClr val="tx1">
                  <a:lumMod val="95000"/>
                  <a:lumOff val="5000"/>
                </a:schemeClr>
              </a:solidFill>
            </a:endParaRPr>
          </a:p>
          <a:p>
            <a:r>
              <a:rPr lang="en-US" dirty="0">
                <a:solidFill>
                  <a:schemeClr val="tx1">
                    <a:lumMod val="95000"/>
                    <a:lumOff val="5000"/>
                  </a:schemeClr>
                </a:solidFill>
              </a:rPr>
              <a:t>lonely 		repetitive	rewarding 	stressful 	tiring</a:t>
            </a:r>
            <a:endParaRPr lang="en-US" dirty="0">
              <a:solidFill>
                <a:schemeClr val="tx1">
                  <a:lumMod val="95000"/>
                  <a:lumOff val="5000"/>
                </a:schemeClr>
              </a:solidFill>
            </a:endParaRPr>
          </a:p>
        </p:txBody>
      </p:sp>
      <p:graphicFrame>
        <p:nvGraphicFramePr>
          <p:cNvPr id="8" name="Table 8"/>
          <p:cNvGraphicFramePr>
            <a:graphicFrameLocks noGrp="1"/>
          </p:cNvGraphicFramePr>
          <p:nvPr/>
        </p:nvGraphicFramePr>
        <p:xfrm>
          <a:off x="-45330" y="1858707"/>
          <a:ext cx="9236075" cy="2989580"/>
        </p:xfrm>
        <a:graphic>
          <a:graphicData uri="http://schemas.openxmlformats.org/drawingml/2006/table">
            <a:tbl>
              <a:tblPr firstRow="1" bandRow="1">
                <a:tableStyleId>{93296810-A885-4BE3-A3E7-6D5BEEA58F35}</a:tableStyleId>
              </a:tblPr>
              <a:tblGrid>
                <a:gridCol w="1250315"/>
                <a:gridCol w="5206365"/>
                <a:gridCol w="2779263"/>
              </a:tblGrid>
              <a:tr h="326279">
                <a:tc>
                  <a:txBody>
                    <a:bodyPr/>
                    <a:lstStyle/>
                    <a:p>
                      <a:pPr algn="ctr"/>
                      <a:r>
                        <a:rPr lang="en-US" sz="1600" dirty="0"/>
                        <a:t>Jobs</a:t>
                      </a:r>
                      <a:endParaRPr lang="en-US" sz="1600" dirty="0"/>
                    </a:p>
                  </a:txBody>
                  <a:tcPr/>
                </a:tc>
                <a:tc>
                  <a:txBody>
                    <a:bodyPr/>
                    <a:lstStyle/>
                    <a:p>
                      <a:pPr algn="ctr"/>
                      <a:r>
                        <a:rPr lang="en-US" sz="1600" dirty="0"/>
                        <a:t>Main responsibilities</a:t>
                      </a:r>
                      <a:endParaRPr lang="en-US" sz="1600" dirty="0"/>
                    </a:p>
                  </a:txBody>
                  <a:tcPr/>
                </a:tc>
                <a:tc>
                  <a:txBody>
                    <a:bodyPr/>
                    <a:lstStyle/>
                    <a:p>
                      <a:pPr algn="ctr"/>
                      <a:r>
                        <a:rPr lang="en-US" sz="1600" dirty="0"/>
                        <a:t>Adjectives </a:t>
                      </a:r>
                      <a:endParaRPr lang="en-US" sz="1600" dirty="0"/>
                    </a:p>
                  </a:txBody>
                  <a:tcPr/>
                </a:tc>
              </a:tr>
              <a:tr h="563573">
                <a:tc>
                  <a:txBody>
                    <a:bodyPr/>
                    <a:lstStyle/>
                    <a:p>
                      <a:r>
                        <a:rPr lang="en-US" sz="1600" b="1" dirty="0"/>
                        <a:t>Teaching assistant</a:t>
                      </a:r>
                      <a:endParaRPr lang="en-US" sz="1600" b="1" dirty="0"/>
                    </a:p>
                  </a:txBody>
                  <a:tcPr/>
                </a:tc>
                <a:tc>
                  <a:txBody>
                    <a:bodyPr/>
                    <a:lstStyle/>
                    <a:p>
                      <a:r>
                        <a:rPr lang="en-US" sz="1600" dirty="0"/>
                        <a:t>supervising classroom activities, supporting teachers, and checking attendance</a:t>
                      </a:r>
                      <a:endParaRPr lang="en-US" sz="1600" dirty="0"/>
                    </a:p>
                  </a:txBody>
                  <a:tcPr/>
                </a:tc>
                <a:tc>
                  <a:txBody>
                    <a:bodyPr/>
                    <a:lstStyle/>
                    <a:p>
                      <a:r>
                        <a:rPr lang="en-US" sz="1600" dirty="0"/>
                        <a:t>rewarding, interesting, fun</a:t>
                      </a:r>
                      <a:endParaRPr lang="en-US" sz="1600" dirty="0"/>
                    </a:p>
                  </a:txBody>
                  <a:tcPr/>
                </a:tc>
              </a:tr>
              <a:tr h="458470">
                <a:tc>
                  <a:txBody>
                    <a:bodyPr/>
                    <a:lstStyle/>
                    <a:p>
                      <a:r>
                        <a:rPr lang="en-US" sz="1600" b="1" dirty="0"/>
                        <a:t>Event volunteer</a:t>
                      </a:r>
                      <a:endParaRPr lang="en-US" sz="1600" b="1" dirty="0"/>
                    </a:p>
                  </a:txBody>
                  <a:tcPr/>
                </a:tc>
                <a:tc>
                  <a:txBody>
                    <a:bodyPr/>
                    <a:lstStyle/>
                    <a:p>
                      <a:r>
                        <a:rPr lang="en-US" sz="1600" dirty="0"/>
                        <a:t>greeting and talking to guests, and sorting donations</a:t>
                      </a:r>
                      <a:endParaRPr lang="en-US" sz="1600" dirty="0"/>
                    </a:p>
                  </a:txBody>
                  <a:tcPr/>
                </a:tc>
                <a:tc>
                  <a:txBody>
                    <a:bodyPr/>
                    <a:lstStyle/>
                    <a:p>
                      <a:r>
                        <a:rPr lang="en-US" sz="1600" dirty="0">
                          <a:solidFill>
                            <a:schemeClr val="tx1">
                              <a:lumMod val="95000"/>
                              <a:lumOff val="5000"/>
                            </a:schemeClr>
                          </a:solidFill>
                          <a:sym typeface="+mn-ea"/>
                        </a:rPr>
                        <a:t>rewarding</a:t>
                      </a:r>
                      <a:r>
                        <a:rPr lang="vi-VN" altLang="en-US" sz="1600" dirty="0">
                          <a:solidFill>
                            <a:schemeClr val="tx1">
                              <a:lumMod val="95000"/>
                              <a:lumOff val="5000"/>
                            </a:schemeClr>
                          </a:solidFill>
                          <a:sym typeface="+mn-ea"/>
                        </a:rPr>
                        <a:t>, </a:t>
                      </a:r>
                      <a:r>
                        <a:rPr lang="en-US" sz="1600" dirty="0">
                          <a:solidFill>
                            <a:schemeClr val="tx1">
                              <a:lumMod val="95000"/>
                              <a:lumOff val="5000"/>
                            </a:schemeClr>
                          </a:solidFill>
                          <a:sym typeface="+mn-ea"/>
                        </a:rPr>
                        <a:t>important</a:t>
                      </a:r>
                      <a:endParaRPr lang="en-US" sz="1600" dirty="0">
                        <a:solidFill>
                          <a:schemeClr val="tx1">
                            <a:lumMod val="95000"/>
                            <a:lumOff val="5000"/>
                          </a:schemeClr>
                        </a:solidFill>
                        <a:sym typeface="+mn-ea"/>
                      </a:endParaRPr>
                    </a:p>
                    <a:p>
                      <a:r>
                        <a:rPr lang="en-US" sz="1600" dirty="0">
                          <a:solidFill>
                            <a:schemeClr val="tx1">
                              <a:lumMod val="95000"/>
                              <a:lumOff val="5000"/>
                            </a:schemeClr>
                          </a:solidFill>
                          <a:sym typeface="+mn-ea"/>
                        </a:rPr>
                        <a:t>demanding</a:t>
                      </a:r>
                      <a:r>
                        <a:rPr lang="vi-VN" altLang="en-US" sz="1600" dirty="0">
                          <a:solidFill>
                            <a:schemeClr val="tx1">
                              <a:lumMod val="95000"/>
                              <a:lumOff val="5000"/>
                            </a:schemeClr>
                          </a:solidFill>
                          <a:sym typeface="+mn-ea"/>
                        </a:rPr>
                        <a:t>, </a:t>
                      </a:r>
                      <a:r>
                        <a:rPr lang="en-US" sz="1600" dirty="0">
                          <a:solidFill>
                            <a:schemeClr val="tx1">
                              <a:lumMod val="95000"/>
                              <a:lumOff val="5000"/>
                            </a:schemeClr>
                          </a:solidFill>
                          <a:sym typeface="+mn-ea"/>
                        </a:rPr>
                        <a:t>tiring</a:t>
                      </a:r>
                      <a:endParaRPr lang="vi-VN" altLang="en-US" sz="1600" dirty="0">
                        <a:solidFill>
                          <a:schemeClr val="tx1">
                            <a:lumMod val="95000"/>
                            <a:lumOff val="5000"/>
                          </a:schemeClr>
                        </a:solidFill>
                        <a:sym typeface="+mn-ea"/>
                      </a:endParaRPr>
                    </a:p>
                  </a:txBody>
                  <a:tcPr/>
                </a:tc>
              </a:tr>
              <a:tr h="458451">
                <a:tc>
                  <a:txBody>
                    <a:bodyPr/>
                    <a:lstStyle/>
                    <a:p>
                      <a:r>
                        <a:rPr lang="en-US" sz="1600" b="1" dirty="0"/>
                        <a:t>Product reviewer</a:t>
                      </a:r>
                      <a:endParaRPr lang="en-US" sz="1600" b="1" dirty="0"/>
                    </a:p>
                  </a:txBody>
                  <a:tcPr/>
                </a:tc>
                <a:tc>
                  <a:txBody>
                    <a:bodyPr/>
                    <a:lstStyle/>
                    <a:p>
                      <a:r>
                        <a:rPr lang="en-US" sz="1600" dirty="0"/>
                        <a:t>testing product and writing reviews of them</a:t>
                      </a:r>
                      <a:endParaRPr lang="en-US" sz="1600" dirty="0"/>
                    </a:p>
                  </a:txBody>
                  <a:tcPr/>
                </a:tc>
                <a:tc>
                  <a:txBody>
                    <a:bodyPr/>
                    <a:lstStyle/>
                    <a:p>
                      <a:r>
                        <a:rPr lang="en-US" sz="1600" dirty="0">
                          <a:solidFill>
                            <a:schemeClr val="tx1">
                              <a:lumMod val="95000"/>
                              <a:lumOff val="5000"/>
                            </a:schemeClr>
                          </a:solidFill>
                          <a:sym typeface="+mn-ea"/>
                        </a:rPr>
                        <a:t>exciting</a:t>
                      </a:r>
                      <a:r>
                        <a:rPr lang="vi-VN" altLang="en-US" sz="1600" dirty="0">
                          <a:solidFill>
                            <a:schemeClr val="tx1">
                              <a:lumMod val="95000"/>
                              <a:lumOff val="5000"/>
                            </a:schemeClr>
                          </a:solidFill>
                          <a:sym typeface="+mn-ea"/>
                        </a:rPr>
                        <a:t>, </a:t>
                      </a:r>
                      <a:r>
                        <a:rPr lang="en-US" sz="1600" dirty="0">
                          <a:solidFill>
                            <a:schemeClr val="tx1">
                              <a:lumMod val="95000"/>
                              <a:lumOff val="5000"/>
                            </a:schemeClr>
                          </a:solidFill>
                          <a:sym typeface="+mn-ea"/>
                        </a:rPr>
                        <a:t>challenging</a:t>
                      </a:r>
                      <a:r>
                        <a:rPr lang="vi-VN" altLang="en-US" sz="1600" dirty="0">
                          <a:solidFill>
                            <a:schemeClr val="tx1">
                              <a:lumMod val="95000"/>
                              <a:lumOff val="5000"/>
                            </a:schemeClr>
                          </a:solidFill>
                          <a:sym typeface="+mn-ea"/>
                        </a:rPr>
                        <a:t>, </a:t>
                      </a:r>
                      <a:endParaRPr lang="vi-VN" altLang="en-US" sz="1600" dirty="0">
                        <a:solidFill>
                          <a:schemeClr val="tx1">
                            <a:lumMod val="95000"/>
                            <a:lumOff val="5000"/>
                          </a:schemeClr>
                        </a:solidFill>
                        <a:sym typeface="+mn-ea"/>
                      </a:endParaRPr>
                    </a:p>
                    <a:p>
                      <a:r>
                        <a:rPr lang="en-US" sz="1600" dirty="0">
                          <a:solidFill>
                            <a:schemeClr val="tx1">
                              <a:lumMod val="95000"/>
                              <a:lumOff val="5000"/>
                            </a:schemeClr>
                          </a:solidFill>
                          <a:sym typeface="+mn-ea"/>
                        </a:rPr>
                        <a:t>demanding</a:t>
                      </a:r>
                      <a:r>
                        <a:rPr lang="vi-VN" altLang="en-US" sz="1600" dirty="0">
                          <a:solidFill>
                            <a:schemeClr val="tx1">
                              <a:lumMod val="95000"/>
                              <a:lumOff val="5000"/>
                            </a:schemeClr>
                          </a:solidFill>
                          <a:sym typeface="+mn-ea"/>
                        </a:rPr>
                        <a:t>, </a:t>
                      </a:r>
                      <a:r>
                        <a:rPr lang="en-US" sz="1600" dirty="0">
                          <a:solidFill>
                            <a:schemeClr val="tx1">
                              <a:lumMod val="95000"/>
                              <a:lumOff val="5000"/>
                            </a:schemeClr>
                          </a:solidFill>
                          <a:sym typeface="+mn-ea"/>
                        </a:rPr>
                        <a:t>lonely</a:t>
                      </a:r>
                      <a:endParaRPr lang="vi-VN" altLang="en-US" sz="1600" dirty="0">
                        <a:solidFill>
                          <a:schemeClr val="tx1">
                            <a:lumMod val="95000"/>
                            <a:lumOff val="5000"/>
                          </a:schemeClr>
                        </a:solidFill>
                        <a:sym typeface="+mn-ea"/>
                      </a:endParaRPr>
                    </a:p>
                  </a:txBody>
                  <a:tcPr/>
                </a:tc>
              </a:tr>
              <a:tr h="563573">
                <a:tc>
                  <a:txBody>
                    <a:bodyPr/>
                    <a:lstStyle/>
                    <a:p>
                      <a:r>
                        <a:rPr lang="en-US" sz="1600" b="1" dirty="0"/>
                        <a:t>Shop assistant</a:t>
                      </a:r>
                      <a:endParaRPr lang="en-US" sz="1600" b="1" dirty="0"/>
                    </a:p>
                  </a:txBody>
                  <a:tcPr/>
                </a:tc>
                <a:tc>
                  <a:txBody>
                    <a:bodyPr/>
                    <a:lstStyle/>
                    <a:p>
                      <a:r>
                        <a:rPr lang="en-US" sz="1600" dirty="0"/>
                        <a:t>welcoming customers, arranging window displays, and selling goods. </a:t>
                      </a:r>
                      <a:endParaRPr lang="en-US" sz="1600" dirty="0"/>
                    </a:p>
                  </a:txBody>
                  <a:tcPr/>
                </a:tc>
                <a:tc>
                  <a:txBody>
                    <a:bodyPr/>
                    <a:lstStyle/>
                    <a:p>
                      <a:r>
                        <a:rPr lang="en-US" sz="1600" dirty="0">
                          <a:solidFill>
                            <a:schemeClr val="tx1">
                              <a:lumMod val="95000"/>
                              <a:lumOff val="5000"/>
                            </a:schemeClr>
                          </a:solidFill>
                          <a:sym typeface="+mn-ea"/>
                        </a:rPr>
                        <a:t>repetitive</a:t>
                      </a:r>
                      <a:r>
                        <a:rPr lang="vi-VN" altLang="en-US" sz="1600" dirty="0">
                          <a:solidFill>
                            <a:schemeClr val="tx1">
                              <a:lumMod val="95000"/>
                              <a:lumOff val="5000"/>
                            </a:schemeClr>
                          </a:solidFill>
                          <a:sym typeface="+mn-ea"/>
                        </a:rPr>
                        <a:t>, </a:t>
                      </a:r>
                      <a:r>
                        <a:rPr lang="en-US" sz="1600" dirty="0">
                          <a:solidFill>
                            <a:schemeClr val="tx1">
                              <a:lumMod val="95000"/>
                              <a:lumOff val="5000"/>
                            </a:schemeClr>
                          </a:solidFill>
                          <a:sym typeface="+mn-ea"/>
                        </a:rPr>
                        <a:t>boring</a:t>
                      </a:r>
                      <a:r>
                        <a:rPr lang="vi-VN" altLang="en-US" sz="1600" dirty="0">
                          <a:solidFill>
                            <a:schemeClr val="tx1">
                              <a:lumMod val="95000"/>
                              <a:lumOff val="5000"/>
                            </a:schemeClr>
                          </a:solidFill>
                          <a:sym typeface="+mn-ea"/>
                        </a:rPr>
                        <a:t>, </a:t>
                      </a:r>
                      <a:r>
                        <a:rPr lang="en-US" sz="1600" dirty="0">
                          <a:solidFill>
                            <a:schemeClr val="tx1">
                              <a:lumMod val="95000"/>
                              <a:lumOff val="5000"/>
                            </a:schemeClr>
                          </a:solidFill>
                          <a:sym typeface="+mn-ea"/>
                        </a:rPr>
                        <a:t>tiring</a:t>
                      </a:r>
                      <a:r>
                        <a:rPr lang="vi-VN" altLang="en-US" sz="1600" dirty="0">
                          <a:solidFill>
                            <a:schemeClr val="tx1">
                              <a:lumMod val="95000"/>
                              <a:lumOff val="5000"/>
                            </a:schemeClr>
                          </a:solidFill>
                          <a:sym typeface="+mn-ea"/>
                        </a:rPr>
                        <a:t>, </a:t>
                      </a:r>
                      <a:r>
                        <a:rPr lang="en-US" sz="1600" dirty="0">
                          <a:solidFill>
                            <a:schemeClr val="tx1">
                              <a:lumMod val="95000"/>
                              <a:lumOff val="5000"/>
                            </a:schemeClr>
                          </a:solidFill>
                          <a:sym typeface="+mn-ea"/>
                        </a:rPr>
                        <a:t>exciting</a:t>
                      </a:r>
                      <a:endParaRPr lang="vi-VN" altLang="en-US" sz="1600" dirty="0">
                        <a:solidFill>
                          <a:schemeClr val="tx1">
                            <a:lumMod val="95000"/>
                            <a:lumOff val="5000"/>
                          </a:schemeClr>
                        </a:solidFill>
                        <a:sym typeface="+mn-ea"/>
                      </a:endParaRPr>
                    </a:p>
                  </a:txBody>
                  <a:tcPr/>
                </a:tc>
              </a:tr>
              <a:tr h="563573">
                <a:tc>
                  <a:txBody>
                    <a:bodyPr/>
                    <a:lstStyle/>
                    <a:p>
                      <a:r>
                        <a:rPr lang="en-US" sz="1600" b="1" dirty="0"/>
                        <a:t>Babysitter</a:t>
                      </a:r>
                      <a:endParaRPr lang="en-US" sz="1600" b="1" dirty="0"/>
                    </a:p>
                  </a:txBody>
                  <a:tcPr/>
                </a:tc>
                <a:tc>
                  <a:txBody>
                    <a:bodyPr/>
                    <a:lstStyle/>
                    <a:p>
                      <a:r>
                        <a:rPr lang="en-US" sz="1600" dirty="0"/>
                        <a:t>looking after children while parents are away, playing with them, keeping them safe and feeding them </a:t>
                      </a:r>
                      <a:endParaRPr lang="en-US" sz="1600" dirty="0"/>
                    </a:p>
                  </a:txBody>
                  <a:tcPr/>
                </a:tc>
                <a:tc>
                  <a:txBody>
                    <a:bodyPr/>
                    <a:lstStyle/>
                    <a:p>
                      <a:r>
                        <a:rPr lang="en-US" sz="1600" dirty="0">
                          <a:solidFill>
                            <a:schemeClr val="tx1">
                              <a:lumMod val="95000"/>
                              <a:lumOff val="5000"/>
                            </a:schemeClr>
                          </a:solidFill>
                          <a:sym typeface="+mn-ea"/>
                        </a:rPr>
                        <a:t>stressful</a:t>
                      </a:r>
                      <a:r>
                        <a:rPr lang="vi-VN" altLang="en-US" sz="1600" dirty="0">
                          <a:solidFill>
                            <a:schemeClr val="tx1">
                              <a:lumMod val="95000"/>
                              <a:lumOff val="5000"/>
                            </a:schemeClr>
                          </a:solidFill>
                          <a:sym typeface="+mn-ea"/>
                        </a:rPr>
                        <a:t>, </a:t>
                      </a:r>
                      <a:r>
                        <a:rPr lang="en-US" sz="1600" dirty="0">
                          <a:solidFill>
                            <a:schemeClr val="tx1">
                              <a:lumMod val="95000"/>
                              <a:lumOff val="5000"/>
                            </a:schemeClr>
                          </a:solidFill>
                          <a:sym typeface="+mn-ea"/>
                        </a:rPr>
                        <a:t>tiring</a:t>
                      </a:r>
                      <a:r>
                        <a:rPr lang="vi-VN" altLang="en-US" sz="1600" dirty="0">
                          <a:solidFill>
                            <a:schemeClr val="tx1">
                              <a:lumMod val="95000"/>
                              <a:lumOff val="5000"/>
                            </a:schemeClr>
                          </a:solidFill>
                          <a:sym typeface="+mn-ea"/>
                        </a:rPr>
                        <a:t>,</a:t>
                      </a:r>
                      <a:r>
                        <a:rPr lang="en-US" sz="1600" dirty="0">
                          <a:solidFill>
                            <a:schemeClr val="tx1">
                              <a:lumMod val="95000"/>
                              <a:lumOff val="5000"/>
                            </a:schemeClr>
                          </a:solidFill>
                          <a:sym typeface="+mn-ea"/>
                        </a:rPr>
                        <a:t>boring</a:t>
                      </a:r>
                      <a:r>
                        <a:rPr lang="vi-VN" altLang="en-US" sz="1600" dirty="0">
                          <a:solidFill>
                            <a:schemeClr val="tx1">
                              <a:lumMod val="95000"/>
                              <a:lumOff val="5000"/>
                            </a:schemeClr>
                          </a:solidFill>
                          <a:sym typeface="+mn-ea"/>
                        </a:rPr>
                        <a:t> </a:t>
                      </a:r>
                      <a:r>
                        <a:rPr lang="en-US" sz="1600" dirty="0">
                          <a:solidFill>
                            <a:schemeClr val="tx1">
                              <a:lumMod val="95000"/>
                              <a:lumOff val="5000"/>
                            </a:schemeClr>
                          </a:solidFill>
                          <a:sym typeface="+mn-ea"/>
                        </a:rPr>
                        <a:t>exciting</a:t>
                      </a:r>
                      <a:r>
                        <a:rPr lang="vi-VN" altLang="en-US" sz="1600" dirty="0">
                          <a:solidFill>
                            <a:schemeClr val="tx1">
                              <a:lumMod val="95000"/>
                              <a:lumOff val="5000"/>
                            </a:schemeClr>
                          </a:solidFill>
                          <a:sym typeface="+mn-ea"/>
                        </a:rPr>
                        <a:t>, </a:t>
                      </a:r>
                      <a:r>
                        <a:rPr lang="en-US" sz="1600" dirty="0">
                          <a:solidFill>
                            <a:schemeClr val="tx1">
                              <a:lumMod val="95000"/>
                              <a:lumOff val="5000"/>
                            </a:schemeClr>
                          </a:solidFill>
                          <a:sym typeface="+mn-ea"/>
                        </a:rPr>
                        <a:t>challenging</a:t>
                      </a:r>
                      <a:endParaRPr lang="en-US" sz="1600" dirty="0">
                        <a:solidFill>
                          <a:schemeClr val="tx1">
                            <a:lumMod val="95000"/>
                            <a:lumOff val="5000"/>
                          </a:schemeClr>
                        </a:solidFill>
                      </a:endParaRPr>
                    </a:p>
                    <a:p>
                      <a:endParaRPr lang="vi-VN" altLang="en-US" sz="1600" dirty="0">
                        <a:solidFill>
                          <a:schemeClr val="tx1">
                            <a:lumMod val="95000"/>
                            <a:lumOff val="5000"/>
                          </a:schemeClr>
                        </a:solidFill>
                        <a:sym typeface="+mn-ea"/>
                      </a:endParaRPr>
                    </a:p>
                  </a:txBody>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39420"/>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0138" y="61968"/>
            <a:ext cx="5715862" cy="398780"/>
          </a:xfrm>
          <a:prstGeom prst="rect">
            <a:avLst/>
          </a:prstGeom>
          <a:noFill/>
        </p:spPr>
        <p:txBody>
          <a:bodyPr wrap="square">
            <a:spAutoFit/>
          </a:bodyPr>
          <a:lstStyle/>
          <a:p>
            <a:r>
              <a:rPr lang="en-US" sz="2000" b="1" dirty="0">
                <a:solidFill>
                  <a:schemeClr val="bg1"/>
                </a:solidFill>
                <a:latin typeface="UTM Facebook K&amp;T" panose="02040603050506020204" pitchFamily="18" charset="0"/>
                <a:cs typeface="Arial" panose="020B0604020202020204" pitchFamily="34" charset="0"/>
              </a:rPr>
              <a:t>CONTROLLED PRACTICE</a:t>
            </a:r>
            <a:endParaRPr lang="en-US" sz="2000" b="1" dirty="0">
              <a:solidFill>
                <a:schemeClr val="bg1"/>
              </a:solidFill>
              <a:latin typeface="UTM Facebook K&amp;T" panose="02040603050506020204" pitchFamily="18" charset="0"/>
              <a:cs typeface="Arial" panose="020B0604020202020204" pitchFamily="34" charset="0"/>
            </a:endParaRPr>
          </a:p>
        </p:txBody>
      </p:sp>
      <p:sp>
        <p:nvSpPr>
          <p:cNvPr id="4" name="Rectangle 3"/>
          <p:cNvSpPr/>
          <p:nvPr/>
        </p:nvSpPr>
        <p:spPr>
          <a:xfrm>
            <a:off x="317500" y="384175"/>
            <a:ext cx="8826500" cy="706755"/>
          </a:xfrm>
          <a:prstGeom prst="rect">
            <a:avLst/>
          </a:prstGeom>
        </p:spPr>
        <p:txBody>
          <a:bodyPr wrap="square">
            <a:spAutoFit/>
          </a:bodyPr>
          <a:lstStyle/>
          <a:p>
            <a:r>
              <a:rPr lang="en-US" sz="2000" b="1" dirty="0">
                <a:cs typeface="Arial" panose="020B0604020202020204" pitchFamily="34" charset="0"/>
              </a:rPr>
              <a:t>Work in pairs. Talk about the jobs in</a:t>
            </a:r>
            <a:r>
              <a:rPr lang="en-US" sz="2000" b="1" dirty="0">
                <a:solidFill>
                  <a:srgbClr val="FF0000"/>
                </a:solidFill>
                <a:cs typeface="Arial" panose="020B0604020202020204" pitchFamily="34" charset="0"/>
              </a:rPr>
              <a:t> 1 </a:t>
            </a:r>
            <a:r>
              <a:rPr lang="en-US" sz="2000" b="1" dirty="0">
                <a:cs typeface="Arial" panose="020B0604020202020204" pitchFamily="34" charset="0"/>
              </a:rPr>
              <a:t>using the adjectives. Compare your answers and explain your opinions and feelings.</a:t>
            </a:r>
            <a:endParaRPr lang="en-US" sz="2000" b="1" dirty="0">
              <a:cs typeface="Arial" panose="020B0604020202020204" pitchFamily="34" charset="0"/>
            </a:endParaRPr>
          </a:p>
        </p:txBody>
      </p:sp>
      <p:pic>
        <p:nvPicPr>
          <p:cNvPr id="1028" name="Picture 4"/>
          <p:cNvPicPr>
            <a:picLocks noChangeAspect="1" noChangeArrowheads="1"/>
          </p:cNvPicPr>
          <p:nvPr/>
        </p:nvPicPr>
        <p:blipFill rotWithShape="1">
          <a:blip r:embed="rId1">
            <a:extLst>
              <a:ext uri="{28A0092B-C50C-407E-A947-70E740481C1C}">
                <a14:useLocalDpi xmlns:a14="http://schemas.microsoft.com/office/drawing/2010/main" val="0"/>
              </a:ext>
            </a:extLst>
          </a:blip>
          <a:srcRect r="63996" b="53657"/>
          <a:stretch>
            <a:fillRect/>
          </a:stretch>
        </p:blipFill>
        <p:spPr bwMode="auto">
          <a:xfrm>
            <a:off x="-201223" y="3406140"/>
            <a:ext cx="1285326" cy="17463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rotWithShape="1">
          <a:blip r:embed="rId1">
            <a:extLst>
              <a:ext uri="{28A0092B-C50C-407E-A947-70E740481C1C}">
                <a14:useLocalDpi xmlns:a14="http://schemas.microsoft.com/office/drawing/2010/main" val="0"/>
              </a:ext>
            </a:extLst>
          </a:blip>
          <a:srcRect l="35515" b="49610"/>
          <a:stretch>
            <a:fillRect/>
          </a:stretch>
        </p:blipFill>
        <p:spPr bwMode="auto">
          <a:xfrm>
            <a:off x="7795260" y="3940003"/>
            <a:ext cx="1909228" cy="1574781"/>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p:cNvSpPr/>
          <p:nvPr/>
        </p:nvSpPr>
        <p:spPr>
          <a:xfrm>
            <a:off x="15875" y="1015365"/>
            <a:ext cx="4342765" cy="2506345"/>
          </a:xfrm>
          <a:prstGeom prst="wedgeRoundRectCallout">
            <a:avLst>
              <a:gd name="adj1" fmla="val -31725"/>
              <a:gd name="adj2" fmla="val 65480"/>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dirty="0">
                <a:solidFill>
                  <a:schemeClr val="tx1"/>
                </a:solidFill>
                <a:latin typeface="Times New Roman" panose="02020603050405020304" pitchFamily="18" charset="0"/>
                <a:cs typeface="Times New Roman" panose="02020603050405020304" pitchFamily="18" charset="0"/>
                <a:sym typeface="+mn-ea"/>
              </a:rPr>
              <a:t>I think working as a </a:t>
            </a:r>
            <a:r>
              <a:rPr lang="en-US" sz="2400" b="1" dirty="0">
                <a:solidFill>
                  <a:srgbClr val="FF0000"/>
                </a:solidFill>
                <a:latin typeface="Times New Roman Bold" panose="02020603050405020304" charset="0"/>
                <a:cs typeface="Times New Roman Bold" panose="02020603050405020304" charset="0"/>
                <a:sym typeface="+mn-ea"/>
              </a:rPr>
              <a:t>teaching assistant</a:t>
            </a:r>
            <a:r>
              <a:rPr lang="en-US" sz="2400" b="1" dirty="0">
                <a:latin typeface="Times New Roman Bold" panose="02020603050405020304" charset="0"/>
                <a:cs typeface="Times New Roman Bold" panose="02020603050405020304" charset="0"/>
                <a:sym typeface="+mn-ea"/>
              </a:rPr>
              <a:t> </a:t>
            </a:r>
            <a:r>
              <a:rPr lang="en-US" sz="2400" dirty="0">
                <a:solidFill>
                  <a:schemeClr val="tx1"/>
                </a:solidFill>
                <a:latin typeface="Times New Roman" panose="02020603050405020304" pitchFamily="18" charset="0"/>
                <a:cs typeface="Times New Roman" panose="02020603050405020304" pitchFamily="18" charset="0"/>
                <a:sym typeface="+mn-ea"/>
              </a:rPr>
              <a:t>is a very</a:t>
            </a:r>
            <a:r>
              <a:rPr lang="en-US" sz="2400" b="1" dirty="0">
                <a:solidFill>
                  <a:schemeClr val="tx1"/>
                </a:solidFill>
                <a:latin typeface="Times New Roman Bold" panose="02020603050405020304" charset="0"/>
                <a:cs typeface="Times New Roman Bold" panose="02020603050405020304" charset="0"/>
                <a:sym typeface="+mn-ea"/>
              </a:rPr>
              <a:t> </a:t>
            </a:r>
            <a:r>
              <a:rPr lang="en-US" sz="2400" b="1" dirty="0">
                <a:gradFill>
                  <a:gsLst>
                    <a:gs pos="0">
                      <a:srgbClr val="007BD3"/>
                    </a:gs>
                    <a:gs pos="100000">
                      <a:srgbClr val="034373"/>
                    </a:gs>
                  </a:gsLst>
                  <a:lin scaled="0"/>
                </a:gradFill>
                <a:latin typeface="Times New Roman Bold" panose="02020603050405020304" charset="0"/>
                <a:cs typeface="Times New Roman Bold" panose="02020603050405020304" charset="0"/>
                <a:sym typeface="+mn-ea"/>
              </a:rPr>
              <a:t>rewarding</a:t>
            </a:r>
            <a:r>
              <a:rPr lang="en-US" sz="2400" dirty="0">
                <a:latin typeface="Times New Roman" panose="02020603050405020304" pitchFamily="18" charset="0"/>
                <a:cs typeface="Times New Roman" panose="02020603050405020304" pitchFamily="18" charset="0"/>
                <a:sym typeface="+mn-ea"/>
              </a:rPr>
              <a:t> </a:t>
            </a:r>
            <a:r>
              <a:rPr lang="en-US" sz="2400" dirty="0">
                <a:solidFill>
                  <a:schemeClr val="tx1"/>
                </a:solidFill>
                <a:latin typeface="Times New Roman" panose="02020603050405020304" pitchFamily="18" charset="0"/>
                <a:cs typeface="Times New Roman" panose="02020603050405020304" pitchFamily="18" charset="0"/>
                <a:sym typeface="+mn-ea"/>
              </a:rPr>
              <a:t>job.</a:t>
            </a:r>
            <a:r>
              <a:rPr lang="vi-VN" altLang="en-US" sz="2400">
                <a:solidFill>
                  <a:schemeClr val="tx1"/>
                </a:solidFill>
                <a:latin typeface="Times New Roman" panose="02020603050405020304" pitchFamily="18" charset="0"/>
                <a:cs typeface="Times New Roman" panose="02020603050405020304" pitchFamily="18" charset="0"/>
                <a:sym typeface="+mn-ea"/>
              </a:rPr>
              <a:t> I can </a:t>
            </a:r>
            <a:r>
              <a:rPr lang="en-US" sz="2400" b="1" dirty="0">
                <a:solidFill>
                  <a:srgbClr val="EE8640"/>
                </a:solidFill>
                <a:latin typeface="Times New Roman Bold" panose="02020603050405020304" charset="0"/>
                <a:cs typeface="Times New Roman Bold" panose="02020603050405020304" charset="0"/>
                <a:sym typeface="+mn-ea"/>
              </a:rPr>
              <a:t>supervis</a:t>
            </a:r>
            <a:r>
              <a:rPr lang="vi-VN" altLang="en-US" sz="2400" b="1" dirty="0">
                <a:solidFill>
                  <a:srgbClr val="EE8640"/>
                </a:solidFill>
                <a:latin typeface="Times New Roman Bold" panose="02020603050405020304" charset="0"/>
                <a:cs typeface="Times New Roman Bold" panose="02020603050405020304" charset="0"/>
                <a:sym typeface="+mn-ea"/>
              </a:rPr>
              <a:t>e</a:t>
            </a:r>
            <a:r>
              <a:rPr lang="en-US" sz="2400" b="1" dirty="0">
                <a:solidFill>
                  <a:srgbClr val="EE8640"/>
                </a:solidFill>
                <a:latin typeface="Times New Roman Bold" panose="02020603050405020304" charset="0"/>
                <a:cs typeface="Times New Roman Bold" panose="02020603050405020304" charset="0"/>
                <a:sym typeface="+mn-ea"/>
              </a:rPr>
              <a:t> classroom activities</a:t>
            </a:r>
            <a:r>
              <a:rPr lang="vi-VN" altLang="en-US" sz="2400" b="1" dirty="0">
                <a:solidFill>
                  <a:srgbClr val="EE8640"/>
                </a:solidFill>
                <a:latin typeface="Times New Roman Bold" panose="02020603050405020304" charset="0"/>
                <a:cs typeface="Times New Roman Bold" panose="02020603050405020304" charset="0"/>
                <a:sym typeface="+mn-ea"/>
              </a:rPr>
              <a:t> and </a:t>
            </a:r>
            <a:r>
              <a:rPr lang="en-US" sz="2400" b="1" dirty="0">
                <a:solidFill>
                  <a:srgbClr val="EE8640"/>
                </a:solidFill>
                <a:latin typeface="Times New Roman Bold" panose="02020603050405020304" charset="0"/>
                <a:cs typeface="Times New Roman Bold" panose="02020603050405020304" charset="0"/>
                <a:sym typeface="+mn-ea"/>
              </a:rPr>
              <a:t>support teachers</a:t>
            </a:r>
            <a:r>
              <a:rPr lang="vi-VN" altLang="en-US" sz="2400" b="1" dirty="0">
                <a:solidFill>
                  <a:srgbClr val="EE8640"/>
                </a:solidFill>
                <a:latin typeface="Times New Roman Bold" panose="02020603050405020304" charset="0"/>
                <a:cs typeface="Times New Roman Bold" panose="02020603050405020304" charset="0"/>
                <a:sym typeface="+mn-ea"/>
              </a:rPr>
              <a:t> .</a:t>
            </a:r>
            <a:endParaRPr lang="en-US" sz="2400" b="1" dirty="0">
              <a:solidFill>
                <a:schemeClr val="tx1"/>
              </a:solidFill>
              <a:latin typeface="Times New Roman Bold" panose="02020603050405020304" charset="0"/>
              <a:cs typeface="Times New Roman Bold" panose="02020603050405020304" charset="0"/>
            </a:endParaRPr>
          </a:p>
        </p:txBody>
      </p:sp>
      <p:sp>
        <p:nvSpPr>
          <p:cNvPr id="8" name="Speech Bubble: Rectangle with Corners Rounded 7"/>
          <p:cNvSpPr/>
          <p:nvPr/>
        </p:nvSpPr>
        <p:spPr>
          <a:xfrm>
            <a:off x="4511040" y="1166495"/>
            <a:ext cx="4700270" cy="2924810"/>
          </a:xfrm>
          <a:prstGeom prst="wedgeRoundRectCallout">
            <a:avLst>
              <a:gd name="adj1" fmla="val 35100"/>
              <a:gd name="adj2" fmla="val 59853"/>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dirty="0">
                <a:solidFill>
                  <a:schemeClr val="tx1"/>
                </a:solidFill>
                <a:latin typeface="Times New Roman" panose="02020603050405020304" pitchFamily="18" charset="0"/>
                <a:cs typeface="Times New Roman" panose="02020603050405020304" pitchFamily="18" charset="0"/>
                <a:sym typeface="+mn-ea"/>
              </a:rPr>
              <a:t>I agree, but it seems like a </a:t>
            </a:r>
            <a:r>
              <a:rPr lang="vi-VN" altLang="en-US" sz="2400" dirty="0">
                <a:gradFill>
                  <a:gsLst>
                    <a:gs pos="0">
                      <a:srgbClr val="007BD3"/>
                    </a:gs>
                    <a:gs pos="100000">
                      <a:srgbClr val="034373"/>
                    </a:gs>
                  </a:gsLst>
                  <a:lin scaled="0"/>
                </a:gradFill>
                <a:latin typeface="Times New Roman Regular" panose="02020603050405020304" charset="0"/>
                <a:cs typeface="Times New Roman Regular" panose="02020603050405020304" charset="0"/>
                <a:sym typeface="+mn-ea"/>
              </a:rPr>
              <a:t>repetitive</a:t>
            </a:r>
            <a:r>
              <a:rPr lang="vi-VN" altLang="en-US" sz="2400" dirty="0">
                <a:latin typeface="Times New Roman Regular" panose="02020603050405020304" charset="0"/>
                <a:cs typeface="Times New Roman Regular" panose="02020603050405020304" charset="0"/>
                <a:sym typeface="+mn-ea"/>
              </a:rPr>
              <a:t> </a:t>
            </a:r>
            <a:r>
              <a:rPr lang="vi-VN" altLang="en-US" sz="2400" dirty="0">
                <a:solidFill>
                  <a:schemeClr val="tx1"/>
                </a:solidFill>
                <a:latin typeface="Times New Roman Regular" panose="02020603050405020304" charset="0"/>
                <a:cs typeface="Times New Roman Regular" panose="02020603050405020304" charset="0"/>
                <a:sym typeface="+mn-ea"/>
              </a:rPr>
              <a:t>job because you have to </a:t>
            </a:r>
            <a:r>
              <a:rPr lang="vi-VN" altLang="en-US" sz="2400" b="1" dirty="0">
                <a:solidFill>
                  <a:srgbClr val="EE8640"/>
                </a:solidFill>
                <a:latin typeface="Times New Roman Bold" panose="02020603050405020304" charset="0"/>
                <a:cs typeface="Times New Roman Bold" panose="02020603050405020304" charset="0"/>
                <a:sym typeface="+mn-ea"/>
              </a:rPr>
              <a:t>check attendance everyday. </a:t>
            </a:r>
            <a:r>
              <a:rPr lang="en-US" sz="2400" dirty="0">
                <a:solidFill>
                  <a:schemeClr val="tx1"/>
                </a:solidFill>
                <a:latin typeface="Times New Roman Regular" panose="02020603050405020304" charset="0"/>
                <a:cs typeface="Times New Roman Regular" panose="02020603050405020304" charset="0"/>
                <a:sym typeface="+mn-ea"/>
              </a:rPr>
              <a:t>Personally, I’d rather be an</a:t>
            </a:r>
            <a:r>
              <a:rPr lang="en-US" sz="2400" dirty="0">
                <a:latin typeface="Times New Roman Regular" panose="02020603050405020304" charset="0"/>
                <a:cs typeface="Times New Roman Regular" panose="02020603050405020304" charset="0"/>
                <a:sym typeface="+mn-ea"/>
              </a:rPr>
              <a:t> </a:t>
            </a:r>
            <a:r>
              <a:rPr lang="en-US" sz="2400" b="1" dirty="0">
                <a:solidFill>
                  <a:srgbClr val="FF0000"/>
                </a:solidFill>
                <a:latin typeface="Times New Roman Bold" panose="02020603050405020304" charset="0"/>
                <a:cs typeface="Times New Roman Bold" panose="02020603050405020304" charset="0"/>
                <a:sym typeface="+mn-ea"/>
              </a:rPr>
              <a:t>event volunteer</a:t>
            </a:r>
            <a:r>
              <a:rPr lang="en-US" sz="2400" dirty="0">
                <a:solidFill>
                  <a:schemeClr val="tx1"/>
                </a:solidFill>
                <a:latin typeface="Times New Roman Regular" panose="02020603050405020304" charset="0"/>
                <a:cs typeface="Times New Roman Regular" panose="02020603050405020304" charset="0"/>
                <a:sym typeface="+mn-ea"/>
              </a:rPr>
              <a:t>.</a:t>
            </a:r>
            <a:r>
              <a:rPr lang="vi-VN" altLang="en-US" sz="2400" dirty="0">
                <a:solidFill>
                  <a:schemeClr val="tx1"/>
                </a:solidFill>
                <a:latin typeface="Times New Roman Regular" panose="02020603050405020304" charset="0"/>
                <a:cs typeface="Times New Roman Regular" panose="02020603050405020304" charset="0"/>
                <a:sym typeface="+mn-ea"/>
              </a:rPr>
              <a:t> I believe it’s an</a:t>
            </a:r>
            <a:r>
              <a:rPr lang="vi-VN" altLang="en-US" sz="2400" dirty="0">
                <a:latin typeface="Times New Roman Regular" panose="02020603050405020304" charset="0"/>
                <a:cs typeface="Times New Roman Regular" panose="02020603050405020304" charset="0"/>
                <a:sym typeface="+mn-ea"/>
              </a:rPr>
              <a:t> </a:t>
            </a:r>
            <a:r>
              <a:rPr lang="vi-VN" altLang="en-US" sz="2400" dirty="0">
                <a:gradFill>
                  <a:gsLst>
                    <a:gs pos="0">
                      <a:srgbClr val="007BD3"/>
                    </a:gs>
                    <a:gs pos="100000">
                      <a:srgbClr val="034373"/>
                    </a:gs>
                  </a:gsLst>
                  <a:lin scaled="0"/>
                </a:gradFill>
                <a:latin typeface="Times New Roman Regular" panose="02020603050405020304" charset="0"/>
                <a:cs typeface="Times New Roman Regular" panose="02020603050405020304" charset="0"/>
                <a:sym typeface="+mn-ea"/>
              </a:rPr>
              <a:t>important</a:t>
            </a:r>
            <a:r>
              <a:rPr lang="vi-VN" altLang="en-US" sz="2400" dirty="0">
                <a:latin typeface="Times New Roman Regular" panose="02020603050405020304" charset="0"/>
                <a:cs typeface="Times New Roman Regular" panose="02020603050405020304" charset="0"/>
                <a:sym typeface="+mn-ea"/>
              </a:rPr>
              <a:t> </a:t>
            </a:r>
            <a:r>
              <a:rPr lang="vi-VN" altLang="en-US" sz="2400" dirty="0">
                <a:solidFill>
                  <a:schemeClr val="tx1"/>
                </a:solidFill>
                <a:latin typeface="Times New Roman Regular" panose="02020603050405020304" charset="0"/>
                <a:cs typeface="Times New Roman Regular" panose="02020603050405020304" charset="0"/>
                <a:sym typeface="+mn-ea"/>
              </a:rPr>
              <a:t>job because i’m responsible for</a:t>
            </a:r>
            <a:r>
              <a:rPr lang="vi-VN" altLang="en-US" sz="2400" dirty="0">
                <a:latin typeface="Times New Roman Regular" panose="02020603050405020304" charset="0"/>
                <a:cs typeface="Times New Roman Regular" panose="02020603050405020304" charset="0"/>
                <a:sym typeface="+mn-ea"/>
              </a:rPr>
              <a:t> </a:t>
            </a:r>
            <a:r>
              <a:rPr lang="en-US" sz="2400" b="1" dirty="0">
                <a:solidFill>
                  <a:srgbClr val="EE8640"/>
                </a:solidFill>
                <a:latin typeface="Times New Roman Bold" panose="02020603050405020304" charset="0"/>
                <a:cs typeface="Times New Roman Bold" panose="02020603050405020304" charset="0"/>
                <a:sym typeface="+mn-ea"/>
              </a:rPr>
              <a:t>greeting and talking to guests</a:t>
            </a:r>
            <a:r>
              <a:rPr lang="vi-VN" altLang="en-US" sz="2400" b="1" dirty="0">
                <a:solidFill>
                  <a:srgbClr val="EE8640"/>
                </a:solidFill>
                <a:latin typeface="Times New Roman Bold" panose="02020603050405020304" charset="0"/>
                <a:cs typeface="Times New Roman Bold" panose="02020603050405020304" charset="0"/>
                <a:sym typeface="+mn-ea"/>
              </a:rPr>
              <a:t>.</a:t>
            </a:r>
            <a:endParaRPr lang="en-US" sz="2400" b="1" dirty="0">
              <a:solidFill>
                <a:schemeClr val="tx1"/>
              </a:solidFill>
              <a:latin typeface="Times New Roman Bold" panose="02020603050405020304" charset="0"/>
              <a:cs typeface="Times New Roman Bold" panose="02020603050405020304" charset="0"/>
            </a:endParaRPr>
          </a:p>
        </p:txBody>
      </p:sp>
      <p:sp>
        <p:nvSpPr>
          <p:cNvPr id="11" name="Speech Bubble: Rectangle with Corners Rounded 10"/>
          <p:cNvSpPr/>
          <p:nvPr/>
        </p:nvSpPr>
        <p:spPr>
          <a:xfrm>
            <a:off x="1198641" y="4262136"/>
            <a:ext cx="2245837" cy="543423"/>
          </a:xfrm>
          <a:prstGeom prst="wedgeRoundRectCallout">
            <a:avLst>
              <a:gd name="adj1" fmla="val -55444"/>
              <a:gd name="adj2" fmla="val -81484"/>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Regular" panose="02020603050405020304" charset="0"/>
                <a:cs typeface="Times New Roman Regular" panose="02020603050405020304" charset="0"/>
              </a:rPr>
              <a:t>Oh, I get it. </a:t>
            </a:r>
            <a:endParaRPr lang="en-US" sz="2400" dirty="0">
              <a:solidFill>
                <a:schemeClr val="tx1"/>
              </a:solidFill>
              <a:latin typeface="Times New Roman Regular" panose="02020603050405020304" charset="0"/>
              <a:cs typeface="Times New Roman Regular" panose="02020603050405020304" charset="0"/>
            </a:endParaRPr>
          </a:p>
        </p:txBody>
      </p:sp>
      <p:pic>
        <p:nvPicPr>
          <p:cNvPr id="12" name="1">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712015" y="1512270"/>
            <a:ext cx="487363" cy="487363"/>
          </a:xfrm>
          <a:prstGeom prst="rect">
            <a:avLst/>
          </a:prstGeom>
        </p:spPr>
      </p:pic>
      <p:pic>
        <p:nvPicPr>
          <p:cNvPr id="13" name="2">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9217125" y="1512269"/>
            <a:ext cx="487363" cy="487363"/>
          </a:xfrm>
          <a:prstGeom prst="rect">
            <a:avLst/>
          </a:prstGeom>
        </p:spPr>
      </p:pic>
      <p:pic>
        <p:nvPicPr>
          <p:cNvPr id="14" name="3">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4"/>
          <a:stretch>
            <a:fillRect/>
          </a:stretch>
        </p:blipFill>
        <p:spPr>
          <a:xfrm>
            <a:off x="-739426" y="3156095"/>
            <a:ext cx="487363" cy="487363"/>
          </a:xfrm>
          <a:prstGeom prst="rect">
            <a:avLst/>
          </a:prstGeom>
        </p:spPr>
      </p:pic>
      <p:pic>
        <p:nvPicPr>
          <p:cNvPr id="15" name="4">
            <a:hlinkClick r:id="" action="ppaction://media"/>
          </p:cNvPr>
          <p:cNvPicPr>
            <a:picLocks noChangeAspect="1"/>
          </p:cNvPicPr>
          <p:nvPr>
            <a:audioFile r:link="rId9"/>
            <p:extLst>
              <p:ext uri="{DAA4B4D4-6D71-4841-9C94-3DE7FCFB9230}">
                <p14:media xmlns:p14="http://schemas.microsoft.com/office/powerpoint/2010/main" r:embed="rId10"/>
              </p:ext>
            </p:extLst>
          </p:nvPr>
        </p:nvPicPr>
        <p:blipFill>
          <a:blip r:embed="rId4"/>
          <a:stretch>
            <a:fillRect/>
          </a:stretch>
        </p:blipFill>
        <p:spPr>
          <a:xfrm>
            <a:off x="9364345" y="3771580"/>
            <a:ext cx="487363" cy="487363"/>
          </a:xfrm>
          <a:prstGeom prst="rect">
            <a:avLst/>
          </a:prstGeom>
        </p:spPr>
      </p:pic>
      <p:pic>
        <p:nvPicPr>
          <p:cNvPr id="16" name="5">
            <a:hlinkClick r:id="" action="ppaction://media"/>
          </p:cNvPr>
          <p:cNvPicPr>
            <a:picLocks noChangeAspect="1"/>
          </p:cNvPicPr>
          <p:nvPr>
            <a:audioFile r:link="rId11"/>
            <p:extLst>
              <p:ext uri="{DAA4B4D4-6D71-4841-9C94-3DE7FCFB9230}">
                <p14:media xmlns:p14="http://schemas.microsoft.com/office/powerpoint/2010/main" r:embed="rId12"/>
              </p:ext>
            </p:extLst>
          </p:nvPr>
        </p:nvPicPr>
        <p:blipFill>
          <a:blip r:embed="rId4"/>
          <a:stretch>
            <a:fillRect/>
          </a:stretch>
        </p:blipFill>
        <p:spPr>
          <a:xfrm>
            <a:off x="-810744" y="4388938"/>
            <a:ext cx="487363" cy="487363"/>
          </a:xfrm>
          <a:prstGeom prst="rect">
            <a:avLst/>
          </a:prstGeom>
        </p:spPr>
      </p:pic>
      <p:sp>
        <p:nvSpPr>
          <p:cNvPr id="19" name="Rounded Rectangle 7"/>
          <p:cNvSpPr/>
          <p:nvPr/>
        </p:nvSpPr>
        <p:spPr>
          <a:xfrm>
            <a:off x="155" y="439637"/>
            <a:ext cx="414822" cy="429760"/>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20" name="TextBox 19"/>
          <p:cNvSpPr txBox="1"/>
          <p:nvPr/>
        </p:nvSpPr>
        <p:spPr>
          <a:xfrm>
            <a:off x="115453" y="461276"/>
            <a:ext cx="264919"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endParaRPr lang="en-US" sz="3000" b="1" dirty="0">
              <a:solidFill>
                <a:schemeClr val="bg1"/>
              </a:solidFill>
              <a:latin typeface="Myriad Pro" pitchFamily="34" charset="0"/>
            </a:endParaRPr>
          </a:p>
        </p:txBody>
      </p:sp>
      <p:sp>
        <p:nvSpPr>
          <p:cNvPr id="2" name="Sun 1">
            <a:hlinkClick r:id="rId13" action="ppaction://hlinkfile"/>
          </p:cNvPr>
          <p:cNvSpPr/>
          <p:nvPr/>
        </p:nvSpPr>
        <p:spPr>
          <a:xfrm>
            <a:off x="6897370" y="695960"/>
            <a:ext cx="414655" cy="3994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 name="Sun 2">
            <a:hlinkClick r:id="rId14" action="ppaction://hlinkfile"/>
          </p:cNvPr>
          <p:cNvSpPr/>
          <p:nvPr/>
        </p:nvSpPr>
        <p:spPr>
          <a:xfrm>
            <a:off x="7484745" y="695960"/>
            <a:ext cx="414655" cy="3994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9" name="Sun 8">
            <a:hlinkClick r:id="rId15" action="ppaction://hlinkfile"/>
          </p:cNvPr>
          <p:cNvSpPr/>
          <p:nvPr/>
        </p:nvSpPr>
        <p:spPr>
          <a:xfrm>
            <a:off x="8237220" y="695960"/>
            <a:ext cx="415290" cy="3994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12"/>
                </p:tgtEl>
              </p:cMediaNode>
            </p:audio>
            <p:audio>
              <p:cMediaNode vol="80000">
                <p:cTn id="19" fill="hold" display="0">
                  <p:stCondLst>
                    <p:cond delay="indefinite"/>
                  </p:stCondLst>
                  <p:endCondLst>
                    <p:cond evt="onStopAudio" delay="0">
                      <p:tgtEl>
                        <p:sldTgt/>
                      </p:tgtEl>
                    </p:cond>
                  </p:endCondLst>
                </p:cTn>
                <p:tgtEl>
                  <p:spTgt spid="13"/>
                </p:tgtEl>
              </p:cMediaNode>
            </p:audio>
            <p:audio>
              <p:cMediaNode vol="80000">
                <p:cTn id="20" fill="hold" display="0">
                  <p:stCondLst>
                    <p:cond delay="indefinite"/>
                  </p:stCondLst>
                  <p:endCondLst>
                    <p:cond evt="onStopAudio" delay="0">
                      <p:tgtEl>
                        <p:sldTgt/>
                      </p:tgtEl>
                    </p:cond>
                  </p:endCondLst>
                </p:cTn>
                <p:tgtEl>
                  <p:spTgt spid="14"/>
                </p:tgtEl>
              </p:cMediaNode>
            </p:audio>
            <p:audio>
              <p:cMediaNode vol="80000">
                <p:cTn id="21" fill="hold" display="0">
                  <p:stCondLst>
                    <p:cond delay="indefinite"/>
                  </p:stCondLst>
                  <p:endCondLst>
                    <p:cond evt="onStopAudio" delay="0">
                      <p:tgtEl>
                        <p:sldTgt/>
                      </p:tgtEl>
                    </p:cond>
                  </p:endCondLst>
                </p:cTn>
                <p:tgtEl>
                  <p:spTgt spid="15"/>
                </p:tgtEl>
              </p:cMediaNode>
            </p:audio>
            <p:audio>
              <p:cMediaNode vol="80000">
                <p:cTn id="22" fill="hold" display="0">
                  <p:stCondLst>
                    <p:cond delay="indefinite"/>
                  </p:stCondLst>
                  <p:endCondLst>
                    <p:cond evt="onStopAudio" delay="0">
                      <p:tgtEl>
                        <p:sldTgt/>
                      </p:tgtEl>
                    </p:cond>
                  </p:endCondLst>
                </p:cTn>
                <p:tgtEl>
                  <p:spTgt spid="16"/>
                </p:tgtEl>
              </p:cMediaNode>
            </p:audio>
          </p:childTnLst>
        </p:cTn>
      </p:par>
    </p:tnLst>
    <p:bldLst>
      <p:bldP spid="7" grpId="0" animBg="1"/>
      <p:bldP spid="8"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5858" y="-262"/>
            <a:ext cx="5530332" cy="398780"/>
          </a:xfrm>
          <a:prstGeom prst="rect">
            <a:avLst/>
          </a:prstGeom>
          <a:noFill/>
        </p:spPr>
        <p:txBody>
          <a:bodyPr wrap="square">
            <a:spAutoFit/>
          </a:bodyPr>
          <a:lstStyle/>
          <a:p>
            <a:r>
              <a:rPr lang="en-US" sz="2000" b="1" dirty="0">
                <a:solidFill>
                  <a:schemeClr val="bg1"/>
                </a:solidFill>
                <a:latin typeface="UTM Facebook K&amp;T" panose="02040603050506020204" pitchFamily="18" charset="0"/>
                <a:cs typeface="Arial" panose="020B0604020202020204" pitchFamily="34" charset="0"/>
              </a:rPr>
              <a:t>CONTROLLED PRACTICE</a:t>
            </a:r>
            <a:endParaRPr lang="en-US" sz="2000" b="1" dirty="0">
              <a:solidFill>
                <a:schemeClr val="bg1"/>
              </a:solidFill>
              <a:latin typeface="UTM Facebook K&amp;T" panose="02040603050506020204" pitchFamily="18" charset="0"/>
              <a:cs typeface="Arial" panose="020B0604020202020204" pitchFamily="34" charset="0"/>
            </a:endParaRPr>
          </a:p>
        </p:txBody>
      </p:sp>
      <p:sp>
        <p:nvSpPr>
          <p:cNvPr id="2" name="Rounded Rectangle 7"/>
          <p:cNvSpPr/>
          <p:nvPr/>
        </p:nvSpPr>
        <p:spPr>
          <a:xfrm>
            <a:off x="10950" y="398997"/>
            <a:ext cx="414822" cy="429760"/>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p:cNvSpPr txBox="1"/>
          <p:nvPr/>
        </p:nvSpPr>
        <p:spPr>
          <a:xfrm>
            <a:off x="85090" y="398780"/>
            <a:ext cx="182880" cy="553085"/>
          </a:xfrm>
          <a:prstGeom prst="rect">
            <a:avLst/>
          </a:prstGeom>
          <a:noFill/>
        </p:spPr>
        <p:txBody>
          <a:bodyPr wrap="square" rtlCol="0">
            <a:spAutoFit/>
          </a:bodyPr>
          <a:lstStyle/>
          <a:p>
            <a:pPr algn="ctr"/>
            <a:r>
              <a:rPr lang="vi-VN" altLang="en-US" sz="3000" b="1" dirty="0">
                <a:solidFill>
                  <a:schemeClr val="bg1"/>
                </a:solidFill>
                <a:latin typeface="Myriad Pro" pitchFamily="34" charset="0"/>
              </a:rPr>
              <a:t>2</a:t>
            </a:r>
            <a:endParaRPr lang="vi-VN" altLang="en-US" sz="3000" b="1" dirty="0">
              <a:solidFill>
                <a:schemeClr val="bg1"/>
              </a:solidFill>
              <a:latin typeface="Myriad Pro" pitchFamily="34" charset="0"/>
            </a:endParaRPr>
          </a:p>
        </p:txBody>
      </p:sp>
      <p:graphicFrame>
        <p:nvGraphicFramePr>
          <p:cNvPr id="8" name="Table 8"/>
          <p:cNvGraphicFramePr>
            <a:graphicFrameLocks noGrp="1"/>
          </p:cNvGraphicFramePr>
          <p:nvPr/>
        </p:nvGraphicFramePr>
        <p:xfrm>
          <a:off x="-45720" y="1769745"/>
          <a:ext cx="9236075" cy="3474720"/>
        </p:xfrm>
        <a:graphic>
          <a:graphicData uri="http://schemas.openxmlformats.org/drawingml/2006/table">
            <a:tbl>
              <a:tblPr firstRow="1" bandRow="1">
                <a:tableStyleId>{93296810-A885-4BE3-A3E7-6D5BEEA58F35}</a:tableStyleId>
              </a:tblPr>
              <a:tblGrid>
                <a:gridCol w="1250315"/>
                <a:gridCol w="5206365"/>
                <a:gridCol w="2779395"/>
              </a:tblGrid>
              <a:tr h="335280">
                <a:tc>
                  <a:txBody>
                    <a:bodyPr/>
                    <a:lstStyle/>
                    <a:p>
                      <a:pPr algn="ctr"/>
                      <a:r>
                        <a:rPr lang="en-US" sz="1600" dirty="0">
                          <a:solidFill>
                            <a:srgbClr val="FF0000"/>
                          </a:solidFill>
                        </a:rPr>
                        <a:t>Jobs</a:t>
                      </a:r>
                      <a:endParaRPr lang="en-US" sz="1600" dirty="0">
                        <a:solidFill>
                          <a:srgbClr val="FF0000"/>
                        </a:solidFill>
                      </a:endParaRPr>
                    </a:p>
                  </a:txBody>
                  <a:tcPr/>
                </a:tc>
                <a:tc>
                  <a:txBody>
                    <a:bodyPr/>
                    <a:lstStyle/>
                    <a:p>
                      <a:pPr algn="ctr"/>
                      <a:r>
                        <a:rPr lang="en-US" sz="1600" dirty="0">
                          <a:solidFill>
                            <a:schemeClr val="accent5">
                              <a:lumMod val="75000"/>
                            </a:schemeClr>
                          </a:solidFill>
                        </a:rPr>
                        <a:t>Main responsibilities</a:t>
                      </a:r>
                      <a:endParaRPr lang="en-US" sz="1600" dirty="0">
                        <a:solidFill>
                          <a:schemeClr val="accent5">
                            <a:lumMod val="75000"/>
                          </a:schemeClr>
                        </a:solidFill>
                      </a:endParaRPr>
                    </a:p>
                  </a:txBody>
                  <a:tcPr/>
                </a:tc>
                <a:tc>
                  <a:txBody>
                    <a:bodyPr/>
                    <a:lstStyle/>
                    <a:p>
                      <a:pPr algn="ctr"/>
                      <a:r>
                        <a:rPr lang="en-US" sz="1600" dirty="0">
                          <a:solidFill>
                            <a:srgbClr val="EE8640"/>
                          </a:solidFill>
                        </a:rPr>
                        <a:t>Adjectives </a:t>
                      </a:r>
                      <a:endParaRPr lang="en-US" sz="1600" dirty="0">
                        <a:solidFill>
                          <a:srgbClr val="EE8640"/>
                        </a:solidFill>
                      </a:endParaRPr>
                    </a:p>
                  </a:txBody>
                  <a:tcPr/>
                </a:tc>
              </a:tr>
              <a:tr h="579120">
                <a:tc>
                  <a:txBody>
                    <a:bodyPr/>
                    <a:lstStyle/>
                    <a:p>
                      <a:r>
                        <a:rPr lang="en-US" sz="1600" b="1" dirty="0">
                          <a:solidFill>
                            <a:srgbClr val="FF0000"/>
                          </a:solidFill>
                        </a:rPr>
                        <a:t>Teaching assistant</a:t>
                      </a:r>
                      <a:endParaRPr lang="en-US" sz="1600" b="1" dirty="0">
                        <a:solidFill>
                          <a:srgbClr val="FF0000"/>
                        </a:solidFill>
                      </a:endParaRPr>
                    </a:p>
                  </a:txBody>
                  <a:tcPr/>
                </a:tc>
                <a:tc>
                  <a:txBody>
                    <a:bodyPr/>
                    <a:lstStyle/>
                    <a:p>
                      <a:r>
                        <a:rPr lang="en-US" sz="1600" dirty="0">
                          <a:solidFill>
                            <a:schemeClr val="accent5">
                              <a:lumMod val="75000"/>
                            </a:schemeClr>
                          </a:solidFill>
                        </a:rPr>
                        <a:t>supervising classroom activities, supporting teachers, and checking attendance</a:t>
                      </a:r>
                      <a:endParaRPr lang="en-US" sz="1600" dirty="0">
                        <a:solidFill>
                          <a:schemeClr val="accent5">
                            <a:lumMod val="75000"/>
                          </a:schemeClr>
                        </a:solidFill>
                      </a:endParaRPr>
                    </a:p>
                  </a:txBody>
                  <a:tcPr/>
                </a:tc>
                <a:tc>
                  <a:txBody>
                    <a:bodyPr/>
                    <a:lstStyle/>
                    <a:p>
                      <a:r>
                        <a:rPr lang="en-US" sz="1600" dirty="0">
                          <a:solidFill>
                            <a:srgbClr val="EE8640"/>
                          </a:solidFill>
                        </a:rPr>
                        <a:t>rewarding, interesting, fun</a:t>
                      </a:r>
                      <a:endParaRPr lang="en-US" sz="1600" dirty="0">
                        <a:solidFill>
                          <a:srgbClr val="EE8640"/>
                        </a:solidFill>
                      </a:endParaRPr>
                    </a:p>
                  </a:txBody>
                  <a:tcPr/>
                </a:tc>
              </a:tr>
              <a:tr h="579120">
                <a:tc>
                  <a:txBody>
                    <a:bodyPr/>
                    <a:lstStyle/>
                    <a:p>
                      <a:r>
                        <a:rPr lang="en-US" sz="1600" b="1" dirty="0">
                          <a:solidFill>
                            <a:srgbClr val="FF0000"/>
                          </a:solidFill>
                        </a:rPr>
                        <a:t>Event volunteer</a:t>
                      </a:r>
                      <a:endParaRPr lang="en-US" sz="1600" b="1" dirty="0">
                        <a:solidFill>
                          <a:srgbClr val="FF0000"/>
                        </a:solidFill>
                      </a:endParaRPr>
                    </a:p>
                  </a:txBody>
                  <a:tcPr/>
                </a:tc>
                <a:tc>
                  <a:txBody>
                    <a:bodyPr/>
                    <a:lstStyle/>
                    <a:p>
                      <a:r>
                        <a:rPr lang="en-US" sz="1600" dirty="0">
                          <a:solidFill>
                            <a:schemeClr val="accent5">
                              <a:lumMod val="75000"/>
                            </a:schemeClr>
                          </a:solidFill>
                        </a:rPr>
                        <a:t>greeting and talking to guests, and sorting donations</a:t>
                      </a:r>
                      <a:endParaRPr lang="en-US" sz="1600" dirty="0">
                        <a:solidFill>
                          <a:schemeClr val="accent5">
                            <a:lumMod val="75000"/>
                          </a:schemeClr>
                        </a:solidFill>
                      </a:endParaRPr>
                    </a:p>
                  </a:txBody>
                  <a:tcPr/>
                </a:tc>
                <a:tc>
                  <a:txBody>
                    <a:bodyPr/>
                    <a:lstStyle/>
                    <a:p>
                      <a:r>
                        <a:rPr lang="en-US" sz="1600" dirty="0">
                          <a:solidFill>
                            <a:srgbClr val="EE8640"/>
                          </a:solidFill>
                          <a:sym typeface="+mn-ea"/>
                        </a:rPr>
                        <a:t>rewarding</a:t>
                      </a:r>
                      <a:r>
                        <a:rPr lang="vi-VN" altLang="en-US" sz="1600" dirty="0">
                          <a:solidFill>
                            <a:srgbClr val="EE8640"/>
                          </a:solidFill>
                          <a:sym typeface="+mn-ea"/>
                        </a:rPr>
                        <a:t>, </a:t>
                      </a:r>
                      <a:r>
                        <a:rPr lang="en-US" sz="1600" dirty="0">
                          <a:solidFill>
                            <a:srgbClr val="EE8640"/>
                          </a:solidFill>
                          <a:sym typeface="+mn-ea"/>
                        </a:rPr>
                        <a:t>important</a:t>
                      </a:r>
                      <a:endParaRPr lang="en-US" sz="1600" dirty="0">
                        <a:solidFill>
                          <a:srgbClr val="EE8640"/>
                        </a:solidFill>
                        <a:sym typeface="+mn-ea"/>
                      </a:endParaRPr>
                    </a:p>
                    <a:p>
                      <a:r>
                        <a:rPr lang="en-US" sz="1600" dirty="0">
                          <a:solidFill>
                            <a:srgbClr val="EE8640"/>
                          </a:solidFill>
                          <a:sym typeface="+mn-ea"/>
                        </a:rPr>
                        <a:t>demanding</a:t>
                      </a:r>
                      <a:r>
                        <a:rPr lang="vi-VN" altLang="en-US" sz="1600" dirty="0">
                          <a:solidFill>
                            <a:srgbClr val="EE8640"/>
                          </a:solidFill>
                          <a:sym typeface="+mn-ea"/>
                        </a:rPr>
                        <a:t>, </a:t>
                      </a:r>
                      <a:r>
                        <a:rPr lang="en-US" sz="1600" dirty="0">
                          <a:solidFill>
                            <a:srgbClr val="EE8640"/>
                          </a:solidFill>
                          <a:sym typeface="+mn-ea"/>
                        </a:rPr>
                        <a:t>tiring</a:t>
                      </a:r>
                      <a:endParaRPr lang="en-US" altLang="en-US" sz="1600" dirty="0">
                        <a:solidFill>
                          <a:srgbClr val="EE8640"/>
                        </a:solidFill>
                        <a:sym typeface="+mn-ea"/>
                      </a:endParaRPr>
                    </a:p>
                  </a:txBody>
                  <a:tcPr/>
                </a:tc>
              </a:tr>
              <a:tr h="579120">
                <a:tc>
                  <a:txBody>
                    <a:bodyPr/>
                    <a:lstStyle/>
                    <a:p>
                      <a:r>
                        <a:rPr lang="en-US" sz="1600" b="1" dirty="0">
                          <a:solidFill>
                            <a:srgbClr val="FF0000"/>
                          </a:solidFill>
                        </a:rPr>
                        <a:t>Product reviewer</a:t>
                      </a:r>
                      <a:endParaRPr lang="en-US" sz="1600" b="1" dirty="0">
                        <a:solidFill>
                          <a:srgbClr val="FF0000"/>
                        </a:solidFill>
                      </a:endParaRPr>
                    </a:p>
                  </a:txBody>
                  <a:tcPr/>
                </a:tc>
                <a:tc>
                  <a:txBody>
                    <a:bodyPr/>
                    <a:lstStyle/>
                    <a:p>
                      <a:r>
                        <a:rPr lang="en-US" sz="1600" dirty="0">
                          <a:solidFill>
                            <a:schemeClr val="accent5">
                              <a:lumMod val="75000"/>
                            </a:schemeClr>
                          </a:solidFill>
                        </a:rPr>
                        <a:t>testing product and writing reviews of them</a:t>
                      </a:r>
                      <a:endParaRPr lang="en-US" sz="1600" dirty="0">
                        <a:solidFill>
                          <a:schemeClr val="accent5">
                            <a:lumMod val="75000"/>
                          </a:schemeClr>
                        </a:solidFill>
                      </a:endParaRPr>
                    </a:p>
                  </a:txBody>
                  <a:tcPr/>
                </a:tc>
                <a:tc>
                  <a:txBody>
                    <a:bodyPr/>
                    <a:lstStyle/>
                    <a:p>
                      <a:r>
                        <a:rPr lang="en-US" sz="1600" dirty="0">
                          <a:solidFill>
                            <a:srgbClr val="EE8640"/>
                          </a:solidFill>
                          <a:sym typeface="+mn-ea"/>
                        </a:rPr>
                        <a:t>exciting</a:t>
                      </a:r>
                      <a:r>
                        <a:rPr lang="vi-VN" altLang="en-US" sz="1600" dirty="0">
                          <a:solidFill>
                            <a:srgbClr val="EE8640"/>
                          </a:solidFill>
                          <a:sym typeface="+mn-ea"/>
                        </a:rPr>
                        <a:t>, </a:t>
                      </a:r>
                      <a:r>
                        <a:rPr lang="en-US" sz="1600" dirty="0">
                          <a:solidFill>
                            <a:srgbClr val="EE8640"/>
                          </a:solidFill>
                          <a:sym typeface="+mn-ea"/>
                        </a:rPr>
                        <a:t>challenging</a:t>
                      </a:r>
                      <a:r>
                        <a:rPr lang="vi-VN" altLang="en-US" sz="1600" dirty="0">
                          <a:solidFill>
                            <a:srgbClr val="EE8640"/>
                          </a:solidFill>
                          <a:sym typeface="+mn-ea"/>
                        </a:rPr>
                        <a:t>, </a:t>
                      </a:r>
                      <a:endParaRPr lang="vi-VN" altLang="en-US" sz="1600" dirty="0">
                        <a:solidFill>
                          <a:srgbClr val="EE8640"/>
                        </a:solidFill>
                        <a:sym typeface="+mn-ea"/>
                      </a:endParaRPr>
                    </a:p>
                    <a:p>
                      <a:r>
                        <a:rPr lang="en-US" sz="1600" dirty="0">
                          <a:solidFill>
                            <a:srgbClr val="EE8640"/>
                          </a:solidFill>
                          <a:sym typeface="+mn-ea"/>
                        </a:rPr>
                        <a:t>demanding</a:t>
                      </a:r>
                      <a:r>
                        <a:rPr lang="vi-VN" altLang="en-US" sz="1600" dirty="0">
                          <a:solidFill>
                            <a:srgbClr val="EE8640"/>
                          </a:solidFill>
                          <a:sym typeface="+mn-ea"/>
                        </a:rPr>
                        <a:t>, </a:t>
                      </a:r>
                      <a:r>
                        <a:rPr lang="en-US" sz="1600" dirty="0">
                          <a:solidFill>
                            <a:srgbClr val="EE8640"/>
                          </a:solidFill>
                          <a:sym typeface="+mn-ea"/>
                        </a:rPr>
                        <a:t>lonely</a:t>
                      </a:r>
                      <a:endParaRPr lang="en-US" altLang="en-US" sz="1600" dirty="0">
                        <a:solidFill>
                          <a:srgbClr val="EE8640"/>
                        </a:solidFill>
                        <a:sym typeface="+mn-ea"/>
                      </a:endParaRPr>
                    </a:p>
                  </a:txBody>
                  <a:tcPr/>
                </a:tc>
              </a:tr>
              <a:tr h="579120">
                <a:tc>
                  <a:txBody>
                    <a:bodyPr/>
                    <a:lstStyle/>
                    <a:p>
                      <a:r>
                        <a:rPr lang="en-US" sz="1600" b="1" dirty="0">
                          <a:solidFill>
                            <a:srgbClr val="FF0000"/>
                          </a:solidFill>
                        </a:rPr>
                        <a:t>Shop assistant</a:t>
                      </a:r>
                      <a:endParaRPr lang="en-US" sz="1600" b="1" dirty="0">
                        <a:solidFill>
                          <a:srgbClr val="FF0000"/>
                        </a:solidFill>
                      </a:endParaRPr>
                    </a:p>
                  </a:txBody>
                  <a:tcPr/>
                </a:tc>
                <a:tc>
                  <a:txBody>
                    <a:bodyPr/>
                    <a:lstStyle/>
                    <a:p>
                      <a:r>
                        <a:rPr lang="en-US" sz="1600" dirty="0">
                          <a:solidFill>
                            <a:schemeClr val="accent5">
                              <a:lumMod val="75000"/>
                            </a:schemeClr>
                          </a:solidFill>
                        </a:rPr>
                        <a:t>welcoming customers, arranging window displays, and selling goods. </a:t>
                      </a:r>
                      <a:endParaRPr lang="en-US" sz="1600" dirty="0">
                        <a:solidFill>
                          <a:schemeClr val="accent5">
                            <a:lumMod val="75000"/>
                          </a:schemeClr>
                        </a:solidFill>
                      </a:endParaRPr>
                    </a:p>
                  </a:txBody>
                  <a:tcPr/>
                </a:tc>
                <a:tc>
                  <a:txBody>
                    <a:bodyPr/>
                    <a:lstStyle/>
                    <a:p>
                      <a:r>
                        <a:rPr lang="en-US" sz="1600" dirty="0">
                          <a:solidFill>
                            <a:srgbClr val="EE8640"/>
                          </a:solidFill>
                          <a:sym typeface="+mn-ea"/>
                        </a:rPr>
                        <a:t>repetitive</a:t>
                      </a:r>
                      <a:r>
                        <a:rPr lang="vi-VN" altLang="en-US" sz="1600" dirty="0">
                          <a:solidFill>
                            <a:srgbClr val="EE8640"/>
                          </a:solidFill>
                          <a:sym typeface="+mn-ea"/>
                        </a:rPr>
                        <a:t>, </a:t>
                      </a:r>
                      <a:r>
                        <a:rPr lang="en-US" sz="1600" dirty="0">
                          <a:solidFill>
                            <a:srgbClr val="EE8640"/>
                          </a:solidFill>
                          <a:sym typeface="+mn-ea"/>
                        </a:rPr>
                        <a:t>boring</a:t>
                      </a:r>
                      <a:r>
                        <a:rPr lang="vi-VN" altLang="en-US" sz="1600" dirty="0">
                          <a:solidFill>
                            <a:srgbClr val="EE8640"/>
                          </a:solidFill>
                          <a:sym typeface="+mn-ea"/>
                        </a:rPr>
                        <a:t>, </a:t>
                      </a:r>
                      <a:r>
                        <a:rPr lang="en-US" sz="1600" dirty="0">
                          <a:solidFill>
                            <a:srgbClr val="EE8640"/>
                          </a:solidFill>
                          <a:sym typeface="+mn-ea"/>
                        </a:rPr>
                        <a:t>tiring</a:t>
                      </a:r>
                      <a:r>
                        <a:rPr lang="vi-VN" altLang="en-US" sz="1600" dirty="0">
                          <a:solidFill>
                            <a:srgbClr val="EE8640"/>
                          </a:solidFill>
                          <a:sym typeface="+mn-ea"/>
                        </a:rPr>
                        <a:t>, </a:t>
                      </a:r>
                      <a:r>
                        <a:rPr lang="en-US" sz="1600" dirty="0">
                          <a:solidFill>
                            <a:srgbClr val="EE8640"/>
                          </a:solidFill>
                          <a:sym typeface="+mn-ea"/>
                        </a:rPr>
                        <a:t>exciting</a:t>
                      </a:r>
                      <a:endParaRPr lang="en-US" altLang="en-US" sz="1600" dirty="0">
                        <a:solidFill>
                          <a:srgbClr val="EE8640"/>
                        </a:solidFill>
                        <a:sym typeface="+mn-ea"/>
                      </a:endParaRPr>
                    </a:p>
                  </a:txBody>
                  <a:tcPr/>
                </a:tc>
              </a:tr>
              <a:tr h="822960">
                <a:tc>
                  <a:txBody>
                    <a:bodyPr/>
                    <a:lstStyle/>
                    <a:p>
                      <a:r>
                        <a:rPr lang="en-US" sz="1600" b="1" dirty="0">
                          <a:solidFill>
                            <a:srgbClr val="FF0000"/>
                          </a:solidFill>
                        </a:rPr>
                        <a:t>Babysitter</a:t>
                      </a:r>
                      <a:endParaRPr lang="en-US" sz="1600" b="1" dirty="0">
                        <a:solidFill>
                          <a:srgbClr val="FF0000"/>
                        </a:solidFill>
                      </a:endParaRPr>
                    </a:p>
                  </a:txBody>
                  <a:tcPr/>
                </a:tc>
                <a:tc>
                  <a:txBody>
                    <a:bodyPr/>
                    <a:lstStyle/>
                    <a:p>
                      <a:r>
                        <a:rPr lang="en-US" sz="1600" dirty="0">
                          <a:solidFill>
                            <a:schemeClr val="accent5">
                              <a:lumMod val="75000"/>
                            </a:schemeClr>
                          </a:solidFill>
                        </a:rPr>
                        <a:t>looking after children while parents are away, playing with them, keeping them safe and feeding them </a:t>
                      </a:r>
                      <a:endParaRPr lang="en-US" sz="1600" dirty="0">
                        <a:solidFill>
                          <a:schemeClr val="accent5">
                            <a:lumMod val="75000"/>
                          </a:schemeClr>
                        </a:solidFill>
                      </a:endParaRPr>
                    </a:p>
                  </a:txBody>
                  <a:tcPr/>
                </a:tc>
                <a:tc>
                  <a:txBody>
                    <a:bodyPr/>
                    <a:lstStyle/>
                    <a:p>
                      <a:r>
                        <a:rPr lang="en-US" sz="1600" dirty="0">
                          <a:solidFill>
                            <a:srgbClr val="EE8640"/>
                          </a:solidFill>
                          <a:sym typeface="+mn-ea"/>
                        </a:rPr>
                        <a:t>stressful</a:t>
                      </a:r>
                      <a:r>
                        <a:rPr lang="vi-VN" altLang="en-US" sz="1600" dirty="0">
                          <a:solidFill>
                            <a:srgbClr val="EE8640"/>
                          </a:solidFill>
                          <a:sym typeface="+mn-ea"/>
                        </a:rPr>
                        <a:t>, </a:t>
                      </a:r>
                      <a:r>
                        <a:rPr lang="en-US" sz="1600" dirty="0">
                          <a:solidFill>
                            <a:srgbClr val="EE8640"/>
                          </a:solidFill>
                          <a:sym typeface="+mn-ea"/>
                        </a:rPr>
                        <a:t>tiring</a:t>
                      </a:r>
                      <a:r>
                        <a:rPr lang="vi-VN" altLang="en-US" sz="1600" dirty="0">
                          <a:solidFill>
                            <a:srgbClr val="EE8640"/>
                          </a:solidFill>
                          <a:sym typeface="+mn-ea"/>
                        </a:rPr>
                        <a:t>,</a:t>
                      </a:r>
                      <a:r>
                        <a:rPr lang="en-US" sz="1600" dirty="0">
                          <a:solidFill>
                            <a:srgbClr val="EE8640"/>
                          </a:solidFill>
                          <a:sym typeface="+mn-ea"/>
                        </a:rPr>
                        <a:t>boring</a:t>
                      </a:r>
                      <a:r>
                        <a:rPr lang="vi-VN" altLang="en-US" sz="1600" dirty="0">
                          <a:solidFill>
                            <a:srgbClr val="EE8640"/>
                          </a:solidFill>
                          <a:sym typeface="+mn-ea"/>
                        </a:rPr>
                        <a:t> </a:t>
                      </a:r>
                      <a:r>
                        <a:rPr lang="en-US" sz="1600" dirty="0">
                          <a:solidFill>
                            <a:srgbClr val="EE8640"/>
                          </a:solidFill>
                          <a:sym typeface="+mn-ea"/>
                        </a:rPr>
                        <a:t>exciting</a:t>
                      </a:r>
                      <a:r>
                        <a:rPr lang="vi-VN" altLang="en-US" sz="1600" dirty="0">
                          <a:solidFill>
                            <a:srgbClr val="EE8640"/>
                          </a:solidFill>
                          <a:sym typeface="+mn-ea"/>
                        </a:rPr>
                        <a:t>, </a:t>
                      </a:r>
                      <a:r>
                        <a:rPr lang="en-US" sz="1600" dirty="0">
                          <a:solidFill>
                            <a:srgbClr val="EE8640"/>
                          </a:solidFill>
                          <a:sym typeface="+mn-ea"/>
                        </a:rPr>
                        <a:t>challenging</a:t>
                      </a:r>
                      <a:endParaRPr lang="en-US" sz="1600" dirty="0">
                        <a:solidFill>
                          <a:srgbClr val="EE8640"/>
                        </a:solidFill>
                      </a:endParaRPr>
                    </a:p>
                    <a:p>
                      <a:endParaRPr lang="en-US" altLang="en-US" sz="1600" dirty="0">
                        <a:solidFill>
                          <a:srgbClr val="EE8640"/>
                        </a:solidFill>
                        <a:sym typeface="+mn-ea"/>
                      </a:endParaRPr>
                    </a:p>
                  </a:txBody>
                  <a:tcPr/>
                </a:tc>
              </a:tr>
            </a:tbl>
          </a:graphicData>
        </a:graphic>
      </p:graphicFrame>
      <p:sp>
        <p:nvSpPr>
          <p:cNvPr id="10" name="Text Box 9"/>
          <p:cNvSpPr txBox="1"/>
          <p:nvPr/>
        </p:nvSpPr>
        <p:spPr>
          <a:xfrm>
            <a:off x="426085" y="0"/>
            <a:ext cx="8717915" cy="2306955"/>
          </a:xfrm>
          <a:prstGeom prst="rect">
            <a:avLst/>
          </a:prstGeom>
          <a:noFill/>
        </p:spPr>
        <p:txBody>
          <a:bodyPr wrap="square" rtlCol="0">
            <a:spAutoFit/>
          </a:bodyPr>
          <a:p>
            <a:pPr algn="l"/>
            <a:r>
              <a:rPr lang="vi-VN" altLang="en-US"/>
              <a:t>A: </a:t>
            </a:r>
            <a:r>
              <a:rPr lang="en-US" dirty="0">
                <a:sym typeface="+mn-ea"/>
              </a:rPr>
              <a:t>I think working as a </a:t>
            </a:r>
            <a:r>
              <a:rPr lang="en-US" dirty="0">
                <a:solidFill>
                  <a:srgbClr val="FF0000"/>
                </a:solidFill>
                <a:sym typeface="+mn-ea"/>
              </a:rPr>
              <a:t>teaching assistant</a:t>
            </a:r>
            <a:r>
              <a:rPr lang="en-US" dirty="0">
                <a:sym typeface="+mn-ea"/>
              </a:rPr>
              <a:t> is a very </a:t>
            </a:r>
            <a:r>
              <a:rPr lang="en-US" dirty="0">
                <a:gradFill>
                  <a:gsLst>
                    <a:gs pos="0">
                      <a:srgbClr val="007BD3"/>
                    </a:gs>
                    <a:gs pos="100000">
                      <a:srgbClr val="034373"/>
                    </a:gs>
                  </a:gsLst>
                  <a:lin scaled="0"/>
                </a:gradFill>
                <a:sym typeface="+mn-ea"/>
              </a:rPr>
              <a:t>rewarding</a:t>
            </a:r>
            <a:r>
              <a:rPr lang="en-US" dirty="0">
                <a:sym typeface="+mn-ea"/>
              </a:rPr>
              <a:t> job.</a:t>
            </a:r>
            <a:r>
              <a:rPr lang="vi-VN" altLang="en-US"/>
              <a:t> I can </a:t>
            </a:r>
            <a:r>
              <a:rPr lang="en-US" dirty="0">
                <a:solidFill>
                  <a:srgbClr val="EE8640"/>
                </a:solidFill>
                <a:sym typeface="+mn-ea"/>
              </a:rPr>
              <a:t>supervis</a:t>
            </a:r>
            <a:r>
              <a:rPr lang="vi-VN" altLang="en-US" dirty="0">
                <a:solidFill>
                  <a:srgbClr val="EE8640"/>
                </a:solidFill>
                <a:sym typeface="+mn-ea"/>
              </a:rPr>
              <a:t>e</a:t>
            </a:r>
            <a:r>
              <a:rPr lang="en-US" dirty="0">
                <a:solidFill>
                  <a:srgbClr val="EE8640"/>
                </a:solidFill>
                <a:sym typeface="+mn-ea"/>
              </a:rPr>
              <a:t> </a:t>
            </a:r>
            <a:endParaRPr lang="en-US" dirty="0">
              <a:solidFill>
                <a:srgbClr val="EE8640"/>
              </a:solidFill>
              <a:sym typeface="+mn-ea"/>
            </a:endParaRPr>
          </a:p>
          <a:p>
            <a:pPr algn="l"/>
            <a:r>
              <a:rPr lang="en-US" dirty="0">
                <a:solidFill>
                  <a:srgbClr val="EE8640"/>
                </a:solidFill>
                <a:sym typeface="+mn-ea"/>
              </a:rPr>
              <a:t>classroom activities</a:t>
            </a:r>
            <a:r>
              <a:rPr lang="vi-VN" altLang="en-US" dirty="0">
                <a:solidFill>
                  <a:srgbClr val="EE8640"/>
                </a:solidFill>
                <a:sym typeface="+mn-ea"/>
              </a:rPr>
              <a:t> and </a:t>
            </a:r>
            <a:r>
              <a:rPr lang="en-US" dirty="0">
                <a:solidFill>
                  <a:srgbClr val="EE8640"/>
                </a:solidFill>
                <a:sym typeface="+mn-ea"/>
              </a:rPr>
              <a:t>support teachers</a:t>
            </a:r>
            <a:r>
              <a:rPr lang="vi-VN" altLang="en-US" dirty="0">
                <a:solidFill>
                  <a:srgbClr val="EE8640"/>
                </a:solidFill>
                <a:sym typeface="+mn-ea"/>
              </a:rPr>
              <a:t> .</a:t>
            </a:r>
            <a:endParaRPr lang="vi-VN" altLang="en-US"/>
          </a:p>
          <a:p>
            <a:pPr algn="l"/>
            <a:r>
              <a:rPr lang="vi-VN" altLang="en-US"/>
              <a:t>B: </a:t>
            </a:r>
            <a:r>
              <a:rPr lang="en-US" dirty="0">
                <a:sym typeface="+mn-ea"/>
              </a:rPr>
              <a:t>I agree, but it seems like a </a:t>
            </a:r>
            <a:r>
              <a:rPr lang="vi-VN" altLang="en-US" dirty="0">
                <a:solidFill>
                  <a:schemeClr val="accent5">
                    <a:lumMod val="75000"/>
                  </a:schemeClr>
                </a:solidFill>
                <a:sym typeface="+mn-ea"/>
              </a:rPr>
              <a:t>repetitive</a:t>
            </a:r>
            <a:r>
              <a:rPr lang="vi-VN" altLang="en-US" dirty="0">
                <a:sym typeface="+mn-ea"/>
              </a:rPr>
              <a:t> job because you have to </a:t>
            </a:r>
            <a:r>
              <a:rPr lang="vi-VN" altLang="en-US" dirty="0">
                <a:solidFill>
                  <a:srgbClr val="EE8640"/>
                </a:solidFill>
                <a:sym typeface="+mn-ea"/>
              </a:rPr>
              <a:t>check attendance everyday.</a:t>
            </a:r>
            <a:r>
              <a:rPr lang="en-US" dirty="0">
                <a:sym typeface="+mn-ea"/>
              </a:rPr>
              <a:t>Personally, I’d rather be an </a:t>
            </a:r>
            <a:r>
              <a:rPr lang="en-US" dirty="0">
                <a:solidFill>
                  <a:srgbClr val="FF0000"/>
                </a:solidFill>
                <a:sym typeface="+mn-ea"/>
              </a:rPr>
              <a:t>event volunteer</a:t>
            </a:r>
            <a:r>
              <a:rPr lang="en-US" dirty="0">
                <a:sym typeface="+mn-ea"/>
              </a:rPr>
              <a:t>.</a:t>
            </a:r>
            <a:r>
              <a:rPr lang="vi-VN" altLang="en-US" dirty="0">
                <a:sym typeface="+mn-ea"/>
              </a:rPr>
              <a:t> I believe it’s an </a:t>
            </a:r>
            <a:r>
              <a:rPr lang="vi-VN" altLang="en-US" dirty="0">
                <a:gradFill>
                  <a:gsLst>
                    <a:gs pos="0">
                      <a:srgbClr val="007BD3"/>
                    </a:gs>
                    <a:gs pos="100000">
                      <a:srgbClr val="034373"/>
                    </a:gs>
                  </a:gsLst>
                  <a:lin scaled="0"/>
                </a:gradFill>
                <a:sym typeface="+mn-ea"/>
              </a:rPr>
              <a:t>important</a:t>
            </a:r>
            <a:r>
              <a:rPr lang="vi-VN" altLang="en-US" dirty="0">
                <a:sym typeface="+mn-ea"/>
              </a:rPr>
              <a:t> job because i’m responsible for </a:t>
            </a:r>
            <a:r>
              <a:rPr lang="en-US" dirty="0">
                <a:solidFill>
                  <a:srgbClr val="EE8640"/>
                </a:solidFill>
                <a:sym typeface="+mn-ea"/>
              </a:rPr>
              <a:t>greeting and talking to guests</a:t>
            </a:r>
            <a:r>
              <a:rPr lang="vi-VN" altLang="en-US" dirty="0">
                <a:solidFill>
                  <a:srgbClr val="EE8640"/>
                </a:solidFill>
                <a:sym typeface="+mn-ea"/>
              </a:rPr>
              <a:t>.</a:t>
            </a:r>
            <a:endParaRPr lang="vi-VN" altLang="en-US" dirty="0">
              <a:sym typeface="+mn-ea"/>
            </a:endParaRPr>
          </a:p>
          <a:p>
            <a:pPr algn="l"/>
            <a:r>
              <a:rPr lang="vi-VN" altLang="en-US" dirty="0">
                <a:sym typeface="+mn-ea"/>
              </a:rPr>
              <a:t>A: Ok, </a:t>
            </a:r>
            <a:r>
              <a:rPr lang="vi-VN" altLang="en-US" dirty="0">
                <a:sym typeface="+mn-ea"/>
              </a:rPr>
              <a:t>I get it.</a:t>
            </a:r>
            <a:endParaRPr lang="en-US" dirty="0">
              <a:solidFill>
                <a:schemeClr val="tx1"/>
              </a:solidFill>
            </a:endParaRPr>
          </a:p>
          <a:p>
            <a:pPr algn="l"/>
            <a:endParaRPr lang="en-GB" dirty="0">
              <a:latin typeface="Times New Roman Regular" panose="02020603050405020304" charset="0"/>
              <a:cs typeface="Times New Roman Regular" panose="02020603050405020304" charset="0"/>
            </a:endParaRPr>
          </a:p>
          <a:p>
            <a:pPr algn="l"/>
            <a:r>
              <a:rPr lang="vi-VN" altLang="en-US"/>
              <a:t> </a:t>
            </a:r>
            <a:endParaRPr lang="vi-V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0138" y="61968"/>
            <a:ext cx="5715862"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LESS CONTROLLED PRACTICE</a:t>
            </a:r>
            <a:endParaRPr lang="en-US" sz="3200" b="1" dirty="0">
              <a:solidFill>
                <a:schemeClr val="bg1"/>
              </a:solidFill>
              <a:latin typeface="UTM Facebook K&amp;T" panose="02040603050506020204" pitchFamily="18" charset="0"/>
              <a:cs typeface="Arial" panose="020B0604020202020204" pitchFamily="34" charset="0"/>
            </a:endParaRPr>
          </a:p>
        </p:txBody>
      </p:sp>
      <p:sp>
        <p:nvSpPr>
          <p:cNvPr id="4" name="Rectangle 3"/>
          <p:cNvSpPr/>
          <p:nvPr/>
        </p:nvSpPr>
        <p:spPr>
          <a:xfrm>
            <a:off x="828997" y="806840"/>
            <a:ext cx="8315003" cy="707886"/>
          </a:xfrm>
          <a:prstGeom prst="rect">
            <a:avLst/>
          </a:prstGeom>
        </p:spPr>
        <p:txBody>
          <a:bodyPr wrap="square">
            <a:spAutoFit/>
          </a:bodyPr>
          <a:lstStyle/>
          <a:p>
            <a:r>
              <a:rPr lang="en-US" sz="2000" b="1" dirty="0">
                <a:cs typeface="Arial" panose="020B0604020202020204" pitchFamily="34" charset="0"/>
              </a:rPr>
              <a:t>Work in groups. Compare your answers in </a:t>
            </a:r>
            <a:r>
              <a:rPr lang="en-US" sz="2000" b="1" dirty="0">
                <a:solidFill>
                  <a:srgbClr val="A493C6"/>
                </a:solidFill>
                <a:cs typeface="Arial" panose="020B0604020202020204" pitchFamily="34" charset="0"/>
              </a:rPr>
              <a:t>1</a:t>
            </a:r>
            <a:r>
              <a:rPr lang="en-US" sz="2000" b="1" dirty="0">
                <a:cs typeface="Arial" panose="020B0604020202020204" pitchFamily="34" charset="0"/>
              </a:rPr>
              <a:t> and </a:t>
            </a:r>
            <a:r>
              <a:rPr lang="en-US" sz="2000" b="1" dirty="0">
                <a:solidFill>
                  <a:srgbClr val="A493C6"/>
                </a:solidFill>
                <a:cs typeface="Arial" panose="020B0604020202020204" pitchFamily="34" charset="0"/>
              </a:rPr>
              <a:t>2</a:t>
            </a:r>
            <a:r>
              <a:rPr lang="en-US" sz="2000" b="1" dirty="0">
                <a:cs typeface="Arial" panose="020B0604020202020204" pitchFamily="34" charset="0"/>
              </a:rPr>
              <a:t>, and report to the whole class. Use the questions below as cues. </a:t>
            </a:r>
            <a:endParaRPr lang="en-US" sz="2000" b="1" dirty="0">
              <a:cs typeface="Arial" panose="020B0604020202020204" pitchFamily="34" charset="0"/>
            </a:endParaRPr>
          </a:p>
        </p:txBody>
      </p:sp>
      <p:sp>
        <p:nvSpPr>
          <p:cNvPr id="7" name="TextBox 6"/>
          <p:cNvSpPr txBox="1"/>
          <p:nvPr/>
        </p:nvSpPr>
        <p:spPr>
          <a:xfrm>
            <a:off x="259998" y="1720508"/>
            <a:ext cx="8315003" cy="2610843"/>
          </a:xfrm>
          <a:prstGeom prst="rect">
            <a:avLst/>
          </a:prstGeom>
          <a:noFill/>
        </p:spPr>
        <p:txBody>
          <a:bodyPr wrap="square" rtlCol="0">
            <a:spAutoFit/>
          </a:bodyPr>
          <a:lstStyle/>
          <a:p>
            <a:pPr marL="457200" indent="-457200">
              <a:lnSpc>
                <a:spcPct val="150000"/>
              </a:lnSpc>
              <a:buFontTx/>
              <a:buChar char="-"/>
            </a:pPr>
            <a:r>
              <a:rPr lang="en-US" sz="2800" dirty="0"/>
              <a:t>Which is the most common adjective to describe each job in the table?</a:t>
            </a:r>
            <a:endParaRPr lang="en-US" sz="2800" dirty="0"/>
          </a:p>
          <a:p>
            <a:pPr marL="457200" indent="-457200">
              <a:lnSpc>
                <a:spcPct val="150000"/>
              </a:lnSpc>
              <a:buFontTx/>
              <a:buChar char="-"/>
            </a:pPr>
            <a:r>
              <a:rPr lang="en-US" sz="2800" dirty="0"/>
              <a:t>Which job do most people in your group like/dislike?</a:t>
            </a:r>
            <a:endParaRPr lang="en-US" sz="2800" dirty="0"/>
          </a:p>
          <a:p>
            <a:pPr marL="457200" indent="-457200">
              <a:lnSpc>
                <a:spcPct val="150000"/>
              </a:lnSpc>
              <a:buFontTx/>
              <a:buChar char="-"/>
            </a:pPr>
            <a:r>
              <a:rPr lang="en-US" sz="2800" dirty="0"/>
              <a:t>What are the most common reasons?</a:t>
            </a:r>
            <a:endParaRPr lang="en-US" sz="2800" dirty="0"/>
          </a:p>
        </p:txBody>
      </p:sp>
      <p:pic>
        <p:nvPicPr>
          <p:cNvPr id="8" name="Đồng hồ đếm ngược 3 phút gây sốc 3 Minutes">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7188764" y="4043680"/>
            <a:ext cx="1955236" cy="1099820"/>
          </a:xfrm>
          <a:prstGeom prst="rect">
            <a:avLst/>
          </a:prstGeom>
        </p:spPr>
      </p:pic>
      <p:sp>
        <p:nvSpPr>
          <p:cNvPr id="9" name="Rounded Rectangle 7"/>
          <p:cNvSpPr/>
          <p:nvPr/>
        </p:nvSpPr>
        <p:spPr>
          <a:xfrm>
            <a:off x="414175" y="842307"/>
            <a:ext cx="414822" cy="429760"/>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10" name="TextBox 9"/>
          <p:cNvSpPr txBox="1"/>
          <p:nvPr/>
        </p:nvSpPr>
        <p:spPr>
          <a:xfrm>
            <a:off x="493913" y="778221"/>
            <a:ext cx="264919"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endParaRPr lang="en-US" sz="3000" b="1" dirty="0">
              <a:solidFill>
                <a:schemeClr val="bg1"/>
              </a:solidFill>
              <a:latin typeface="Myriad Pro"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9114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8"/>
                </p:tgtEl>
              </p:cMediaNode>
            </p:vide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8"/>
                                        </p:tgtEl>
                                      </p:cBhvr>
                                    </p:cmd>
                                  </p:childTnLst>
                                </p:cTn>
                              </p:par>
                            </p:childTnLst>
                          </p:cTn>
                        </p:par>
                      </p:childTnLst>
                    </p:cTn>
                  </p:par>
                </p:childTnLst>
              </p:cTn>
              <p:nextCondLst>
                <p:cond evt="onClick" delay="0">
                  <p:tgtEl>
                    <p:spTgt spid="8"/>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9261" y="824442"/>
            <a:ext cx="5960281" cy="461665"/>
          </a:xfrm>
          <a:prstGeom prst="rect">
            <a:avLst/>
          </a:prstGeom>
        </p:spPr>
        <p:txBody>
          <a:bodyPr wrap="square">
            <a:spAutoFit/>
          </a:bodyPr>
          <a:lstStyle/>
          <a:p>
            <a:pPr algn="just"/>
            <a:r>
              <a:rPr lang="en-US" sz="2400" b="1" dirty="0">
                <a:cs typeface="Arial" panose="020B0604020202020204" pitchFamily="34" charset="0"/>
              </a:rPr>
              <a:t>Wrap-up</a:t>
            </a:r>
            <a:endParaRPr lang="en-US" sz="2400" b="1" dirty="0">
              <a:cs typeface="Arial" panose="020B0604020202020204" pitchFamily="34" charset="0"/>
            </a:endParaRPr>
          </a:p>
        </p:txBody>
      </p:sp>
      <p:sp>
        <p:nvSpPr>
          <p:cNvPr id="3" name="TextBox 2"/>
          <p:cNvSpPr txBox="1"/>
          <p:nvPr/>
        </p:nvSpPr>
        <p:spPr>
          <a:xfrm>
            <a:off x="819688" y="1332274"/>
            <a:ext cx="7593030" cy="2610843"/>
          </a:xfrm>
          <a:prstGeom prst="rect">
            <a:avLst/>
          </a:prstGeom>
          <a:noFill/>
        </p:spPr>
        <p:txBody>
          <a:bodyPr wrap="square" rtlCol="0">
            <a:spAutoFit/>
          </a:bodyPr>
          <a:lstStyle/>
          <a:p>
            <a:pPr>
              <a:lnSpc>
                <a:spcPct val="150000"/>
              </a:lnSpc>
            </a:pPr>
            <a:r>
              <a:rPr lang="vi-VN" sz="2800" dirty="0">
                <a:latin typeface="Calibri" panose="020F0502020204030204" pitchFamily="34" charset="0"/>
                <a:cs typeface="Calibri" panose="020F0502020204030204" pitchFamily="34" charset="0"/>
              </a:rPr>
              <a:t>What have you learnt today?</a:t>
            </a:r>
            <a:endParaRPr lang="en-US" sz="28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Giving opinions about different jobs: </a:t>
            </a:r>
            <a:r>
              <a:rPr lang="en-US" sz="2800" i="1" dirty="0">
                <a:latin typeface="Calibri" panose="020F0502020204030204" pitchFamily="34" charset="0"/>
                <a:cs typeface="Calibri" panose="020F0502020204030204" pitchFamily="34" charset="0"/>
              </a:rPr>
              <a:t>teaching assistant, event volunteer, product reviewer, shop assistant, babysitter. </a:t>
            </a:r>
            <a:endParaRPr lang="en-US" sz="2800" i="1" dirty="0">
              <a:latin typeface="Calibri" panose="020F0502020204030204" pitchFamily="34" charset="0"/>
              <a:cs typeface="Calibri" panose="020F0502020204030204" pitchFamily="34" charset="0"/>
            </a:endParaRPr>
          </a:p>
        </p:txBody>
      </p:sp>
      <p:sp>
        <p:nvSpPr>
          <p:cNvPr id="4" name="Rectangle 3"/>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0137" y="61968"/>
            <a:ext cx="4178513"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endParaRPr lang="en-US" sz="3200" b="1" dirty="0">
              <a:solidFill>
                <a:schemeClr val="bg1"/>
              </a:solidFill>
              <a:latin typeface="UTM Facebook K&amp;T" panose="02040603050506020204" pitchFamily="18" charset="0"/>
              <a:cs typeface="Arial" panose="020B0604020202020204" pitchFamily="34" charset="0"/>
            </a:endParaRPr>
          </a:p>
        </p:txBody>
      </p:sp>
      <p:sp>
        <p:nvSpPr>
          <p:cNvPr id="10" name="Rounded Rectangle 7"/>
          <p:cNvSpPr/>
          <p:nvPr/>
        </p:nvSpPr>
        <p:spPr>
          <a:xfrm>
            <a:off x="404866" y="842362"/>
            <a:ext cx="414822" cy="429760"/>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11" name="TextBox 10"/>
          <p:cNvSpPr txBox="1"/>
          <p:nvPr/>
        </p:nvSpPr>
        <p:spPr>
          <a:xfrm>
            <a:off x="484604" y="778276"/>
            <a:ext cx="264919"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9261" y="824442"/>
            <a:ext cx="5960281" cy="461665"/>
          </a:xfrm>
          <a:prstGeom prst="rect">
            <a:avLst/>
          </a:prstGeom>
        </p:spPr>
        <p:txBody>
          <a:bodyPr wrap="square">
            <a:spAutoFit/>
          </a:bodyPr>
          <a:lstStyle/>
          <a:p>
            <a:pPr algn="just"/>
            <a:r>
              <a:rPr lang="en-US" sz="2400" b="1" dirty="0" smtClean="0">
                <a:cs typeface="Arial" panose="020B0604020202020204" pitchFamily="34" charset="0"/>
              </a:rPr>
              <a:t>Homework</a:t>
            </a:r>
            <a:endParaRPr lang="en-US" sz="2400" b="1" dirty="0">
              <a:cs typeface="Arial" panose="020B0604020202020204" pitchFamily="34" charset="0"/>
            </a:endParaRPr>
          </a:p>
        </p:txBody>
      </p:sp>
      <p:sp>
        <p:nvSpPr>
          <p:cNvPr id="3" name="TextBox 2"/>
          <p:cNvSpPr txBox="1"/>
          <p:nvPr/>
        </p:nvSpPr>
        <p:spPr>
          <a:xfrm>
            <a:off x="749523" y="1605927"/>
            <a:ext cx="7593030" cy="1964512"/>
          </a:xfrm>
          <a:prstGeom prst="rect">
            <a:avLst/>
          </a:prstGeom>
          <a:noFill/>
        </p:spPr>
        <p:txBody>
          <a:bodyPr wrap="square" rtlCol="0">
            <a:spAutoFit/>
          </a:bodyPr>
          <a:lstStyle/>
          <a:p>
            <a:pPr marL="361950" indent="-257175">
              <a:lnSpc>
                <a:spcPct val="150000"/>
              </a:lnSpc>
              <a:buFont typeface="Arial" panose="020B0604020202020204" pitchFamily="34" charset="0"/>
              <a:buChar char="•"/>
            </a:pPr>
            <a:r>
              <a:rPr lang="en-GB" sz="2800" dirty="0">
                <a:cs typeface="Arial" panose="020B0604020202020204" pitchFamily="34" charset="0"/>
              </a:rPr>
              <a:t>Do exercises in the workbook.</a:t>
            </a:r>
            <a:endParaRPr lang="en-GB" sz="2800" dirty="0">
              <a:cs typeface="Arial" panose="020B0604020202020204" pitchFamily="34" charset="0"/>
            </a:endParaRPr>
          </a:p>
          <a:p>
            <a:pPr marL="361950" indent="-257175">
              <a:lnSpc>
                <a:spcPct val="150000"/>
              </a:lnSpc>
              <a:buFont typeface="Arial" panose="020B0604020202020204" pitchFamily="34" charset="0"/>
              <a:buChar char="•"/>
            </a:pPr>
            <a:r>
              <a:rPr lang="en-US" sz="2800" dirty="0">
                <a:cs typeface="Arial" panose="020B0604020202020204" pitchFamily="34" charset="0"/>
              </a:rPr>
              <a:t>Practice giving opinion about other jobs</a:t>
            </a:r>
            <a:endParaRPr lang="en-US" sz="2800" dirty="0">
              <a:cs typeface="Arial" panose="020B0604020202020204" pitchFamily="34" charset="0"/>
            </a:endParaRPr>
          </a:p>
          <a:p>
            <a:pPr marL="361950" indent="-257175">
              <a:lnSpc>
                <a:spcPct val="150000"/>
              </a:lnSpc>
              <a:buFont typeface="Arial" panose="020B0604020202020204" pitchFamily="34" charset="0"/>
              <a:buChar char="•"/>
            </a:pPr>
            <a:r>
              <a:rPr lang="en-GB" sz="2800" dirty="0">
                <a:cs typeface="Arial" panose="020B0604020202020204" pitchFamily="34" charset="0"/>
              </a:rPr>
              <a:t>Prepare for the next lesson.</a:t>
            </a:r>
            <a:endParaRPr lang="en-GB" sz="2800" dirty="0">
              <a:cs typeface="Arial" panose="020B0604020202020204" pitchFamily="34" charset="0"/>
            </a:endParaRPr>
          </a:p>
        </p:txBody>
      </p:sp>
      <p:sp>
        <p:nvSpPr>
          <p:cNvPr id="4" name="Rectangle 3"/>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0137" y="61968"/>
            <a:ext cx="4178513"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endParaRPr lang="en-US" sz="3200" b="1" dirty="0">
              <a:solidFill>
                <a:schemeClr val="bg1"/>
              </a:solidFill>
              <a:latin typeface="UTM Facebook K&amp;T" panose="02040603050506020204" pitchFamily="18" charset="0"/>
              <a:cs typeface="Arial" panose="020B0604020202020204" pitchFamily="34" charset="0"/>
            </a:endParaRPr>
          </a:p>
        </p:txBody>
      </p:sp>
      <p:sp>
        <p:nvSpPr>
          <p:cNvPr id="10" name="Rounded Rectangle 7"/>
          <p:cNvSpPr/>
          <p:nvPr/>
        </p:nvSpPr>
        <p:spPr>
          <a:xfrm>
            <a:off x="404866" y="842362"/>
            <a:ext cx="414822" cy="429760"/>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11" name="TextBox 10"/>
          <p:cNvSpPr txBox="1"/>
          <p:nvPr/>
        </p:nvSpPr>
        <p:spPr>
          <a:xfrm>
            <a:off x="484604" y="778276"/>
            <a:ext cx="264919" cy="553998"/>
          </a:xfrm>
          <a:prstGeom prst="rect">
            <a:avLst/>
          </a:prstGeom>
          <a:noFill/>
        </p:spPr>
        <p:txBody>
          <a:bodyPr wrap="square" rtlCol="0">
            <a:spAutoFit/>
          </a:bodyPr>
          <a:lstStyle/>
          <a:p>
            <a:pPr algn="ctr"/>
            <a:r>
              <a:rPr lang="en-US" sz="3000" b="1" dirty="0" smtClean="0">
                <a:solidFill>
                  <a:schemeClr val="bg1"/>
                </a:solidFill>
                <a:latin typeface="Myriad Pro" pitchFamily="34" charset="0"/>
              </a:rPr>
              <a:t>2</a:t>
            </a:r>
            <a:endParaRPr lang="en-US" sz="3000" b="1" dirty="0">
              <a:solidFill>
                <a:schemeClr val="bg1"/>
              </a:solidFill>
              <a:latin typeface="Myriad Pro"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714500" y="1985814"/>
            <a:ext cx="5715000" cy="89088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685800" rtl="0" eaLnBrk="1" fontAlgn="base" latinLnBrk="0" hangingPunct="1">
              <a:lnSpc>
                <a:spcPct val="190000"/>
              </a:lnSpc>
              <a:spcBef>
                <a:spcPct val="0"/>
              </a:spcBef>
              <a:spcAft>
                <a:spcPct val="0"/>
              </a:spcAft>
              <a:buClrTx/>
              <a:buSzTx/>
              <a:buFontTx/>
              <a:buNone/>
              <a:defRPr/>
            </a:pPr>
            <a:endParaRPr kumimoji="0" lang="en-US" altLang="en-US" sz="3150" b="1" i="0" u="none" strike="noStrike" kern="1200" cap="none" spc="0" normalizeH="0" baseline="0" noProof="0">
              <a:ln>
                <a:noFill/>
              </a:ln>
              <a:solidFill>
                <a:srgbClr val="3333FF"/>
              </a:solidFill>
              <a:effectLst/>
              <a:uLnTx/>
              <a:uFillTx/>
              <a:latin typeface="VNI-Slogan" pitchFamily="2" charset="0"/>
              <a:ea typeface="+mn-ea"/>
              <a:cs typeface="Arial" panose="020B0604020202020204" pitchFamily="34" charset="0"/>
            </a:endParaRPr>
          </a:p>
        </p:txBody>
      </p:sp>
      <p:grpSp>
        <p:nvGrpSpPr>
          <p:cNvPr id="8197" name="Group 5"/>
          <p:cNvGrpSpPr/>
          <p:nvPr/>
        </p:nvGrpSpPr>
        <p:grpSpPr bwMode="auto">
          <a:xfrm>
            <a:off x="0" y="0"/>
            <a:ext cx="9144000" cy="5211366"/>
            <a:chOff x="0" y="0"/>
            <a:chExt cx="5760" cy="4377"/>
          </a:xfrm>
        </p:grpSpPr>
        <p:pic>
          <p:nvPicPr>
            <p:cNvPr id="21510" name="Picture 6" descr="flower[1][1][1][1]"/>
            <p:cNvPicPr>
              <a:picLocks noChangeAspect="1" noChangeArrowheads="1" noCrop="1"/>
            </p:cNvPicPr>
            <p:nvPr/>
          </p:nvPicPr>
          <p:blipFill>
            <a:blip r:embed="rId1"/>
            <a:srcRect/>
            <a:stretch>
              <a:fillRect/>
            </a:stretch>
          </p:blipFill>
          <p:spPr bwMode="auto">
            <a:xfrm rot="5400000">
              <a:off x="3458" y="2037"/>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flower[1][1][1][1]"/>
            <p:cNvPicPr>
              <a:picLocks noChangeAspect="1" noChangeArrowheads="1" noCrop="1"/>
            </p:cNvPicPr>
            <p:nvPr/>
          </p:nvPicPr>
          <p:blipFill>
            <a:blip r:embed="rId1"/>
            <a:srcRect/>
            <a:stretch>
              <a:fillRect/>
            </a:stretch>
          </p:blipFill>
          <p:spPr bwMode="auto">
            <a:xfrm rot="-5400000">
              <a:off x="-1996" y="2037"/>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flower[1][1][1][1]"/>
            <p:cNvPicPr>
              <a:picLocks noChangeAspect="1" noChangeArrowheads="1" noCrop="1"/>
            </p:cNvPicPr>
            <p:nvPr/>
          </p:nvPicPr>
          <p:blipFill>
            <a:blip r:embed="rId1"/>
            <a:srcRect/>
            <a:stretch>
              <a:fillRect/>
            </a:stretch>
          </p:blipFill>
          <p:spPr bwMode="auto">
            <a:xfrm>
              <a:off x="0" y="3998"/>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flower[1][1][1][1]"/>
            <p:cNvPicPr>
              <a:picLocks noChangeAspect="1" noChangeArrowheads="1" noCrop="1"/>
            </p:cNvPicPr>
            <p:nvPr/>
          </p:nvPicPr>
          <p:blipFill>
            <a:blip r:embed="rId1"/>
            <a:srcRect/>
            <a:stretch>
              <a:fillRect/>
            </a:stretch>
          </p:blipFill>
          <p:spPr bwMode="auto">
            <a:xfrm>
              <a:off x="0" y="0"/>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012"/>
            <p:cNvPicPr>
              <a:picLocks noChangeAspect="1" noChangeArrowheads="1" noCrop="1"/>
            </p:cNvPicPr>
            <p:nvPr/>
          </p:nvPicPr>
          <p:blipFill>
            <a:blip r:embed="rId2"/>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012"/>
            <p:cNvPicPr>
              <a:picLocks noChangeAspect="1" noChangeArrowheads="1" noCrop="1"/>
            </p:cNvPicPr>
            <p:nvPr/>
          </p:nvPicPr>
          <p:blipFill>
            <a:blip r:embed="rId2"/>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012"/>
            <p:cNvPicPr>
              <a:picLocks noChangeAspect="1" noChangeArrowheads="1" noCrop="1"/>
            </p:cNvPicPr>
            <p:nvPr/>
          </p:nvPicPr>
          <p:blipFill>
            <a:blip r:embed="rId2"/>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012"/>
            <p:cNvPicPr>
              <a:picLocks noChangeAspect="1" noChangeArrowheads="1" noCrop="1"/>
            </p:cNvPicPr>
            <p:nvPr/>
          </p:nvPicPr>
          <p:blipFill>
            <a:blip r:embed="rId2"/>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936217" y="1463754"/>
            <a:ext cx="7560083" cy="221599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3800" b="1" i="0" u="none" strike="noStrike" kern="1200" cap="none" spc="0" normalizeH="0" baseline="0" noProof="0" dirty="0">
                <a:ln w="22225">
                  <a:solidFill>
                    <a:srgbClr val="3333CC"/>
                  </a:solidFill>
                  <a:prstDash val="solid"/>
                </a:ln>
                <a:solidFill>
                  <a:srgbClr val="3333CC">
                    <a:lumMod val="40000"/>
                    <a:lumOff val="60000"/>
                  </a:srgbClr>
                </a:solidFill>
                <a:effectLst/>
                <a:uLnTx/>
                <a:uFillTx/>
                <a:latin typeface="Times New Roman" panose="02020603050405020304"/>
                <a:ea typeface="+mn-ea"/>
                <a:cs typeface="+mn-cs"/>
              </a:rPr>
              <a:t>Goodbye!</a:t>
            </a:r>
            <a:endParaRPr kumimoji="0" lang="en-US" sz="13800" b="1" i="0" u="none" strike="noStrike" kern="1200" cap="none" spc="0" normalizeH="0" baseline="0" noProof="0" dirty="0">
              <a:ln w="22225">
                <a:solidFill>
                  <a:srgbClr val="3333CC"/>
                </a:solidFill>
                <a:prstDash val="solid"/>
              </a:ln>
              <a:solidFill>
                <a:srgbClr val="3333CC">
                  <a:lumMod val="40000"/>
                  <a:lumOff val="60000"/>
                </a:srgbClr>
              </a:solidFill>
              <a:effectLst/>
              <a:uLnTx/>
              <a:uFillTx/>
              <a:latin typeface="Times New Roman" panose="02020603050405020304"/>
              <a:ea typeface="+mn-ea"/>
              <a:cs typeface="+mn-cs"/>
            </a:endParaRPr>
          </a:p>
        </p:txBody>
      </p:sp>
    </p:spTree>
  </p:cSld>
  <p:clrMapOvr>
    <a:masterClrMapping/>
  </p:clrMapOvr>
  <p:transition spd="med">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1706851"/>
            <a:chOff x="0" y="-15861"/>
            <a:chExt cx="12192000" cy="1940426"/>
          </a:xfrm>
        </p:grpSpPr>
        <p:sp>
          <p:nvSpPr>
            <p:cNvPr id="3" name="Rectangle 2"/>
            <p:cNvSpPr/>
            <p:nvPr/>
          </p:nvSpPr>
          <p:spPr>
            <a:xfrm>
              <a:off x="0" y="177153"/>
              <a:ext cx="12192000" cy="1439719"/>
            </a:xfrm>
            <a:prstGeom prst="rect">
              <a:avLst/>
            </a:prstGeom>
            <a:solidFill>
              <a:srgbClr val="A493C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Parallelogram 3"/>
            <p:cNvSpPr/>
            <p:nvPr/>
          </p:nvSpPr>
          <p:spPr>
            <a:xfrm>
              <a:off x="481381" y="-15861"/>
              <a:ext cx="2769819" cy="1940426"/>
            </a:xfrm>
            <a:prstGeom prst="parallelogram">
              <a:avLst/>
            </a:prstGeom>
            <a:solidFill>
              <a:srgbClr val="E4598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b="1" dirty="0">
                  <a:latin typeface="UTMFacebookK&amp;TBold"/>
                  <a:cs typeface="Times New Roman" panose="02020603050405020304" pitchFamily="18" charset="0"/>
                </a:rPr>
                <a:t>Unit 5</a:t>
              </a:r>
              <a:endParaRPr lang="en-US" sz="4400" b="1" dirty="0">
                <a:latin typeface="UTMFacebookK&amp;TBold"/>
                <a:cs typeface="Times New Roman" panose="02020603050405020304" pitchFamily="18" charset="0"/>
              </a:endParaRPr>
            </a:p>
          </p:txBody>
        </p:sp>
      </p:grpSp>
      <p:sp>
        <p:nvSpPr>
          <p:cNvPr id="9" name="TextBox 8"/>
          <p:cNvSpPr txBox="1"/>
          <p:nvPr/>
        </p:nvSpPr>
        <p:spPr>
          <a:xfrm>
            <a:off x="2438400" y="418267"/>
            <a:ext cx="5319539" cy="769441"/>
          </a:xfrm>
          <a:prstGeom prst="rect">
            <a:avLst/>
          </a:prstGeom>
          <a:noFill/>
        </p:spPr>
        <p:txBody>
          <a:bodyPr wrap="square" rtlCol="0">
            <a:spAutoFit/>
          </a:bodyPr>
          <a:lstStyle/>
          <a:p>
            <a:r>
              <a:rPr lang="en-US" sz="4400" b="1" dirty="0">
                <a:solidFill>
                  <a:srgbClr val="FFFFFF"/>
                </a:solidFill>
                <a:latin typeface="UTMFacebookK&amp;TBold"/>
              </a:rPr>
              <a:t>The world of work</a:t>
            </a:r>
            <a:endParaRPr lang="en-US" sz="4400" b="1" i="0" dirty="0">
              <a:solidFill>
                <a:srgbClr val="FFFFFF"/>
              </a:solidFill>
              <a:effectLst/>
              <a:latin typeface="UTMFacebookK&amp;TBold"/>
            </a:endParaRPr>
          </a:p>
        </p:txBody>
      </p:sp>
      <p:sp>
        <p:nvSpPr>
          <p:cNvPr id="10" name="Rectangle 9"/>
          <p:cNvSpPr/>
          <p:nvPr/>
        </p:nvSpPr>
        <p:spPr>
          <a:xfrm>
            <a:off x="3625335" y="2163614"/>
            <a:ext cx="4506662" cy="627454"/>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latin typeface="UTMFacebookK&amp;TBold"/>
              </a:rPr>
              <a:t>SPEAKING</a:t>
            </a:r>
            <a:endParaRPr lang="en-US" sz="3200" b="1" dirty="0">
              <a:latin typeface="UTMFacebookK&amp;TBold"/>
            </a:endParaRPr>
          </a:p>
        </p:txBody>
      </p:sp>
      <p:sp>
        <p:nvSpPr>
          <p:cNvPr id="11" name="Rectangle 10"/>
          <p:cNvSpPr/>
          <p:nvPr/>
        </p:nvSpPr>
        <p:spPr>
          <a:xfrm>
            <a:off x="1399718" y="2184953"/>
            <a:ext cx="2082254" cy="606115"/>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45983"/>
                </a:solidFill>
                <a:latin typeface="Bookman Old Style" pitchFamily="18" charset="0"/>
              </a:rPr>
              <a:t>LESSON IV</a:t>
            </a:r>
            <a:endParaRPr lang="en-US" sz="2400" b="1" dirty="0">
              <a:solidFill>
                <a:srgbClr val="E45983"/>
              </a:solidFill>
              <a:latin typeface="Bookman Old Style" pitchFamily="18" charset="0"/>
            </a:endParaRPr>
          </a:p>
        </p:txBody>
      </p:sp>
      <p:sp>
        <p:nvSpPr>
          <p:cNvPr id="14" name="TextBox 13"/>
          <p:cNvSpPr txBox="1"/>
          <p:nvPr/>
        </p:nvSpPr>
        <p:spPr>
          <a:xfrm>
            <a:off x="185531" y="3269170"/>
            <a:ext cx="8777996" cy="646331"/>
          </a:xfrm>
          <a:prstGeom prst="rect">
            <a:avLst/>
          </a:prstGeom>
          <a:noFill/>
        </p:spPr>
        <p:txBody>
          <a:bodyPr wrap="square" rtlCol="0">
            <a:spAutoFit/>
          </a:bodyPr>
          <a:lstStyle/>
          <a:p>
            <a:pPr algn="ctr"/>
            <a:r>
              <a:rPr lang="en-US" sz="3600" b="1" dirty="0">
                <a:solidFill>
                  <a:srgbClr val="0070C0"/>
                </a:solidFill>
              </a:rPr>
              <a:t>Giving opinions about different jobs</a:t>
            </a:r>
            <a:endParaRPr lang="en-US" sz="3600" b="1" dirty="0">
              <a:solidFill>
                <a:srgbClr val="0070C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endParaRPr lang="en-US" sz="3200" b="1" dirty="0">
              <a:solidFill>
                <a:schemeClr val="bg1"/>
              </a:solidFill>
              <a:latin typeface="UTM Facebook K&amp;T" panose="02040603050506020204" pitchFamily="18" charset="0"/>
              <a:cs typeface="Arial" panose="020B0604020202020204" pitchFamily="34" charset="0"/>
            </a:endParaRPr>
          </a:p>
        </p:txBody>
      </p:sp>
      <p:sp>
        <p:nvSpPr>
          <p:cNvPr id="2" name="Fast Button"/>
          <p:cNvSpPr/>
          <p:nvPr/>
        </p:nvSpPr>
        <p:spPr>
          <a:xfrm>
            <a:off x="5795964" y="810445"/>
            <a:ext cx="3582674" cy="1354236"/>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anchor="t"/>
          <a:lstStyle/>
          <a:p>
            <a:pPr algn="ctr">
              <a:defRPr/>
            </a:pPr>
            <a:r>
              <a:rPr lang="en-GB" sz="3600" b="1" spc="75" dirty="0">
                <a:solidFill>
                  <a:srgbClr val="C00000"/>
                </a:solidFill>
                <a:latin typeface="Gill Sans Nova Ultra Bold" panose="020B0B02020104020203" pitchFamily="34" charset="0"/>
                <a:ea typeface="Arial" panose="020B0604020202020204"/>
                <a:cs typeface="Arial" panose="020B0604020202020204"/>
              </a:rPr>
              <a:t>What is this job?</a:t>
            </a:r>
            <a:endParaRPr lang="en-GB" sz="3600" b="1" spc="75" dirty="0">
              <a:solidFill>
                <a:srgbClr val="C00000"/>
              </a:solidFill>
              <a:latin typeface="Gill Sans Nova Ultra Bold" panose="020B0B02020104020203" pitchFamily="34" charset="0"/>
              <a:ea typeface="Arial" panose="020B0604020202020204"/>
              <a:cs typeface="Arial" panose="020B0604020202020204"/>
            </a:endParaRPr>
          </a:p>
        </p:txBody>
      </p:sp>
      <p:pic>
        <p:nvPicPr>
          <p:cNvPr id="3" name="Image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78633" y="1013829"/>
            <a:ext cx="2435924" cy="14620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633" y="2754774"/>
            <a:ext cx="2435924" cy="16239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9351" y="2754775"/>
            <a:ext cx="2496516" cy="16239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4764" y="2534791"/>
            <a:ext cx="2765075" cy="18439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ast Button"/>
          <p:cNvSpPr/>
          <p:nvPr/>
        </p:nvSpPr>
        <p:spPr>
          <a:xfrm>
            <a:off x="642939" y="4500563"/>
            <a:ext cx="2130574" cy="565645"/>
          </a:xfrm>
          <a:prstGeom prst="roundRect">
            <a:avLst/>
          </a:prstGeom>
        </p:spPr>
        <p:style>
          <a:lnRef idx="3">
            <a:schemeClr val="lt1"/>
          </a:lnRef>
          <a:fillRef idx="1">
            <a:schemeClr val="accent2"/>
          </a:fillRef>
          <a:effectRef idx="1">
            <a:schemeClr val="accent2"/>
          </a:effectRef>
          <a:fontRef idx="minor">
            <a:schemeClr val="lt1"/>
          </a:fontRef>
        </p:style>
        <p:txBody>
          <a:bodyPr anchor="t"/>
          <a:lstStyle/>
          <a:p>
            <a:pPr algn="ctr">
              <a:defRPr/>
            </a:pPr>
            <a:r>
              <a:rPr lang="en-GB" sz="3750" b="1" spc="75" dirty="0">
                <a:solidFill>
                  <a:srgbClr val="FFDF00"/>
                </a:solidFill>
                <a:latin typeface="Source Sans Pro Black" panose="020B0803030403020204" pitchFamily="34" charset="0"/>
                <a:ea typeface="Arial" panose="020B0604020202020204"/>
                <a:cs typeface="Arial" panose="020B0604020202020204"/>
              </a:rPr>
              <a:t>Fast</a:t>
            </a:r>
            <a:endParaRPr lang="en-GB" sz="3750" b="1" spc="75" dirty="0">
              <a:solidFill>
                <a:srgbClr val="FFDF00"/>
              </a:solidFill>
              <a:latin typeface="Source Sans Pro Black" panose="020B0803030403020204" pitchFamily="34" charset="0"/>
              <a:ea typeface="Arial" panose="020B0604020202020204"/>
              <a:cs typeface="Arial" panose="020B0604020202020204"/>
            </a:endParaRPr>
          </a:p>
        </p:txBody>
      </p:sp>
      <p:sp>
        <p:nvSpPr>
          <p:cNvPr id="10" name="Medium Button"/>
          <p:cNvSpPr/>
          <p:nvPr/>
        </p:nvSpPr>
        <p:spPr>
          <a:xfrm>
            <a:off x="3622322" y="4515887"/>
            <a:ext cx="2130574" cy="565645"/>
          </a:xfrm>
          <a:prstGeom prst="roundRect">
            <a:avLst/>
          </a:prstGeom>
        </p:spPr>
        <p:style>
          <a:lnRef idx="3">
            <a:schemeClr val="lt1"/>
          </a:lnRef>
          <a:fillRef idx="1">
            <a:schemeClr val="accent3"/>
          </a:fillRef>
          <a:effectRef idx="1">
            <a:schemeClr val="accent3"/>
          </a:effectRef>
          <a:fontRef idx="minor">
            <a:schemeClr val="lt1"/>
          </a:fontRef>
        </p:style>
        <p:txBody>
          <a:bodyPr anchor="t"/>
          <a:lstStyle/>
          <a:p>
            <a:pPr algn="ctr">
              <a:defRPr/>
            </a:pPr>
            <a:r>
              <a:rPr lang="en-GB" sz="3750" b="1" spc="75" dirty="0">
                <a:solidFill>
                  <a:srgbClr val="FFDF00"/>
                </a:solidFill>
                <a:latin typeface="Source Sans Pro Black" panose="020B0803030403020204" pitchFamily="34" charset="0"/>
                <a:ea typeface="Arial" panose="020B0604020202020204"/>
                <a:cs typeface="Arial" panose="020B0604020202020204"/>
              </a:rPr>
              <a:t>Medium</a:t>
            </a:r>
            <a:endParaRPr lang="en-GB" sz="3750" b="1" spc="75" dirty="0">
              <a:solidFill>
                <a:srgbClr val="FFDF00"/>
              </a:solidFill>
              <a:latin typeface="Source Sans Pro Black" panose="020B0803030403020204" pitchFamily="34" charset="0"/>
              <a:ea typeface="Arial" panose="020B0604020202020204"/>
              <a:cs typeface="Arial" panose="020B0604020202020204"/>
            </a:endParaRPr>
          </a:p>
        </p:txBody>
      </p:sp>
      <p:sp>
        <p:nvSpPr>
          <p:cNvPr id="11" name="Slow Button"/>
          <p:cNvSpPr/>
          <p:nvPr/>
        </p:nvSpPr>
        <p:spPr>
          <a:xfrm>
            <a:off x="6601705" y="4500563"/>
            <a:ext cx="1898623" cy="565645"/>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anchor="t"/>
          <a:lstStyle/>
          <a:p>
            <a:pPr algn="ctr">
              <a:defRPr/>
            </a:pPr>
            <a:r>
              <a:rPr lang="en-GB" sz="3750" b="1" spc="75" dirty="0">
                <a:solidFill>
                  <a:srgbClr val="FFDF00"/>
                </a:solidFill>
                <a:latin typeface="Source Sans Pro Black" panose="020B0803030403020204" pitchFamily="34" charset="0"/>
                <a:ea typeface="Arial" panose="020B0604020202020204"/>
                <a:cs typeface="Arial" panose="020B0604020202020204"/>
              </a:rPr>
              <a:t>Slow</a:t>
            </a:r>
            <a:endParaRPr lang="en-GB" sz="3750" b="1" spc="75" dirty="0">
              <a:solidFill>
                <a:srgbClr val="FFDF00"/>
              </a:solidFill>
              <a:latin typeface="Source Sans Pro Black" panose="020B0803030403020204" pitchFamily="34" charset="0"/>
              <a:ea typeface="Arial" panose="020B0604020202020204"/>
              <a:cs typeface="Arial" panose="020B0604020202020204"/>
            </a:endParaRPr>
          </a:p>
        </p:txBody>
      </p:sp>
      <p:pic>
        <p:nvPicPr>
          <p:cNvPr id="12" name="Imag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6928" y="913428"/>
            <a:ext cx="2470746" cy="16471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250"/>
                                        <p:tgtEl>
                                          <p:spTgt spid="12"/>
                                        </p:tgtEl>
                                      </p:cBhvr>
                                    </p:animEffect>
                                    <p:set>
                                      <p:cBhvr>
                                        <p:cTn id="11" dur="1" fill="hold">
                                          <p:stCondLst>
                                            <p:cond delay="249"/>
                                          </p:stCondLst>
                                        </p:cTn>
                                        <p:tgtEl>
                                          <p:spTgt spid="12"/>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
                                        <p:tgtEl>
                                          <p:spTgt spid="3"/>
                                        </p:tgtEl>
                                      </p:cBhvr>
                                    </p:animEffec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250"/>
                                        <p:tgtEl>
                                          <p:spTgt spid="3"/>
                                        </p:tgtEl>
                                      </p:cBhvr>
                                    </p:animEffect>
                                    <p:set>
                                      <p:cBhvr>
                                        <p:cTn id="18" dur="1" fill="hold">
                                          <p:stCondLst>
                                            <p:cond delay="249"/>
                                          </p:stCondLst>
                                        </p:cTn>
                                        <p:tgtEl>
                                          <p:spTgt spid="3"/>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50"/>
                                        <p:tgtEl>
                                          <p:spTgt spid="4"/>
                                        </p:tgtEl>
                                      </p:cBhvr>
                                    </p:animEffect>
                                  </p:childTnLst>
                                </p:cTn>
                              </p:par>
                            </p:childTnLst>
                          </p:cTn>
                        </p:par>
                        <p:par>
                          <p:cTn id="22" fill="hold">
                            <p:stCondLst>
                              <p:cond delay="1500"/>
                            </p:stCondLst>
                            <p:childTnLst>
                              <p:par>
                                <p:cTn id="23" presetID="10" presetClass="exit" presetSubtype="0" fill="hold" nodeType="afterEffect">
                                  <p:stCondLst>
                                    <p:cond delay="0"/>
                                  </p:stCondLst>
                                  <p:childTnLst>
                                    <p:animEffect transition="out" filter="fade">
                                      <p:cBhvr>
                                        <p:cTn id="24" dur="250"/>
                                        <p:tgtEl>
                                          <p:spTgt spid="4"/>
                                        </p:tgtEl>
                                      </p:cBhvr>
                                    </p:animEffect>
                                    <p:set>
                                      <p:cBhvr>
                                        <p:cTn id="25" dur="1" fill="hold">
                                          <p:stCondLst>
                                            <p:cond delay="249"/>
                                          </p:stCondLst>
                                        </p:cTn>
                                        <p:tgtEl>
                                          <p:spTgt spid="4"/>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50"/>
                                        <p:tgtEl>
                                          <p:spTgt spid="7"/>
                                        </p:tgtEl>
                                      </p:cBhvr>
                                    </p:animEffect>
                                  </p:childTnLst>
                                </p:cTn>
                              </p:par>
                            </p:childTnLst>
                          </p:cTn>
                        </p:par>
                        <p:par>
                          <p:cTn id="29" fill="hold">
                            <p:stCondLst>
                              <p:cond delay="2000"/>
                            </p:stCondLst>
                            <p:childTnLst>
                              <p:par>
                                <p:cTn id="30" presetID="10" presetClass="exit" presetSubtype="0" fill="hold" nodeType="afterEffect">
                                  <p:stCondLst>
                                    <p:cond delay="0"/>
                                  </p:stCondLst>
                                  <p:childTnLst>
                                    <p:animEffect transition="out" filter="fade">
                                      <p:cBhvr>
                                        <p:cTn id="31" dur="250"/>
                                        <p:tgtEl>
                                          <p:spTgt spid="7"/>
                                        </p:tgtEl>
                                      </p:cBhvr>
                                    </p:animEffect>
                                    <p:set>
                                      <p:cBhvr>
                                        <p:cTn id="32" dur="1" fill="hold">
                                          <p:stCondLst>
                                            <p:cond delay="249"/>
                                          </p:stCondLst>
                                        </p:cTn>
                                        <p:tgtEl>
                                          <p:spTgt spid="7"/>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50"/>
                                        <p:tgtEl>
                                          <p:spTgt spid="8"/>
                                        </p:tgtEl>
                                      </p:cBhvr>
                                    </p:animEffect>
                                  </p:childTnLst>
                                </p:cTn>
                              </p:par>
                            </p:childTnLst>
                          </p:cTn>
                        </p:par>
                        <p:par>
                          <p:cTn id="36" fill="hold">
                            <p:stCondLst>
                              <p:cond delay="2500"/>
                            </p:stCondLst>
                            <p:childTnLst>
                              <p:par>
                                <p:cTn id="37" presetID="10" presetClass="exit" presetSubtype="0" fill="hold" nodeType="afterEffect">
                                  <p:stCondLst>
                                    <p:cond delay="0"/>
                                  </p:stCondLst>
                                  <p:childTnLst>
                                    <p:animEffect transition="out" filter="fade">
                                      <p:cBhvr>
                                        <p:cTn id="38" dur="250"/>
                                        <p:tgtEl>
                                          <p:spTgt spid="8"/>
                                        </p:tgtEl>
                                      </p:cBhvr>
                                    </p:animEffect>
                                    <p:set>
                                      <p:cBhvr>
                                        <p:cTn id="39" dur="1" fill="hold">
                                          <p:stCondLst>
                                            <p:cond delay="24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750"/>
                                        <p:tgtEl>
                                          <p:spTgt spid="12"/>
                                        </p:tgtEl>
                                      </p:cBhvr>
                                    </p:animEffect>
                                  </p:childTnLst>
                                </p:cTn>
                              </p:par>
                            </p:childTnLst>
                          </p:cTn>
                        </p:par>
                        <p:par>
                          <p:cTn id="46" fill="hold">
                            <p:stCondLst>
                              <p:cond delay="1000"/>
                            </p:stCondLst>
                            <p:childTnLst>
                              <p:par>
                                <p:cTn id="47" presetID="10" presetClass="exit" presetSubtype="0" fill="hold" nodeType="afterEffect">
                                  <p:stCondLst>
                                    <p:cond delay="0"/>
                                  </p:stCondLst>
                                  <p:childTnLst>
                                    <p:animEffect transition="out" filter="fade">
                                      <p:cBhvr>
                                        <p:cTn id="48" dur="750"/>
                                        <p:tgtEl>
                                          <p:spTgt spid="12"/>
                                        </p:tgtEl>
                                      </p:cBhvr>
                                    </p:animEffect>
                                    <p:set>
                                      <p:cBhvr>
                                        <p:cTn id="49" dur="1" fill="hold">
                                          <p:stCondLst>
                                            <p:cond delay="749"/>
                                          </p:stCondLst>
                                        </p:cTn>
                                        <p:tgtEl>
                                          <p:spTgt spid="12"/>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750"/>
                                        <p:tgtEl>
                                          <p:spTgt spid="3"/>
                                        </p:tgtEl>
                                      </p:cBhvr>
                                    </p:animEffect>
                                  </p:childTnLst>
                                </p:cTn>
                              </p:par>
                            </p:childTnLst>
                          </p:cTn>
                        </p:par>
                        <p:par>
                          <p:cTn id="53" fill="hold">
                            <p:stCondLst>
                              <p:cond delay="2000"/>
                            </p:stCondLst>
                            <p:childTnLst>
                              <p:par>
                                <p:cTn id="54" presetID="10" presetClass="exit" presetSubtype="0" fill="hold" nodeType="afterEffect">
                                  <p:stCondLst>
                                    <p:cond delay="0"/>
                                  </p:stCondLst>
                                  <p:childTnLst>
                                    <p:animEffect transition="out" filter="fade">
                                      <p:cBhvr>
                                        <p:cTn id="55" dur="750"/>
                                        <p:tgtEl>
                                          <p:spTgt spid="3"/>
                                        </p:tgtEl>
                                      </p:cBhvr>
                                    </p:animEffect>
                                    <p:set>
                                      <p:cBhvr>
                                        <p:cTn id="56" dur="1" fill="hold">
                                          <p:stCondLst>
                                            <p:cond delay="749"/>
                                          </p:stCondLst>
                                        </p:cTn>
                                        <p:tgtEl>
                                          <p:spTgt spid="3"/>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750"/>
                                        <p:tgtEl>
                                          <p:spTgt spid="4"/>
                                        </p:tgtEl>
                                      </p:cBhvr>
                                    </p:animEffect>
                                  </p:childTnLst>
                                </p:cTn>
                              </p:par>
                            </p:childTnLst>
                          </p:cTn>
                        </p:par>
                        <p:par>
                          <p:cTn id="60" fill="hold">
                            <p:stCondLst>
                              <p:cond delay="3000"/>
                            </p:stCondLst>
                            <p:childTnLst>
                              <p:par>
                                <p:cTn id="61" presetID="10" presetClass="exit" presetSubtype="0" fill="hold" nodeType="afterEffect">
                                  <p:stCondLst>
                                    <p:cond delay="0"/>
                                  </p:stCondLst>
                                  <p:childTnLst>
                                    <p:animEffect transition="out" filter="fade">
                                      <p:cBhvr>
                                        <p:cTn id="62" dur="750"/>
                                        <p:tgtEl>
                                          <p:spTgt spid="4"/>
                                        </p:tgtEl>
                                      </p:cBhvr>
                                    </p:animEffect>
                                    <p:set>
                                      <p:cBhvr>
                                        <p:cTn id="63" dur="1" fill="hold">
                                          <p:stCondLst>
                                            <p:cond delay="749"/>
                                          </p:stCondLst>
                                        </p:cTn>
                                        <p:tgtEl>
                                          <p:spTgt spid="4"/>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750"/>
                                        <p:tgtEl>
                                          <p:spTgt spid="7"/>
                                        </p:tgtEl>
                                      </p:cBhvr>
                                    </p:animEffect>
                                  </p:childTnLst>
                                </p:cTn>
                              </p:par>
                            </p:childTnLst>
                          </p:cTn>
                        </p:par>
                        <p:par>
                          <p:cTn id="67" fill="hold">
                            <p:stCondLst>
                              <p:cond delay="4000"/>
                            </p:stCondLst>
                            <p:childTnLst>
                              <p:par>
                                <p:cTn id="68" presetID="10" presetClass="exit" presetSubtype="0" fill="hold" nodeType="afterEffect">
                                  <p:stCondLst>
                                    <p:cond delay="0"/>
                                  </p:stCondLst>
                                  <p:childTnLst>
                                    <p:animEffect transition="out" filter="fade">
                                      <p:cBhvr>
                                        <p:cTn id="69" dur="750"/>
                                        <p:tgtEl>
                                          <p:spTgt spid="7"/>
                                        </p:tgtEl>
                                      </p:cBhvr>
                                    </p:animEffect>
                                    <p:set>
                                      <p:cBhvr>
                                        <p:cTn id="70" dur="1" fill="hold">
                                          <p:stCondLst>
                                            <p:cond delay="749"/>
                                          </p:stCondLst>
                                        </p:cTn>
                                        <p:tgtEl>
                                          <p:spTgt spid="7"/>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750"/>
                                        <p:tgtEl>
                                          <p:spTgt spid="8"/>
                                        </p:tgtEl>
                                      </p:cBhvr>
                                    </p:animEffect>
                                  </p:childTnLst>
                                </p:cTn>
                              </p:par>
                            </p:childTnLst>
                          </p:cTn>
                        </p:par>
                        <p:par>
                          <p:cTn id="74" fill="hold">
                            <p:stCondLst>
                              <p:cond delay="5000"/>
                            </p:stCondLst>
                            <p:childTnLst>
                              <p:par>
                                <p:cTn id="75" presetID="10" presetClass="exit" presetSubtype="0" fill="hold" nodeType="afterEffect">
                                  <p:stCondLst>
                                    <p:cond delay="0"/>
                                  </p:stCondLst>
                                  <p:childTnLst>
                                    <p:animEffect transition="out" filter="fade">
                                      <p:cBhvr>
                                        <p:cTn id="76" dur="750"/>
                                        <p:tgtEl>
                                          <p:spTgt spid="8"/>
                                        </p:tgtEl>
                                      </p:cBhvr>
                                    </p:animEffect>
                                    <p:set>
                                      <p:cBhvr>
                                        <p:cTn id="77" dur="1" fill="hold">
                                          <p:stCondLst>
                                            <p:cond delay="74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8" restart="whenNotActive" fill="hold" evtFilter="cancelBubble" nodeType="interactiveSeq">
                <p:stCondLst>
                  <p:cond evt="onClick" delay="0">
                    <p:tgtEl>
                      <p:spTgt spid="11"/>
                    </p:tgtEl>
                  </p:cond>
                </p:stCondLst>
                <p:endSync evt="end" delay="0">
                  <p:rtn val="all"/>
                </p:endSync>
                <p:childTnLst>
                  <p:par>
                    <p:cTn id="79" fill="hold">
                      <p:stCondLst>
                        <p:cond delay="0"/>
                      </p:stCondLst>
                      <p:childTnLst>
                        <p:par>
                          <p:cTn id="80" fill="hold">
                            <p:stCondLst>
                              <p:cond delay="0"/>
                            </p:stCondLst>
                            <p:childTnLst>
                              <p:par>
                                <p:cTn id="81" presetID="10" presetClass="entr" presetSubtype="0"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fade">
                                      <p:cBhvr>
                                        <p:cTn id="83" dur="2000"/>
                                        <p:tgtEl>
                                          <p:spTgt spid="3"/>
                                        </p:tgtEl>
                                      </p:cBhvr>
                                    </p:animEffect>
                                  </p:childTnLst>
                                </p:cTn>
                              </p:par>
                            </p:childTnLst>
                          </p:cTn>
                        </p:par>
                        <p:par>
                          <p:cTn id="84" fill="hold">
                            <p:stCondLst>
                              <p:cond delay="2000"/>
                            </p:stCondLst>
                            <p:childTnLst>
                              <p:par>
                                <p:cTn id="85" presetID="10" presetClass="exit" presetSubtype="0" fill="hold" nodeType="afterEffect">
                                  <p:stCondLst>
                                    <p:cond delay="0"/>
                                  </p:stCondLst>
                                  <p:childTnLst>
                                    <p:animEffect transition="out" filter="fade">
                                      <p:cBhvr>
                                        <p:cTn id="86" dur="2000"/>
                                        <p:tgtEl>
                                          <p:spTgt spid="3"/>
                                        </p:tgtEl>
                                      </p:cBhvr>
                                    </p:animEffect>
                                    <p:set>
                                      <p:cBhvr>
                                        <p:cTn id="87" dur="1" fill="hold">
                                          <p:stCondLst>
                                            <p:cond delay="1999"/>
                                          </p:stCondLst>
                                        </p:cTn>
                                        <p:tgtEl>
                                          <p:spTgt spid="3"/>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2000"/>
                                        <p:tgtEl>
                                          <p:spTgt spid="12"/>
                                        </p:tgtEl>
                                      </p:cBhvr>
                                    </p:animEffect>
                                  </p:childTnLst>
                                </p:cTn>
                              </p:par>
                            </p:childTnLst>
                          </p:cTn>
                        </p:par>
                        <p:par>
                          <p:cTn id="91" fill="hold">
                            <p:stCondLst>
                              <p:cond delay="4000"/>
                            </p:stCondLst>
                            <p:childTnLst>
                              <p:par>
                                <p:cTn id="92" presetID="10" presetClass="exit" presetSubtype="0" fill="hold" nodeType="afterEffect">
                                  <p:stCondLst>
                                    <p:cond delay="0"/>
                                  </p:stCondLst>
                                  <p:childTnLst>
                                    <p:animEffect transition="out" filter="fade">
                                      <p:cBhvr>
                                        <p:cTn id="93" dur="2000"/>
                                        <p:tgtEl>
                                          <p:spTgt spid="12"/>
                                        </p:tgtEl>
                                      </p:cBhvr>
                                    </p:animEffect>
                                    <p:set>
                                      <p:cBhvr>
                                        <p:cTn id="94" dur="1" fill="hold">
                                          <p:stCondLst>
                                            <p:cond delay="1999"/>
                                          </p:stCondLst>
                                        </p:cTn>
                                        <p:tgtEl>
                                          <p:spTgt spid="12"/>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fade">
                                      <p:cBhvr>
                                        <p:cTn id="97" dur="2000"/>
                                        <p:tgtEl>
                                          <p:spTgt spid="4"/>
                                        </p:tgtEl>
                                      </p:cBhvr>
                                    </p:animEffect>
                                  </p:childTnLst>
                                </p:cTn>
                              </p:par>
                            </p:childTnLst>
                          </p:cTn>
                        </p:par>
                        <p:par>
                          <p:cTn id="98" fill="hold">
                            <p:stCondLst>
                              <p:cond delay="6000"/>
                            </p:stCondLst>
                            <p:childTnLst>
                              <p:par>
                                <p:cTn id="99" presetID="10" presetClass="exit" presetSubtype="0" fill="hold" nodeType="afterEffect">
                                  <p:stCondLst>
                                    <p:cond delay="0"/>
                                  </p:stCondLst>
                                  <p:childTnLst>
                                    <p:animEffect transition="out" filter="fade">
                                      <p:cBhvr>
                                        <p:cTn id="100" dur="2000"/>
                                        <p:tgtEl>
                                          <p:spTgt spid="4"/>
                                        </p:tgtEl>
                                      </p:cBhvr>
                                    </p:animEffect>
                                    <p:set>
                                      <p:cBhvr>
                                        <p:cTn id="101" dur="1" fill="hold">
                                          <p:stCondLst>
                                            <p:cond delay="1999"/>
                                          </p:stCondLst>
                                        </p:cTn>
                                        <p:tgtEl>
                                          <p:spTgt spid="4"/>
                                        </p:tgtEl>
                                        <p:attrNameLst>
                                          <p:attrName>style.visibility</p:attrName>
                                        </p:attrNameLst>
                                      </p:cBhvr>
                                      <p:to>
                                        <p:strVal val="hidden"/>
                                      </p:to>
                                    </p:set>
                                  </p:childTnLst>
                                </p:cTn>
                              </p:par>
                              <p:par>
                                <p:cTn id="102" presetID="10" presetClass="entr" presetSubtype="0" fill="hold" nodeType="with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2000"/>
                                        <p:tgtEl>
                                          <p:spTgt spid="7"/>
                                        </p:tgtEl>
                                      </p:cBhvr>
                                    </p:animEffect>
                                  </p:childTnLst>
                                </p:cTn>
                              </p:par>
                            </p:childTnLst>
                          </p:cTn>
                        </p:par>
                        <p:par>
                          <p:cTn id="105" fill="hold">
                            <p:stCondLst>
                              <p:cond delay="8000"/>
                            </p:stCondLst>
                            <p:childTnLst>
                              <p:par>
                                <p:cTn id="106" presetID="10" presetClass="exit" presetSubtype="0" fill="hold" nodeType="afterEffect">
                                  <p:stCondLst>
                                    <p:cond delay="0"/>
                                  </p:stCondLst>
                                  <p:childTnLst>
                                    <p:animEffect transition="out" filter="fade">
                                      <p:cBhvr>
                                        <p:cTn id="107" dur="2000"/>
                                        <p:tgtEl>
                                          <p:spTgt spid="7"/>
                                        </p:tgtEl>
                                      </p:cBhvr>
                                    </p:animEffect>
                                    <p:set>
                                      <p:cBhvr>
                                        <p:cTn id="108" dur="1" fill="hold">
                                          <p:stCondLst>
                                            <p:cond delay="1999"/>
                                          </p:stCondLst>
                                        </p:cTn>
                                        <p:tgtEl>
                                          <p:spTgt spid="7"/>
                                        </p:tgtEl>
                                        <p:attrNameLst>
                                          <p:attrName>style.visibility</p:attrName>
                                        </p:attrNameLst>
                                      </p:cBhvr>
                                      <p:to>
                                        <p:strVal val="hidden"/>
                                      </p:to>
                                    </p:set>
                                  </p:childTnLst>
                                </p:cTn>
                              </p:par>
                              <p:par>
                                <p:cTn id="109" presetID="10" presetClass="entr" presetSubtype="0" fill="hold" nodeType="with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fade">
                                      <p:cBhvr>
                                        <p:cTn id="111" dur="2000"/>
                                        <p:tgtEl>
                                          <p:spTgt spid="8"/>
                                        </p:tgtEl>
                                      </p:cBhvr>
                                    </p:animEffect>
                                  </p:childTnLst>
                                </p:cTn>
                              </p:par>
                            </p:childTnLst>
                          </p:cTn>
                        </p:par>
                        <p:par>
                          <p:cTn id="112" fill="hold">
                            <p:stCondLst>
                              <p:cond delay="10000"/>
                            </p:stCondLst>
                            <p:childTnLst>
                              <p:par>
                                <p:cTn id="113" presetID="10" presetClass="exit" presetSubtype="0" fill="hold" nodeType="afterEffect">
                                  <p:stCondLst>
                                    <p:cond delay="0"/>
                                  </p:stCondLst>
                                  <p:childTnLst>
                                    <p:animEffect transition="out" filter="fade">
                                      <p:cBhvr>
                                        <p:cTn id="114" dur="2000"/>
                                        <p:tgtEl>
                                          <p:spTgt spid="8"/>
                                        </p:tgtEl>
                                      </p:cBhvr>
                                    </p:animEffect>
                                    <p:set>
                                      <p:cBhvr>
                                        <p:cTn id="115"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380138" y="61968"/>
            <a:ext cx="3429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UTM Facebook K&amp;T" panose="02040603050506020204" pitchFamily="18" charset="0"/>
                <a:ea typeface="+mn-ea"/>
                <a:cs typeface="Arial" panose="020B0604020202020204" pitchFamily="34" charset="0"/>
              </a:rPr>
              <a:t>WARM-UP</a:t>
            </a:r>
            <a:endParaRPr kumimoji="0" lang="en-US" sz="3200" b="1" i="0" u="none" strike="noStrike" kern="1200" cap="none" spc="0" normalizeH="0" baseline="0" noProof="0" dirty="0">
              <a:ln>
                <a:noFill/>
              </a:ln>
              <a:solidFill>
                <a:prstClr val="white"/>
              </a:solidFill>
              <a:effectLst/>
              <a:uLnTx/>
              <a:uFillTx/>
              <a:latin typeface="UTM Facebook K&amp;T" panose="02040603050506020204" pitchFamily="18" charset="0"/>
              <a:ea typeface="+mn-ea"/>
              <a:cs typeface="Arial" panose="020B0604020202020204" pitchFamily="34" charset="0"/>
            </a:endParaRPr>
          </a:p>
        </p:txBody>
      </p:sp>
      <p:sp>
        <p:nvSpPr>
          <p:cNvPr id="2" name="Fast Button"/>
          <p:cNvSpPr/>
          <p:nvPr/>
        </p:nvSpPr>
        <p:spPr>
          <a:xfrm>
            <a:off x="5795964" y="810445"/>
            <a:ext cx="3582674" cy="1354236"/>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600" b="1" i="0" u="none" strike="noStrike" kern="1200" cap="none" spc="75" normalizeH="0" baseline="0" noProof="0" dirty="0">
                <a:ln>
                  <a:noFill/>
                </a:ln>
                <a:solidFill>
                  <a:srgbClr val="C00000"/>
                </a:solidFill>
                <a:effectLst/>
                <a:uLnTx/>
                <a:uFillTx/>
                <a:latin typeface="Gill Sans Nova Ultra Bold" panose="020B0B02020104020203" pitchFamily="34" charset="0"/>
                <a:ea typeface="Arial" panose="020B0604020202020204"/>
                <a:cs typeface="Arial" panose="020B0604020202020204"/>
              </a:rPr>
              <a:t>What is this job?</a:t>
            </a:r>
            <a:endParaRPr kumimoji="0" lang="en-GB" sz="3600" b="1" i="0" u="none" strike="noStrike" kern="1200" cap="none" spc="75" normalizeH="0" baseline="0" noProof="0" dirty="0">
              <a:ln>
                <a:noFill/>
              </a:ln>
              <a:solidFill>
                <a:srgbClr val="C00000"/>
              </a:solidFill>
              <a:effectLst/>
              <a:uLnTx/>
              <a:uFillTx/>
              <a:latin typeface="Gill Sans Nova Ultra Bold" panose="020B0B02020104020203" pitchFamily="34" charset="0"/>
              <a:ea typeface="Arial" panose="020B0604020202020204"/>
              <a:cs typeface="Arial" panose="020B0604020202020204"/>
            </a:endParaRPr>
          </a:p>
        </p:txBody>
      </p:sp>
      <p:pic>
        <p:nvPicPr>
          <p:cNvPr id="3" name="Image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43376" y="833972"/>
            <a:ext cx="2435924" cy="14620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376" y="2833388"/>
            <a:ext cx="2435924" cy="16239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7286" y="2825878"/>
            <a:ext cx="2496516" cy="16239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7314" y="2833388"/>
            <a:ext cx="2442089" cy="16285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ast Button"/>
          <p:cNvSpPr/>
          <p:nvPr/>
        </p:nvSpPr>
        <p:spPr>
          <a:xfrm>
            <a:off x="243376" y="2080514"/>
            <a:ext cx="2470746" cy="565645"/>
          </a:xfrm>
          <a:prstGeom prst="roundRect">
            <a:avLst/>
          </a:prstGeom>
          <a:solidFill>
            <a:srgbClr val="A493C6"/>
          </a:solidFill>
        </p:spPr>
        <p:style>
          <a:lnRef idx="3">
            <a:schemeClr val="lt1"/>
          </a:lnRef>
          <a:fillRef idx="1">
            <a:schemeClr val="accent2"/>
          </a:fillRef>
          <a:effectRef idx="1">
            <a:schemeClr val="accent2"/>
          </a:effectRef>
          <a:fontRef idx="minor">
            <a:schemeClr val="lt1"/>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400" b="1" i="0" u="none" strike="noStrike" kern="1200" cap="none" spc="75" normalizeH="0" baseline="0" noProof="0" dirty="0">
                <a:ln>
                  <a:noFill/>
                </a:ln>
                <a:solidFill>
                  <a:schemeClr val="tx1"/>
                </a:solidFill>
                <a:effectLst/>
                <a:uLnTx/>
                <a:uFillTx/>
                <a:latin typeface="Source Sans Pro Black" panose="020B0803030403020204" pitchFamily="34" charset="0"/>
                <a:ea typeface="Arial" panose="020B0604020202020204"/>
                <a:cs typeface="Arial" panose="020B0604020202020204"/>
              </a:rPr>
              <a:t>shop assistant</a:t>
            </a:r>
            <a:endParaRPr kumimoji="0" lang="en-GB" sz="2400" b="1" i="0" u="none" strike="noStrike" kern="1200" cap="none" spc="75" normalizeH="0" baseline="0" noProof="0" dirty="0">
              <a:ln>
                <a:noFill/>
              </a:ln>
              <a:solidFill>
                <a:schemeClr val="tx1"/>
              </a:solidFill>
              <a:effectLst/>
              <a:uLnTx/>
              <a:uFillTx/>
              <a:latin typeface="Source Sans Pro Black" panose="020B0803030403020204" pitchFamily="34" charset="0"/>
              <a:ea typeface="Arial" panose="020B0604020202020204"/>
              <a:cs typeface="Arial" panose="020B0604020202020204"/>
            </a:endParaRPr>
          </a:p>
        </p:txBody>
      </p:sp>
      <p:pic>
        <p:nvPicPr>
          <p:cNvPr id="12" name="Imag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286" y="809283"/>
            <a:ext cx="2496516" cy="16643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dium Button"/>
          <p:cNvSpPr/>
          <p:nvPr/>
        </p:nvSpPr>
        <p:spPr>
          <a:xfrm>
            <a:off x="3360257" y="2085170"/>
            <a:ext cx="2130574" cy="565645"/>
          </a:xfrm>
          <a:prstGeom prst="roundRect">
            <a:avLst/>
          </a:prstGeom>
          <a:solidFill>
            <a:srgbClr val="A493C6"/>
          </a:solidFill>
        </p:spPr>
        <p:style>
          <a:lnRef idx="3">
            <a:schemeClr val="lt1"/>
          </a:lnRef>
          <a:fillRef idx="1">
            <a:schemeClr val="accent3"/>
          </a:fillRef>
          <a:effectRef idx="1">
            <a:schemeClr val="accent3"/>
          </a:effectRef>
          <a:fontRef idx="minor">
            <a:schemeClr val="lt1"/>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400" b="1" i="0" u="none" strike="noStrike" kern="1200" cap="none" spc="75" normalizeH="0" baseline="0" noProof="0" dirty="0">
                <a:ln>
                  <a:noFill/>
                </a:ln>
                <a:solidFill>
                  <a:schemeClr val="tx1"/>
                </a:solidFill>
                <a:effectLst/>
                <a:uLnTx/>
                <a:uFillTx/>
                <a:latin typeface="Source Sans Pro Black" panose="020B0803030403020204" pitchFamily="34" charset="0"/>
                <a:ea typeface="Arial" panose="020B0604020202020204"/>
                <a:cs typeface="Arial" panose="020B0604020202020204"/>
              </a:rPr>
              <a:t>volunteer</a:t>
            </a:r>
            <a:endParaRPr kumimoji="0" lang="en-GB" sz="2400" b="1" i="0" u="none" strike="noStrike" kern="1200" cap="none" spc="75" normalizeH="0" baseline="0" noProof="0" dirty="0">
              <a:ln>
                <a:noFill/>
              </a:ln>
              <a:solidFill>
                <a:schemeClr val="tx1"/>
              </a:solidFill>
              <a:effectLst/>
              <a:uLnTx/>
              <a:uFillTx/>
              <a:latin typeface="Source Sans Pro Black" panose="020B0803030403020204" pitchFamily="34" charset="0"/>
              <a:ea typeface="Arial" panose="020B0604020202020204"/>
              <a:cs typeface="Arial" panose="020B0604020202020204"/>
            </a:endParaRPr>
          </a:p>
        </p:txBody>
      </p:sp>
      <p:sp>
        <p:nvSpPr>
          <p:cNvPr id="11" name="Slow Button"/>
          <p:cNvSpPr/>
          <p:nvPr/>
        </p:nvSpPr>
        <p:spPr>
          <a:xfrm>
            <a:off x="396051" y="4233063"/>
            <a:ext cx="2130574" cy="565645"/>
          </a:xfrm>
          <a:prstGeom prst="roundRect">
            <a:avLst/>
          </a:prstGeom>
          <a:solidFill>
            <a:srgbClr val="A493C6"/>
          </a:solidFill>
        </p:spPr>
        <p:style>
          <a:lnRef idx="3">
            <a:schemeClr val="lt1"/>
          </a:lnRef>
          <a:fillRef idx="1">
            <a:schemeClr val="accent5"/>
          </a:fillRef>
          <a:effectRef idx="1">
            <a:schemeClr val="accent5"/>
          </a:effectRef>
          <a:fontRef idx="minor">
            <a:schemeClr val="lt1"/>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400" b="1" i="0" u="none" strike="noStrike" kern="1200" cap="none" spc="75" normalizeH="0" baseline="0" noProof="0" dirty="0">
                <a:ln>
                  <a:noFill/>
                </a:ln>
                <a:solidFill>
                  <a:schemeClr val="tx1"/>
                </a:solidFill>
                <a:effectLst/>
                <a:uLnTx/>
                <a:uFillTx/>
                <a:latin typeface="Source Sans Pro Black" panose="020B0803030403020204" pitchFamily="34" charset="0"/>
                <a:ea typeface="Arial" panose="020B0604020202020204"/>
                <a:cs typeface="Arial" panose="020B0604020202020204"/>
              </a:rPr>
              <a:t>babysitter</a:t>
            </a:r>
            <a:endParaRPr kumimoji="0" lang="en-GB" sz="2400" b="1" i="0" u="none" strike="noStrike" kern="1200" cap="none" spc="75" normalizeH="0" baseline="0" noProof="0" dirty="0">
              <a:ln>
                <a:noFill/>
              </a:ln>
              <a:solidFill>
                <a:schemeClr val="tx1"/>
              </a:solidFill>
              <a:effectLst/>
              <a:uLnTx/>
              <a:uFillTx/>
              <a:latin typeface="Source Sans Pro Black" panose="020B0803030403020204" pitchFamily="34" charset="0"/>
              <a:ea typeface="Arial" panose="020B0604020202020204"/>
              <a:cs typeface="Arial" panose="020B0604020202020204"/>
            </a:endParaRPr>
          </a:p>
        </p:txBody>
      </p:sp>
      <p:sp>
        <p:nvSpPr>
          <p:cNvPr id="13" name="Fast Button"/>
          <p:cNvSpPr/>
          <p:nvPr/>
        </p:nvSpPr>
        <p:spPr>
          <a:xfrm>
            <a:off x="3031759" y="4233062"/>
            <a:ext cx="2787569" cy="565645"/>
          </a:xfrm>
          <a:prstGeom prst="roundRect">
            <a:avLst/>
          </a:prstGeom>
          <a:solidFill>
            <a:srgbClr val="A493C6"/>
          </a:solidFill>
        </p:spPr>
        <p:style>
          <a:lnRef idx="3">
            <a:schemeClr val="lt1"/>
          </a:lnRef>
          <a:fillRef idx="1">
            <a:schemeClr val="accent2"/>
          </a:fillRef>
          <a:effectRef idx="1">
            <a:schemeClr val="accent2"/>
          </a:effectRef>
          <a:fontRef idx="minor">
            <a:schemeClr val="lt1"/>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400" b="1" i="0" u="none" strike="noStrike" kern="1200" cap="none" spc="75" normalizeH="0" baseline="0" noProof="0" dirty="0">
                <a:ln>
                  <a:noFill/>
                </a:ln>
                <a:solidFill>
                  <a:schemeClr val="tx1"/>
                </a:solidFill>
                <a:effectLst/>
                <a:uLnTx/>
                <a:uFillTx/>
                <a:latin typeface="Source Sans Pro Black" panose="020B0803030403020204" pitchFamily="34" charset="0"/>
                <a:ea typeface="Arial" panose="020B0604020202020204"/>
                <a:cs typeface="Arial" panose="020B0604020202020204"/>
              </a:rPr>
              <a:t>product reviewer</a:t>
            </a:r>
            <a:endParaRPr kumimoji="0" lang="en-GB" sz="2400" b="1" i="0" u="none" strike="noStrike" kern="1200" cap="none" spc="75" normalizeH="0" baseline="0" noProof="0" dirty="0">
              <a:ln>
                <a:noFill/>
              </a:ln>
              <a:solidFill>
                <a:schemeClr val="tx1"/>
              </a:solidFill>
              <a:effectLst/>
              <a:uLnTx/>
              <a:uFillTx/>
              <a:latin typeface="Source Sans Pro Black" panose="020B0803030403020204" pitchFamily="34" charset="0"/>
              <a:ea typeface="Arial" panose="020B0604020202020204"/>
              <a:cs typeface="Arial" panose="020B0604020202020204"/>
            </a:endParaRPr>
          </a:p>
        </p:txBody>
      </p:sp>
      <p:sp>
        <p:nvSpPr>
          <p:cNvPr id="14" name="Medium Button"/>
          <p:cNvSpPr/>
          <p:nvPr/>
        </p:nvSpPr>
        <p:spPr>
          <a:xfrm>
            <a:off x="6064786" y="4233062"/>
            <a:ext cx="3045030" cy="565645"/>
          </a:xfrm>
          <a:prstGeom prst="roundRect">
            <a:avLst/>
          </a:prstGeom>
          <a:solidFill>
            <a:srgbClr val="A493C6"/>
          </a:solidFill>
        </p:spPr>
        <p:style>
          <a:lnRef idx="3">
            <a:schemeClr val="lt1"/>
          </a:lnRef>
          <a:fillRef idx="1">
            <a:schemeClr val="accent3"/>
          </a:fillRef>
          <a:effectRef idx="1">
            <a:schemeClr val="accent3"/>
          </a:effectRef>
          <a:fontRef idx="minor">
            <a:schemeClr val="lt1"/>
          </a:fontRef>
        </p:style>
        <p:txBody>
          <a:bodyPr anchor="t"/>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400" b="1" i="0" u="none" strike="noStrike" kern="1200" cap="none" spc="75" normalizeH="0" baseline="0" noProof="0" dirty="0">
                <a:ln>
                  <a:noFill/>
                </a:ln>
                <a:solidFill>
                  <a:schemeClr val="tx1"/>
                </a:solidFill>
                <a:effectLst/>
                <a:uLnTx/>
                <a:uFillTx/>
                <a:latin typeface="Source Sans Pro Black" panose="020B0803030403020204" pitchFamily="34" charset="0"/>
                <a:ea typeface="Arial" panose="020B0604020202020204"/>
                <a:cs typeface="Arial" panose="020B0604020202020204"/>
              </a:rPr>
              <a:t>teaching assistant</a:t>
            </a:r>
            <a:endParaRPr kumimoji="0" lang="en-GB" sz="2400" b="1" i="0" u="none" strike="noStrike" kern="1200" cap="none" spc="75" normalizeH="0" baseline="0" noProof="0" dirty="0">
              <a:ln>
                <a:noFill/>
              </a:ln>
              <a:solidFill>
                <a:schemeClr val="tx1"/>
              </a:solidFill>
              <a:effectLst/>
              <a:uLnTx/>
              <a:uFillTx/>
              <a:latin typeface="Source Sans Pro Black" panose="020B0803030403020204" pitchFamily="34" charset="0"/>
              <a:ea typeface="Arial" panose="020B0604020202020204"/>
              <a:cs typeface="Arial" panose="020B0604020202020204"/>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0138" y="61968"/>
            <a:ext cx="5530332"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CONTROLLED PRACTICE</a:t>
            </a:r>
            <a:endParaRPr lang="en-US" sz="3200" b="1" dirty="0">
              <a:solidFill>
                <a:schemeClr val="bg1"/>
              </a:solidFill>
              <a:latin typeface="UTM Facebook K&amp;T" panose="02040603050506020204" pitchFamily="18" charset="0"/>
              <a:cs typeface="Arial" panose="020B0604020202020204" pitchFamily="34" charset="0"/>
            </a:endParaRPr>
          </a:p>
        </p:txBody>
      </p:sp>
      <p:sp>
        <p:nvSpPr>
          <p:cNvPr id="2" name="Rounded Rectangle 7"/>
          <p:cNvSpPr/>
          <p:nvPr/>
        </p:nvSpPr>
        <p:spPr>
          <a:xfrm>
            <a:off x="10315" y="647282"/>
            <a:ext cx="414822" cy="429760"/>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p:cNvSpPr txBox="1"/>
          <p:nvPr/>
        </p:nvSpPr>
        <p:spPr>
          <a:xfrm>
            <a:off x="84973" y="647331"/>
            <a:ext cx="264919"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p:cNvSpPr/>
          <p:nvPr/>
        </p:nvSpPr>
        <p:spPr>
          <a:xfrm>
            <a:off x="425450" y="560705"/>
            <a:ext cx="8853170" cy="829945"/>
          </a:xfrm>
          <a:prstGeom prst="rect">
            <a:avLst/>
          </a:prstGeom>
        </p:spPr>
        <p:txBody>
          <a:bodyPr wrap="square">
            <a:spAutoFit/>
          </a:bodyPr>
          <a:lstStyle/>
          <a:p>
            <a:r>
              <a:rPr lang="en-US" sz="1600" b="1" dirty="0">
                <a:cs typeface="Arial" panose="020B0604020202020204" pitchFamily="34" charset="0"/>
              </a:rPr>
              <a:t>Read the descriptions of the following jobs. What do you think about each job? Write the adjectives that describe the nature of the job in the table. Use the words in the box to help you.</a:t>
            </a:r>
            <a:endParaRPr lang="en-US" sz="1600" b="1" dirty="0">
              <a:cs typeface="Arial" panose="020B0604020202020204" pitchFamily="34" charset="0"/>
            </a:endParaRPr>
          </a:p>
        </p:txBody>
      </p:sp>
      <p:sp>
        <p:nvSpPr>
          <p:cNvPr id="7" name="Rectangle: Rounded Corners 6"/>
          <p:cNvSpPr/>
          <p:nvPr/>
        </p:nvSpPr>
        <p:spPr>
          <a:xfrm>
            <a:off x="0" y="1390650"/>
            <a:ext cx="9143365" cy="558800"/>
          </a:xfrm>
          <a:prstGeom prst="roundRect">
            <a:avLst/>
          </a:prstGeom>
          <a:noFill/>
          <a:ln w="28575">
            <a:solidFill>
              <a:srgbClr val="E459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95000"/>
                    <a:lumOff val="5000"/>
                  </a:schemeClr>
                </a:solidFill>
              </a:rPr>
              <a:t>boring 		challenging 	demanding 	exciting 		important</a:t>
            </a:r>
            <a:endParaRPr lang="en-US" dirty="0">
              <a:solidFill>
                <a:schemeClr val="tx1">
                  <a:lumMod val="95000"/>
                  <a:lumOff val="5000"/>
                </a:schemeClr>
              </a:solidFill>
            </a:endParaRPr>
          </a:p>
          <a:p>
            <a:r>
              <a:rPr lang="en-US" dirty="0">
                <a:solidFill>
                  <a:schemeClr val="tx1">
                    <a:lumMod val="95000"/>
                    <a:lumOff val="5000"/>
                  </a:schemeClr>
                </a:solidFill>
              </a:rPr>
              <a:t>lonely 		repetitive	rewarding 	stressful 	tiring</a:t>
            </a:r>
            <a:endParaRPr lang="en-US" dirty="0">
              <a:solidFill>
                <a:schemeClr val="tx1">
                  <a:lumMod val="95000"/>
                  <a:lumOff val="5000"/>
                </a:schemeClr>
              </a:solidFill>
            </a:endParaRPr>
          </a:p>
        </p:txBody>
      </p:sp>
      <p:graphicFrame>
        <p:nvGraphicFramePr>
          <p:cNvPr id="8" name="Table 8"/>
          <p:cNvGraphicFramePr>
            <a:graphicFrameLocks noGrp="1"/>
          </p:cNvGraphicFramePr>
          <p:nvPr/>
        </p:nvGraphicFramePr>
        <p:xfrm>
          <a:off x="-45330" y="2147632"/>
          <a:ext cx="9236075" cy="2989580"/>
        </p:xfrm>
        <a:graphic>
          <a:graphicData uri="http://schemas.openxmlformats.org/drawingml/2006/table">
            <a:tbl>
              <a:tblPr firstRow="1" bandRow="1">
                <a:tableStyleId>{93296810-A885-4BE3-A3E7-6D5BEEA58F35}</a:tableStyleId>
              </a:tblPr>
              <a:tblGrid>
                <a:gridCol w="1894840"/>
                <a:gridCol w="5107808"/>
                <a:gridCol w="2233295"/>
              </a:tblGrid>
              <a:tr h="326279">
                <a:tc>
                  <a:txBody>
                    <a:bodyPr/>
                    <a:lstStyle/>
                    <a:p>
                      <a:pPr algn="ctr"/>
                      <a:r>
                        <a:rPr lang="en-US" sz="1600" dirty="0"/>
                        <a:t>Jobs</a:t>
                      </a:r>
                      <a:endParaRPr lang="en-US" sz="1600" dirty="0"/>
                    </a:p>
                  </a:txBody>
                  <a:tcPr/>
                </a:tc>
                <a:tc>
                  <a:txBody>
                    <a:bodyPr/>
                    <a:lstStyle/>
                    <a:p>
                      <a:pPr algn="ctr"/>
                      <a:r>
                        <a:rPr lang="en-US" sz="1600" dirty="0"/>
                        <a:t>Main responsibilities</a:t>
                      </a:r>
                      <a:endParaRPr lang="en-US" sz="1600" dirty="0"/>
                    </a:p>
                  </a:txBody>
                  <a:tcPr/>
                </a:tc>
                <a:tc>
                  <a:txBody>
                    <a:bodyPr/>
                    <a:lstStyle/>
                    <a:p>
                      <a:pPr algn="ctr"/>
                      <a:r>
                        <a:rPr lang="en-US" sz="1600" dirty="0"/>
                        <a:t>Adjectives </a:t>
                      </a:r>
                      <a:endParaRPr lang="en-US" sz="1600" dirty="0"/>
                    </a:p>
                  </a:txBody>
                  <a:tcPr/>
                </a:tc>
              </a:tr>
              <a:tr h="563573">
                <a:tc>
                  <a:txBody>
                    <a:bodyPr/>
                    <a:lstStyle/>
                    <a:p>
                      <a:r>
                        <a:rPr lang="en-US" sz="1600" b="1" dirty="0"/>
                        <a:t>Teaching assistant</a:t>
                      </a:r>
                      <a:endParaRPr lang="en-US" sz="1600" b="1" dirty="0"/>
                    </a:p>
                  </a:txBody>
                  <a:tcPr/>
                </a:tc>
                <a:tc>
                  <a:txBody>
                    <a:bodyPr/>
                    <a:lstStyle/>
                    <a:p>
                      <a:r>
                        <a:rPr lang="en-US" sz="1600" dirty="0"/>
                        <a:t>supervising classroom activities, supporting teachers, and checking attendance</a:t>
                      </a:r>
                      <a:endParaRPr lang="en-US" sz="1600" dirty="0"/>
                    </a:p>
                  </a:txBody>
                  <a:tcPr/>
                </a:tc>
                <a:tc>
                  <a:txBody>
                    <a:bodyPr/>
                    <a:lstStyle/>
                    <a:p>
                      <a:r>
                        <a:rPr lang="en-US" sz="1600" dirty="0"/>
                        <a:t>rewarding, interesting, fun</a:t>
                      </a:r>
                      <a:endParaRPr lang="en-US" sz="1600" dirty="0"/>
                    </a:p>
                  </a:txBody>
                  <a:tcPr/>
                </a:tc>
              </a:tr>
              <a:tr h="458470">
                <a:tc>
                  <a:txBody>
                    <a:bodyPr/>
                    <a:lstStyle/>
                    <a:p>
                      <a:r>
                        <a:rPr lang="en-US" sz="1600" b="1" dirty="0"/>
                        <a:t>Event volunteer</a:t>
                      </a:r>
                      <a:endParaRPr lang="en-US" sz="1600" b="1" dirty="0"/>
                    </a:p>
                  </a:txBody>
                  <a:tcPr/>
                </a:tc>
                <a:tc>
                  <a:txBody>
                    <a:bodyPr/>
                    <a:lstStyle/>
                    <a:p>
                      <a:r>
                        <a:rPr lang="en-US" sz="1600" dirty="0"/>
                        <a:t>greeting and talking to guests, and sorting donations</a:t>
                      </a:r>
                      <a:endParaRPr lang="en-US" sz="1600" dirty="0"/>
                    </a:p>
                  </a:txBody>
                  <a:tcPr/>
                </a:tc>
                <a:tc>
                  <a:txBody>
                    <a:bodyPr/>
                    <a:lstStyle/>
                    <a:p>
                      <a:endParaRPr lang="vi-VN" altLang="en-US" sz="1600" dirty="0"/>
                    </a:p>
                  </a:txBody>
                  <a:tcPr/>
                </a:tc>
              </a:tr>
              <a:tr h="458451">
                <a:tc>
                  <a:txBody>
                    <a:bodyPr/>
                    <a:lstStyle/>
                    <a:p>
                      <a:r>
                        <a:rPr lang="en-US" sz="1600" b="1" dirty="0"/>
                        <a:t>Product reviewer</a:t>
                      </a:r>
                      <a:endParaRPr lang="en-US" sz="1600" b="1" dirty="0"/>
                    </a:p>
                  </a:txBody>
                  <a:tcPr/>
                </a:tc>
                <a:tc>
                  <a:txBody>
                    <a:bodyPr/>
                    <a:lstStyle/>
                    <a:p>
                      <a:r>
                        <a:rPr lang="en-US" sz="1600" dirty="0"/>
                        <a:t>testing product and writing reviews of them</a:t>
                      </a:r>
                      <a:endParaRPr lang="en-US" sz="1600" dirty="0"/>
                    </a:p>
                  </a:txBody>
                  <a:tcPr/>
                </a:tc>
                <a:tc>
                  <a:txBody>
                    <a:bodyPr/>
                    <a:lstStyle/>
                    <a:p>
                      <a:endParaRPr lang="en-US" sz="1600"/>
                    </a:p>
                  </a:txBody>
                  <a:tcPr/>
                </a:tc>
              </a:tr>
              <a:tr h="563573">
                <a:tc>
                  <a:txBody>
                    <a:bodyPr/>
                    <a:lstStyle/>
                    <a:p>
                      <a:r>
                        <a:rPr lang="en-US" sz="1600" b="1" dirty="0"/>
                        <a:t>Shop assistant</a:t>
                      </a:r>
                      <a:endParaRPr lang="en-US" sz="1600" b="1" dirty="0"/>
                    </a:p>
                  </a:txBody>
                  <a:tcPr/>
                </a:tc>
                <a:tc>
                  <a:txBody>
                    <a:bodyPr/>
                    <a:lstStyle/>
                    <a:p>
                      <a:r>
                        <a:rPr lang="en-US" sz="1600" dirty="0"/>
                        <a:t>welcoming customers, arranging window displays, and selling goods. </a:t>
                      </a:r>
                      <a:endParaRPr lang="en-US" sz="1600" dirty="0"/>
                    </a:p>
                  </a:txBody>
                  <a:tcPr/>
                </a:tc>
                <a:tc>
                  <a:txBody>
                    <a:bodyPr/>
                    <a:lstStyle/>
                    <a:p>
                      <a:endParaRPr lang="en-US" sz="1600" dirty="0"/>
                    </a:p>
                  </a:txBody>
                  <a:tcPr/>
                </a:tc>
              </a:tr>
              <a:tr h="563573">
                <a:tc>
                  <a:txBody>
                    <a:bodyPr/>
                    <a:lstStyle/>
                    <a:p>
                      <a:r>
                        <a:rPr lang="en-US" sz="1600" b="1" dirty="0"/>
                        <a:t>Babysitter</a:t>
                      </a:r>
                      <a:endParaRPr lang="en-US" sz="1600" b="1" dirty="0"/>
                    </a:p>
                  </a:txBody>
                  <a:tcPr/>
                </a:tc>
                <a:tc>
                  <a:txBody>
                    <a:bodyPr/>
                    <a:lstStyle/>
                    <a:p>
                      <a:r>
                        <a:rPr lang="en-US" sz="1600" dirty="0"/>
                        <a:t>looking after children while parents are away, playing with them, keeping them safe and feeding them </a:t>
                      </a:r>
                      <a:endParaRPr lang="en-US" sz="1600" dirty="0"/>
                    </a:p>
                  </a:txBody>
                  <a:tcPr/>
                </a:tc>
                <a:tc>
                  <a:txBody>
                    <a:bodyPr/>
                    <a:lstStyle/>
                    <a:p>
                      <a:endParaRPr lang="en-US" sz="1600" dirty="0"/>
                    </a:p>
                  </a:txBody>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0138" y="61968"/>
            <a:ext cx="5530332"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CONTROLLED PRACTICE</a:t>
            </a:r>
            <a:endParaRPr lang="en-US" sz="3200" b="1" dirty="0">
              <a:solidFill>
                <a:schemeClr val="bg1"/>
              </a:solidFill>
              <a:latin typeface="UTM Facebook K&amp;T" panose="02040603050506020204" pitchFamily="18" charset="0"/>
              <a:cs typeface="Arial" panose="020B0604020202020204" pitchFamily="34" charset="0"/>
            </a:endParaRPr>
          </a:p>
        </p:txBody>
      </p:sp>
      <p:sp>
        <p:nvSpPr>
          <p:cNvPr id="7" name="Rectangle: Rounded Corners 6"/>
          <p:cNvSpPr/>
          <p:nvPr/>
        </p:nvSpPr>
        <p:spPr>
          <a:xfrm>
            <a:off x="0" y="1508760"/>
            <a:ext cx="8833485" cy="558800"/>
          </a:xfrm>
          <a:prstGeom prst="roundRect">
            <a:avLst/>
          </a:prstGeom>
          <a:noFill/>
          <a:ln w="28575">
            <a:solidFill>
              <a:srgbClr val="E459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95000"/>
                    <a:lumOff val="5000"/>
                  </a:schemeClr>
                </a:solidFill>
              </a:rPr>
              <a:t>boring 		challenging 	demanding 	exciting 		important</a:t>
            </a:r>
            <a:endParaRPr lang="en-US" dirty="0">
              <a:solidFill>
                <a:schemeClr val="tx1">
                  <a:lumMod val="95000"/>
                  <a:lumOff val="5000"/>
                </a:schemeClr>
              </a:solidFill>
            </a:endParaRPr>
          </a:p>
          <a:p>
            <a:r>
              <a:rPr lang="en-US" dirty="0">
                <a:solidFill>
                  <a:schemeClr val="tx1">
                    <a:lumMod val="95000"/>
                    <a:lumOff val="5000"/>
                  </a:schemeClr>
                </a:solidFill>
              </a:rPr>
              <a:t>lonely 		repetitive	rewarding </a:t>
            </a:r>
            <a:r>
              <a:rPr lang="vi-VN" altLang="en-US" dirty="0">
                <a:solidFill>
                  <a:schemeClr val="tx1">
                    <a:lumMod val="95000"/>
                    <a:lumOff val="5000"/>
                  </a:schemeClr>
                </a:solidFill>
              </a:rPr>
              <a:t>   	</a:t>
            </a:r>
            <a:r>
              <a:rPr lang="en-US" dirty="0">
                <a:solidFill>
                  <a:schemeClr val="tx1">
                    <a:lumMod val="95000"/>
                    <a:lumOff val="5000"/>
                  </a:schemeClr>
                </a:solidFill>
              </a:rPr>
              <a:t>stressful 	tiring</a:t>
            </a:r>
            <a:endParaRPr lang="en-US" dirty="0">
              <a:solidFill>
                <a:schemeClr val="tx1">
                  <a:lumMod val="95000"/>
                  <a:lumOff val="5000"/>
                </a:schemeClr>
              </a:solidFill>
            </a:endParaRPr>
          </a:p>
        </p:txBody>
      </p:sp>
      <p:sp>
        <p:nvSpPr>
          <p:cNvPr id="12" name="TextBox 11"/>
          <p:cNvSpPr txBox="1"/>
          <p:nvPr/>
        </p:nvSpPr>
        <p:spPr>
          <a:xfrm>
            <a:off x="0" y="4297680"/>
            <a:ext cx="4027805" cy="583565"/>
          </a:xfrm>
          <a:prstGeom prst="rect">
            <a:avLst/>
          </a:prstGeom>
          <a:noFill/>
        </p:spPr>
        <p:txBody>
          <a:bodyPr wrap="square" rtlCol="0">
            <a:spAutoFit/>
          </a:bodyPr>
          <a:lstStyle/>
          <a:p>
            <a:r>
              <a:rPr lang="en-US" sz="3200" b="1" dirty="0">
                <a:solidFill>
                  <a:srgbClr val="FF0000"/>
                </a:solidFill>
                <a:sym typeface="+mn-ea"/>
              </a:rPr>
              <a:t>Teaching assistant</a:t>
            </a:r>
            <a:endParaRPr lang="en-US" sz="3200" b="1" dirty="0">
              <a:solidFill>
                <a:srgbClr val="FF0000"/>
              </a:solidFill>
              <a:sym typeface="+mn-ea"/>
            </a:endParaRPr>
          </a:p>
        </p:txBody>
      </p:sp>
      <p:sp>
        <p:nvSpPr>
          <p:cNvPr id="13" name="TextBox 12"/>
          <p:cNvSpPr txBox="1"/>
          <p:nvPr/>
        </p:nvSpPr>
        <p:spPr>
          <a:xfrm>
            <a:off x="2773680" y="2136140"/>
            <a:ext cx="6369685" cy="1076325"/>
          </a:xfrm>
          <a:prstGeom prst="rect">
            <a:avLst/>
          </a:prstGeom>
          <a:noFill/>
        </p:spPr>
        <p:txBody>
          <a:bodyPr wrap="square" rtlCol="0">
            <a:spAutoFit/>
          </a:bodyPr>
          <a:lstStyle/>
          <a:p>
            <a:r>
              <a:rPr lang="vi-VN" altLang="en-US" sz="3200" b="1" dirty="0"/>
              <a:t>I think working as a(n) </a:t>
            </a:r>
            <a:r>
              <a:rPr lang="vi-VN" altLang="en-US" sz="3200" b="1" dirty="0">
                <a:solidFill>
                  <a:srgbClr val="FF0000"/>
                </a:solidFill>
              </a:rPr>
              <a:t>t</a:t>
            </a:r>
            <a:r>
              <a:rPr lang="en-US" sz="3200" b="1" dirty="0">
                <a:solidFill>
                  <a:srgbClr val="FF0000"/>
                </a:solidFill>
                <a:sym typeface="+mn-ea"/>
              </a:rPr>
              <a:t>eaching assistant</a:t>
            </a:r>
            <a:r>
              <a:rPr lang="vi-VN" altLang="en-US" sz="3200" b="1" dirty="0">
                <a:solidFill>
                  <a:srgbClr val="FF0000"/>
                </a:solidFill>
                <a:sym typeface="+mn-ea"/>
              </a:rPr>
              <a:t> </a:t>
            </a:r>
            <a:r>
              <a:rPr lang="vi-VN" altLang="en-US" sz="3200" b="1" dirty="0"/>
              <a:t>is a(n) </a:t>
            </a:r>
            <a:r>
              <a:rPr lang="en-US" sz="3200" b="1" dirty="0">
                <a:gradFill>
                  <a:gsLst>
                    <a:gs pos="0">
                      <a:srgbClr val="007BD3"/>
                    </a:gs>
                    <a:gs pos="100000">
                      <a:srgbClr val="034373"/>
                    </a:gs>
                  </a:gsLst>
                  <a:lin scaled="0"/>
                </a:gradFill>
              </a:rPr>
              <a:t>rewarding</a:t>
            </a:r>
            <a:r>
              <a:rPr lang="vi-VN" altLang="en-US" sz="3200" b="1" dirty="0"/>
              <a:t> </a:t>
            </a:r>
            <a:r>
              <a:rPr lang="vi-VN" altLang="en-US" sz="3200" b="1" dirty="0"/>
              <a:t>job.</a:t>
            </a:r>
            <a:endParaRPr lang="vi-VN" altLang="en-US" sz="3200" b="1" dirty="0"/>
          </a:p>
        </p:txBody>
      </p:sp>
      <p:sp>
        <p:nvSpPr>
          <p:cNvPr id="14" name="TextBox 13"/>
          <p:cNvSpPr txBox="1"/>
          <p:nvPr/>
        </p:nvSpPr>
        <p:spPr>
          <a:xfrm>
            <a:off x="6400165" y="3281045"/>
            <a:ext cx="2278380" cy="583565"/>
          </a:xfrm>
          <a:prstGeom prst="rect">
            <a:avLst/>
          </a:prstGeom>
          <a:noFill/>
        </p:spPr>
        <p:txBody>
          <a:bodyPr wrap="square" rtlCol="0">
            <a:spAutoFit/>
          </a:bodyPr>
          <a:lstStyle/>
          <a:p>
            <a:r>
              <a:rPr lang="vi-VN" altLang="en-US" sz="3200" b="1" dirty="0">
                <a:gradFill>
                  <a:gsLst>
                    <a:gs pos="0">
                      <a:srgbClr val="007BD3"/>
                    </a:gs>
                    <a:gs pos="100000">
                      <a:srgbClr val="034373"/>
                    </a:gs>
                  </a:gsLst>
                  <a:lin scaled="0"/>
                </a:gradFill>
              </a:rPr>
              <a:t>fun</a:t>
            </a:r>
            <a:endParaRPr lang="vi-VN" altLang="en-US" sz="3200" b="1" dirty="0">
              <a:gradFill>
                <a:gsLst>
                  <a:gs pos="0">
                    <a:srgbClr val="007BD3"/>
                  </a:gs>
                  <a:gs pos="100000">
                    <a:srgbClr val="034373"/>
                  </a:gs>
                </a:gsLst>
                <a:lin scaled="0"/>
              </a:gradFill>
            </a:endParaRPr>
          </a:p>
        </p:txBody>
      </p:sp>
      <p:sp>
        <p:nvSpPr>
          <p:cNvPr id="15" name="TextBox 14"/>
          <p:cNvSpPr txBox="1"/>
          <p:nvPr/>
        </p:nvSpPr>
        <p:spPr>
          <a:xfrm>
            <a:off x="3628912" y="3302034"/>
            <a:ext cx="2993342" cy="583565"/>
          </a:xfrm>
          <a:prstGeom prst="rect">
            <a:avLst/>
          </a:prstGeom>
          <a:noFill/>
        </p:spPr>
        <p:txBody>
          <a:bodyPr wrap="square" rtlCol="0">
            <a:spAutoFit/>
          </a:bodyPr>
          <a:lstStyle/>
          <a:p>
            <a:r>
              <a:rPr lang="vi-VN" altLang="en-US" sz="3200" b="1" dirty="0">
                <a:gradFill>
                  <a:gsLst>
                    <a:gs pos="0">
                      <a:srgbClr val="007BD3"/>
                    </a:gs>
                    <a:gs pos="100000">
                      <a:srgbClr val="034373"/>
                    </a:gs>
                  </a:gsLst>
                  <a:lin scaled="0"/>
                </a:gradFill>
              </a:rPr>
              <a:t>interesting</a:t>
            </a:r>
            <a:endParaRPr lang="vi-VN" altLang="en-US" sz="3200" b="1" dirty="0">
              <a:gradFill>
                <a:gsLst>
                  <a:gs pos="0">
                    <a:srgbClr val="007BD3"/>
                  </a:gs>
                  <a:gs pos="100000">
                    <a:srgbClr val="034373"/>
                  </a:gs>
                </a:gsLst>
                <a:lin scaled="0"/>
              </a:gradFill>
            </a:endParaRPr>
          </a:p>
        </p:txBody>
      </p:sp>
      <p:sp>
        <p:nvSpPr>
          <p:cNvPr id="16" name="Rounded Rectangle 7"/>
          <p:cNvSpPr/>
          <p:nvPr/>
        </p:nvSpPr>
        <p:spPr>
          <a:xfrm>
            <a:off x="414175" y="762217"/>
            <a:ext cx="414822" cy="429760"/>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17" name="TextBox 16"/>
          <p:cNvSpPr txBox="1"/>
          <p:nvPr/>
        </p:nvSpPr>
        <p:spPr>
          <a:xfrm>
            <a:off x="493913" y="698131"/>
            <a:ext cx="264919"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18" name="Rectangle 17"/>
          <p:cNvSpPr/>
          <p:nvPr/>
        </p:nvSpPr>
        <p:spPr>
          <a:xfrm>
            <a:off x="828997" y="702118"/>
            <a:ext cx="8315003" cy="584775"/>
          </a:xfrm>
          <a:prstGeom prst="rect">
            <a:avLst/>
          </a:prstGeom>
        </p:spPr>
        <p:txBody>
          <a:bodyPr wrap="square">
            <a:spAutoFit/>
          </a:bodyPr>
          <a:lstStyle/>
          <a:p>
            <a:r>
              <a:rPr lang="en-US" sz="1600" b="1" dirty="0">
                <a:cs typeface="Arial" panose="020B0604020202020204" pitchFamily="34" charset="0"/>
              </a:rPr>
              <a:t>Read the descriptions of the following jobs. What do you think about each job? Write the adjectives that describe the nature of the job in the table. Use the words in the box to help you.</a:t>
            </a:r>
            <a:endParaRPr lang="en-US" sz="1600" b="1" dirty="0">
              <a:cs typeface="Arial" panose="020B0604020202020204" pitchFamily="34" charset="0"/>
            </a:endParaRPr>
          </a:p>
        </p:txBody>
      </p:sp>
      <p:sp>
        <p:nvSpPr>
          <p:cNvPr id="19" name="TextBox 18"/>
          <p:cNvSpPr txBox="1"/>
          <p:nvPr/>
        </p:nvSpPr>
        <p:spPr>
          <a:xfrm>
            <a:off x="5111115" y="4168140"/>
            <a:ext cx="2367915" cy="583565"/>
          </a:xfrm>
          <a:prstGeom prst="rect">
            <a:avLst/>
          </a:prstGeom>
          <a:noFill/>
        </p:spPr>
        <p:txBody>
          <a:bodyPr wrap="square" rtlCol="0">
            <a:spAutoFit/>
          </a:bodyPr>
          <a:lstStyle/>
          <a:p>
            <a:r>
              <a:rPr lang="vi-VN" altLang="en-US" sz="3200" b="1" dirty="0">
                <a:gradFill>
                  <a:gsLst>
                    <a:gs pos="0">
                      <a:srgbClr val="007BD3"/>
                    </a:gs>
                    <a:gs pos="100000">
                      <a:srgbClr val="034373"/>
                    </a:gs>
                  </a:gsLst>
                  <a:lin scaled="0"/>
                </a:gradFill>
              </a:rPr>
              <a:t>repetitive</a:t>
            </a:r>
            <a:endParaRPr lang="vi-VN" altLang="en-US" sz="3200" b="1" dirty="0">
              <a:gradFill>
                <a:gsLst>
                  <a:gs pos="0">
                    <a:srgbClr val="007BD3"/>
                  </a:gs>
                  <a:gs pos="100000">
                    <a:srgbClr val="034373"/>
                  </a:gs>
                </a:gsLst>
                <a:lin scaled="0"/>
              </a:gradFill>
            </a:endParaRPr>
          </a:p>
        </p:txBody>
      </p:sp>
      <p:pic>
        <p:nvPicPr>
          <p:cNvPr id="8" name="Image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8575" y="2324100"/>
            <a:ext cx="2802255" cy="18440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80">
                                          <p:stCondLst>
                                            <p:cond delay="0"/>
                                          </p:stCondLst>
                                        </p:cTn>
                                        <p:tgtEl>
                                          <p:spTgt spid="13"/>
                                        </p:tgtEl>
                                      </p:cBhvr>
                                    </p:animEffect>
                                    <p:anim calcmode="lin" valueType="num">
                                      <p:cBhvr>
                                        <p:cTn id="1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4" dur="26">
                                          <p:stCondLst>
                                            <p:cond delay="650"/>
                                          </p:stCondLst>
                                        </p:cTn>
                                        <p:tgtEl>
                                          <p:spTgt spid="13"/>
                                        </p:tgtEl>
                                      </p:cBhvr>
                                      <p:to x="100000" y="60000"/>
                                    </p:animScale>
                                    <p:animScale>
                                      <p:cBhvr>
                                        <p:cTn id="25" dur="166" decel="50000">
                                          <p:stCondLst>
                                            <p:cond delay="676"/>
                                          </p:stCondLst>
                                        </p:cTn>
                                        <p:tgtEl>
                                          <p:spTgt spid="13"/>
                                        </p:tgtEl>
                                      </p:cBhvr>
                                      <p:to x="100000" y="100000"/>
                                    </p:animScale>
                                    <p:animScale>
                                      <p:cBhvr>
                                        <p:cTn id="26" dur="26">
                                          <p:stCondLst>
                                            <p:cond delay="1312"/>
                                          </p:stCondLst>
                                        </p:cTn>
                                        <p:tgtEl>
                                          <p:spTgt spid="13"/>
                                        </p:tgtEl>
                                      </p:cBhvr>
                                      <p:to x="100000" y="80000"/>
                                    </p:animScale>
                                    <p:animScale>
                                      <p:cBhvr>
                                        <p:cTn id="27" dur="166" decel="50000">
                                          <p:stCondLst>
                                            <p:cond delay="1338"/>
                                          </p:stCondLst>
                                        </p:cTn>
                                        <p:tgtEl>
                                          <p:spTgt spid="13"/>
                                        </p:tgtEl>
                                      </p:cBhvr>
                                      <p:to x="100000" y="100000"/>
                                    </p:animScale>
                                    <p:animScale>
                                      <p:cBhvr>
                                        <p:cTn id="28" dur="26">
                                          <p:stCondLst>
                                            <p:cond delay="1642"/>
                                          </p:stCondLst>
                                        </p:cTn>
                                        <p:tgtEl>
                                          <p:spTgt spid="13"/>
                                        </p:tgtEl>
                                      </p:cBhvr>
                                      <p:to x="100000" y="90000"/>
                                    </p:animScale>
                                    <p:animScale>
                                      <p:cBhvr>
                                        <p:cTn id="29" dur="166" decel="50000">
                                          <p:stCondLst>
                                            <p:cond delay="1668"/>
                                          </p:stCondLst>
                                        </p:cTn>
                                        <p:tgtEl>
                                          <p:spTgt spid="13"/>
                                        </p:tgtEl>
                                      </p:cBhvr>
                                      <p:to x="100000" y="100000"/>
                                    </p:animScale>
                                    <p:animScale>
                                      <p:cBhvr>
                                        <p:cTn id="30" dur="26">
                                          <p:stCondLst>
                                            <p:cond delay="1808"/>
                                          </p:stCondLst>
                                        </p:cTn>
                                        <p:tgtEl>
                                          <p:spTgt spid="13"/>
                                        </p:tgtEl>
                                      </p:cBhvr>
                                      <p:to x="100000" y="95000"/>
                                    </p:animScale>
                                    <p:animScale>
                                      <p:cBhvr>
                                        <p:cTn id="31" dur="166" decel="50000">
                                          <p:stCondLst>
                                            <p:cond delay="1834"/>
                                          </p:stCondLst>
                                        </p:cTn>
                                        <p:tgtEl>
                                          <p:spTgt spid="13"/>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80">
                                          <p:stCondLst>
                                            <p:cond delay="0"/>
                                          </p:stCondLst>
                                        </p:cTn>
                                        <p:tgtEl>
                                          <p:spTgt spid="14"/>
                                        </p:tgtEl>
                                      </p:cBhvr>
                                    </p:animEffect>
                                    <p:anim calcmode="lin" valueType="num">
                                      <p:cBhvr>
                                        <p:cTn id="3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2" dur="26">
                                          <p:stCondLst>
                                            <p:cond delay="650"/>
                                          </p:stCondLst>
                                        </p:cTn>
                                        <p:tgtEl>
                                          <p:spTgt spid="14"/>
                                        </p:tgtEl>
                                      </p:cBhvr>
                                      <p:to x="100000" y="60000"/>
                                    </p:animScale>
                                    <p:animScale>
                                      <p:cBhvr>
                                        <p:cTn id="43" dur="166" decel="50000">
                                          <p:stCondLst>
                                            <p:cond delay="676"/>
                                          </p:stCondLst>
                                        </p:cTn>
                                        <p:tgtEl>
                                          <p:spTgt spid="14"/>
                                        </p:tgtEl>
                                      </p:cBhvr>
                                      <p:to x="100000" y="100000"/>
                                    </p:animScale>
                                    <p:animScale>
                                      <p:cBhvr>
                                        <p:cTn id="44" dur="26">
                                          <p:stCondLst>
                                            <p:cond delay="1312"/>
                                          </p:stCondLst>
                                        </p:cTn>
                                        <p:tgtEl>
                                          <p:spTgt spid="14"/>
                                        </p:tgtEl>
                                      </p:cBhvr>
                                      <p:to x="100000" y="80000"/>
                                    </p:animScale>
                                    <p:animScale>
                                      <p:cBhvr>
                                        <p:cTn id="45" dur="166" decel="50000">
                                          <p:stCondLst>
                                            <p:cond delay="1338"/>
                                          </p:stCondLst>
                                        </p:cTn>
                                        <p:tgtEl>
                                          <p:spTgt spid="14"/>
                                        </p:tgtEl>
                                      </p:cBhvr>
                                      <p:to x="100000" y="100000"/>
                                    </p:animScale>
                                    <p:animScale>
                                      <p:cBhvr>
                                        <p:cTn id="46" dur="26">
                                          <p:stCondLst>
                                            <p:cond delay="1642"/>
                                          </p:stCondLst>
                                        </p:cTn>
                                        <p:tgtEl>
                                          <p:spTgt spid="14"/>
                                        </p:tgtEl>
                                      </p:cBhvr>
                                      <p:to x="100000" y="90000"/>
                                    </p:animScale>
                                    <p:animScale>
                                      <p:cBhvr>
                                        <p:cTn id="47" dur="166" decel="50000">
                                          <p:stCondLst>
                                            <p:cond delay="1668"/>
                                          </p:stCondLst>
                                        </p:cTn>
                                        <p:tgtEl>
                                          <p:spTgt spid="14"/>
                                        </p:tgtEl>
                                      </p:cBhvr>
                                      <p:to x="100000" y="100000"/>
                                    </p:animScale>
                                    <p:animScale>
                                      <p:cBhvr>
                                        <p:cTn id="48" dur="26">
                                          <p:stCondLst>
                                            <p:cond delay="1808"/>
                                          </p:stCondLst>
                                        </p:cTn>
                                        <p:tgtEl>
                                          <p:spTgt spid="14"/>
                                        </p:tgtEl>
                                      </p:cBhvr>
                                      <p:to x="100000" y="95000"/>
                                    </p:animScale>
                                    <p:animScale>
                                      <p:cBhvr>
                                        <p:cTn id="49" dur="166" decel="50000">
                                          <p:stCondLst>
                                            <p:cond delay="1834"/>
                                          </p:stCondLst>
                                        </p:cTn>
                                        <p:tgtEl>
                                          <p:spTgt spid="14"/>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80">
                                          <p:stCondLst>
                                            <p:cond delay="0"/>
                                          </p:stCondLst>
                                        </p:cTn>
                                        <p:tgtEl>
                                          <p:spTgt spid="15"/>
                                        </p:tgtEl>
                                      </p:cBhvr>
                                    </p:animEffect>
                                    <p:anim calcmode="lin" valueType="num">
                                      <p:cBhvr>
                                        <p:cTn id="5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0" dur="26">
                                          <p:stCondLst>
                                            <p:cond delay="650"/>
                                          </p:stCondLst>
                                        </p:cTn>
                                        <p:tgtEl>
                                          <p:spTgt spid="15"/>
                                        </p:tgtEl>
                                      </p:cBhvr>
                                      <p:to x="100000" y="60000"/>
                                    </p:animScale>
                                    <p:animScale>
                                      <p:cBhvr>
                                        <p:cTn id="61" dur="166" decel="50000">
                                          <p:stCondLst>
                                            <p:cond delay="676"/>
                                          </p:stCondLst>
                                        </p:cTn>
                                        <p:tgtEl>
                                          <p:spTgt spid="15"/>
                                        </p:tgtEl>
                                      </p:cBhvr>
                                      <p:to x="100000" y="100000"/>
                                    </p:animScale>
                                    <p:animScale>
                                      <p:cBhvr>
                                        <p:cTn id="62" dur="26">
                                          <p:stCondLst>
                                            <p:cond delay="1312"/>
                                          </p:stCondLst>
                                        </p:cTn>
                                        <p:tgtEl>
                                          <p:spTgt spid="15"/>
                                        </p:tgtEl>
                                      </p:cBhvr>
                                      <p:to x="100000" y="80000"/>
                                    </p:animScale>
                                    <p:animScale>
                                      <p:cBhvr>
                                        <p:cTn id="63" dur="166" decel="50000">
                                          <p:stCondLst>
                                            <p:cond delay="1338"/>
                                          </p:stCondLst>
                                        </p:cTn>
                                        <p:tgtEl>
                                          <p:spTgt spid="15"/>
                                        </p:tgtEl>
                                      </p:cBhvr>
                                      <p:to x="100000" y="100000"/>
                                    </p:animScale>
                                    <p:animScale>
                                      <p:cBhvr>
                                        <p:cTn id="64" dur="26">
                                          <p:stCondLst>
                                            <p:cond delay="1642"/>
                                          </p:stCondLst>
                                        </p:cTn>
                                        <p:tgtEl>
                                          <p:spTgt spid="15"/>
                                        </p:tgtEl>
                                      </p:cBhvr>
                                      <p:to x="100000" y="90000"/>
                                    </p:animScale>
                                    <p:animScale>
                                      <p:cBhvr>
                                        <p:cTn id="65" dur="166" decel="50000">
                                          <p:stCondLst>
                                            <p:cond delay="1668"/>
                                          </p:stCondLst>
                                        </p:cTn>
                                        <p:tgtEl>
                                          <p:spTgt spid="15"/>
                                        </p:tgtEl>
                                      </p:cBhvr>
                                      <p:to x="100000" y="100000"/>
                                    </p:animScale>
                                    <p:animScale>
                                      <p:cBhvr>
                                        <p:cTn id="66" dur="26">
                                          <p:stCondLst>
                                            <p:cond delay="1808"/>
                                          </p:stCondLst>
                                        </p:cTn>
                                        <p:tgtEl>
                                          <p:spTgt spid="15"/>
                                        </p:tgtEl>
                                      </p:cBhvr>
                                      <p:to x="100000" y="95000"/>
                                    </p:animScale>
                                    <p:animScale>
                                      <p:cBhvr>
                                        <p:cTn id="67" dur="166" decel="50000">
                                          <p:stCondLst>
                                            <p:cond delay="1834"/>
                                          </p:stCondLst>
                                        </p:cTn>
                                        <p:tgtEl>
                                          <p:spTgt spid="15"/>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80">
                                          <p:stCondLst>
                                            <p:cond delay="0"/>
                                          </p:stCondLst>
                                        </p:cTn>
                                        <p:tgtEl>
                                          <p:spTgt spid="19"/>
                                        </p:tgtEl>
                                      </p:cBhvr>
                                    </p:animEffect>
                                    <p:anim calcmode="lin" valueType="num">
                                      <p:cBhvr>
                                        <p:cTn id="7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8" dur="26">
                                          <p:stCondLst>
                                            <p:cond delay="650"/>
                                          </p:stCondLst>
                                        </p:cTn>
                                        <p:tgtEl>
                                          <p:spTgt spid="19"/>
                                        </p:tgtEl>
                                      </p:cBhvr>
                                      <p:to x="100000" y="60000"/>
                                    </p:animScale>
                                    <p:animScale>
                                      <p:cBhvr>
                                        <p:cTn id="79" dur="166" decel="50000">
                                          <p:stCondLst>
                                            <p:cond delay="676"/>
                                          </p:stCondLst>
                                        </p:cTn>
                                        <p:tgtEl>
                                          <p:spTgt spid="19"/>
                                        </p:tgtEl>
                                      </p:cBhvr>
                                      <p:to x="100000" y="100000"/>
                                    </p:animScale>
                                    <p:animScale>
                                      <p:cBhvr>
                                        <p:cTn id="80" dur="26">
                                          <p:stCondLst>
                                            <p:cond delay="1312"/>
                                          </p:stCondLst>
                                        </p:cTn>
                                        <p:tgtEl>
                                          <p:spTgt spid="19"/>
                                        </p:tgtEl>
                                      </p:cBhvr>
                                      <p:to x="100000" y="80000"/>
                                    </p:animScale>
                                    <p:animScale>
                                      <p:cBhvr>
                                        <p:cTn id="81" dur="166" decel="50000">
                                          <p:stCondLst>
                                            <p:cond delay="1338"/>
                                          </p:stCondLst>
                                        </p:cTn>
                                        <p:tgtEl>
                                          <p:spTgt spid="19"/>
                                        </p:tgtEl>
                                      </p:cBhvr>
                                      <p:to x="100000" y="100000"/>
                                    </p:animScale>
                                    <p:animScale>
                                      <p:cBhvr>
                                        <p:cTn id="82" dur="26">
                                          <p:stCondLst>
                                            <p:cond delay="1642"/>
                                          </p:stCondLst>
                                        </p:cTn>
                                        <p:tgtEl>
                                          <p:spTgt spid="19"/>
                                        </p:tgtEl>
                                      </p:cBhvr>
                                      <p:to x="100000" y="90000"/>
                                    </p:animScale>
                                    <p:animScale>
                                      <p:cBhvr>
                                        <p:cTn id="83" dur="166" decel="50000">
                                          <p:stCondLst>
                                            <p:cond delay="1668"/>
                                          </p:stCondLst>
                                        </p:cTn>
                                        <p:tgtEl>
                                          <p:spTgt spid="19"/>
                                        </p:tgtEl>
                                      </p:cBhvr>
                                      <p:to x="100000" y="100000"/>
                                    </p:animScale>
                                    <p:animScale>
                                      <p:cBhvr>
                                        <p:cTn id="84" dur="26">
                                          <p:stCondLst>
                                            <p:cond delay="1808"/>
                                          </p:stCondLst>
                                        </p:cTn>
                                        <p:tgtEl>
                                          <p:spTgt spid="19"/>
                                        </p:tgtEl>
                                      </p:cBhvr>
                                      <p:to x="100000" y="95000"/>
                                    </p:animScale>
                                    <p:animScale>
                                      <p:cBhvr>
                                        <p:cTn id="85"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0138" y="61968"/>
            <a:ext cx="5530332"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CONTROLLED PRACTICE</a:t>
            </a:r>
            <a:endParaRPr lang="en-US" sz="3200" b="1" dirty="0">
              <a:solidFill>
                <a:schemeClr val="bg1"/>
              </a:solidFill>
              <a:latin typeface="UTM Facebook K&amp;T" panose="02040603050506020204" pitchFamily="18" charset="0"/>
              <a:cs typeface="Arial" panose="020B0604020202020204" pitchFamily="34" charset="0"/>
            </a:endParaRPr>
          </a:p>
        </p:txBody>
      </p:sp>
      <p:sp>
        <p:nvSpPr>
          <p:cNvPr id="7" name="Rectangle: Rounded Corners 6"/>
          <p:cNvSpPr/>
          <p:nvPr/>
        </p:nvSpPr>
        <p:spPr>
          <a:xfrm>
            <a:off x="0" y="1508760"/>
            <a:ext cx="8833485" cy="558800"/>
          </a:xfrm>
          <a:prstGeom prst="roundRect">
            <a:avLst/>
          </a:prstGeom>
          <a:noFill/>
          <a:ln w="28575">
            <a:solidFill>
              <a:srgbClr val="E459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95000"/>
                    <a:lumOff val="5000"/>
                  </a:schemeClr>
                </a:solidFill>
              </a:rPr>
              <a:t>boring 		challenging 	demanding 	exciting 		important</a:t>
            </a:r>
            <a:endParaRPr lang="en-US" dirty="0">
              <a:solidFill>
                <a:schemeClr val="tx1">
                  <a:lumMod val="95000"/>
                  <a:lumOff val="5000"/>
                </a:schemeClr>
              </a:solidFill>
            </a:endParaRPr>
          </a:p>
          <a:p>
            <a:r>
              <a:rPr lang="en-US" dirty="0">
                <a:solidFill>
                  <a:schemeClr val="tx1">
                    <a:lumMod val="95000"/>
                    <a:lumOff val="5000"/>
                  </a:schemeClr>
                </a:solidFill>
              </a:rPr>
              <a:t>lonely 		repetitive	rewarding </a:t>
            </a:r>
            <a:r>
              <a:rPr lang="vi-VN" altLang="en-US" dirty="0">
                <a:solidFill>
                  <a:schemeClr val="tx1">
                    <a:lumMod val="95000"/>
                    <a:lumOff val="5000"/>
                  </a:schemeClr>
                </a:solidFill>
              </a:rPr>
              <a:t>   	</a:t>
            </a:r>
            <a:r>
              <a:rPr lang="en-US" dirty="0">
                <a:solidFill>
                  <a:schemeClr val="tx1">
                    <a:lumMod val="95000"/>
                    <a:lumOff val="5000"/>
                  </a:schemeClr>
                </a:solidFill>
              </a:rPr>
              <a:t>stressful 	tiring</a:t>
            </a:r>
            <a:endParaRPr lang="en-US" dirty="0">
              <a:solidFill>
                <a:schemeClr val="tx1">
                  <a:lumMod val="95000"/>
                  <a:lumOff val="5000"/>
                </a:schemeClr>
              </a:solidFill>
            </a:endParaRPr>
          </a:p>
        </p:txBody>
      </p:sp>
      <p:pic>
        <p:nvPicPr>
          <p:cNvPr id="11" name="Image 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0138" y="2571750"/>
            <a:ext cx="2470746" cy="16471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51765" y="4348480"/>
            <a:ext cx="3516630" cy="583565"/>
          </a:xfrm>
          <a:prstGeom prst="rect">
            <a:avLst/>
          </a:prstGeom>
          <a:noFill/>
        </p:spPr>
        <p:txBody>
          <a:bodyPr wrap="square" rtlCol="0">
            <a:spAutoFit/>
          </a:bodyPr>
          <a:lstStyle/>
          <a:p>
            <a:r>
              <a:rPr lang="en-US" sz="3200" b="1" dirty="0">
                <a:solidFill>
                  <a:srgbClr val="FF0000"/>
                </a:solidFill>
              </a:rPr>
              <a:t>event volunteer</a:t>
            </a:r>
            <a:endParaRPr lang="en-US" sz="3200" b="1" dirty="0">
              <a:solidFill>
                <a:srgbClr val="FF0000"/>
              </a:solidFill>
            </a:endParaRPr>
          </a:p>
        </p:txBody>
      </p:sp>
      <p:sp>
        <p:nvSpPr>
          <p:cNvPr id="16" name="Rounded Rectangle 7"/>
          <p:cNvSpPr/>
          <p:nvPr/>
        </p:nvSpPr>
        <p:spPr>
          <a:xfrm>
            <a:off x="414175" y="762217"/>
            <a:ext cx="414822" cy="429760"/>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17" name="TextBox 16"/>
          <p:cNvSpPr txBox="1"/>
          <p:nvPr/>
        </p:nvSpPr>
        <p:spPr>
          <a:xfrm>
            <a:off x="493913" y="698131"/>
            <a:ext cx="264919"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18" name="Rectangle 17"/>
          <p:cNvSpPr/>
          <p:nvPr/>
        </p:nvSpPr>
        <p:spPr>
          <a:xfrm>
            <a:off x="828997" y="702118"/>
            <a:ext cx="8315003" cy="584775"/>
          </a:xfrm>
          <a:prstGeom prst="rect">
            <a:avLst/>
          </a:prstGeom>
        </p:spPr>
        <p:txBody>
          <a:bodyPr wrap="square">
            <a:spAutoFit/>
          </a:bodyPr>
          <a:lstStyle/>
          <a:p>
            <a:r>
              <a:rPr lang="en-US" sz="1600" b="1" dirty="0">
                <a:cs typeface="Arial" panose="020B0604020202020204" pitchFamily="34" charset="0"/>
              </a:rPr>
              <a:t>Read the descriptions of the following jobs. What do you think about each job? Write the adjectives that describe the nature of the job in the table. Use the words in the box to help you.</a:t>
            </a:r>
            <a:endParaRPr lang="en-US" sz="1600" b="1" dirty="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0138" y="61968"/>
            <a:ext cx="5530332"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CONTROLLED PRACTICE</a:t>
            </a:r>
            <a:endParaRPr lang="en-US" sz="3200" b="1" dirty="0">
              <a:solidFill>
                <a:schemeClr val="bg1"/>
              </a:solidFill>
              <a:latin typeface="UTM Facebook K&amp;T" panose="02040603050506020204" pitchFamily="18" charset="0"/>
              <a:cs typeface="Arial" panose="020B0604020202020204" pitchFamily="34" charset="0"/>
            </a:endParaRPr>
          </a:p>
        </p:txBody>
      </p:sp>
      <p:sp>
        <p:nvSpPr>
          <p:cNvPr id="7" name="Rectangle: Rounded Corners 6"/>
          <p:cNvSpPr/>
          <p:nvPr/>
        </p:nvSpPr>
        <p:spPr>
          <a:xfrm>
            <a:off x="635" y="1508760"/>
            <a:ext cx="9144000" cy="558800"/>
          </a:xfrm>
          <a:prstGeom prst="roundRect">
            <a:avLst/>
          </a:prstGeom>
          <a:noFill/>
          <a:ln w="28575">
            <a:solidFill>
              <a:srgbClr val="E459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95000"/>
                    <a:lumOff val="5000"/>
                  </a:schemeClr>
                </a:solidFill>
              </a:rPr>
              <a:t>boring 		challenging 	demanding 	exciting 	</a:t>
            </a:r>
            <a:r>
              <a:rPr lang="vi-VN" altLang="en-US" dirty="0">
                <a:solidFill>
                  <a:schemeClr val="tx1">
                    <a:lumMod val="95000"/>
                    <a:lumOff val="5000"/>
                  </a:schemeClr>
                </a:solidFill>
              </a:rPr>
              <a:t>	</a:t>
            </a:r>
            <a:r>
              <a:rPr lang="en-US" dirty="0">
                <a:solidFill>
                  <a:schemeClr val="tx1">
                    <a:lumMod val="95000"/>
                    <a:lumOff val="5000"/>
                  </a:schemeClr>
                </a:solidFill>
              </a:rPr>
              <a:t>important</a:t>
            </a:r>
            <a:endParaRPr lang="en-US" dirty="0">
              <a:solidFill>
                <a:schemeClr val="tx1">
                  <a:lumMod val="95000"/>
                  <a:lumOff val="5000"/>
                </a:schemeClr>
              </a:solidFill>
            </a:endParaRPr>
          </a:p>
          <a:p>
            <a:r>
              <a:rPr lang="en-US" dirty="0">
                <a:solidFill>
                  <a:schemeClr val="tx1">
                    <a:lumMod val="95000"/>
                    <a:lumOff val="5000"/>
                  </a:schemeClr>
                </a:solidFill>
              </a:rPr>
              <a:t>lonely 		repetitive	rewarding 	stressful 	tiring</a:t>
            </a:r>
            <a:endParaRPr lang="en-US" dirty="0">
              <a:solidFill>
                <a:schemeClr val="tx1">
                  <a:lumMod val="95000"/>
                  <a:lumOff val="5000"/>
                </a:schemeClr>
              </a:solidFill>
            </a:endParaRPr>
          </a:p>
        </p:txBody>
      </p:sp>
      <p:sp>
        <p:nvSpPr>
          <p:cNvPr id="12" name="TextBox 11"/>
          <p:cNvSpPr txBox="1"/>
          <p:nvPr/>
        </p:nvSpPr>
        <p:spPr>
          <a:xfrm>
            <a:off x="164465" y="4436745"/>
            <a:ext cx="3907790" cy="583565"/>
          </a:xfrm>
          <a:prstGeom prst="rect">
            <a:avLst/>
          </a:prstGeom>
          <a:noFill/>
        </p:spPr>
        <p:txBody>
          <a:bodyPr wrap="square" rtlCol="0">
            <a:spAutoFit/>
          </a:bodyPr>
          <a:lstStyle/>
          <a:p>
            <a:r>
              <a:rPr lang="en-US" sz="3200" b="1" dirty="0">
                <a:solidFill>
                  <a:srgbClr val="FF0000"/>
                </a:solidFill>
              </a:rPr>
              <a:t>product reviewer</a:t>
            </a:r>
            <a:endParaRPr lang="en-US" sz="3200" b="1" dirty="0">
              <a:solidFill>
                <a:srgbClr val="FF0000"/>
              </a:solidFill>
            </a:endParaRPr>
          </a:p>
        </p:txBody>
      </p:sp>
      <p:pic>
        <p:nvPicPr>
          <p:cNvPr id="8" name="Image 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10922" y="2481354"/>
            <a:ext cx="2810135" cy="18279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7"/>
          <p:cNvSpPr/>
          <p:nvPr/>
        </p:nvSpPr>
        <p:spPr>
          <a:xfrm>
            <a:off x="414175" y="762217"/>
            <a:ext cx="414822" cy="429760"/>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16" name="TextBox 15"/>
          <p:cNvSpPr txBox="1"/>
          <p:nvPr/>
        </p:nvSpPr>
        <p:spPr>
          <a:xfrm>
            <a:off x="493913" y="698131"/>
            <a:ext cx="264919"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17" name="Rectangle 16"/>
          <p:cNvSpPr/>
          <p:nvPr/>
        </p:nvSpPr>
        <p:spPr>
          <a:xfrm>
            <a:off x="828997" y="702118"/>
            <a:ext cx="8315003" cy="584775"/>
          </a:xfrm>
          <a:prstGeom prst="rect">
            <a:avLst/>
          </a:prstGeom>
        </p:spPr>
        <p:txBody>
          <a:bodyPr wrap="square">
            <a:spAutoFit/>
          </a:bodyPr>
          <a:lstStyle/>
          <a:p>
            <a:r>
              <a:rPr lang="en-US" sz="1600" b="1" dirty="0">
                <a:cs typeface="Arial" panose="020B0604020202020204" pitchFamily="34" charset="0"/>
              </a:rPr>
              <a:t>Read the descriptions of the following jobs. What do you think about each job? Write the adjectives that describe the nature of the job in the table. Use the words in the box to help you.</a:t>
            </a:r>
            <a:endParaRPr lang="en-US" sz="1600" b="1" dirty="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0138" y="61968"/>
            <a:ext cx="5530332"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CONTROLLED PRACTICE</a:t>
            </a:r>
            <a:endParaRPr lang="en-US" sz="3200" b="1" dirty="0">
              <a:solidFill>
                <a:schemeClr val="bg1"/>
              </a:solidFill>
              <a:latin typeface="UTM Facebook K&amp;T" panose="02040603050506020204" pitchFamily="18" charset="0"/>
              <a:cs typeface="Arial" panose="020B0604020202020204" pitchFamily="34" charset="0"/>
            </a:endParaRPr>
          </a:p>
        </p:txBody>
      </p:sp>
      <p:sp>
        <p:nvSpPr>
          <p:cNvPr id="7" name="Rectangle: Rounded Corners 6"/>
          <p:cNvSpPr/>
          <p:nvPr/>
        </p:nvSpPr>
        <p:spPr>
          <a:xfrm>
            <a:off x="635" y="1508760"/>
            <a:ext cx="9143365" cy="558800"/>
          </a:xfrm>
          <a:prstGeom prst="roundRect">
            <a:avLst/>
          </a:prstGeom>
          <a:noFill/>
          <a:ln w="28575">
            <a:solidFill>
              <a:srgbClr val="E459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95000"/>
                    <a:lumOff val="5000"/>
                  </a:schemeClr>
                </a:solidFill>
              </a:rPr>
              <a:t>boring 		challenging 	demanding 	exciting 		important</a:t>
            </a:r>
            <a:endParaRPr lang="en-US" dirty="0">
              <a:solidFill>
                <a:schemeClr val="tx1">
                  <a:lumMod val="95000"/>
                  <a:lumOff val="5000"/>
                </a:schemeClr>
              </a:solidFill>
            </a:endParaRPr>
          </a:p>
          <a:p>
            <a:r>
              <a:rPr lang="en-US" dirty="0">
                <a:solidFill>
                  <a:schemeClr val="tx1">
                    <a:lumMod val="95000"/>
                    <a:lumOff val="5000"/>
                  </a:schemeClr>
                </a:solidFill>
              </a:rPr>
              <a:t>lonely 		repetitive	rewarding 	stressful 	tiring</a:t>
            </a:r>
            <a:endParaRPr lang="en-US" dirty="0">
              <a:solidFill>
                <a:schemeClr val="tx1">
                  <a:lumMod val="95000"/>
                  <a:lumOff val="5000"/>
                </a:schemeClr>
              </a:solidFill>
            </a:endParaRPr>
          </a:p>
        </p:txBody>
      </p:sp>
      <p:sp>
        <p:nvSpPr>
          <p:cNvPr id="12" name="TextBox 11"/>
          <p:cNvSpPr txBox="1"/>
          <p:nvPr/>
        </p:nvSpPr>
        <p:spPr>
          <a:xfrm>
            <a:off x="332105" y="4295140"/>
            <a:ext cx="3483610" cy="583565"/>
          </a:xfrm>
          <a:prstGeom prst="rect">
            <a:avLst/>
          </a:prstGeom>
          <a:noFill/>
        </p:spPr>
        <p:txBody>
          <a:bodyPr wrap="square" rtlCol="0">
            <a:spAutoFit/>
          </a:bodyPr>
          <a:lstStyle/>
          <a:p>
            <a:r>
              <a:rPr lang="en-US" sz="3200" b="1" dirty="0">
                <a:solidFill>
                  <a:srgbClr val="FF0000"/>
                </a:solidFill>
              </a:rPr>
              <a:t>shop assistant</a:t>
            </a:r>
            <a:endParaRPr lang="en-US" sz="3200" b="1" dirty="0">
              <a:solidFill>
                <a:srgbClr val="FF0000"/>
              </a:solidFill>
            </a:endParaRPr>
          </a:p>
        </p:txBody>
      </p:sp>
      <p:pic>
        <p:nvPicPr>
          <p:cNvPr id="8" name="Image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4632" y="2353800"/>
            <a:ext cx="2812244" cy="18898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7"/>
          <p:cNvSpPr/>
          <p:nvPr/>
        </p:nvSpPr>
        <p:spPr>
          <a:xfrm>
            <a:off x="414175" y="762217"/>
            <a:ext cx="414822" cy="429760"/>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17" name="TextBox 16"/>
          <p:cNvSpPr txBox="1"/>
          <p:nvPr/>
        </p:nvSpPr>
        <p:spPr>
          <a:xfrm>
            <a:off x="493913" y="698131"/>
            <a:ext cx="264919"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18" name="Rectangle 17"/>
          <p:cNvSpPr/>
          <p:nvPr/>
        </p:nvSpPr>
        <p:spPr>
          <a:xfrm>
            <a:off x="828997" y="702118"/>
            <a:ext cx="8315003" cy="584775"/>
          </a:xfrm>
          <a:prstGeom prst="rect">
            <a:avLst/>
          </a:prstGeom>
        </p:spPr>
        <p:txBody>
          <a:bodyPr wrap="square">
            <a:spAutoFit/>
          </a:bodyPr>
          <a:lstStyle/>
          <a:p>
            <a:r>
              <a:rPr lang="en-US" sz="1600" b="1" dirty="0">
                <a:cs typeface="Arial" panose="020B0604020202020204" pitchFamily="34" charset="0"/>
              </a:rPr>
              <a:t>Read the descriptions of the following jobs. What do you think about each job? Write the adjectives that describe the nature of the job in the table. Use the words in the box to help you.</a:t>
            </a:r>
            <a:endParaRPr lang="en-US" sz="1600" b="1" dirty="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5771</Words>
  <Application>WPS Presentation</Application>
  <PresentationFormat>On-screen Show (16:9)</PresentationFormat>
  <Paragraphs>275</Paragraphs>
  <Slides>17</Slides>
  <Notes>2</Notes>
  <HiddenSlides>0</HiddenSlides>
  <MMClips>7</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17</vt:i4>
      </vt:variant>
    </vt:vector>
  </HeadingPairs>
  <TitlesOfParts>
    <vt:vector size="42" baseType="lpstr">
      <vt:lpstr>Arial</vt:lpstr>
      <vt:lpstr>SimSun</vt:lpstr>
      <vt:lpstr>Wingdings</vt:lpstr>
      <vt:lpstr>UTMFacebookK&amp;TBold</vt:lpstr>
      <vt:lpstr>Thonburi</vt:lpstr>
      <vt:lpstr>Times New Roman</vt:lpstr>
      <vt:lpstr>Bookman Old Style</vt:lpstr>
      <vt:lpstr>UTM Facebook K&amp;T</vt:lpstr>
      <vt:lpstr>苹方-简</vt:lpstr>
      <vt:lpstr>Gill Sans Nova Ultra Bold</vt:lpstr>
      <vt:lpstr>Arial</vt:lpstr>
      <vt:lpstr>Source Sans Pro Black</vt:lpstr>
      <vt:lpstr>Calibri</vt:lpstr>
      <vt:lpstr>Myriad Pro</vt:lpstr>
      <vt:lpstr>Times New Roman Bold</vt:lpstr>
      <vt:lpstr>Times New Roman Regular</vt:lpstr>
      <vt:lpstr>Calibri</vt:lpstr>
      <vt:lpstr>Helvetica Neue</vt:lpstr>
      <vt:lpstr>VNI-Slogan</vt:lpstr>
      <vt:lpstr>Times New Roman</vt:lpstr>
      <vt:lpstr>Microsoft YaHei</vt:lpstr>
      <vt:lpstr>汉仪旗黑</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huynhthimybinh</cp:lastModifiedBy>
  <cp:revision>77</cp:revision>
  <dcterms:created xsi:type="dcterms:W3CDTF">2025-03-31T08:15:49Z</dcterms:created>
  <dcterms:modified xsi:type="dcterms:W3CDTF">2025-03-31T08:15:49Z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1033-5.0.0.7908</vt:lpwstr>
  </property>
</Properties>
</file>