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tiff" ContentType="image/tiff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</p:sldMasterIdLst>
  <p:notesMasterIdLst>
    <p:notesMasterId r:id="rId17"/>
  </p:notesMasterIdLst>
  <p:sldIdLst>
    <p:sldId id="377" r:id="rId5"/>
    <p:sldId id="405" r:id="rId6"/>
    <p:sldId id="364" r:id="rId7"/>
    <p:sldId id="407" r:id="rId8"/>
    <p:sldId id="408" r:id="rId9"/>
    <p:sldId id="409" r:id="rId10"/>
    <p:sldId id="384" r:id="rId11"/>
    <p:sldId id="410" r:id="rId12"/>
    <p:sldId id="350" r:id="rId13"/>
    <p:sldId id="355" r:id="rId14"/>
    <p:sldId id="344" r:id="rId15"/>
    <p:sldId id="346" r:id="rId16"/>
    <p:sldId id="411" r:id="rId18"/>
    <p:sldId id="398" r:id="rId19"/>
    <p:sldId id="366" r:id="rId20"/>
    <p:sldId id="367" r:id="rId21"/>
    <p:sldId id="368" r:id="rId22"/>
    <p:sldId id="400" r:id="rId23"/>
    <p:sldId id="399" r:id="rId24"/>
    <p:sldId id="401" r:id="rId25"/>
    <p:sldId id="404" r:id="rId26"/>
    <p:sldId id="403" r:id="rId27"/>
    <p:sldId id="382" r:id="rId28"/>
    <p:sldId id="272" r:id="rId2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/>
  <p:cmAuthor id="2" name="THU THUY" initials="TT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99CCFF"/>
    <a:srgbClr val="F1D1E9"/>
    <a:srgbClr val="FFCCCC"/>
    <a:srgbClr val="FF9900"/>
    <a:srgbClr val="CCCCFF"/>
    <a:srgbClr val="FF99FF"/>
    <a:srgbClr val="FFFFCC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3918" autoAdjust="0"/>
  </p:normalViewPr>
  <p:slideViewPr>
    <p:cSldViewPr snapToGrid="0" showGuides="1">
      <p:cViewPr varScale="1">
        <p:scale>
          <a:sx n="78" d="100"/>
          <a:sy n="78" d="100"/>
        </p:scale>
        <p:origin x="576" y="58"/>
      </p:cViewPr>
      <p:guideLst>
        <p:guide orient="horz" pos="2183"/>
        <p:guide pos="2886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4-10-23T19:32:10.628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S + V…, which + V…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C863D-8A51-45AE-B402-A029A5E86713}" type="datetimeFigureOut">
              <a:rPr lang="en-US"/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6CBBF5-680A-4792-969D-FCE87886284F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B0982-F1B8-488D-B97F-879F9AEE2A2F}" type="datetimeFigureOut">
              <a:rPr lang="en-US"/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8C776A-5F69-49A7-A9CC-1C9F0B6AAF0F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A4ADA-4D72-4653-A9F7-C295857E2AB5}" type="datetimeFigureOut">
              <a:rPr lang="en-US"/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B4F7E-1A28-4DC4-8CE8-22ED02E4BC1B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D806C-6C5A-435E-80A1-5E9892F94E46}" type="datetimeFigureOut">
              <a:rPr lang="en-US"/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45AE3F-334C-4411-B386-E5174D109859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ACCE0-3C44-4F22-A43D-D7E42750CA2B}" type="datetimeFigureOut">
              <a:rPr lang="en-US"/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71B5E-4E4B-41CD-9FB4-AE49B0292CED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ABA84-E591-49A0-9904-08DC81A5878A}" type="datetimeFigureOut">
              <a:rPr lang="en-US"/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3812C4-6499-4159-88FF-C0A07ECAD5E4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50F45-559F-4897-9E4B-AB947A5EC41C}" type="datetimeFigureOut">
              <a:rPr lang="en-US"/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E4C8D3-089B-49DF-AFDD-A6605C95AF46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A2859-FF27-4D05-9806-F138085921C2}" type="datetimeFigureOut">
              <a:rPr lang="en-US"/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A7774-C8D1-4CFE-885C-3AC570D71C33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3C92D-71FA-4822-BC44-1E9842513A24}" type="datetimeFigureOut">
              <a:rPr lang="en-US"/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3CC51A-BD5C-4BBF-A8C8-7FA41013237C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8FD1B-5EF1-49CD-AEC2-19A92FF873FA}" type="datetimeFigureOut">
              <a:rPr lang="en-US"/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C31B7A-4BC2-4809-875E-CD61FE61274A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B56E0-AF3C-452E-8FD6-45A9B98573AF}" type="datetimeFigureOut">
              <a:rPr lang="en-US"/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03269-35E5-4CA1-9C60-7778CCC0B8E6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485900"/>
            <a:ext cx="38100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85900"/>
            <a:ext cx="38100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086100"/>
            <a:ext cx="38100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086100"/>
            <a:ext cx="38100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3B74C-D6CC-4DC3-A4D9-336D8927392A}" type="datetimeFigureOut">
              <a:rPr lang="en-US"/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D64948-83B5-4FC0-A79E-39BEFC8315AE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A3C232E-AE44-412A-B51E-05422B39BDAA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237028E9-20A2-43AB-BE30-8914F4B80E2F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C1FF2E39-8B8F-4BEF-99B2-625DD81AE6E1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FCD4D399-FA61-44D6-8AF3-E7091AFE2B37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7B217D7-23C2-45E2-B827-485E9711B105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86CB8D93-F20D-4B9A-ADEA-F173235E1B4A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ABA56AC3-8740-4DD6-A558-7B47B3817FE9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C34FE87E-992D-413D-AF0B-B85DB69C208C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33F9007E-7FA9-4958-B9AF-5F0E623D84EE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68F5619B-1BC6-4DD4-9EFD-AB070FA83842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43BDB85-00C6-485E-8939-261A69C7E330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457200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260F059C-C24E-43FE-BBF5-2BAF49487EF4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050"/>
            </a:lvl1pPr>
          </a:lstStyle>
          <a:p>
            <a:pPr>
              <a:defRPr/>
            </a:pPr>
            <a:fld id="{0CCA9B1E-42EA-4CCC-8C89-38B69A7CB2B8}" type="datetimeFigureOut">
              <a:rPr lang="en-US"/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050"/>
            </a:lvl1pPr>
          </a:lstStyle>
          <a:p>
            <a:fld id="{40C80F4D-FE91-4AC3-B259-1A0FCDA2879B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anose="02020603050405020304" pitchFamily="18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anose="02020603050405020304" pitchFamily="18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anose="02020603050405020304" pitchFamily="18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anose="02020603050405020304" pitchFamily="18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05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05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38770534-3310-49D8-ADDE-A9959E0ADCAC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anose="02020603050405020304" pitchFamily="18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anose="02020603050405020304" pitchFamily="18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anose="02020603050405020304" pitchFamily="18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anose="02020603050405020304" pitchFamily="18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microsoft.com/office/2007/relationships/media" Target="file:///G:\Nhac%20len%20san%20khau.wma" TargetMode="External"/><Relationship Id="rId3" Type="http://schemas.openxmlformats.org/officeDocument/2006/relationships/audio" Target="file:///G:\Nhac%20len%20san%20khau.wma" TargetMode="External"/><Relationship Id="rId2" Type="http://schemas.openxmlformats.org/officeDocument/2006/relationships/image" Target="../media/image2.GIF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GIF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.tiff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hyperlink" Target="https://create.kahoot.it/share/du-gio/23368d5b-5590-4ce8-8792-b152be15b185" TargetMode="External"/><Relationship Id="rId1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image" Target="../media/image11.GIF"/><Relationship Id="rId1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3" descr="28608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35"/>
            <a:ext cx="9144635" cy="5142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4" descr="hung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4145" y="1771650"/>
            <a:ext cx="706882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6" name="Nhac len san khau.wma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42862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639" fill="hold"/>
                                        <p:tgtEl>
                                          <p:spTgt spid="993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33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0" y="10758"/>
          <a:ext cx="9144000" cy="524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5926"/>
                <a:gridCol w="3188591"/>
                <a:gridCol w="4639483"/>
              </a:tblGrid>
              <a:tr h="359229">
                <a:tc gridSpan="3"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ARTICLES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E8640"/>
                    </a:solidFill>
                  </a:tcPr>
                </a:tc>
                <a:tc hMerge="1">
                  <a:tcPr/>
                </a:tc>
                <a:tc hMerge="1">
                  <a:tcPr/>
                </a:tc>
              </a:tr>
              <a:tr h="359229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A/AN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First mention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saw 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old man and 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dog in the park.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9229"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Jobs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Maria is 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teacher.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9229">
                <a:tc rowSpan="6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THE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Second mention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saw 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old man and 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dog. 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 was old.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1D1E9"/>
                    </a:solidFill>
                  </a:tcPr>
                </a:tc>
              </a:tr>
              <a:tr h="359229"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Specific things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children are in the garden.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1D1E9"/>
                    </a:solidFill>
                  </a:tcPr>
                </a:tc>
              </a:tr>
              <a:tr h="359229"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Only one thing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sun rises in 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East.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1D1E9"/>
                    </a:solidFill>
                  </a:tcPr>
                </a:tc>
              </a:tr>
              <a:tr h="359229"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Countries with kingdom/ state or plural nouns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 new friend comes from 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US.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1D1E9"/>
                    </a:solidFill>
                  </a:tcPr>
                </a:tc>
              </a:tr>
              <a:tr h="359229">
                <a:tc vMerge="1"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Superlatives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 is 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best student in the class.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1D1E9"/>
                    </a:solidFill>
                  </a:tcPr>
                </a:tc>
              </a:tr>
              <a:tr h="359229"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Musical instruments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 brother likes playing 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guitar.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1D1E9"/>
                    </a:solidFill>
                  </a:tcPr>
                </a:tc>
              </a:tr>
              <a:tr h="359229">
                <a:tc rowSpan="4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000" b="1" dirty="0">
                          <a:solidFill>
                            <a:srgbClr val="0070C0"/>
                          </a:solidFill>
                        </a:rPr>
                        <a:t>ZERO ARTICLE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(Ø)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General meanings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 doesn’t like </a:t>
                      </a:r>
                      <a:r>
                        <a:rPr lang="en-US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children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(children in general)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59229"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Meals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have </a:t>
                      </a:r>
                      <a:r>
                        <a:rPr lang="en-US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lunch</a:t>
                      </a:r>
                      <a:r>
                        <a:rPr lang="en-US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 11 a.m.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59229">
                <a:tc vMerge="1"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Sports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He plays </a:t>
                      </a:r>
                      <a:r>
                        <a:rPr lang="en-US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</a:rPr>
                        <a:t>football</a:t>
                      </a:r>
                      <a:r>
                        <a:rPr lang="en-US" dirty="0"/>
                        <a:t> every day.</a:t>
                      </a:r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59229">
                <a:tc vMerge="1"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Language, subject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 like learning </a:t>
                      </a:r>
                      <a:r>
                        <a:rPr lang="en-US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</a:rPr>
                        <a:t>English</a:t>
                      </a:r>
                      <a:r>
                        <a:rPr lang="en-US" dirty="0"/>
                        <a:t>.</a:t>
                      </a:r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0137" y="61968"/>
            <a:ext cx="81107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VERBS WITH PREPOSITIONS</a:t>
            </a:r>
            <a:endParaRPr lang="en-US" sz="2800" b="1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4566" y="646743"/>
          <a:ext cx="8969433" cy="43586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45535"/>
                <a:gridCol w="4923898"/>
              </a:tblGrid>
              <a:tr h="237658">
                <a:tc gridSpan="2"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 hMerge="1">
                  <a:tcPr/>
                </a:tc>
              </a:tr>
              <a:tr h="1191447">
                <a:tc>
                  <a:txBody>
                    <a:bodyPr/>
                    <a:lstStyle/>
                    <a:p>
                      <a:pPr marL="455930" marR="0" indent="-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 + prep. + O 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or V + O + prep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Meaning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similar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 the original meaning of the verb.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ask about, care about, talk about, learn about </a:t>
                      </a:r>
                      <a:endParaRPr lang="en-US" sz="24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ask for , apply for,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apologise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for, wait for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prepare for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agree on, base on, depend on, rely on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introduce to, refer to, respond to, listen to, explain to 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314744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V + prep = a phrasal verb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Meaning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different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from the original meaning of the main verb. 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work out, carry out, turn on, turn off, look for, look after, look up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1305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06136" y="1241875"/>
          <a:ext cx="8931728" cy="312889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345843"/>
                <a:gridCol w="4585885"/>
              </a:tblGrid>
              <a:tr h="337023">
                <a:tc gridSpan="2">
                  <a:txBody>
                    <a:bodyPr/>
                    <a:lstStyle/>
                    <a:p>
                      <a:pPr marL="0" marR="0"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24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cPr/>
                </a:tc>
              </a:tr>
              <a:tr h="2463327">
                <a:tc>
                  <a:txBody>
                    <a:bodyPr/>
                    <a:lstStyle/>
                    <a:p>
                      <a:pPr marL="0" marR="0" indent="-1270"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We use a </a:t>
                      </a:r>
                      <a:r>
                        <a:rPr lang="en-US" sz="2400" u="sng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non-defining relative clause 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refer to </a:t>
                      </a:r>
                      <a:r>
                        <a:rPr lang="en-US" sz="2400" b="1" u="sng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the information in the previous </a:t>
                      </a:r>
                      <a:r>
                        <a:rPr lang="en-US" sz="2400" b="1" u="sng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clause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This type of clause is introduced with the </a:t>
                      </a:r>
                      <a:r>
                        <a:rPr lang="en-US" sz="2400" u="sng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relative pronoun 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which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”. 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Note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Add a </a:t>
                      </a:r>
                      <a:r>
                        <a:rPr lang="en-US" sz="2400" b="1" i="1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comma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b="1" i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i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Ex: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Plastic takes hundreds of years to decompose in the ground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which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explains why it is harmful to the environment.</a:t>
                      </a:r>
                      <a:endParaRPr lang="en-US" sz="2400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71578" y="88211"/>
            <a:ext cx="83981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RELATIVE CLAUSES REFERRING TO</a:t>
            </a:r>
            <a:endParaRPr lang="en-US" sz="2800" b="1" kern="10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 WHOLE SENTENCE</a:t>
            </a:r>
            <a:endParaRPr lang="en-US" sz="28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83703" y="984739"/>
            <a:ext cx="7637180" cy="3191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4465" y="1340644"/>
            <a:ext cx="79444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the exercises in the handouts</a:t>
            </a:r>
            <a:endParaRPr 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3" y="0"/>
            <a:ext cx="228600" cy="5143500"/>
          </a:xfrm>
          <a:prstGeom prst="rect">
            <a:avLst/>
          </a:prstGeom>
        </p:spPr>
      </p:pic>
      <p:pic>
        <p:nvPicPr>
          <p:cNvPr id="11" name="Picture 18" descr="cutecolorswinterline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 flipH="1">
            <a:off x="6297806" y="2592474"/>
            <a:ext cx="5426108" cy="24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cutecolorswinterline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359700" y="6215"/>
            <a:ext cx="8530580" cy="28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cutecolorswinterline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298351" y="4848531"/>
            <a:ext cx="8530580" cy="28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577034" y="2110085"/>
            <a:ext cx="39899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Work in pairs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3326" y="715905"/>
            <a:ext cx="8112040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100" b="1" dirty="0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Mark the letter A, B, C, or D to indicate the word whose underlined part differs from the other three in pronunciation.  </a:t>
            </a:r>
            <a:endParaRPr lang="en-US" sz="36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0365" y="62230"/>
            <a:ext cx="447294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  <a:endParaRPr lang="en-US" sz="32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" y="1586230"/>
            <a:ext cx="8717280" cy="2953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vi-VN" altLang="en-US" sz="2400" b="1" i="0" dirty="0">
                <a:solidFill>
                  <a:srgbClr val="E45A83"/>
                </a:solidFill>
                <a:effectLst/>
              </a:rPr>
              <a:t>1</a:t>
            </a:r>
            <a:r>
              <a:rPr lang="en-US" sz="2400" b="1" i="0" dirty="0">
                <a:solidFill>
                  <a:srgbClr val="E45A83"/>
                </a:solidFill>
                <a:effectLst/>
              </a:rPr>
              <a:t>. A. 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transl</a:t>
            </a:r>
            <a:r>
              <a:rPr lang="en-US" sz="2400" b="0" i="0" u="sng" dirty="0">
                <a:solidFill>
                  <a:srgbClr val="000000"/>
                </a:solidFill>
                <a:effectLst/>
              </a:rPr>
              <a:t>a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te      </a:t>
            </a:r>
            <a:r>
              <a:rPr lang="en-US" sz="2400" b="1" i="0" dirty="0">
                <a:solidFill>
                  <a:srgbClr val="E45A83"/>
                </a:solidFill>
                <a:effectLst/>
              </a:rPr>
              <a:t>B. 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l</a:t>
            </a:r>
            <a:r>
              <a:rPr lang="en-US" sz="2400" b="0" i="0" u="sng" dirty="0">
                <a:solidFill>
                  <a:srgbClr val="000000"/>
                </a:solidFill>
                <a:effectLst/>
              </a:rPr>
              <a:t>a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ndfill            </a:t>
            </a:r>
            <a:r>
              <a:rPr lang="en-US" sz="2400" b="1" i="0" dirty="0">
                <a:solidFill>
                  <a:srgbClr val="E45A83"/>
                </a:solidFill>
                <a:effectLst/>
              </a:rPr>
              <a:t>C. 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w</a:t>
            </a:r>
            <a:r>
              <a:rPr lang="en-US" sz="2400" b="0" i="0" u="sng" dirty="0">
                <a:solidFill>
                  <a:srgbClr val="000000"/>
                </a:solidFill>
                <a:effectLst/>
              </a:rPr>
              <a:t>a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ste              </a:t>
            </a:r>
            <a:r>
              <a:rPr lang="en-US" sz="2400" b="1" dirty="0">
                <a:solidFill>
                  <a:srgbClr val="E45A83"/>
                </a:solidFill>
              </a:rPr>
              <a:t>D</a:t>
            </a:r>
            <a:r>
              <a:rPr lang="en-US" sz="2400" b="1" i="0" dirty="0">
                <a:solidFill>
                  <a:srgbClr val="E45A83"/>
                </a:solidFill>
                <a:effectLst/>
              </a:rPr>
              <a:t>. 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p</a:t>
            </a:r>
            <a:r>
              <a:rPr lang="en-US" sz="2400" b="0" i="0" u="sng" dirty="0">
                <a:solidFill>
                  <a:srgbClr val="000000"/>
                </a:solidFill>
                <a:effectLst/>
              </a:rPr>
              <a:t>a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per</a:t>
            </a:r>
            <a:endParaRPr lang="en-US" sz="2400" b="0" i="0" dirty="0">
              <a:solidFill>
                <a:srgbClr val="000000"/>
              </a:solidFill>
              <a:effectLst/>
            </a:endParaRPr>
          </a:p>
          <a:p>
            <a:pPr>
              <a:lnSpc>
                <a:spcPct val="200000"/>
              </a:lnSpc>
            </a:pPr>
            <a:r>
              <a:rPr lang="vi-VN" altLang="en-US" sz="2400" b="1" i="0" dirty="0">
                <a:solidFill>
                  <a:srgbClr val="E45A83"/>
                </a:solidFill>
                <a:effectLst/>
              </a:rPr>
              <a:t>2</a:t>
            </a:r>
            <a:r>
              <a:rPr lang="en-US" sz="2400" b="1" i="0" dirty="0">
                <a:solidFill>
                  <a:srgbClr val="E45A83"/>
                </a:solidFill>
                <a:effectLst/>
              </a:rPr>
              <a:t>. A. 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cust</a:t>
            </a:r>
            <a:r>
              <a:rPr lang="en-US" sz="2400" b="0" i="0" u="sng" dirty="0">
                <a:solidFill>
                  <a:srgbClr val="000000"/>
                </a:solidFill>
                <a:effectLst/>
              </a:rPr>
              <a:t>o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m         </a:t>
            </a:r>
            <a:r>
              <a:rPr lang="en-US" sz="2400" b="1" i="0" dirty="0">
                <a:solidFill>
                  <a:srgbClr val="E45A83"/>
                </a:solidFill>
                <a:effectLst/>
              </a:rPr>
              <a:t>B. 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dec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omp</a:t>
            </a:r>
            <a:r>
              <a:rPr lang="en-US" sz="2400" b="0" i="0" u="sng" dirty="0">
                <a:solidFill>
                  <a:srgbClr val="000000"/>
                </a:solidFill>
                <a:effectLst/>
              </a:rPr>
              <a:t>o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se   </a:t>
            </a:r>
            <a:r>
              <a:rPr lang="en-US" sz="2400" b="1" i="0" dirty="0">
                <a:solidFill>
                  <a:srgbClr val="E45A83"/>
                </a:solidFill>
                <a:effectLst/>
              </a:rPr>
              <a:t>C. 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left</a:t>
            </a:r>
            <a:r>
              <a:rPr lang="en-US" sz="2400" b="0" i="0" u="sng" dirty="0">
                <a:solidFill>
                  <a:srgbClr val="000000"/>
                </a:solidFill>
                <a:effectLst/>
              </a:rPr>
              <a:t>o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ver           </a:t>
            </a:r>
            <a:r>
              <a:rPr lang="en-US" sz="2400" b="1" i="0" dirty="0">
                <a:solidFill>
                  <a:srgbClr val="E45A83"/>
                </a:solidFill>
                <a:effectLst/>
              </a:rPr>
              <a:t>D. 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her</a:t>
            </a:r>
            <a:r>
              <a:rPr lang="en-US" sz="2400" b="0" i="0" u="sng" dirty="0">
                <a:solidFill>
                  <a:srgbClr val="000000"/>
                </a:solidFill>
                <a:effectLst/>
              </a:rPr>
              <a:t>o</a:t>
            </a:r>
            <a:endParaRPr lang="en-US" sz="2400" b="0" i="0" u="sng" dirty="0">
              <a:solidFill>
                <a:srgbClr val="000000"/>
              </a:solidFill>
              <a:effectLst/>
            </a:endParaRPr>
          </a:p>
          <a:p>
            <a:pPr>
              <a:lnSpc>
                <a:spcPct val="200000"/>
              </a:lnSpc>
            </a:pPr>
            <a:r>
              <a:rPr lang="vi-VN" altLang="en-US" sz="2400" b="1" i="0" dirty="0">
                <a:solidFill>
                  <a:srgbClr val="E45A83"/>
                </a:solidFill>
                <a:effectLst/>
              </a:rPr>
              <a:t>3</a:t>
            </a:r>
            <a:r>
              <a:rPr lang="en-US" sz="2400" b="1" i="0" dirty="0">
                <a:solidFill>
                  <a:srgbClr val="E45A83"/>
                </a:solidFill>
                <a:effectLst/>
              </a:rPr>
              <a:t>. A. 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d</a:t>
            </a:r>
            <a:r>
              <a:rPr lang="en-US" sz="2400" b="0" i="0" u="sng" dirty="0">
                <a:solidFill>
                  <a:srgbClr val="000000"/>
                </a:solidFill>
                <a:effectLst/>
              </a:rPr>
              <a:t>i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versity       </a:t>
            </a:r>
            <a:r>
              <a:rPr lang="en-US" sz="2400" b="1" i="0" dirty="0">
                <a:solidFill>
                  <a:srgbClr val="E45A83"/>
                </a:solidFill>
                <a:effectLst/>
              </a:rPr>
              <a:t>B. 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var</a:t>
            </a:r>
            <a:r>
              <a:rPr lang="en-US" sz="2400" b="0" i="0" u="sng" dirty="0">
                <a:solidFill>
                  <a:srgbClr val="000000"/>
                </a:solidFill>
                <a:effectLst/>
              </a:rPr>
              <a:t>i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ety            </a:t>
            </a:r>
            <a:r>
              <a:rPr lang="en-US" sz="2400" b="1" i="0" dirty="0">
                <a:solidFill>
                  <a:srgbClr val="E45A83"/>
                </a:solidFill>
                <a:effectLst/>
              </a:rPr>
              <a:t>C. 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fest</a:t>
            </a:r>
            <a:r>
              <a:rPr lang="en-US" sz="2400" b="0" i="0" u="sng" dirty="0">
                <a:solidFill>
                  <a:srgbClr val="000000"/>
                </a:solidFill>
                <a:effectLst/>
              </a:rPr>
              <a:t>i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val            </a:t>
            </a:r>
            <a:r>
              <a:rPr lang="en-US" sz="2400" b="1" i="0" dirty="0">
                <a:solidFill>
                  <a:srgbClr val="E45A83"/>
                </a:solidFill>
                <a:effectLst/>
              </a:rPr>
              <a:t>D. </a:t>
            </a:r>
            <a:r>
              <a:rPr lang="en-US" sz="2400" b="0" i="0" u="sng" dirty="0">
                <a:solidFill>
                  <a:srgbClr val="000000"/>
                </a:solidFill>
                <a:effectLst/>
              </a:rPr>
              <a:t>i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dentity</a:t>
            </a:r>
            <a:r>
              <a:rPr lang="en-US" sz="2400" dirty="0"/>
              <a:t> </a:t>
            </a:r>
            <a:br>
              <a:rPr lang="en-US" sz="2100" dirty="0"/>
            </a:br>
            <a:endParaRPr lang="en-US" sz="2100" dirty="0"/>
          </a:p>
        </p:txBody>
      </p:sp>
      <p:sp>
        <p:nvSpPr>
          <p:cNvPr id="10" name="Oval 9"/>
          <p:cNvSpPr/>
          <p:nvPr/>
        </p:nvSpPr>
        <p:spPr>
          <a:xfrm>
            <a:off x="2834839" y="1960888"/>
            <a:ext cx="334736" cy="326572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/>
          <p:cNvSpPr/>
          <p:nvPr/>
        </p:nvSpPr>
        <p:spPr>
          <a:xfrm>
            <a:off x="763737" y="2682215"/>
            <a:ext cx="334736" cy="326572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/>
          <p:cNvSpPr/>
          <p:nvPr/>
        </p:nvSpPr>
        <p:spPr>
          <a:xfrm>
            <a:off x="5201557" y="3431747"/>
            <a:ext cx="334736" cy="326572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74520" y="0"/>
            <a:ext cx="726948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FF"/>
                </a:solidFill>
                <a:effectLst/>
                <a:ea typeface="Times New Roman" panose="02020603050405020304" pitchFamily="18" charset="0"/>
              </a:rPr>
              <a:t>Mark the letter A, B, C, or D to indicate the correct answer. </a:t>
            </a:r>
            <a:endParaRPr lang="en-US" sz="2000" b="1" dirty="0">
              <a:solidFill>
                <a:srgbClr val="0000FF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1721" y="622076"/>
            <a:ext cx="9144635" cy="4625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dirty="0">
                <a:latin typeface="Times New Roman Regular" panose="02020603050405020304" charset="0"/>
                <a:cs typeface="Times New Roman Regular" panose="02020603050405020304" charset="0"/>
              </a:rPr>
              <a:t>1.Receiving an international award is an___________achievement for such a young scientist.</a:t>
            </a:r>
            <a:endParaRPr lang="en-US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dirty="0">
                <a:latin typeface="Times New Roman Regular" panose="02020603050405020304" charset="0"/>
                <a:cs typeface="Times New Roman Regular" panose="02020603050405020304" charset="0"/>
              </a:rPr>
              <a:t>A.impressive	B. impress		C. impression	D.impressiveness</a:t>
            </a:r>
            <a:endParaRPr lang="en-US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dirty="0">
                <a:latin typeface="Times New Roman Regular" panose="02020603050405020304" charset="0"/>
                <a:cs typeface="Times New Roman Regular" panose="02020603050405020304" charset="0"/>
              </a:rPr>
              <a:t>2.There is a great ________of opinions on Korean fashion trends among the youth.</a:t>
            </a:r>
            <a:endParaRPr lang="en-US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dirty="0">
                <a:latin typeface="Times New Roman Regular" panose="02020603050405020304" charset="0"/>
                <a:cs typeface="Times New Roman Regular" panose="02020603050405020304" charset="0"/>
              </a:rPr>
              <a:t>A. diverse	B. diversity		C. diversely	D. diversify</a:t>
            </a:r>
            <a:endParaRPr lang="en-US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dirty="0">
                <a:latin typeface="Times New Roman Regular" panose="02020603050405020304" charset="0"/>
                <a:cs typeface="Times New Roman Regular" panose="02020603050405020304" charset="0"/>
              </a:rPr>
              <a:t>3.We need to make sure plastic__________  is fully reusable and recyclable.</a:t>
            </a:r>
            <a:endParaRPr lang="en-US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dirty="0">
                <a:latin typeface="Times New Roman Regular" panose="02020603050405020304" charset="0"/>
                <a:cs typeface="Times New Roman Regular" panose="02020603050405020304" charset="0"/>
              </a:rPr>
              <a:t>A. waste		B. resource		C. packaging	D. trash</a:t>
            </a:r>
            <a:endParaRPr lang="en-US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dirty="0">
                <a:latin typeface="Times New Roman Regular" panose="02020603050405020304" charset="0"/>
                <a:cs typeface="Times New Roman Regular" panose="02020603050405020304" charset="0"/>
              </a:rPr>
              <a:t>4. This particular custom practised during Tet holiday has its ___in the southern part of Viet Nam.</a:t>
            </a:r>
            <a:endParaRPr lang="en-US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dirty="0">
                <a:latin typeface="Times New Roman Regular" panose="02020603050405020304" charset="0"/>
                <a:cs typeface="Times New Roman Regular" panose="02020603050405020304" charset="0"/>
              </a:rPr>
              <a:t>A. popularity   	B. origins		</a:t>
            </a:r>
            <a:r>
              <a:rPr lang="vi-VN" altLang="en-US" dirty="0">
                <a:latin typeface="Times New Roman Regular" panose="02020603050405020304" charset="0"/>
                <a:cs typeface="Times New Roman Regular" panose="02020603050405020304" charset="0"/>
              </a:rPr>
              <a:t>	</a:t>
            </a:r>
            <a:r>
              <a:rPr lang="en-US" dirty="0">
                <a:latin typeface="Times New Roman Regular" panose="02020603050405020304" charset="0"/>
                <a:cs typeface="Times New Roman Regular" panose="02020603050405020304" charset="0"/>
              </a:rPr>
              <a:t>C. endings	D. trends</a:t>
            </a:r>
            <a:endParaRPr lang="en-US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dirty="0">
                <a:latin typeface="Times New Roman Regular" panose="02020603050405020304" charset="0"/>
                <a:cs typeface="Times New Roman Regular" panose="02020603050405020304" charset="0"/>
              </a:rPr>
              <a:t>5.David Attenborough's work on preserving biodiversity is_________  by many people.</a:t>
            </a:r>
            <a:endParaRPr lang="en-US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dirty="0">
                <a:latin typeface="Times New Roman Regular" panose="02020603050405020304" charset="0"/>
                <a:cs typeface="Times New Roman Regular" panose="02020603050405020304" charset="0"/>
              </a:rPr>
              <a:t>A. disrespected	B. admired 		C. unknown	D. accepted</a:t>
            </a:r>
            <a:endParaRPr lang="en-US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dirty="0">
                <a:latin typeface="Times New Roman Regular" panose="02020603050405020304" charset="0"/>
                <a:cs typeface="Times New Roman Regular" panose="02020603050405020304" charset="0"/>
              </a:rPr>
              <a:t>6. To protect our________ , people should adopt a greener lifestyle and use eco-friendly products.</a:t>
            </a:r>
            <a:endParaRPr lang="en-US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dirty="0">
                <a:latin typeface="Times New Roman Regular" panose="02020603050405020304" charset="0"/>
                <a:cs typeface="Times New Roman Regular" panose="02020603050405020304" charset="0"/>
              </a:rPr>
              <a:t>A. environment 	B. environmental	</a:t>
            </a:r>
            <a:r>
              <a:rPr lang="vi-VN" altLang="en-US" dirty="0">
                <a:latin typeface="Times New Roman Regular" panose="02020603050405020304" charset="0"/>
                <a:cs typeface="Times New Roman Regular" panose="02020603050405020304" charset="0"/>
              </a:rPr>
              <a:t>	</a:t>
            </a:r>
            <a:r>
              <a:rPr lang="en-US" dirty="0">
                <a:latin typeface="Times New Roman Regular" panose="02020603050405020304" charset="0"/>
                <a:cs typeface="Times New Roman Regular" panose="02020603050405020304" charset="0"/>
              </a:rPr>
              <a:t>C. environmentalist	</a:t>
            </a:r>
            <a:r>
              <a:rPr lang="vi-VN" altLang="en-US" dirty="0">
                <a:latin typeface="Times New Roman Regular" panose="02020603050405020304" charset="0"/>
                <a:cs typeface="Times New Roman Regular" panose="02020603050405020304" charset="0"/>
              </a:rPr>
              <a:t>   </a:t>
            </a:r>
            <a:r>
              <a:rPr lang="en-US" dirty="0">
                <a:latin typeface="Times New Roman Regular" panose="02020603050405020304" charset="0"/>
                <a:cs typeface="Times New Roman Regular" panose="02020603050405020304" charset="0"/>
              </a:rPr>
              <a:t>D. environmentally</a:t>
            </a:r>
            <a:br>
              <a:rPr lang="en-US" dirty="0">
                <a:latin typeface="Times New Roman Regular" panose="02020603050405020304" charset="0"/>
                <a:cs typeface="Times New Roman Regular" panose="02020603050405020304" charset="0"/>
              </a:rPr>
            </a:br>
            <a:br>
              <a:rPr lang="en-US" sz="2100" dirty="0"/>
            </a:br>
            <a:endParaRPr lang="en-US" sz="2100" dirty="0"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60" y="21590"/>
            <a:ext cx="1969135" cy="398780"/>
          </a:xfrm>
          <a:prstGeom prst="rect">
            <a:avLst/>
          </a:prstGeom>
          <a:gradFill>
            <a:gsLst>
              <a:gs pos="0">
                <a:srgbClr val="FF99F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20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51721" y="1023477"/>
            <a:ext cx="334736" cy="326572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1979568" y="2935063"/>
            <a:ext cx="359228" cy="285750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1979568" y="3580659"/>
            <a:ext cx="334736" cy="326572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/>
          <p:cNvSpPr/>
          <p:nvPr/>
        </p:nvSpPr>
        <p:spPr>
          <a:xfrm>
            <a:off x="151721" y="4278219"/>
            <a:ext cx="334736" cy="326572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/>
          <p:cNvSpPr/>
          <p:nvPr/>
        </p:nvSpPr>
        <p:spPr>
          <a:xfrm>
            <a:off x="1979569" y="1636330"/>
            <a:ext cx="334736" cy="326572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/>
          <p:cNvSpPr/>
          <p:nvPr/>
        </p:nvSpPr>
        <p:spPr>
          <a:xfrm>
            <a:off x="4724039" y="2310396"/>
            <a:ext cx="334736" cy="326572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ldLvl="0" animBg="1"/>
      <p:bldP spid="7" grpId="0" bldLvl="0" animBg="1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8775" y="32067"/>
            <a:ext cx="373884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altLang="en-US" sz="2100" b="1" dirty="0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altLang="en-US" sz="2100" b="1" dirty="0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Choose the best answer</a:t>
            </a:r>
            <a:r>
              <a:rPr lang="en-US" altLang="en-US" sz="21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100" b="1" dirty="0">
              <a:solidFill>
                <a:srgbClr val="0000FF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034" y="619871"/>
            <a:ext cx="9144000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latin typeface="Times New Roman Regular" panose="02020603050405020304" charset="0"/>
                <a:cs typeface="Times New Roman Regular" panose="02020603050405020304" charset="0"/>
              </a:rPr>
              <a:t>1. My grandparents looked ______ my brother when he was small.</a:t>
            </a:r>
            <a:endParaRPr lang="en-US" sz="20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latin typeface="Times New Roman Regular" panose="02020603050405020304" charset="0"/>
                <a:cs typeface="Times New Roman Regular" panose="02020603050405020304" charset="0"/>
              </a:rPr>
              <a:t>A. with           B. at                C. into	</a:t>
            </a:r>
            <a:r>
              <a:rPr lang="vi-VN" altLang="en-US" sz="2000" dirty="0">
                <a:latin typeface="Times New Roman Regular" panose="02020603050405020304" charset="0"/>
                <a:cs typeface="Times New Roman Regular" panose="02020603050405020304" charset="0"/>
              </a:rPr>
              <a:t>	</a:t>
            </a:r>
            <a:r>
              <a:rPr lang="en-US" sz="2000" dirty="0">
                <a:latin typeface="Times New Roman Regular" panose="02020603050405020304" charset="0"/>
                <a:cs typeface="Times New Roman Regular" panose="02020603050405020304" charset="0"/>
              </a:rPr>
              <a:t>D. after</a:t>
            </a:r>
            <a:endParaRPr lang="en-US" sz="20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latin typeface="Times New Roman Regular" panose="02020603050405020304" charset="0"/>
                <a:cs typeface="Times New Roman Regular" panose="02020603050405020304" charset="0"/>
              </a:rPr>
              <a:t>2. A group of students carried ______ research on Korean culture and cuisine.</a:t>
            </a:r>
            <a:endParaRPr lang="en-US" sz="20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latin typeface="Times New Roman Regular" panose="02020603050405020304" charset="0"/>
                <a:cs typeface="Times New Roman Regular" panose="02020603050405020304" charset="0"/>
              </a:rPr>
              <a:t>A. for              B. out             C. off              	D. by</a:t>
            </a:r>
            <a:endParaRPr lang="en-US" sz="20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latin typeface="Times New Roman Regular" panose="02020603050405020304" charset="0"/>
                <a:cs typeface="Times New Roman Regular" panose="02020603050405020304" charset="0"/>
              </a:rPr>
              <a:t>3. We need to work ______ the high unemployment in our town.</a:t>
            </a:r>
            <a:endParaRPr lang="en-US" sz="20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latin typeface="Times New Roman Regular" panose="02020603050405020304" charset="0"/>
                <a:cs typeface="Times New Roman Regular" panose="02020603050405020304" charset="0"/>
              </a:rPr>
              <a:t>A. out             B. about          C. for            	  D. up</a:t>
            </a:r>
            <a:endParaRPr lang="en-US" sz="20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latin typeface="Times New Roman Regular" panose="02020603050405020304" charset="0"/>
                <a:cs typeface="Times New Roman Regular" panose="02020603050405020304" charset="0"/>
              </a:rPr>
              <a:t>4. My friends were looking ______ information about Steve Jobs on the Internet.</a:t>
            </a:r>
            <a:endParaRPr lang="en-US" sz="20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latin typeface="Times New Roman Regular" panose="02020603050405020304" charset="0"/>
                <a:cs typeface="Times New Roman Regular" panose="02020603050405020304" charset="0"/>
              </a:rPr>
              <a:t>A. on              B. from           C. for             	 D. by</a:t>
            </a:r>
            <a:endParaRPr lang="en-US" sz="20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latin typeface="Times New Roman Regular" panose="02020603050405020304" charset="0"/>
                <a:cs typeface="Times New Roman Regular" panose="02020603050405020304" charset="0"/>
              </a:rPr>
              <a:t>5. As the second longest river in the world, the Amazon flows through several countries in South America before emptying into ____ Atlantic Ocean.</a:t>
            </a:r>
            <a:endParaRPr lang="en-US" sz="20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latin typeface="Times New Roman Regular" panose="02020603050405020304" charset="0"/>
                <a:cs typeface="Times New Roman Regular" panose="02020603050405020304" charset="0"/>
              </a:rPr>
              <a:t>A. the 			B. an		C. a				D. x</a:t>
            </a:r>
            <a:endParaRPr lang="en-US" sz="20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latin typeface="Times New Roman Regular" panose="02020603050405020304" charset="0"/>
                <a:cs typeface="Times New Roman Regular" panose="02020603050405020304" charset="0"/>
              </a:rPr>
              <a:t>6.When my father studied in the UK, he also learnt to play ______guitar and performed in a band.</a:t>
            </a:r>
            <a:endParaRPr lang="en-US" sz="20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latin typeface="Times New Roman Regular" panose="02020603050405020304" charset="0"/>
                <a:cs typeface="Times New Roman Regular" panose="02020603050405020304" charset="0"/>
              </a:rPr>
              <a:t>A. a 			B. the		C. an			D. x</a:t>
            </a:r>
            <a:endParaRPr lang="en-US" sz="2000" dirty="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2119256" cy="414020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635" y="0"/>
            <a:ext cx="2119891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20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642034" y="997047"/>
            <a:ext cx="334736" cy="326572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1564288" y="1633629"/>
            <a:ext cx="359228" cy="285750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109044" y="2202916"/>
            <a:ext cx="334736" cy="326572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/>
          <p:cNvSpPr/>
          <p:nvPr/>
        </p:nvSpPr>
        <p:spPr>
          <a:xfrm>
            <a:off x="2792298" y="4639424"/>
            <a:ext cx="334736" cy="326572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/>
          <p:cNvSpPr/>
          <p:nvPr/>
        </p:nvSpPr>
        <p:spPr>
          <a:xfrm>
            <a:off x="3051728" y="2819828"/>
            <a:ext cx="334736" cy="326572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/>
          <p:cNvSpPr/>
          <p:nvPr/>
        </p:nvSpPr>
        <p:spPr>
          <a:xfrm>
            <a:off x="70034" y="3749583"/>
            <a:ext cx="334736" cy="326572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ldLvl="0" animBg="1"/>
      <p:bldP spid="7" grpId="0" bldLvl="0" animBg="1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5316" y="0"/>
            <a:ext cx="6938683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FF"/>
                </a:solidFill>
                <a:effectLst/>
                <a:latin typeface="Times New Roman Bold" panose="02020603050405020304" charset="0"/>
                <a:ea typeface="Times New Roman" panose="02020603050405020304" pitchFamily="18" charset="0"/>
                <a:cs typeface="Times New Roman Bold" panose="02020603050405020304" charset="0"/>
              </a:rPr>
              <a:t>2. Mark the letter A, B, C, or D to indicate the sentence that best combines each pair of sentences.</a:t>
            </a:r>
            <a:endParaRPr lang="en-US" b="1" dirty="0">
              <a:solidFill>
                <a:srgbClr val="0000FF"/>
              </a:solidFill>
              <a:effectLst/>
              <a:latin typeface="Times New Roman Bold" panose="02020603050405020304" charset="0"/>
              <a:ea typeface="Times New Roman" panose="02020603050405020304" pitchFamily="18" charset="0"/>
              <a:cs typeface="Times New Roman Bold" panose="020206030504050203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755" y="775246"/>
            <a:ext cx="912812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1. Air pollution levels have increased in many countries. This is also linked to biodiversity loss.</a:t>
            </a:r>
            <a:endParaRPr lang="en-US" sz="1200" b="1" dirty="0">
              <a:solidFill>
                <a:srgbClr val="0070C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1200" dirty="0">
                <a:latin typeface="Times New Roman Regular" panose="02020603050405020304" charset="0"/>
                <a:cs typeface="Times New Roman Regular" panose="02020603050405020304" charset="0"/>
              </a:rPr>
              <a:t>A. Air pollution levels have increased in many countries, which is also linked to biodiversity loss.</a:t>
            </a:r>
            <a:endParaRPr lang="en-US" sz="12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1200" dirty="0">
                <a:latin typeface="Times New Roman Regular" panose="02020603050405020304" charset="0"/>
                <a:cs typeface="Times New Roman Regular" panose="02020603050405020304" charset="0"/>
              </a:rPr>
              <a:t>B. Air pollution levels have increased in many countries, but this is also linked to biodiversity loss.</a:t>
            </a:r>
            <a:endParaRPr lang="en-US" sz="12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1200" dirty="0">
                <a:latin typeface="Times New Roman Regular" panose="02020603050405020304" charset="0"/>
                <a:cs typeface="Times New Roman Regular" panose="02020603050405020304" charset="0"/>
              </a:rPr>
              <a:t>C. As air pollution levels have increased in many countries, this is also linked to biodiversity loss.</a:t>
            </a:r>
            <a:endParaRPr lang="en-US" sz="12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1200" dirty="0">
                <a:latin typeface="Times New Roman Regular" panose="02020603050405020304" charset="0"/>
                <a:cs typeface="Times New Roman Regular" panose="02020603050405020304" charset="0"/>
              </a:rPr>
              <a:t>D. Air pollution levels have increased in many countries, that is also linked to biodiversity loss.</a:t>
            </a:r>
            <a:endParaRPr lang="en-US" sz="12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1200" b="1" dirty="0">
                <a:solidFill>
                  <a:srgbClr val="0070C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2. My classmate was searching for more information about recycling plastic containers. I was writing an introduction for our presentation.</a:t>
            </a:r>
            <a:endParaRPr lang="en-US" sz="1200" b="1" dirty="0">
              <a:solidFill>
                <a:srgbClr val="0070C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1200" dirty="0">
                <a:latin typeface="Times New Roman Regular" panose="02020603050405020304" charset="0"/>
                <a:cs typeface="Times New Roman Regular" panose="02020603050405020304" charset="0"/>
              </a:rPr>
              <a:t>A. My classmate was searching for more information about recycling plastic containers, or I was writing an introduction for our presentation.</a:t>
            </a:r>
            <a:endParaRPr lang="en-US" sz="12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1200" dirty="0">
                <a:latin typeface="Times New Roman Regular" panose="02020603050405020304" charset="0"/>
                <a:cs typeface="Times New Roman Regular" panose="02020603050405020304" charset="0"/>
              </a:rPr>
              <a:t>B. While my classmate was searching for more information about recycling plastic containers, I was writing an introduction for our presentation.</a:t>
            </a:r>
            <a:endParaRPr lang="en-US" sz="12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1200" dirty="0">
                <a:latin typeface="Times New Roman Regular" panose="02020603050405020304" charset="0"/>
                <a:cs typeface="Times New Roman Regular" panose="02020603050405020304" charset="0"/>
              </a:rPr>
              <a:t>C. My classmate was searching for more information about recycling plastic containers when I wrote an introduction for our presentation.</a:t>
            </a:r>
            <a:endParaRPr lang="en-US" sz="12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1200" dirty="0">
                <a:latin typeface="Times New Roman Regular" panose="02020603050405020304" charset="0"/>
                <a:cs typeface="Times New Roman Regular" panose="02020603050405020304" charset="0"/>
              </a:rPr>
              <a:t>D. My classmate was not only searching for more information about recycling plastic containers, but also writing an introduction for our presentation.</a:t>
            </a:r>
            <a:endParaRPr lang="en-US" sz="12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1200" b="1" dirty="0">
                <a:solidFill>
                  <a:srgbClr val="0070C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3. I was invited to join a cultural exchange programme. This gave me the opportunity to travel and meet people from all over the world.</a:t>
            </a:r>
            <a:endParaRPr lang="en-US" sz="1200" b="1" dirty="0">
              <a:solidFill>
                <a:srgbClr val="0070C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1200" dirty="0">
                <a:latin typeface="Times New Roman Regular" panose="02020603050405020304" charset="0"/>
                <a:cs typeface="Times New Roman Regular" panose="02020603050405020304" charset="0"/>
              </a:rPr>
              <a:t>A. I was invited to join a cultural exchange programme because this gave me the opportunity to travel and meet people from all over the world.</a:t>
            </a:r>
            <a:endParaRPr lang="en-US" sz="12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1200" dirty="0">
                <a:latin typeface="Times New Roman Regular" panose="02020603050405020304" charset="0"/>
                <a:cs typeface="Times New Roman Regular" panose="02020603050405020304" charset="0"/>
              </a:rPr>
              <a:t>B. Although I was invited to join a cultural exchange programme, this didn't give me the opportunity to travel and meet people from all over the world.</a:t>
            </a:r>
            <a:endParaRPr lang="en-US" sz="12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1200" dirty="0">
                <a:latin typeface="Times New Roman Regular" panose="02020603050405020304" charset="0"/>
                <a:cs typeface="Times New Roman Regular" panose="02020603050405020304" charset="0"/>
              </a:rPr>
              <a:t>C. I was invited to join a cultural exchange programme, which gave me the opportunity to travel and meet people from all over the world.</a:t>
            </a:r>
            <a:endParaRPr lang="en-US" sz="12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1200" dirty="0">
                <a:latin typeface="Times New Roman Regular" panose="02020603050405020304" charset="0"/>
                <a:cs typeface="Times New Roman Regular" panose="02020603050405020304" charset="0"/>
              </a:rPr>
              <a:t>D. I was invited to join a cultural exchange programme and this didn't give me the opportunity to travel and meet people from all over the world.</a:t>
            </a:r>
            <a:endParaRPr lang="en-US" sz="12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1200" b="1" dirty="0">
                <a:solidFill>
                  <a:srgbClr val="0070C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4. We arrived at the party yesterday. Everybody was dancing and having a great time.</a:t>
            </a:r>
            <a:endParaRPr lang="en-US" sz="1200" b="1" dirty="0">
              <a:solidFill>
                <a:srgbClr val="0070C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1200" dirty="0">
                <a:latin typeface="Times New Roman Regular" panose="02020603050405020304" charset="0"/>
                <a:cs typeface="Times New Roman Regular" panose="02020603050405020304" charset="0"/>
              </a:rPr>
              <a:t>A. Everybody was dancing and having a great time when we arrived at the party yesterday.</a:t>
            </a:r>
            <a:endParaRPr lang="en-US" sz="12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1200" dirty="0">
                <a:latin typeface="Times New Roman Regular" panose="02020603050405020304" charset="0"/>
                <a:cs typeface="Times New Roman Regular" panose="02020603050405020304" charset="0"/>
              </a:rPr>
              <a:t>B. While we were arriving at the party yesterday, everybody was dancing and having a great time.</a:t>
            </a:r>
            <a:endParaRPr lang="en-US" sz="12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1200" dirty="0">
                <a:latin typeface="Times New Roman Regular" panose="02020603050405020304" charset="0"/>
                <a:cs typeface="Times New Roman Regular" panose="02020603050405020304" charset="0"/>
              </a:rPr>
              <a:t>C. We were arriving, dancing, and having a great time at the party yesterday.</a:t>
            </a:r>
            <a:endParaRPr lang="en-US" sz="12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1200" dirty="0">
                <a:latin typeface="Times New Roman Regular" panose="02020603050405020304" charset="0"/>
                <a:cs typeface="Times New Roman Regular" panose="02020603050405020304" charset="0"/>
              </a:rPr>
              <a:t>D. Everybody liked dancing and having a great time, but we didn't arrive at the party yesterday.</a:t>
            </a:r>
            <a:endParaRPr lang="en-US" sz="1200" dirty="0"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0138" y="61969"/>
            <a:ext cx="1739118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3262313" y="2610803"/>
            <a:ext cx="264160" cy="483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en-US" altLang="en-US" sz="13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35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635" y="0"/>
            <a:ext cx="2119891" cy="398780"/>
          </a:xfrm>
          <a:prstGeom prst="rect">
            <a:avLst/>
          </a:prstGeom>
          <a:gradFill>
            <a:gsLst>
              <a:gs pos="0">
                <a:srgbClr val="FF99F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20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875" y="987425"/>
            <a:ext cx="91281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1. Air pollution levels have increased in many countries. This is also linked to biodiversity loss.</a:t>
            </a:r>
            <a:endParaRPr lang="en-US" sz="2400" b="1" dirty="0">
              <a:solidFill>
                <a:srgbClr val="0070C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2400" dirty="0">
                <a:latin typeface="Times New Roman Regular" panose="02020603050405020304" charset="0"/>
                <a:cs typeface="Times New Roman Regular" panose="02020603050405020304" charset="0"/>
              </a:rPr>
              <a:t>A. Air pollution levels have increased in many countries, which is also linked to biodiversity loss.</a:t>
            </a:r>
            <a:endParaRPr lang="en-US" sz="24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2400" dirty="0">
                <a:latin typeface="Times New Roman Regular" panose="02020603050405020304" charset="0"/>
                <a:cs typeface="Times New Roman Regular" panose="02020603050405020304" charset="0"/>
              </a:rPr>
              <a:t>B. Air pollution levels have increased in many countries, but this is also linked to biodiversity loss.</a:t>
            </a:r>
            <a:endParaRPr lang="en-US" sz="24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2400" dirty="0">
                <a:latin typeface="Times New Roman Regular" panose="02020603050405020304" charset="0"/>
                <a:cs typeface="Times New Roman Regular" panose="02020603050405020304" charset="0"/>
              </a:rPr>
              <a:t>C. As air pollution levels have increased in many countries, this is also linked to biodiversity loss.</a:t>
            </a:r>
            <a:endParaRPr lang="en-US" sz="24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2400" dirty="0">
                <a:latin typeface="Times New Roman Regular" panose="02020603050405020304" charset="0"/>
                <a:cs typeface="Times New Roman Regular" panose="02020603050405020304" charset="0"/>
              </a:rPr>
              <a:t>D. Air pollution levels have increased in many countries, that is also linked to biodiversity loss.</a:t>
            </a:r>
            <a:endParaRPr lang="en-US" sz="2400" dirty="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9732" y="1835427"/>
            <a:ext cx="334736" cy="326572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3262313" y="2610803"/>
            <a:ext cx="264160" cy="483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en-US" altLang="en-US" sz="13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35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635" y="0"/>
            <a:ext cx="2119891" cy="398780"/>
          </a:xfrm>
          <a:prstGeom prst="rect">
            <a:avLst/>
          </a:prstGeom>
          <a:gradFill>
            <a:gsLst>
              <a:gs pos="0">
                <a:srgbClr val="FF99F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20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05316" y="0"/>
            <a:ext cx="6938683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FF"/>
                </a:solidFill>
                <a:effectLst/>
                <a:latin typeface="Times New Roman Bold" panose="02020603050405020304" charset="0"/>
                <a:ea typeface="Times New Roman" panose="02020603050405020304" pitchFamily="18" charset="0"/>
                <a:cs typeface="Times New Roman Bold" panose="02020603050405020304" charset="0"/>
              </a:rPr>
              <a:t>2. Mark the letter A, B, C, or D to indicate the sentence that best combines each pair of sentences.</a:t>
            </a:r>
            <a:endParaRPr lang="en-US" b="1" dirty="0">
              <a:solidFill>
                <a:srgbClr val="0000FF"/>
              </a:solidFill>
              <a:effectLst/>
              <a:latin typeface="Times New Roman Bold" panose="02020603050405020304" charset="0"/>
              <a:ea typeface="Times New Roman" panose="02020603050405020304" pitchFamily="18" charset="0"/>
              <a:cs typeface="Times New Roman Bold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37" y="902917"/>
            <a:ext cx="9128125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rgbClr val="0070C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2. My classmate was searching for more information about recycling plastic containers. I was writing an introduction for our presentation.</a:t>
            </a:r>
            <a:endParaRPr lang="en-US" sz="2300" b="1" dirty="0">
              <a:solidFill>
                <a:srgbClr val="0070C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2300" dirty="0">
                <a:latin typeface="Times New Roman Regular" panose="02020603050405020304" charset="0"/>
                <a:cs typeface="Times New Roman Regular" panose="02020603050405020304" charset="0"/>
              </a:rPr>
              <a:t>A. My classmate was searching for more information about recycling plastic containers, or I was writing an introduction for our presentation.</a:t>
            </a:r>
            <a:endParaRPr lang="en-US" sz="23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2300" dirty="0">
                <a:latin typeface="Times New Roman Regular" panose="02020603050405020304" charset="0"/>
                <a:cs typeface="Times New Roman Regular" panose="02020603050405020304" charset="0"/>
              </a:rPr>
              <a:t>B. While my classmate was searching for more information about recycling plastic containers, I was writing an introduction for our presentation.</a:t>
            </a:r>
            <a:endParaRPr lang="en-US" sz="23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2300" dirty="0">
                <a:latin typeface="Times New Roman Regular" panose="02020603050405020304" charset="0"/>
                <a:cs typeface="Times New Roman Regular" panose="02020603050405020304" charset="0"/>
              </a:rPr>
              <a:t>C. My classmate was searching for more information about recycling plastic containers when I wrote an introduction for our presentation.</a:t>
            </a:r>
            <a:endParaRPr lang="en-US" sz="23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2300" dirty="0">
                <a:latin typeface="Times New Roman Regular" panose="02020603050405020304" charset="0"/>
                <a:cs typeface="Times New Roman Regular" panose="02020603050405020304" charset="0"/>
              </a:rPr>
              <a:t>D. My classmate was not only searching for more information about recycling plastic containers, but also writing an introduction for our presentation.</a:t>
            </a:r>
            <a:endParaRPr lang="en-US" sz="2300" dirty="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6866" y="2383971"/>
            <a:ext cx="334736" cy="351065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3262313" y="2610803"/>
            <a:ext cx="264160" cy="483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en-US" altLang="en-US" sz="13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35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05316" y="0"/>
            <a:ext cx="6938683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FF"/>
                </a:solidFill>
                <a:effectLst/>
                <a:latin typeface="Times New Roman Bold" panose="02020603050405020304" charset="0"/>
                <a:ea typeface="Times New Roman" panose="02020603050405020304" pitchFamily="18" charset="0"/>
                <a:cs typeface="Times New Roman Bold" panose="02020603050405020304" charset="0"/>
              </a:rPr>
              <a:t>2. Mark the letter A, B, C, or D to indicate the sentence that best combines each pair of sentences.</a:t>
            </a:r>
            <a:endParaRPr lang="en-US" b="1" dirty="0">
              <a:solidFill>
                <a:srgbClr val="0000FF"/>
              </a:solidFill>
              <a:effectLst/>
              <a:latin typeface="Times New Roman Bold" panose="02020603050405020304" charset="0"/>
              <a:ea typeface="Times New Roman" panose="02020603050405020304" pitchFamily="18" charset="0"/>
              <a:cs typeface="Times New Roman Bold" panose="0202060305040502030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635" y="0"/>
            <a:ext cx="2119891" cy="398780"/>
          </a:xfrm>
          <a:prstGeom prst="rect">
            <a:avLst/>
          </a:prstGeom>
          <a:gradFill>
            <a:gsLst>
              <a:gs pos="0">
                <a:srgbClr val="FF99F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20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FFCC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Ảnh nền PowerPoint đẹp và ấn tượng nhất - Tin tức công nghệ - HoangHaMobil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314"/>
            <a:ext cx="9144000" cy="52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33241" y="852181"/>
            <a:ext cx="2858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Period 26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60187" y="1846620"/>
            <a:ext cx="4804581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/>
              </a:rPr>
              <a:t>REVIEW 1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/>
              </a:rPr>
              <a:t> 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00FF"/>
              </a:solidFill>
              <a:effectLst/>
            </a:endParaRPr>
          </a:p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(LANGUAGE)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73" y="1313846"/>
            <a:ext cx="3108961" cy="251580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875" y="645160"/>
            <a:ext cx="9128125" cy="407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0" b="1" dirty="0">
                <a:solidFill>
                  <a:srgbClr val="0070C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3. I was invited to join a cultural exchange programme. This gave me the opportunity to travel and meet people from all over the world.</a:t>
            </a:r>
            <a:endParaRPr lang="en-US" sz="2350" b="1" dirty="0">
              <a:solidFill>
                <a:srgbClr val="0070C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2350" dirty="0">
                <a:latin typeface="Times New Roman Regular" panose="02020603050405020304" charset="0"/>
                <a:cs typeface="Times New Roman Regular" panose="02020603050405020304" charset="0"/>
              </a:rPr>
              <a:t>A. I was invited to join a cultural exchange programme because this gave me the opportunity to travel and meet people from all over the world.</a:t>
            </a:r>
            <a:endParaRPr lang="en-US" sz="235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2350" dirty="0">
                <a:latin typeface="Times New Roman Regular" panose="02020603050405020304" charset="0"/>
                <a:cs typeface="Times New Roman Regular" panose="02020603050405020304" charset="0"/>
              </a:rPr>
              <a:t>B. Although I was invited to join a cultural exchange programme, this didn't give me the opportunity to travel and meet people from all over the world.</a:t>
            </a:r>
            <a:endParaRPr lang="en-US" sz="235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2350" dirty="0">
                <a:latin typeface="Times New Roman Regular" panose="02020603050405020304" charset="0"/>
                <a:cs typeface="Times New Roman Regular" panose="02020603050405020304" charset="0"/>
              </a:rPr>
              <a:t>C. I was invited to join a cultural exchange programme, which gave me the opportunity to travel and meet people from all over the world.</a:t>
            </a:r>
            <a:endParaRPr lang="en-US" sz="235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2350" dirty="0">
                <a:latin typeface="Times New Roman Regular" panose="02020603050405020304" charset="0"/>
                <a:cs typeface="Times New Roman Regular" panose="02020603050405020304" charset="0"/>
              </a:rPr>
              <a:t>D. I was invited to join a cultural exchange programme and this didn't give me the opportunity to travel and meet people from all over the world.</a:t>
            </a:r>
            <a:endParaRPr lang="en-US" sz="2350" dirty="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0489" y="3231305"/>
            <a:ext cx="334736" cy="326572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3262313" y="2610803"/>
            <a:ext cx="264160" cy="483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en-US" altLang="en-US" sz="13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35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635" y="0"/>
            <a:ext cx="2119891" cy="398780"/>
          </a:xfrm>
          <a:prstGeom prst="rect">
            <a:avLst/>
          </a:prstGeom>
          <a:gradFill>
            <a:gsLst>
              <a:gs pos="0">
                <a:srgbClr val="FF99F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20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05316" y="0"/>
            <a:ext cx="6938683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FF"/>
                </a:solidFill>
                <a:effectLst/>
                <a:latin typeface="Times New Roman Bold" panose="02020603050405020304" charset="0"/>
                <a:ea typeface="Times New Roman" panose="02020603050405020304" pitchFamily="18" charset="0"/>
                <a:cs typeface="Times New Roman Bold" panose="02020603050405020304" charset="0"/>
              </a:rPr>
              <a:t>2. Mark the letter A, B, C, or D to indicate the sentence that best combines each pair of sentences.</a:t>
            </a:r>
            <a:endParaRPr lang="en-US" b="1" dirty="0">
              <a:solidFill>
                <a:srgbClr val="0000FF"/>
              </a:solidFill>
              <a:effectLst/>
              <a:latin typeface="Times New Roman Bold" panose="02020603050405020304" charset="0"/>
              <a:ea typeface="Times New Roman" panose="02020603050405020304" pitchFamily="18" charset="0"/>
              <a:cs typeface="Times New Roman Bold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875" y="987425"/>
            <a:ext cx="9128125" cy="4754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4. We arrived at the party yesterday. Everybody was dancing and having a great time.</a:t>
            </a:r>
            <a:endParaRPr lang="en-US" sz="2400" b="1" dirty="0">
              <a:solidFill>
                <a:srgbClr val="0070C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2400" dirty="0">
                <a:latin typeface="Times New Roman Regular" panose="02020603050405020304" charset="0"/>
                <a:cs typeface="Times New Roman Regular" panose="02020603050405020304" charset="0"/>
              </a:rPr>
              <a:t>A. Everybody was dancing and having a great time when we arrived at the party yesterday.</a:t>
            </a:r>
            <a:endParaRPr lang="en-US" sz="24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2400" dirty="0">
                <a:latin typeface="Times New Roman Regular" panose="02020603050405020304" charset="0"/>
                <a:cs typeface="Times New Roman Regular" panose="02020603050405020304" charset="0"/>
              </a:rPr>
              <a:t>B. While we were arriving at the party yesterday, everybody was dancing and having a great time.</a:t>
            </a:r>
            <a:endParaRPr lang="en-US" sz="24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2400" dirty="0">
                <a:latin typeface="Times New Roman Regular" panose="02020603050405020304" charset="0"/>
                <a:cs typeface="Times New Roman Regular" panose="02020603050405020304" charset="0"/>
              </a:rPr>
              <a:t>C. We were arriving, dancing, and having a great time at the party yesterday.</a:t>
            </a:r>
            <a:endParaRPr lang="en-US" sz="24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2400" dirty="0">
                <a:latin typeface="Times New Roman Regular" panose="02020603050405020304" charset="0"/>
                <a:cs typeface="Times New Roman Regular" panose="02020603050405020304" charset="0"/>
              </a:rPr>
              <a:t>D. Everybody liked dancing and having a great time, but we didn't arrive at the party yesterday.</a:t>
            </a:r>
            <a:br>
              <a:rPr lang="en-US" sz="2400" dirty="0">
                <a:latin typeface="Times New Roman Regular" panose="02020603050405020304" charset="0"/>
                <a:cs typeface="Times New Roman Regular" panose="02020603050405020304" charset="0"/>
              </a:rPr>
            </a:br>
            <a:br>
              <a:rPr lang="en-US" sz="2400" dirty="0"/>
            </a:br>
            <a:r>
              <a:rPr lang="en-US" sz="1950" dirty="0"/>
              <a:t> </a:t>
            </a:r>
            <a:br>
              <a:rPr lang="en-US" sz="1950" dirty="0"/>
            </a:br>
            <a:endParaRPr lang="en-US" sz="1950" dirty="0">
              <a:cs typeface="Calibri" panose="020F050202020403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9732" y="1852572"/>
            <a:ext cx="334736" cy="326572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3262313" y="2610803"/>
            <a:ext cx="264160" cy="483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en-US" altLang="en-US" sz="13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35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05316" y="0"/>
            <a:ext cx="6938683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FF"/>
                </a:solidFill>
                <a:effectLst/>
                <a:latin typeface="Times New Roman Bold" panose="02020603050405020304" charset="0"/>
                <a:ea typeface="Times New Roman" panose="02020603050405020304" pitchFamily="18" charset="0"/>
                <a:cs typeface="Times New Roman Bold" panose="02020603050405020304" charset="0"/>
              </a:rPr>
              <a:t>2. Mark the letter A, B, C, or D to indicate the sentence that best combines each pair of sentences.</a:t>
            </a:r>
            <a:endParaRPr lang="en-US" b="1" dirty="0">
              <a:solidFill>
                <a:srgbClr val="0000FF"/>
              </a:solidFill>
              <a:effectLst/>
              <a:latin typeface="Times New Roman Bold" panose="02020603050405020304" charset="0"/>
              <a:ea typeface="Times New Roman" panose="02020603050405020304" pitchFamily="18" charset="0"/>
              <a:cs typeface="Times New Roman Bold" panose="0202060305040502030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635" y="0"/>
            <a:ext cx="2119891" cy="398780"/>
          </a:xfrm>
          <a:prstGeom prst="rect">
            <a:avLst/>
          </a:prstGeom>
          <a:gradFill>
            <a:gsLst>
              <a:gs pos="0">
                <a:srgbClr val="FF99F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20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31" y="775246"/>
            <a:ext cx="912812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1. Air pollution levels have increased in many countries. This is also linked to biodiversity loss.</a:t>
            </a:r>
            <a:endParaRPr lang="en-US" sz="1200" b="1" dirty="0">
              <a:solidFill>
                <a:srgbClr val="0070C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1200" dirty="0">
                <a:latin typeface="Times New Roman Regular" panose="02020603050405020304" charset="0"/>
                <a:cs typeface="Times New Roman Regular" panose="02020603050405020304" charset="0"/>
              </a:rPr>
              <a:t>A. Air pollution levels have increased in many countries, which is also linked to biodiversity loss.</a:t>
            </a:r>
            <a:endParaRPr lang="en-US" sz="12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1200" dirty="0">
                <a:latin typeface="Times New Roman Regular" panose="02020603050405020304" charset="0"/>
                <a:cs typeface="Times New Roman Regular" panose="02020603050405020304" charset="0"/>
              </a:rPr>
              <a:t>B. Air pollution levels have increased in many countries, but this is also linked to biodiversity loss.</a:t>
            </a:r>
            <a:endParaRPr lang="en-US" sz="12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1200" dirty="0">
                <a:latin typeface="Times New Roman Regular" panose="02020603050405020304" charset="0"/>
                <a:cs typeface="Times New Roman Regular" panose="02020603050405020304" charset="0"/>
              </a:rPr>
              <a:t>C. As air pollution levels have increased in many countries, this is also linked to biodiversity loss.</a:t>
            </a:r>
            <a:endParaRPr lang="en-US" sz="12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1200" dirty="0">
                <a:latin typeface="Times New Roman Regular" panose="02020603050405020304" charset="0"/>
                <a:cs typeface="Times New Roman Regular" panose="02020603050405020304" charset="0"/>
              </a:rPr>
              <a:t>D. Air pollution levels have increased in many countries, that is also linked to biodiversity loss.</a:t>
            </a:r>
            <a:endParaRPr lang="en-US" sz="12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1200" b="1" dirty="0">
                <a:solidFill>
                  <a:srgbClr val="0070C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2. My classmate was searching for more information about recycling plastic containers. I was writing an introduction for our presentation.</a:t>
            </a:r>
            <a:endParaRPr lang="en-US" sz="1200" b="1" dirty="0">
              <a:solidFill>
                <a:srgbClr val="0070C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1200" dirty="0">
                <a:latin typeface="Times New Roman Regular" panose="02020603050405020304" charset="0"/>
                <a:cs typeface="Times New Roman Regular" panose="02020603050405020304" charset="0"/>
              </a:rPr>
              <a:t>A. My classmate was searching for more information about recycling plastic containers, or I was writing an introduction for our presentation.</a:t>
            </a:r>
            <a:endParaRPr lang="en-US" sz="12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1200" dirty="0">
                <a:latin typeface="Times New Roman Regular" panose="02020603050405020304" charset="0"/>
                <a:cs typeface="Times New Roman Regular" panose="02020603050405020304" charset="0"/>
              </a:rPr>
              <a:t>B. While my classmate was searching for more information about recycling plastic containers, I was writing an introduction for our presentation.</a:t>
            </a:r>
            <a:endParaRPr lang="en-US" sz="12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1200" dirty="0">
                <a:latin typeface="Times New Roman Regular" panose="02020603050405020304" charset="0"/>
                <a:cs typeface="Times New Roman Regular" panose="02020603050405020304" charset="0"/>
              </a:rPr>
              <a:t>C. My classmate was searching for more information about recycling plastic containers when I wrote an introduction for our presentation.</a:t>
            </a:r>
            <a:endParaRPr lang="en-US" sz="12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1200" dirty="0">
                <a:latin typeface="Times New Roman Regular" panose="02020603050405020304" charset="0"/>
                <a:cs typeface="Times New Roman Regular" panose="02020603050405020304" charset="0"/>
              </a:rPr>
              <a:t>D. My classmate was not only searching for more information about recycling plastic containers, but also writing an introduction for our presentation.</a:t>
            </a:r>
            <a:endParaRPr lang="en-US" sz="12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1200" b="1" dirty="0">
                <a:solidFill>
                  <a:srgbClr val="0070C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3. I was invited to join a cultural exchange programme. This gave me the opportunity to travel and meet people from all over the world.</a:t>
            </a:r>
            <a:endParaRPr lang="en-US" sz="1200" b="1" dirty="0">
              <a:solidFill>
                <a:srgbClr val="0070C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1200" dirty="0">
                <a:latin typeface="Times New Roman Regular" panose="02020603050405020304" charset="0"/>
                <a:cs typeface="Times New Roman Regular" panose="02020603050405020304" charset="0"/>
              </a:rPr>
              <a:t>A. I was invited to join a cultural exchange programme because this gave me the opportunity to travel and meet people from all over the world.</a:t>
            </a:r>
            <a:endParaRPr lang="en-US" sz="12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1200" dirty="0">
                <a:latin typeface="Times New Roman Regular" panose="02020603050405020304" charset="0"/>
                <a:cs typeface="Times New Roman Regular" panose="02020603050405020304" charset="0"/>
              </a:rPr>
              <a:t>B. Although I was invited to join a cultural exchange programme, this didn't give me the opportunity to travel and meet people from all over the world.</a:t>
            </a:r>
            <a:endParaRPr lang="en-US" sz="12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1200" dirty="0">
                <a:latin typeface="Times New Roman Regular" panose="02020603050405020304" charset="0"/>
                <a:cs typeface="Times New Roman Regular" panose="02020603050405020304" charset="0"/>
              </a:rPr>
              <a:t>C. I was invited to join a cultural exchange programme, which gave me the opportunity to travel and meet people from all over the world.</a:t>
            </a:r>
            <a:endParaRPr lang="en-US" sz="12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1200" dirty="0">
                <a:latin typeface="Times New Roman Regular" panose="02020603050405020304" charset="0"/>
                <a:cs typeface="Times New Roman Regular" panose="02020603050405020304" charset="0"/>
              </a:rPr>
              <a:t>D. I was invited to join a cultural exchange programme and this didn't give me the opportunity to travel and meet people from all over the world.</a:t>
            </a:r>
            <a:endParaRPr lang="en-US" sz="12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1200" b="1" dirty="0">
                <a:solidFill>
                  <a:srgbClr val="0070C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4. We arrived at the party yesterday. Everybody was dancing and having a great time.</a:t>
            </a:r>
            <a:endParaRPr lang="en-US" sz="1200" b="1" dirty="0">
              <a:solidFill>
                <a:srgbClr val="0070C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1200" dirty="0">
                <a:latin typeface="Times New Roman Regular" panose="02020603050405020304" charset="0"/>
                <a:cs typeface="Times New Roman Regular" panose="02020603050405020304" charset="0"/>
              </a:rPr>
              <a:t>A. Everybody was dancing and having a great time when we arrived at the party yesterday.</a:t>
            </a:r>
            <a:endParaRPr lang="en-US" sz="12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1200" dirty="0">
                <a:latin typeface="Times New Roman Regular" panose="02020603050405020304" charset="0"/>
                <a:cs typeface="Times New Roman Regular" panose="02020603050405020304" charset="0"/>
              </a:rPr>
              <a:t>B. While we were arriving at the party yesterday, everybody was dancing and having a great time.</a:t>
            </a:r>
            <a:endParaRPr lang="en-US" sz="12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1200" dirty="0">
                <a:latin typeface="Times New Roman Regular" panose="02020603050405020304" charset="0"/>
                <a:cs typeface="Times New Roman Regular" panose="02020603050405020304" charset="0"/>
              </a:rPr>
              <a:t>C. We were arriving, dancing, and having a great time at the party yesterday.</a:t>
            </a:r>
            <a:endParaRPr lang="en-US" sz="12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1200" dirty="0">
                <a:latin typeface="Times New Roman Regular" panose="02020603050405020304" charset="0"/>
                <a:cs typeface="Times New Roman Regular" panose="02020603050405020304" charset="0"/>
              </a:rPr>
              <a:t>D. Everybody liked dancing and having a great time, but we didn't arrive at the party yesterday.</a:t>
            </a:r>
            <a:endParaRPr lang="en-US" sz="1200" dirty="0">
              <a:cs typeface="Calibri" panose="020F050202020403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6631" y="1009479"/>
            <a:ext cx="307987" cy="235126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3262313" y="2610803"/>
            <a:ext cx="264160" cy="483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en-US" altLang="en-US" sz="13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35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-21708" y="2265374"/>
            <a:ext cx="334736" cy="235126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/>
          <p:cNvSpPr/>
          <p:nvPr/>
        </p:nvSpPr>
        <p:spPr>
          <a:xfrm>
            <a:off x="-32909" y="3704945"/>
            <a:ext cx="334736" cy="235126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/>
          <p:cNvSpPr/>
          <p:nvPr/>
        </p:nvSpPr>
        <p:spPr>
          <a:xfrm>
            <a:off x="-21634" y="4226422"/>
            <a:ext cx="334736" cy="235126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Box 15"/>
          <p:cNvSpPr txBox="1"/>
          <p:nvPr/>
        </p:nvSpPr>
        <p:spPr>
          <a:xfrm>
            <a:off x="-635" y="0"/>
            <a:ext cx="2119891" cy="398780"/>
          </a:xfrm>
          <a:prstGeom prst="rect">
            <a:avLst/>
          </a:prstGeom>
          <a:gradFill>
            <a:gsLst>
              <a:gs pos="0">
                <a:srgbClr val="FF99F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20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05316" y="0"/>
            <a:ext cx="6938683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FF"/>
                </a:solidFill>
                <a:effectLst/>
                <a:latin typeface="Times New Roman Bold" panose="02020603050405020304" charset="0"/>
                <a:ea typeface="Times New Roman" panose="02020603050405020304" pitchFamily="18" charset="0"/>
                <a:cs typeface="Times New Roman Bold" panose="02020603050405020304" charset="0"/>
              </a:rPr>
              <a:t>2. Mark the letter A, B, C, or D to indicate the sentence that best combines each pair of sentences.</a:t>
            </a:r>
            <a:endParaRPr lang="en-US" b="1" dirty="0">
              <a:solidFill>
                <a:srgbClr val="0000FF"/>
              </a:solidFill>
              <a:effectLst/>
              <a:latin typeface="Times New Roman Bold" panose="02020603050405020304" charset="0"/>
              <a:ea typeface="Times New Roman" panose="02020603050405020304" pitchFamily="18" charset="0"/>
              <a:cs typeface="Times New Roman Bold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9388"/>
            <a:ext cx="9144000" cy="584775"/>
          </a:xfrm>
          <a:prstGeom prst="rect">
            <a:avLst/>
          </a:prstGeom>
          <a:blipFill>
            <a:blip r:embed="rId1"/>
            <a:tile tx="0" ty="0" sx="100000" sy="100000" flip="none" algn="tl"/>
          </a:blip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altLang="en-US" sz="3200" b="1" i="0" dirty="0">
                <a:solidFill>
                  <a:srgbClr val="E45A83"/>
                </a:solidFill>
                <a:effectLst/>
                <a:latin typeface="UTMAvoBold"/>
              </a:rPr>
              <a:t>Game: KAHOOT</a:t>
            </a:r>
            <a:endParaRPr lang="vi-VN" altLang="en-US" sz="3200" b="1" i="0" dirty="0">
              <a:solidFill>
                <a:srgbClr val="E45A83"/>
              </a:solidFill>
              <a:effectLst/>
              <a:latin typeface="UTMAvo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316" y="3493380"/>
            <a:ext cx="914463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hlinkClick r:id="rId2"/>
              </a:rPr>
              <a:t>https://create.kahoot.it/share/du-gio/23368d5b-5590-4ce8-8792-b152be15b185</a:t>
            </a:r>
            <a:endParaRPr lang="en-US" sz="3200" dirty="0"/>
          </a:p>
          <a:p>
            <a:pPr algn="ctr"/>
            <a:endParaRPr lang="en-US" sz="3200" dirty="0"/>
          </a:p>
        </p:txBody>
      </p:sp>
      <p:grpSp>
        <p:nvGrpSpPr>
          <p:cNvPr id="4" name="Group 3"/>
          <p:cNvGrpSpPr/>
          <p:nvPr/>
        </p:nvGrpSpPr>
        <p:grpSpPr bwMode="auto">
          <a:xfrm>
            <a:off x="492248" y="686991"/>
            <a:ext cx="7988349" cy="2712796"/>
            <a:chOff x="506" y="1294"/>
            <a:chExt cx="4560" cy="2496"/>
          </a:xfrm>
        </p:grpSpPr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506" y="1294"/>
              <a:ext cx="4560" cy="2496"/>
            </a:xfrm>
            <a:prstGeom prst="horizontalScroll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50000">
                  <a:srgbClr val="00CCFF">
                    <a:gamma/>
                    <a:tint val="392"/>
                    <a:invGamma/>
                  </a:srgbClr>
                </a:gs>
                <a:gs pos="100000">
                  <a:srgbClr val="00CC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defRPr/>
              </a:pPr>
              <a:r>
                <a:rPr lang="en-US" altLang="en-US" b="1" dirty="0">
                  <a:latin typeface="Palatino Linotype" panose="02040502050505030304" pitchFamily="18" charset="0"/>
                </a:rPr>
                <a:t>Work in 5</a:t>
              </a:r>
              <a:r>
                <a:rPr lang="en-US" b="1" dirty="0">
                  <a:latin typeface="Palatino Linotype" panose="02040502050505030304" pitchFamily="18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alatino Linotype" panose="02040502050505030304" pitchFamily="18" charset="0"/>
                  <a:ea typeface="+mn-ea"/>
                  <a:cs typeface="+mn-cs"/>
                </a:rPr>
                <a:t>groups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defRPr/>
              </a:pPr>
              <a:r>
                <a:rPr lang="en-US" sz="1800" b="1" dirty="0">
                  <a:latin typeface="Palatino Linotype" panose="02040502050505030304" pitchFamily="18" charset="0"/>
                </a:rPr>
                <a:t>Use smartphones connected with the Internet</a:t>
              </a:r>
              <a:endParaRPr lang="en-US" sz="1800" b="1" dirty="0">
                <a:latin typeface="Palatino Linotype" panose="02040502050505030304" pitchFamily="18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defRPr/>
              </a:pPr>
              <a:r>
                <a:rPr lang="en-US" b="1" dirty="0">
                  <a:latin typeface="Palatino Linotype" panose="02040502050505030304" pitchFamily="18" charset="0"/>
                </a:rPr>
                <a:t>Open the link Kahoot!</a:t>
              </a:r>
              <a:endParaRPr lang="en-US" b="1" dirty="0">
                <a:latin typeface="Palatino Linotype" panose="02040502050505030304" pitchFamily="18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defRPr/>
              </a:pPr>
              <a:r>
                <a:rPr lang="en-US" sz="1800" b="1" dirty="0">
                  <a:latin typeface="Palatino Linotype" panose="02040502050505030304" pitchFamily="18" charset="0"/>
                </a:rPr>
                <a:t>Sign in the name of your group with the game PIN</a:t>
              </a:r>
              <a:endParaRPr lang="en-US" sz="1800" b="1" dirty="0">
                <a:latin typeface="Palatino Linotype" panose="02040502050505030304" pitchFamily="18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defRPr/>
              </a:pPr>
              <a:r>
                <a:rPr lang="en-US" sz="1800" b="1" dirty="0">
                  <a:latin typeface="Palatino Linotype" panose="02040502050505030304" pitchFamily="18" charset="0"/>
                </a:rPr>
                <a:t>Discuss in their own groups and answer the questions</a:t>
              </a:r>
              <a:endParaRPr lang="en-US" sz="1800" b="1" dirty="0">
                <a:latin typeface="Palatino Linotype" panose="02040502050505030304" pitchFamily="18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defRPr/>
              </a:pPr>
              <a:r>
                <a:rPr lang="en-US" b="1" dirty="0">
                  <a:latin typeface="Palatino Linotype" panose="02040502050505030304" pitchFamily="18" charset="0"/>
                </a:rPr>
                <a:t>The group</a:t>
              </a:r>
              <a:r>
                <a:rPr lang="en-US" sz="1800" b="1" dirty="0">
                  <a:latin typeface="Palatino Linotype" panose="02040502050505030304" pitchFamily="18" charset="0"/>
                </a:rPr>
                <a:t> answering the most correct answers will be the winner</a:t>
              </a:r>
              <a:endParaRPr lang="en-US" sz="1800" b="1" dirty="0">
                <a:latin typeface="Palatino Linotype" panose="02040502050505030304" pitchFamily="18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979" y="1752"/>
              <a:ext cx="2770" cy="1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Wingdings" panose="05000000000000000000" pitchFamily="2" charset="2"/>
                </a:rPr>
                <a:t>     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714500" y="1985814"/>
            <a:ext cx="5715000" cy="89088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3150" b="1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VNI-Slogan" pitchFamily="2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197" name="Group 5"/>
          <p:cNvGrpSpPr/>
          <p:nvPr/>
        </p:nvGrpSpPr>
        <p:grpSpPr bwMode="auto">
          <a:xfrm>
            <a:off x="0" y="0"/>
            <a:ext cx="9144000" cy="5211366"/>
            <a:chOff x="0" y="0"/>
            <a:chExt cx="5760" cy="4377"/>
          </a:xfrm>
        </p:grpSpPr>
        <p:pic>
          <p:nvPicPr>
            <p:cNvPr id="21510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 rot="5400000">
              <a:off x="3458" y="2037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1" name="Picture 7" descr="flower[1][1][1][1]"/>
            <p:cNvPicPr>
              <a:picLocks noChangeAspect="1" noChangeArrowheads="1" noCrop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 rot="-5400000">
              <a:off x="-1996" y="2037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2" name="Picture 8" descr="flower[1][1][1][1]"/>
            <p:cNvPicPr>
              <a:picLocks noChangeAspect="1" noChangeArrowheads="1" noCrop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0" y="3998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3" name="Picture 9" descr="flower[1][1][1][1]"/>
            <p:cNvPicPr>
              <a:picLocks noChangeAspect="1" noChangeArrowheads="1" noCrop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0" y="0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4" name="Picture 10" descr="012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5" name="Picture 11" descr="012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0800000">
              <a:off x="4944" y="0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6" name="Picture 12" descr="012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597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7" name="Picture 13" descr="012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0800000">
              <a:off x="4944" y="3597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936217" y="1463754"/>
            <a:ext cx="7560083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 dirty="0">
                <a:ln w="22225">
                  <a:solidFill>
                    <a:srgbClr val="3333CC"/>
                  </a:solidFill>
                  <a:prstDash val="solid"/>
                </a:ln>
                <a:solidFill>
                  <a:srgbClr val="3333CC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Goodbye!</a:t>
            </a:r>
            <a:endParaRPr kumimoji="0" lang="en-US" sz="13800" b="1" i="0" u="none" strike="noStrike" kern="1200" cap="none" spc="0" normalizeH="0" baseline="0" noProof="0" dirty="0">
              <a:ln w="22225">
                <a:solidFill>
                  <a:srgbClr val="3333CC"/>
                </a:solidFill>
                <a:prstDash val="solid"/>
              </a:ln>
              <a:solidFill>
                <a:srgbClr val="3333CC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2M - The Day You Went Awa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" y="670252"/>
            <a:ext cx="9144000" cy="44732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93409" y="0"/>
            <a:ext cx="5448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2"/>
                </a:solidFill>
              </a:rPr>
              <a:t>What is the name of the song?</a:t>
            </a:r>
            <a:endParaRPr lang="vi-VN" sz="32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nền PowerPoint đẹp và ấn tượng nhất - Tin tức công nghệ - HoangHaMobil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8" y="-65314"/>
            <a:ext cx="8923564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93409" y="2118798"/>
            <a:ext cx="54114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THE DAY YOU WENT AWAY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045279" y="2628900"/>
            <a:ext cx="64497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955977" y="2666923"/>
            <a:ext cx="982435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134100" y="2688439"/>
            <a:ext cx="98243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>
            <a:off x="2221049" y="2628900"/>
            <a:ext cx="644978" cy="0"/>
          </a:xfrm>
          <a:prstGeom prst="line">
            <a:avLst/>
          </a:prstGeom>
          <a:ln w="381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110085"/>
            <a:ext cx="28584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Review 1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928870" y="1803400"/>
            <a:ext cx="2858135" cy="133985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Text Box 6"/>
          <p:cNvSpPr txBox="1"/>
          <p:nvPr/>
        </p:nvSpPr>
        <p:spPr>
          <a:xfrm>
            <a:off x="4928870" y="2189480"/>
            <a:ext cx="32753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600" b="1">
                <a:solidFill>
                  <a:schemeClr val="bg1"/>
                </a:solidFill>
                <a:latin typeface="Times New Roman Bold" panose="02020603050405020304" charset="0"/>
                <a:cs typeface="Times New Roman Bold" panose="02020603050405020304" charset="0"/>
              </a:rPr>
              <a:t>LANGUAGE</a:t>
            </a:r>
            <a:endParaRPr lang="vi-VN" altLang="en-US" sz="3600" b="1">
              <a:solidFill>
                <a:schemeClr val="bg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499860" y="1243330"/>
            <a:ext cx="0" cy="51054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4839335" y="96520"/>
            <a:ext cx="3275330" cy="9575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4839335" y="300990"/>
            <a:ext cx="32753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chemeClr val="bg1"/>
                </a:solidFill>
                <a:latin typeface="Times New Roman Bold" panose="02020603050405020304" charset="0"/>
                <a:cs typeface="Times New Roman Bold" panose="02020603050405020304" charset="0"/>
              </a:rPr>
              <a:t>PRONUNCIATION</a:t>
            </a:r>
            <a:endParaRPr lang="vi-VN" altLang="en-US" sz="2800" b="1">
              <a:solidFill>
                <a:schemeClr val="bg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374265" y="3931920"/>
            <a:ext cx="3045460" cy="923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2" name="Text Box 11"/>
          <p:cNvSpPr txBox="1"/>
          <p:nvPr/>
        </p:nvSpPr>
        <p:spPr>
          <a:xfrm>
            <a:off x="2468245" y="4133850"/>
            <a:ext cx="2858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chemeClr val="bg1"/>
                </a:solidFill>
                <a:latin typeface="Times New Roman Bold" panose="02020603050405020304" charset="0"/>
                <a:cs typeface="Times New Roman Bold" panose="02020603050405020304" charset="0"/>
              </a:rPr>
              <a:t>VOCABULARY</a:t>
            </a:r>
            <a:endParaRPr lang="vi-VN" altLang="en-US" sz="2800" b="1">
              <a:solidFill>
                <a:schemeClr val="bg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916170" y="3270250"/>
            <a:ext cx="1436370" cy="48895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352540" y="3270250"/>
            <a:ext cx="1539875" cy="56578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5949315" y="3892550"/>
            <a:ext cx="3045460" cy="923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6499860" y="4145280"/>
            <a:ext cx="2232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chemeClr val="bg1"/>
                </a:solidFill>
                <a:latin typeface="Times New Roman Bold" panose="02020603050405020304" charset="0"/>
                <a:cs typeface="Times New Roman Bold" panose="02020603050405020304" charset="0"/>
              </a:rPr>
              <a:t>GRAMMAR</a:t>
            </a:r>
            <a:endParaRPr lang="vi-VN" altLang="en-US" sz="2800" b="1">
              <a:solidFill>
                <a:schemeClr val="bg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062178" y="96818"/>
            <a:ext cx="5019644" cy="9233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rgbClr val="00B0F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I. Pronunciation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Flowchart: Alternate Process 11"/>
          <p:cNvSpPr/>
          <p:nvPr/>
        </p:nvSpPr>
        <p:spPr>
          <a:xfrm>
            <a:off x="-626" y="1215614"/>
            <a:ext cx="1119422" cy="828339"/>
          </a:xfrm>
          <a:prstGeom prst="flowChartAlternateProcess">
            <a:avLst/>
          </a:prstGeom>
          <a:gradFill>
            <a:gsLst>
              <a:gs pos="0">
                <a:srgbClr val="FFFFCC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vi-V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LucidaSansUnicode"/>
                <a:cs typeface="Times New Roman" panose="02020603050405020304" pitchFamily="18" charset="0"/>
                <a:sym typeface="+mn-ea"/>
              </a:rPr>
              <a:t>/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LucidaSansUnicode"/>
                <a:cs typeface="Times New Roman" panose="02020603050405020304" pitchFamily="18" charset="0"/>
                <a:sym typeface="+mn-ea"/>
              </a:rPr>
              <a:t>eɪ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/</a:t>
            </a:r>
            <a:endParaRPr lang="en-US" dirty="0"/>
          </a:p>
        </p:txBody>
      </p:sp>
      <p:sp>
        <p:nvSpPr>
          <p:cNvPr id="17" name="Flowchart: Alternate Process 16"/>
          <p:cNvSpPr/>
          <p:nvPr/>
        </p:nvSpPr>
        <p:spPr>
          <a:xfrm>
            <a:off x="1118796" y="1215614"/>
            <a:ext cx="1119423" cy="828339"/>
          </a:xfrm>
          <a:prstGeom prst="flowChartAlternateProcess">
            <a:avLst/>
          </a:prstGeom>
          <a:gradFill>
            <a:gsLst>
              <a:gs pos="0">
                <a:srgbClr val="FFFFCC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/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LucidaSansUnicode"/>
                <a:cs typeface="Times New Roman" panose="02020603050405020304" pitchFamily="18" charset="0"/>
                <a:sym typeface="+mn-ea"/>
              </a:rPr>
              <a:t>əʊ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/</a:t>
            </a:r>
            <a:endParaRPr lang="en-US" sz="3600" dirty="0"/>
          </a:p>
        </p:txBody>
      </p:sp>
      <p:sp>
        <p:nvSpPr>
          <p:cNvPr id="18" name="Flowchart: Alternate Process 17"/>
          <p:cNvSpPr/>
          <p:nvPr/>
        </p:nvSpPr>
        <p:spPr>
          <a:xfrm>
            <a:off x="2236067" y="1215614"/>
            <a:ext cx="1119423" cy="828339"/>
          </a:xfrm>
          <a:prstGeom prst="flowChartAlternateProcess">
            <a:avLst/>
          </a:prstGeom>
          <a:gradFill>
            <a:gsLst>
              <a:gs pos="0">
                <a:srgbClr val="FFFFCC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  <a:sym typeface="+mn-ea"/>
              </a:rPr>
              <a:t> /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  <a:sym typeface="+mn-ea"/>
              </a:rPr>
              <a:t>ɔɪ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  <a:sym typeface="+mn-ea"/>
              </a:rPr>
              <a:t>/</a:t>
            </a:r>
            <a:endParaRPr lang="en-US" sz="3600" dirty="0"/>
          </a:p>
        </p:txBody>
      </p:sp>
      <p:sp>
        <p:nvSpPr>
          <p:cNvPr id="19" name="Flowchart: Alternate Process 18"/>
          <p:cNvSpPr/>
          <p:nvPr/>
        </p:nvSpPr>
        <p:spPr>
          <a:xfrm>
            <a:off x="3324112" y="1215614"/>
            <a:ext cx="1148649" cy="828339"/>
          </a:xfrm>
          <a:prstGeom prst="flowChartAlternateProcess">
            <a:avLst/>
          </a:prstGeom>
          <a:gradFill>
            <a:gsLst>
              <a:gs pos="0">
                <a:srgbClr val="FFFFCC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  <a:sym typeface="+mn-ea"/>
              </a:rPr>
              <a:t>/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  <a:sym typeface="+mn-ea"/>
              </a:rPr>
              <a:t>aɪ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  <a:sym typeface="+mn-ea"/>
              </a:rPr>
              <a:t>/</a:t>
            </a:r>
            <a:endParaRPr lang="en-US" sz="3600" dirty="0"/>
          </a:p>
        </p:txBody>
      </p:sp>
      <p:sp>
        <p:nvSpPr>
          <p:cNvPr id="20" name="Flowchart: Alternate Process 19"/>
          <p:cNvSpPr/>
          <p:nvPr/>
        </p:nvSpPr>
        <p:spPr>
          <a:xfrm>
            <a:off x="4472761" y="1215614"/>
            <a:ext cx="1119423" cy="828339"/>
          </a:xfrm>
          <a:prstGeom prst="flowChartAlternateProcess">
            <a:avLst/>
          </a:prstGeom>
          <a:gradFill>
            <a:gsLst>
              <a:gs pos="0">
                <a:srgbClr val="FFFFCC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  <a:sym typeface="+mn-ea"/>
              </a:rPr>
              <a:t>/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  <a:sym typeface="+mn-ea"/>
              </a:rPr>
              <a:t>aʊ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  <a:sym typeface="+mn-ea"/>
              </a:rPr>
              <a:t>/</a:t>
            </a:r>
            <a:endParaRPr lang="en-US" sz="3600" dirty="0"/>
          </a:p>
        </p:txBody>
      </p:sp>
      <p:sp>
        <p:nvSpPr>
          <p:cNvPr id="21" name="Flowchart: Alternate Process 20"/>
          <p:cNvSpPr/>
          <p:nvPr/>
        </p:nvSpPr>
        <p:spPr>
          <a:xfrm>
            <a:off x="5590032" y="1215614"/>
            <a:ext cx="1247887" cy="828339"/>
          </a:xfrm>
          <a:prstGeom prst="flowChartAlternateProcess">
            <a:avLst/>
          </a:prstGeom>
          <a:gradFill>
            <a:gsLst>
              <a:gs pos="0">
                <a:srgbClr val="FFFFCC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  <a:sym typeface="+mn-ea"/>
              </a:rPr>
              <a:t>/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  <a:sym typeface="+mn-ea"/>
              </a:rPr>
              <a:t>ɪə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  <a:sym typeface="+mn-ea"/>
              </a:rPr>
              <a:t>/</a:t>
            </a:r>
            <a:endParaRPr lang="en-US" sz="3600" dirty="0"/>
          </a:p>
        </p:txBody>
      </p:sp>
      <p:sp>
        <p:nvSpPr>
          <p:cNvPr id="22" name="Flowchart: Alternate Process 21"/>
          <p:cNvSpPr/>
          <p:nvPr/>
        </p:nvSpPr>
        <p:spPr>
          <a:xfrm>
            <a:off x="6837919" y="1215614"/>
            <a:ext cx="1117271" cy="828339"/>
          </a:xfrm>
          <a:prstGeom prst="flowChartAlternateProcess">
            <a:avLst/>
          </a:prstGeom>
          <a:gradFill>
            <a:gsLst>
              <a:gs pos="0">
                <a:srgbClr val="FFFFCC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  <a:sym typeface="+mn-ea"/>
              </a:rPr>
              <a:t>/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  <a:sym typeface="+mn-ea"/>
              </a:rPr>
              <a:t>eə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  <a:sym typeface="+mn-ea"/>
              </a:rPr>
              <a:t>/</a:t>
            </a:r>
            <a:endParaRPr lang="en-US" sz="3600" dirty="0"/>
          </a:p>
        </p:txBody>
      </p:sp>
      <p:sp>
        <p:nvSpPr>
          <p:cNvPr id="23" name="Flowchart: Alternate Process 22"/>
          <p:cNvSpPr/>
          <p:nvPr/>
        </p:nvSpPr>
        <p:spPr>
          <a:xfrm>
            <a:off x="7955190" y="1215614"/>
            <a:ext cx="1117271" cy="828339"/>
          </a:xfrm>
          <a:prstGeom prst="flowChartAlternateProcess">
            <a:avLst/>
          </a:prstGeom>
          <a:gradFill>
            <a:gsLst>
              <a:gs pos="0">
                <a:srgbClr val="FFFFCC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  <a:sym typeface="+mn-ea"/>
              </a:rPr>
              <a:t>/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  <a:sym typeface="+mn-ea"/>
              </a:rPr>
              <a:t>ʊə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  <a:sym typeface="+mn-ea"/>
              </a:rPr>
              <a:t>/</a:t>
            </a:r>
            <a:endParaRPr lang="en-US" sz="3600" dirty="0"/>
          </a:p>
        </p:txBody>
      </p:sp>
      <p:sp>
        <p:nvSpPr>
          <p:cNvPr id="24" name="TextBox 23"/>
          <p:cNvSpPr txBox="1"/>
          <p:nvPr/>
        </p:nvSpPr>
        <p:spPr>
          <a:xfrm>
            <a:off x="129054" y="2205318"/>
            <a:ext cx="860612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save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play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aim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20561" y="2207146"/>
            <a:ext cx="95415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boy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join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noise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28164" y="2239419"/>
            <a:ext cx="11417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boat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rose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snow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51435" y="2205318"/>
            <a:ext cx="95415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eye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like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buy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82756" y="2205318"/>
            <a:ext cx="95415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now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about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round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30555" y="2205318"/>
            <a:ext cx="95415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near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here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idea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919475" y="2239419"/>
            <a:ext cx="95415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hair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there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bear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125588" y="2239419"/>
            <a:ext cx="95415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sure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tour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poor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12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"/>
          <p:cNvSpPr txBox="1"/>
          <p:nvPr/>
        </p:nvSpPr>
        <p:spPr>
          <a:xfrm>
            <a:off x="3488214" y="670271"/>
            <a:ext cx="2871917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55"/>
              </a:lnSpc>
            </a:pPr>
            <a:r>
              <a:rPr lang="en-US" sz="3200" b="1" spc="-74" dirty="0">
                <a:solidFill>
                  <a:schemeClr val="bg1"/>
                </a:solidFill>
                <a:latin typeface="Sigmar One"/>
                <a:ea typeface="Sigmar One"/>
                <a:cs typeface="Sigmar One"/>
                <a:sym typeface="Sigmar One"/>
              </a:rPr>
              <a:t>VOCABULARY</a:t>
            </a:r>
            <a:endParaRPr lang="en-US" sz="3200" b="1" spc="-74" dirty="0">
              <a:solidFill>
                <a:schemeClr val="bg1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44021" y="96818"/>
            <a:ext cx="4455963" cy="9233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rgbClr val="00B0F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II. Vocabulary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1219200" y="1477818"/>
            <a:ext cx="6604000" cy="923330"/>
          </a:xfrm>
          <a:prstGeom prst="roundRect">
            <a:avLst/>
          </a:prstGeom>
          <a:gradFill>
            <a:gsLst>
              <a:gs pos="0">
                <a:srgbClr val="FF99F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</a:rPr>
              <a:t>      Unit 1: Life stories we admire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1219200" y="2571750"/>
            <a:ext cx="6604000" cy="923330"/>
          </a:xfrm>
          <a:prstGeom prst="roundRect">
            <a:avLst/>
          </a:prstGeom>
          <a:gradFill>
            <a:gsLst>
              <a:gs pos="0">
                <a:srgbClr val="FF99F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</a:rPr>
              <a:t>      Unit 2: A multicultural world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1219200" y="3665682"/>
            <a:ext cx="6604000" cy="923330"/>
          </a:xfrm>
          <a:prstGeom prst="roundRect">
            <a:avLst/>
          </a:prstGeom>
          <a:gradFill>
            <a:gsLst>
              <a:gs pos="0">
                <a:srgbClr val="FF99F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</a:rPr>
              <a:t>      Unit 3: Green living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"/>
          <p:cNvSpPr txBox="1"/>
          <p:nvPr/>
        </p:nvSpPr>
        <p:spPr>
          <a:xfrm>
            <a:off x="3488214" y="670271"/>
            <a:ext cx="2871917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55"/>
              </a:lnSpc>
            </a:pPr>
            <a:r>
              <a:rPr lang="en-US" sz="3200" b="1" spc="-74" dirty="0">
                <a:solidFill>
                  <a:schemeClr val="bg1"/>
                </a:solidFill>
                <a:latin typeface="Sigmar One"/>
                <a:ea typeface="Sigmar One"/>
                <a:cs typeface="Sigmar One"/>
                <a:sym typeface="Sigmar One"/>
              </a:rPr>
              <a:t>VOCABULARY</a:t>
            </a:r>
            <a:endParaRPr lang="en-US" sz="3200" b="1" spc="-74" dirty="0">
              <a:solidFill>
                <a:schemeClr val="bg1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02179" y="96818"/>
            <a:ext cx="4339651" cy="9233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rgbClr val="00B0F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III. Grammar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392355" y="1269001"/>
            <a:ext cx="8359289" cy="923330"/>
          </a:xfrm>
          <a:prstGeom prst="roundRect">
            <a:avLst/>
          </a:prstGeom>
          <a:gradFill>
            <a:gsLst>
              <a:gs pos="0">
                <a:srgbClr val="FF99F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</a:rPr>
              <a:t>      Unit 1: Past simple vs Past continuous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392356" y="2377716"/>
            <a:ext cx="8359288" cy="923330"/>
          </a:xfrm>
          <a:prstGeom prst="roundRect">
            <a:avLst/>
          </a:prstGeom>
          <a:gradFill>
            <a:gsLst>
              <a:gs pos="0">
                <a:srgbClr val="FF99F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</a:rPr>
              <a:t>      Unit 2: Articles (a/an/the/Ø)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392355" y="3486431"/>
            <a:ext cx="8359290" cy="1355588"/>
          </a:xfrm>
          <a:prstGeom prst="roundRect">
            <a:avLst/>
          </a:prstGeom>
          <a:gradFill>
            <a:gsLst>
              <a:gs pos="0">
                <a:srgbClr val="FF99F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</a:rPr>
              <a:t>      Unit 3: Verbs with Prepositions</a:t>
            </a:r>
            <a:endParaRPr lang="en-US" sz="3200" b="1" dirty="0">
              <a:solidFill>
                <a:schemeClr val="tx1"/>
              </a:solidFill>
            </a:endParaRPr>
          </a:p>
          <a:p>
            <a:r>
              <a:rPr lang="en-US" sz="3200" b="1" dirty="0">
                <a:solidFill>
                  <a:schemeClr val="tx1"/>
                </a:solidFill>
              </a:rPr>
              <a:t>Relative clauses referring to a whole sentence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138" y="61968"/>
            <a:ext cx="86286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       1. </a:t>
            </a:r>
            <a:r>
              <a:rPr lang="en-US" sz="2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PAST SIMPLE vs PAST CONTINUOUS</a:t>
            </a:r>
            <a:r>
              <a:rPr lang="en-US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acebook K&amp;T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0" y="710291"/>
          <a:ext cx="9143999" cy="443320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449126"/>
                <a:gridCol w="4694873"/>
              </a:tblGrid>
              <a:tr h="372255">
                <a:tc gridSpan="2"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PAST SIMPLE              THE PAST CONTINUOUS</a:t>
                      </a:r>
                      <a:endParaRPr lang="en-US" sz="2200" b="1" kern="1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1D1E9"/>
                    </a:solidFill>
                  </a:tcPr>
                </a:tc>
                <a:tc hMerge="1">
                  <a:tcPr/>
                </a:tc>
              </a:tr>
              <a:tr h="2436572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S + was/were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S + Ved/V2</a:t>
                      </a:r>
                      <a:endParaRPr lang="en-US" sz="2400" i="1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Meaning</a:t>
                      </a:r>
                      <a:r>
                        <a:rPr lang="en-US" sz="2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4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A complete action in the past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Main events in a story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S + was/were + V-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2400" i="1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b="1" i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Meaning</a:t>
                      </a:r>
                      <a:r>
                        <a:rPr lang="en-US" sz="2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4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An action happening at a specific point of time in the past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The settings of a story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624382">
                <a:tc gridSpan="2"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400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</a:t>
                      </a:r>
                      <a:endParaRPr lang="en-US" sz="2400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400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- When + past simple, past continuous</a:t>
                      </a:r>
                      <a:endParaRPr lang="en-US" sz="2400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400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While + past continuous, past simple</a:t>
                      </a:r>
                      <a:endParaRPr lang="en-US" sz="2400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- While + past continuous, past continuous</a:t>
                      </a:r>
                      <a:endParaRPr lang="en-US" sz="2400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1D1E9"/>
                    </a:solidFill>
                  </a:tcPr>
                </a:tc>
                <a:tc hMerge="1"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AutoShape 2" descr="Grammar chart explaining the use of English articles 'a/an', 'the', and when to use no article, with examples for each scenario.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I GVG UNIT 4 - Copy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13100</Words>
  <Application>WPS Presentation</Application>
  <PresentationFormat>On-screen Show (16:9)</PresentationFormat>
  <Paragraphs>397</Paragraphs>
  <Slides>24</Slides>
  <Notes>2</Notes>
  <HiddenSlides>0</HiddenSlides>
  <MMClips>2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49" baseType="lpstr">
      <vt:lpstr>Arial</vt:lpstr>
      <vt:lpstr>SimSun</vt:lpstr>
      <vt:lpstr>Wingdings</vt:lpstr>
      <vt:lpstr>Times New Roman</vt:lpstr>
      <vt:lpstr>Calibri</vt:lpstr>
      <vt:lpstr>Helvetica Neue</vt:lpstr>
      <vt:lpstr>Times New Roman</vt:lpstr>
      <vt:lpstr>Times New Roman Bold</vt:lpstr>
      <vt:lpstr>LucidaSansUnicode</vt:lpstr>
      <vt:lpstr>Thonburi</vt:lpstr>
      <vt:lpstr>Sigmar One</vt:lpstr>
      <vt:lpstr>Calibri</vt:lpstr>
      <vt:lpstr>UTM Facebook K&amp;T</vt:lpstr>
      <vt:lpstr>苹方-简</vt:lpstr>
      <vt:lpstr>Times New Roman Regular</vt:lpstr>
      <vt:lpstr>UTMAvoBold</vt:lpstr>
      <vt:lpstr>Palatino Linotype</vt:lpstr>
      <vt:lpstr>VNI-Slogan</vt:lpstr>
      <vt:lpstr>Microsoft YaHei</vt:lpstr>
      <vt:lpstr>汉仪旗黑</vt:lpstr>
      <vt:lpstr>Arial Unicode MS</vt:lpstr>
      <vt:lpstr>Calibri Light</vt:lpstr>
      <vt:lpstr>Office Theme</vt:lpstr>
      <vt:lpstr>THI GVG UNIT 4 - Copy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huynhthimybinh</cp:lastModifiedBy>
  <cp:revision>107</cp:revision>
  <dcterms:created xsi:type="dcterms:W3CDTF">2025-03-31T08:12:16Z</dcterms:created>
  <dcterms:modified xsi:type="dcterms:W3CDTF">2025-03-31T08:12:16Z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1033-5.0.0.7908</vt:lpwstr>
  </property>
</Properties>
</file>