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338" r:id="rId4"/>
    <p:sldId id="332" r:id="rId5"/>
    <p:sldId id="337" r:id="rId6"/>
    <p:sldId id="339" r:id="rId7"/>
    <p:sldId id="340" r:id="rId8"/>
    <p:sldId id="341" r:id="rId9"/>
    <p:sldId id="336" r:id="rId10"/>
    <p:sldId id="311" r:id="rId11"/>
    <p:sldId id="310" r:id="rId12"/>
    <p:sldId id="314" r:id="rId13"/>
    <p:sldId id="322" r:id="rId14"/>
    <p:sldId id="331" r:id="rId15"/>
    <p:sldId id="325" r:id="rId16"/>
    <p:sldId id="317" r:id="rId17"/>
  </p:sldIdLst>
  <p:sldSz cx="18288000" cy="10287000"/>
  <p:notesSz cx="6858000" cy="9144000"/>
  <p:embeddedFontLst>
    <p:embeddedFont>
      <p:font typeface="Berlin Sans FB Demi" panose="020E0602020502020306" pitchFamily="34" charset="77"/>
      <p:regular r:id="rId19"/>
      <p:bold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Children One" pitchFamily="2" charset="0"/>
      <p:regular r:id="rId25"/>
    </p:embeddedFont>
    <p:embeddedFont>
      <p:font typeface="Comic Relief" panose="030F0702030302020204" pitchFamily="66" charset="0"/>
      <p:regular r:id="rId26"/>
    </p:embeddedFont>
    <p:embeddedFont>
      <p:font typeface="Montserrat Medium" panose="020F0502020204030204" pitchFamily="34" charset="0"/>
      <p:regular r:id="rId27"/>
      <p:italic r:id="rId28"/>
    </p:embeddedFont>
    <p:embeddedFont>
      <p:font typeface="UTM Facebook K&amp;T" panose="02040603050506020204" pitchFamily="18" charset="0"/>
      <p:regular r:id="rId29"/>
      <p:bold r:id="rId30"/>
      <p:italic r:id="rId31"/>
      <p:boldItalic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94673" autoAdjust="0"/>
  </p:normalViewPr>
  <p:slideViewPr>
    <p:cSldViewPr>
      <p:cViewPr varScale="1">
        <p:scale>
          <a:sx n="60" d="100"/>
          <a:sy n="60" d="100"/>
        </p:scale>
        <p:origin x="200" y="5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BF1572-6FA5-CF4F-9301-4E82B11BC9AB}" type="datetimeFigureOut">
              <a:rPr lang="en-VN" smtClean="0"/>
              <a:t>3/31/25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6D068E-DA58-BD43-B50E-9E3B489CA2D2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2725757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4351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4207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5826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2605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6924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681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1535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4"/>
          <p:cNvSpPr txBox="1">
            <a:spLocks noGrp="1"/>
          </p:cNvSpPr>
          <p:nvPr>
            <p:ph type="title"/>
          </p:nvPr>
        </p:nvSpPr>
        <p:spPr>
          <a:xfrm>
            <a:off x="1997100" y="1084901"/>
            <a:ext cx="14293800" cy="950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4"/>
          <p:cNvSpPr txBox="1">
            <a:spLocks noGrp="1"/>
          </p:cNvSpPr>
          <p:nvPr>
            <p:ph type="body" idx="1"/>
          </p:nvPr>
        </p:nvSpPr>
        <p:spPr>
          <a:xfrm>
            <a:off x="1997100" y="2035300"/>
            <a:ext cx="14293800" cy="7166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685800" lvl="0" indent="-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>
                <a:solidFill>
                  <a:schemeClr val="lt1"/>
                </a:solidFill>
              </a:defRPr>
            </a:lvl1pPr>
            <a:lvl2pPr marL="1371600" lvl="1" indent="-457200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800">
                <a:solidFill>
                  <a:schemeClr val="lt1"/>
                </a:solidFill>
              </a:defRPr>
            </a:lvl2pPr>
            <a:lvl3pPr marL="2057400" lvl="2" indent="-457200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800">
                <a:solidFill>
                  <a:schemeClr val="lt1"/>
                </a:solidFill>
              </a:defRPr>
            </a:lvl3pPr>
            <a:lvl4pPr marL="2743200" lvl="3" indent="-457200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800">
                <a:solidFill>
                  <a:schemeClr val="lt1"/>
                </a:solidFill>
              </a:defRPr>
            </a:lvl4pPr>
            <a:lvl5pPr marL="3429000" lvl="4" indent="-457200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800">
                <a:solidFill>
                  <a:schemeClr val="lt1"/>
                </a:solidFill>
              </a:defRPr>
            </a:lvl5pPr>
            <a:lvl6pPr marL="4114800" lvl="5" indent="-457200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800">
                <a:solidFill>
                  <a:schemeClr val="lt1"/>
                </a:solidFill>
              </a:defRPr>
            </a:lvl6pPr>
            <a:lvl7pPr marL="4800600" lvl="6" indent="-457200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800">
                <a:solidFill>
                  <a:schemeClr val="lt1"/>
                </a:solidFill>
              </a:defRPr>
            </a:lvl7pPr>
            <a:lvl8pPr marL="5486400" lvl="7" indent="-457200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800">
                <a:solidFill>
                  <a:schemeClr val="lt1"/>
                </a:solidFill>
              </a:defRPr>
            </a:lvl8pPr>
            <a:lvl9pPr marL="6172200" lvl="8" indent="-457200" rtl="0">
              <a:lnSpc>
                <a:spcPct val="100000"/>
              </a:lnSpc>
              <a:spcBef>
                <a:spcPts val="2400"/>
              </a:spcBef>
              <a:spcAft>
                <a:spcPts val="2400"/>
              </a:spcAft>
              <a:buClr>
                <a:schemeClr val="lt1"/>
              </a:buClr>
              <a:buSzPts val="1200"/>
              <a:buChar char="■"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478855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with subtitle">
  <p:cSld name="Main point with subtitle"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p17"/>
          <p:cNvSpPr txBox="1">
            <a:spLocks noGrp="1"/>
          </p:cNvSpPr>
          <p:nvPr>
            <p:ph type="title"/>
          </p:nvPr>
        </p:nvSpPr>
        <p:spPr>
          <a:xfrm>
            <a:off x="2558750" y="2677526"/>
            <a:ext cx="12570600" cy="3912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0"/>
            </a:lvl9pPr>
          </a:lstStyle>
          <a:p>
            <a:endParaRPr/>
          </a:p>
        </p:txBody>
      </p:sp>
      <p:sp>
        <p:nvSpPr>
          <p:cNvPr id="815" name="Google Shape;815;p17"/>
          <p:cNvSpPr txBox="1">
            <a:spLocks noGrp="1"/>
          </p:cNvSpPr>
          <p:nvPr>
            <p:ph type="subTitle" idx="1"/>
          </p:nvPr>
        </p:nvSpPr>
        <p:spPr>
          <a:xfrm>
            <a:off x="2558750" y="6915276"/>
            <a:ext cx="12570600" cy="694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517140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3/31/25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sv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21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svg"/><Relationship Id="rId4" Type="http://schemas.openxmlformats.org/officeDocument/2006/relationships/image" Target="../media/image12.svg"/><Relationship Id="rId9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2.jp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3.jp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4.jpe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5.jp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1.png"/><Relationship Id="rId5" Type="http://schemas.openxmlformats.org/officeDocument/2006/relationships/image" Target="../media/image26.jpe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66675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  <p:txBody>
          <a:bodyPr/>
          <a:lstStyle/>
          <a:p>
            <a:endParaRPr lang="en-VN" dirty="0"/>
          </a:p>
        </p:txBody>
      </p:sp>
      <p:sp>
        <p:nvSpPr>
          <p:cNvPr id="3" name="Freeform 3"/>
          <p:cNvSpPr/>
          <p:nvPr/>
        </p:nvSpPr>
        <p:spPr>
          <a:xfrm>
            <a:off x="14299319" y="2081436"/>
            <a:ext cx="4436442" cy="4114800"/>
          </a:xfrm>
          <a:custGeom>
            <a:avLst/>
            <a:gdLst/>
            <a:ahLst/>
            <a:cxnLst/>
            <a:rect l="l" t="t" r="r" b="b"/>
            <a:pathLst>
              <a:path w="4436442" h="4114800">
                <a:moveTo>
                  <a:pt x="0" y="0"/>
                </a:moveTo>
                <a:lnTo>
                  <a:pt x="4436442" y="0"/>
                </a:lnTo>
                <a:lnTo>
                  <a:pt x="443644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9666782" y="3627728"/>
            <a:ext cx="9265074" cy="6659272"/>
          </a:xfrm>
          <a:custGeom>
            <a:avLst/>
            <a:gdLst/>
            <a:ahLst/>
            <a:cxnLst/>
            <a:rect l="l" t="t" r="r" b="b"/>
            <a:pathLst>
              <a:path w="9265074" h="6659272">
                <a:moveTo>
                  <a:pt x="9265074" y="0"/>
                </a:moveTo>
                <a:lnTo>
                  <a:pt x="0" y="0"/>
                </a:lnTo>
                <a:lnTo>
                  <a:pt x="0" y="6659272"/>
                </a:lnTo>
                <a:lnTo>
                  <a:pt x="9265074" y="6659272"/>
                </a:lnTo>
                <a:lnTo>
                  <a:pt x="9265074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407457" y="8008016"/>
            <a:ext cx="3356557" cy="1632126"/>
          </a:xfrm>
          <a:custGeom>
            <a:avLst/>
            <a:gdLst/>
            <a:ahLst/>
            <a:cxnLst/>
            <a:rect l="l" t="t" r="r" b="b"/>
            <a:pathLst>
              <a:path w="3356557" h="1632126">
                <a:moveTo>
                  <a:pt x="0" y="0"/>
                </a:moveTo>
                <a:lnTo>
                  <a:pt x="3356557" y="0"/>
                </a:lnTo>
                <a:lnTo>
                  <a:pt x="3356557" y="1632125"/>
                </a:lnTo>
                <a:lnTo>
                  <a:pt x="0" y="163212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62042" y="6038954"/>
            <a:ext cx="7315200" cy="658368"/>
          </a:xfrm>
          <a:custGeom>
            <a:avLst/>
            <a:gdLst/>
            <a:ahLst/>
            <a:cxnLst/>
            <a:rect l="l" t="t" r="r" b="b"/>
            <a:pathLst>
              <a:path w="7315200" h="658368">
                <a:moveTo>
                  <a:pt x="0" y="0"/>
                </a:moveTo>
                <a:lnTo>
                  <a:pt x="7315200" y="0"/>
                </a:lnTo>
                <a:lnTo>
                  <a:pt x="7315200" y="658368"/>
                </a:lnTo>
                <a:lnTo>
                  <a:pt x="0" y="65836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460134" y="3003228"/>
            <a:ext cx="12892158" cy="19525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6266"/>
              </a:lnSpc>
              <a:spcBef>
                <a:spcPct val="0"/>
              </a:spcBef>
            </a:pPr>
            <a:r>
              <a:rPr lang="en-US" sz="11619" dirty="0">
                <a:solidFill>
                  <a:srgbClr val="034093"/>
                </a:solidFill>
                <a:latin typeface="Children One"/>
                <a:ea typeface="Children One"/>
                <a:cs typeface="Children One"/>
                <a:sym typeface="Children One"/>
              </a:rPr>
              <a:t>Becoming </a:t>
            </a:r>
            <a:r>
              <a:rPr lang="en-US" sz="11619" dirty="0" err="1">
                <a:solidFill>
                  <a:srgbClr val="034093"/>
                </a:solidFill>
                <a:latin typeface="Children One"/>
                <a:ea typeface="Children One"/>
                <a:cs typeface="Children One"/>
                <a:sym typeface="Children One"/>
              </a:rPr>
              <a:t>indePendent</a:t>
            </a:r>
            <a:endParaRPr lang="en-US" sz="11619" dirty="0">
              <a:solidFill>
                <a:srgbClr val="034093"/>
              </a:solidFill>
              <a:latin typeface="Children One"/>
              <a:ea typeface="Children One"/>
              <a:cs typeface="Children One"/>
              <a:sym typeface="Children One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2614411" y="5256533"/>
            <a:ext cx="4395990" cy="5222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432"/>
              </a:lnSpc>
              <a:spcBef>
                <a:spcPct val="0"/>
              </a:spcBef>
            </a:pPr>
            <a:r>
              <a:rPr lang="en-US" sz="3166" dirty="0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GETTING STARTED </a:t>
            </a:r>
          </a:p>
        </p:txBody>
      </p:sp>
      <p:sp>
        <p:nvSpPr>
          <p:cNvPr id="9" name="Freeform 9"/>
          <p:cNvSpPr/>
          <p:nvPr/>
        </p:nvSpPr>
        <p:spPr>
          <a:xfrm rot="-3811188">
            <a:off x="11305909" y="1477700"/>
            <a:ext cx="1604417" cy="1980762"/>
          </a:xfrm>
          <a:custGeom>
            <a:avLst/>
            <a:gdLst/>
            <a:ahLst/>
            <a:cxnLst/>
            <a:rect l="l" t="t" r="r" b="b"/>
            <a:pathLst>
              <a:path w="1604417" h="1980762">
                <a:moveTo>
                  <a:pt x="0" y="0"/>
                </a:moveTo>
                <a:lnTo>
                  <a:pt x="1604417" y="0"/>
                </a:lnTo>
                <a:lnTo>
                  <a:pt x="1604417" y="1980762"/>
                </a:lnTo>
                <a:lnTo>
                  <a:pt x="0" y="198076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662042" y="1856841"/>
            <a:ext cx="5348358" cy="12037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845"/>
              </a:lnSpc>
              <a:spcBef>
                <a:spcPct val="0"/>
              </a:spcBef>
            </a:pPr>
            <a:r>
              <a:rPr lang="en-US" sz="16600" dirty="0">
                <a:solidFill>
                  <a:srgbClr val="034093"/>
                </a:solidFill>
                <a:latin typeface="Children One"/>
                <a:ea typeface="Children One"/>
                <a:cs typeface="Children One"/>
                <a:sym typeface="Children One"/>
              </a:rPr>
              <a:t>Unit 8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1317062" y="1667361"/>
            <a:ext cx="753909" cy="753909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solidFill>
                <a:srgbClr val="048DA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362320" y="1523891"/>
            <a:ext cx="6747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6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2037051" y="1636440"/>
            <a:ext cx="685800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200" b="1" dirty="0"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1"/>
            <a:ext cx="18288000" cy="1339802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741657" y="185903"/>
            <a:ext cx="6858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PRESENTATION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4784" y="2717909"/>
            <a:ext cx="8978433" cy="7266825"/>
          </a:xfrm>
          <a:prstGeom prst="rect">
            <a:avLst/>
          </a:prstGeom>
        </p:spPr>
      </p:pic>
      <p:pic>
        <p:nvPicPr>
          <p:cNvPr id="3" name="Track 5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652377" y="18590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640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9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EA891B5-9396-219D-9421-5C3D37B278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866" y="3502398"/>
            <a:ext cx="16853915" cy="6113115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1317062" y="1667361"/>
            <a:ext cx="753909" cy="753909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solidFill>
                <a:srgbClr val="048DA4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362320" y="1523891"/>
            <a:ext cx="6747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2116229" y="1498543"/>
            <a:ext cx="1573579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200" b="1" dirty="0">
                <a:cs typeface="Arial" panose="020B0604020202020204" pitchFamily="34" charset="0"/>
              </a:rPr>
              <a:t>Read the conversation again and decide who has these skills. Put a tick (  ) in the correct column.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0" y="1"/>
            <a:ext cx="18288000" cy="1339802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741657" y="185903"/>
            <a:ext cx="6858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9C360B5-8255-8CC8-AF18-6E6C490E89A5}"/>
              </a:ext>
            </a:extLst>
          </p:cNvPr>
          <p:cNvSpPr txBox="1"/>
          <p:nvPr/>
        </p:nvSpPr>
        <p:spPr>
          <a:xfrm>
            <a:off x="3137728" y="2193305"/>
            <a:ext cx="4575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4200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0A6F4E-63DD-4CAC-B4E0-2C3C216837B6}"/>
              </a:ext>
            </a:extLst>
          </p:cNvPr>
          <p:cNvSpPr txBox="1"/>
          <p:nvPr/>
        </p:nvSpPr>
        <p:spPr>
          <a:xfrm>
            <a:off x="15263483" y="4758462"/>
            <a:ext cx="125762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8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10800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215C265-2E6E-447E-A4E4-4DC03F5C1DBB}"/>
              </a:ext>
            </a:extLst>
          </p:cNvPr>
          <p:cNvSpPr txBox="1"/>
          <p:nvPr/>
        </p:nvSpPr>
        <p:spPr>
          <a:xfrm>
            <a:off x="9984125" y="6331964"/>
            <a:ext cx="88296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8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10800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BBB658C-231A-4A9F-A08A-BFF80F99FEEE}"/>
              </a:ext>
            </a:extLst>
          </p:cNvPr>
          <p:cNvSpPr txBox="1"/>
          <p:nvPr/>
        </p:nvSpPr>
        <p:spPr>
          <a:xfrm>
            <a:off x="12777486" y="8132457"/>
            <a:ext cx="88296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8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10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1645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9629F83-6613-F84C-1A8C-17B7BB06E7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286" y="2897942"/>
            <a:ext cx="13886742" cy="7120197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1317062" y="1667361"/>
            <a:ext cx="753909" cy="753909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362320" y="1523891"/>
            <a:ext cx="6747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2210879" y="1652024"/>
            <a:ext cx="1573579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200" b="1" dirty="0">
                <a:cs typeface="Arial" panose="020B0604020202020204" pitchFamily="34" charset="0"/>
              </a:rPr>
              <a:t>Find words and a phrase in 1 that have the following meanings.</a:t>
            </a:r>
            <a:endParaRPr lang="en-US" sz="4200" b="1" dirty="0">
              <a:cs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1"/>
            <a:ext cx="18288000" cy="1339802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741657" y="185903"/>
            <a:ext cx="6858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136754" y="3570189"/>
            <a:ext cx="39821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C00000"/>
                </a:solidFill>
              </a:rPr>
              <a:t>confidence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136754" y="5304266"/>
            <a:ext cx="46055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C00000"/>
                </a:solidFill>
              </a:rPr>
              <a:t>independent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136753" y="7008857"/>
            <a:ext cx="54177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C00000"/>
                </a:solidFill>
              </a:rPr>
              <a:t>responsibilities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136754" y="8547357"/>
            <a:ext cx="69939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C00000"/>
                </a:solidFill>
              </a:rPr>
              <a:t>money-management</a:t>
            </a:r>
          </a:p>
        </p:txBody>
      </p:sp>
    </p:spTree>
    <p:extLst>
      <p:ext uri="{BB962C8B-B14F-4D97-AF65-F5344CB8AC3E}">
        <p14:creationId xmlns:p14="http://schemas.microsoft.com/office/powerpoint/2010/main" val="3735910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0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317062" y="1667361"/>
            <a:ext cx="753909" cy="753909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solidFill>
                <a:srgbClr val="048DA4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362320" y="1523891"/>
            <a:ext cx="6747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2083283" y="1655174"/>
            <a:ext cx="1573579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200" b="1" dirty="0">
                <a:cs typeface="Arial" panose="020B0604020202020204" pitchFamily="34" charset="0"/>
              </a:rPr>
              <a:t>Match the two halves to make sentences used in 1.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1"/>
            <a:ext cx="18288000" cy="1339802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741657" y="185903"/>
            <a:ext cx="6858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PRACTICE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AF5389AC-6F9B-EF99-CA8F-FF85AD8550DC}"/>
              </a:ext>
            </a:extLst>
          </p:cNvPr>
          <p:cNvGraphicFramePr>
            <a:graphicFrameLocks noGrp="1"/>
          </p:cNvGraphicFramePr>
          <p:nvPr/>
        </p:nvGraphicFramePr>
        <p:xfrm>
          <a:off x="941294" y="2748830"/>
          <a:ext cx="16877783" cy="58035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25436">
                  <a:extLst>
                    <a:ext uri="{9D8B030D-6E8A-4147-A177-3AD203B41FA5}">
                      <a16:colId xmlns:a16="http://schemas.microsoft.com/office/drawing/2014/main" val="3706628408"/>
                    </a:ext>
                  </a:extLst>
                </a:gridCol>
                <a:gridCol w="8352347">
                  <a:extLst>
                    <a:ext uri="{9D8B030D-6E8A-4147-A177-3AD203B41FA5}">
                      <a16:colId xmlns:a16="http://schemas.microsoft.com/office/drawing/2014/main" val="2411028412"/>
                    </a:ext>
                  </a:extLst>
                </a:gridCol>
              </a:tblGrid>
              <a:tr h="1051515"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100000"/>
                        </a:lnSpc>
                        <a:buAutoNum type="arabicPeriod"/>
                      </a:pPr>
                      <a:r>
                        <a:rPr lang="en-US" sz="5400" b="0" dirty="0">
                          <a:solidFill>
                            <a:schemeClr val="tx1"/>
                          </a:solidFill>
                        </a:rPr>
                        <a:t>It’s my mum</a:t>
                      </a:r>
                    </a:p>
                  </a:txBody>
                  <a:tcPr marL="137160" marR="137160" marT="68580" marB="68580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100000"/>
                        </a:lnSpc>
                        <a:buAutoNum type="alphaLcPeriod"/>
                      </a:pPr>
                      <a:r>
                        <a:rPr lang="en-US" sz="5400" b="0" dirty="0">
                          <a:solidFill>
                            <a:schemeClr val="tx1"/>
                          </a:solidFill>
                        </a:rPr>
                        <a:t>that took a long time</a:t>
                      </a:r>
                    </a:p>
                  </a:txBody>
                  <a:tcPr marL="137160" marR="137160" marT="68580" marB="68580">
                    <a:solidFill>
                      <a:schemeClr val="accent4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1238643"/>
                  </a:ext>
                </a:extLst>
              </a:tr>
              <a:tr h="17830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5400" dirty="0"/>
                        <a:t>2. It was earning my parents’ trust</a:t>
                      </a:r>
                    </a:p>
                  </a:txBody>
                  <a:tcPr marL="137160" marR="137160" marT="68580" marB="6858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5400" dirty="0"/>
                        <a:t>b. who still think I don’t have the skills to be independent.</a:t>
                      </a:r>
                    </a:p>
                  </a:txBody>
                  <a:tcPr marL="137160" marR="137160" marT="68580" marB="6858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9851909"/>
                  </a:ext>
                </a:extLst>
              </a:tr>
              <a:tr h="191747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5400" dirty="0"/>
                        <a:t>3. It’s my parents</a:t>
                      </a:r>
                    </a:p>
                  </a:txBody>
                  <a:tcPr marL="137160" marR="137160" marT="68580" marB="68580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5400" dirty="0"/>
                        <a:t>c. that taught me how to be responsible with money.</a:t>
                      </a:r>
                    </a:p>
                  </a:txBody>
                  <a:tcPr marL="137160" marR="137160" marT="68580" marB="68580">
                    <a:solidFill>
                      <a:schemeClr val="accent4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3601717"/>
                  </a:ext>
                </a:extLst>
              </a:tr>
              <a:tr h="105151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5400" dirty="0"/>
                        <a:t>4. It’s the app</a:t>
                      </a:r>
                    </a:p>
                  </a:txBody>
                  <a:tcPr marL="137160" marR="137160" marT="68580" marB="6858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5400" dirty="0"/>
                        <a:t>d. who is calling me again.</a:t>
                      </a:r>
                    </a:p>
                  </a:txBody>
                  <a:tcPr marL="137160" marR="137160" marT="68580" marB="6858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6850679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7067E746-BF28-E9C2-5AE1-F839F28A7203}"/>
              </a:ext>
            </a:extLst>
          </p:cNvPr>
          <p:cNvSpPr txBox="1"/>
          <p:nvPr/>
        </p:nvSpPr>
        <p:spPr>
          <a:xfrm>
            <a:off x="4170658" y="8976842"/>
            <a:ext cx="112147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</a:rPr>
              <a:t>1. d		2. a		3. b   		4. c</a:t>
            </a:r>
          </a:p>
        </p:txBody>
      </p:sp>
    </p:spTree>
    <p:extLst>
      <p:ext uri="{BB962C8B-B14F-4D97-AF65-F5344CB8AC3E}">
        <p14:creationId xmlns:p14="http://schemas.microsoft.com/office/powerpoint/2010/main" val="976335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2598455" y="1667262"/>
            <a:ext cx="1192056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6600" b="1" dirty="0">
                <a:solidFill>
                  <a:srgbClr val="F26532"/>
                </a:solidFill>
                <a:cs typeface="Arial" panose="020B0604020202020204" pitchFamily="34" charset="0"/>
              </a:rPr>
              <a:t>Role-play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30305" y="2983006"/>
            <a:ext cx="11537577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- Ss work in groups of 4.</a:t>
            </a:r>
          </a:p>
          <a:p>
            <a:r>
              <a:rPr lang="en-US" sz="5400" dirty="0"/>
              <a:t>- In each group, one student plays the role of a student. Others are advisors. Advisors are giving advice on how to live independently.</a:t>
            </a:r>
          </a:p>
          <a:p>
            <a:r>
              <a:rPr lang="en-US" sz="5400" dirty="0"/>
              <a:t>- 3 minutes to prepare for the role-play.</a:t>
            </a:r>
          </a:p>
          <a:p>
            <a:r>
              <a:rPr lang="en-US" sz="5400" dirty="0"/>
              <a:t>- 2 minutes for a performance.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1"/>
            <a:ext cx="18288000" cy="1339802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741657" y="185903"/>
            <a:ext cx="6858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PRODUCTION</a:t>
            </a:r>
          </a:p>
        </p:txBody>
      </p:sp>
      <p:pic>
        <p:nvPicPr>
          <p:cNvPr id="7172" name="Picture 4" descr="Moving Out of Your Mom's Basement: How to Live Independently | College Info  Geek">
            <a:extLst>
              <a:ext uri="{FF2B5EF4-FFF2-40B4-BE49-F238E27FC236}">
                <a16:creationId xmlns:a16="http://schemas.microsoft.com/office/drawing/2014/main" id="{176C589A-0F2F-214D-F734-89AFE0539D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4471" y="1667263"/>
            <a:ext cx="5277693" cy="8102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67736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807483" y="1759947"/>
            <a:ext cx="753909" cy="753909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52742" y="1616477"/>
            <a:ext cx="6747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6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639376" y="1708810"/>
            <a:ext cx="1192056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800" b="1" dirty="0"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FB7A97-2050-4E17-AB89-5199898D9829}"/>
              </a:ext>
            </a:extLst>
          </p:cNvPr>
          <p:cNvSpPr txBox="1"/>
          <p:nvPr/>
        </p:nvSpPr>
        <p:spPr>
          <a:xfrm>
            <a:off x="1639376" y="3492862"/>
            <a:ext cx="15186060" cy="4387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latin typeface="Arial" panose="020B0604020202020204" pitchFamily="34" charset="0"/>
                <a:cs typeface="Arial" panose="020B0604020202020204" pitchFamily="34" charset="0"/>
              </a:rPr>
              <a:t>What have you learnt today?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indent="-685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4800" dirty="0">
                <a:latin typeface="Arial" panose="020B0604020202020204" pitchFamily="34" charset="0"/>
                <a:cs typeface="Arial" panose="020B0604020202020204" pitchFamily="34" charset="0"/>
              </a:rPr>
              <a:t>Some lexical items about 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becoming independent</a:t>
            </a:r>
          </a:p>
          <a:p>
            <a:pPr marL="685800" indent="-685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4800" dirty="0">
                <a:latin typeface="Arial" panose="020B0604020202020204" pitchFamily="34" charset="0"/>
                <a:cs typeface="Arial" panose="020B0604020202020204" pitchFamily="34" charset="0"/>
              </a:rPr>
              <a:t>Reading for specific information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indent="-685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Cleft sentence with “it is/was … who/ that…”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1"/>
            <a:ext cx="18288000" cy="1339802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741657" y="185903"/>
            <a:ext cx="6858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2934437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1025FAB0-B9C8-DF4B-19BE-177A87D4BA3C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AC5994-6BF9-AE41-AC48-5A10285266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16395" y="3237346"/>
            <a:ext cx="14038641" cy="3473732"/>
          </a:xfrm>
          <a:noFill/>
        </p:spPr>
        <p:txBody>
          <a:bodyPr anchor="t"/>
          <a:lstStyle/>
          <a:p>
            <a:pPr marL="723900" indent="-5143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5400" dirty="0">
                <a:latin typeface="Arial" panose="020B0604020202020204" pitchFamily="34" charset="0"/>
                <a:cs typeface="Arial" panose="020B0604020202020204" pitchFamily="34" charset="0"/>
              </a:rPr>
              <a:t>Do exercises in the workbook.</a:t>
            </a:r>
          </a:p>
          <a:p>
            <a:pPr marL="723900" indent="-5143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5400" dirty="0">
                <a:latin typeface="Arial" panose="020B0604020202020204" pitchFamily="34" charset="0"/>
                <a:cs typeface="Arial" panose="020B0604020202020204" pitchFamily="34" charset="0"/>
              </a:rPr>
              <a:t>Prepare for Lesson 2 - Unit 8.</a:t>
            </a:r>
          </a:p>
          <a:p>
            <a:pPr marL="723900" indent="-5143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5400" dirty="0">
                <a:latin typeface="Arial" panose="020B0604020202020204" pitchFamily="34" charset="0"/>
                <a:cs typeface="Arial" panose="020B0604020202020204" pitchFamily="34" charset="0"/>
              </a:rPr>
              <a:t>Prepare materials for the project in lesson 8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208931" y="1793400"/>
            <a:ext cx="753909" cy="753909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solidFill>
                <a:srgbClr val="048DA4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54190" y="1649930"/>
            <a:ext cx="6747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8" name="Rectangle 7"/>
          <p:cNvSpPr/>
          <p:nvPr/>
        </p:nvSpPr>
        <p:spPr>
          <a:xfrm>
            <a:off x="2008098" y="1772521"/>
            <a:ext cx="6858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1"/>
            <a:ext cx="18288000" cy="1339802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741657" y="185903"/>
            <a:ext cx="6858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  <p:sp>
        <p:nvSpPr>
          <p:cNvPr id="4" name="Freeform 8">
            <a:extLst>
              <a:ext uri="{FF2B5EF4-FFF2-40B4-BE49-F238E27FC236}">
                <a16:creationId xmlns:a16="http://schemas.microsoft.com/office/drawing/2014/main" id="{2370D9DC-B588-5E32-5ED3-B156B00259E6}"/>
              </a:ext>
            </a:extLst>
          </p:cNvPr>
          <p:cNvSpPr/>
          <p:nvPr/>
        </p:nvSpPr>
        <p:spPr>
          <a:xfrm>
            <a:off x="0" y="7683483"/>
            <a:ext cx="4114800" cy="2354715"/>
          </a:xfrm>
          <a:custGeom>
            <a:avLst/>
            <a:gdLst/>
            <a:ahLst/>
            <a:cxnLst/>
            <a:rect l="l" t="t" r="r" b="b"/>
            <a:pathLst>
              <a:path w="4666538" h="3138247">
                <a:moveTo>
                  <a:pt x="0" y="0"/>
                </a:moveTo>
                <a:lnTo>
                  <a:pt x="4666537" y="0"/>
                </a:lnTo>
                <a:lnTo>
                  <a:pt x="4666537" y="3138246"/>
                </a:lnTo>
                <a:lnTo>
                  <a:pt x="0" y="313824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2506575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31306" y="3621999"/>
            <a:ext cx="4833500" cy="3196152"/>
          </a:xfrm>
          <a:custGeom>
            <a:avLst/>
            <a:gdLst/>
            <a:ahLst/>
            <a:cxnLst/>
            <a:rect l="l" t="t" r="r" b="b"/>
            <a:pathLst>
              <a:path w="4833500" h="3196152">
                <a:moveTo>
                  <a:pt x="0" y="0"/>
                </a:moveTo>
                <a:lnTo>
                  <a:pt x="4833500" y="0"/>
                </a:lnTo>
                <a:lnTo>
                  <a:pt x="4833500" y="3196152"/>
                </a:lnTo>
                <a:lnTo>
                  <a:pt x="0" y="319615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8084072" y="2504490"/>
            <a:ext cx="8528643" cy="20455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838"/>
              </a:lnSpc>
            </a:pPr>
            <a:r>
              <a:rPr lang="en-US" sz="8428">
                <a:solidFill>
                  <a:srgbClr val="034093"/>
                </a:solidFill>
                <a:latin typeface="Children One"/>
                <a:ea typeface="Children One"/>
                <a:cs typeface="Children One"/>
                <a:sym typeface="Children One"/>
              </a:rPr>
              <a:t>Welcome to Our</a:t>
            </a:r>
          </a:p>
          <a:p>
            <a:pPr algn="l">
              <a:lnSpc>
                <a:spcPts val="7838"/>
              </a:lnSpc>
            </a:pPr>
            <a:r>
              <a:rPr lang="en-US" sz="8428">
                <a:solidFill>
                  <a:srgbClr val="034093"/>
                </a:solidFill>
                <a:latin typeface="Children One"/>
                <a:ea typeface="Children One"/>
                <a:cs typeface="Children One"/>
                <a:sym typeface="Children One"/>
              </a:rPr>
              <a:t>School Program</a:t>
            </a:r>
          </a:p>
        </p:txBody>
      </p:sp>
      <p:sp>
        <p:nvSpPr>
          <p:cNvPr id="5" name="Freeform 5"/>
          <p:cNvSpPr/>
          <p:nvPr/>
        </p:nvSpPr>
        <p:spPr>
          <a:xfrm rot="2031449">
            <a:off x="14308605" y="2488254"/>
            <a:ext cx="756148" cy="1543159"/>
          </a:xfrm>
          <a:custGeom>
            <a:avLst/>
            <a:gdLst/>
            <a:ahLst/>
            <a:cxnLst/>
            <a:rect l="l" t="t" r="r" b="b"/>
            <a:pathLst>
              <a:path w="756148" h="1543159">
                <a:moveTo>
                  <a:pt x="0" y="0"/>
                </a:moveTo>
                <a:lnTo>
                  <a:pt x="756147" y="0"/>
                </a:lnTo>
                <a:lnTo>
                  <a:pt x="756147" y="1543159"/>
                </a:lnTo>
                <a:lnTo>
                  <a:pt x="0" y="154315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1727829" y="9258300"/>
            <a:ext cx="7315200" cy="2953512"/>
          </a:xfrm>
          <a:custGeom>
            <a:avLst/>
            <a:gdLst/>
            <a:ahLst/>
            <a:cxnLst/>
            <a:rect l="l" t="t" r="r" b="b"/>
            <a:pathLst>
              <a:path w="7315200" h="2953512">
                <a:moveTo>
                  <a:pt x="0" y="0"/>
                </a:moveTo>
                <a:lnTo>
                  <a:pt x="7315200" y="0"/>
                </a:lnTo>
                <a:lnTo>
                  <a:pt x="7315200" y="2953512"/>
                </a:lnTo>
                <a:lnTo>
                  <a:pt x="0" y="295351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8084072" y="4771408"/>
            <a:ext cx="7891595" cy="19343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081"/>
              </a:lnSpc>
              <a:spcBef>
                <a:spcPct val="0"/>
              </a:spcBef>
            </a:pPr>
            <a:r>
              <a:rPr lang="en-US" sz="220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Lorem ipsum dolor sit amet, consectetur adipiscing elit, sed d incididunt ut labore et dolore magna aliqua. Ut enim ad minim veniam, quis exercitation ullamco laboris nisi ut aliquip ex ea commodo consequat. Duis aute irure dolor in elit, sed d eiusmod tempor incididunt ut labore et dolore aliqua.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084072" y="6924800"/>
            <a:ext cx="7891595" cy="19343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081"/>
              </a:lnSpc>
              <a:spcBef>
                <a:spcPct val="0"/>
              </a:spcBef>
            </a:pPr>
            <a:r>
              <a:rPr lang="en-US" sz="2201">
                <a:solidFill>
                  <a:srgbClr val="034093"/>
                </a:solidFill>
                <a:latin typeface="Comic Relief"/>
                <a:ea typeface="Comic Relief"/>
                <a:cs typeface="Comic Relief"/>
                <a:sym typeface="Comic Relief"/>
              </a:rPr>
              <a:t>Lorem ipsum dolor sit amet, consectetur adipiscing elit, sed d incididunt ut labore et dolore magna aliqua. Ut enim ad minim veniam, quis exercitation ullamco laboris nisi ut aliquip ex ea commodo consequat. Duis aute irure dolor in elit, sed d eiusmod tempor incididunt ut labore et dolore aliqua.</a:t>
            </a:r>
          </a:p>
        </p:txBody>
      </p:sp>
      <p:sp>
        <p:nvSpPr>
          <p:cNvPr id="9" name="Freeform 9"/>
          <p:cNvSpPr/>
          <p:nvPr/>
        </p:nvSpPr>
        <p:spPr>
          <a:xfrm>
            <a:off x="16612715" y="8288883"/>
            <a:ext cx="2147651" cy="3201105"/>
          </a:xfrm>
          <a:custGeom>
            <a:avLst/>
            <a:gdLst/>
            <a:ahLst/>
            <a:cxnLst/>
            <a:rect l="l" t="t" r="r" b="b"/>
            <a:pathLst>
              <a:path w="2147651" h="3201105">
                <a:moveTo>
                  <a:pt x="0" y="0"/>
                </a:moveTo>
                <a:lnTo>
                  <a:pt x="2147651" y="0"/>
                </a:lnTo>
                <a:lnTo>
                  <a:pt x="2147651" y="3201105"/>
                </a:lnTo>
                <a:lnTo>
                  <a:pt x="0" y="320110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2074589">
            <a:off x="3187076" y="2470571"/>
            <a:ext cx="4258179" cy="1240195"/>
          </a:xfrm>
          <a:custGeom>
            <a:avLst/>
            <a:gdLst/>
            <a:ahLst/>
            <a:cxnLst/>
            <a:rect l="l" t="t" r="r" b="b"/>
            <a:pathLst>
              <a:path w="4258179" h="1240195">
                <a:moveTo>
                  <a:pt x="0" y="0"/>
                </a:moveTo>
                <a:lnTo>
                  <a:pt x="4258179" y="0"/>
                </a:lnTo>
                <a:lnTo>
                  <a:pt x="4258179" y="1240194"/>
                </a:lnTo>
                <a:lnTo>
                  <a:pt x="0" y="124019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6799755C-C727-E86C-796B-7F15EC0AB97C}"/>
              </a:ext>
            </a:extLst>
          </p:cNvPr>
          <p:cNvSpPr/>
          <p:nvPr/>
        </p:nvSpPr>
        <p:spPr>
          <a:xfrm>
            <a:off x="981635" y="2035339"/>
            <a:ext cx="16324730" cy="741112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6000" dirty="0"/>
              <a:t>- Work in 4 groups. </a:t>
            </a:r>
          </a:p>
          <a:p>
            <a:r>
              <a:rPr lang="en-US" sz="6000" dirty="0"/>
              <a:t>- Each group is given pieces of paper about dependent and independent lifestyles.</a:t>
            </a:r>
          </a:p>
          <a:p>
            <a:r>
              <a:rPr lang="en-US" sz="6000" dirty="0"/>
              <a:t>- Classify them to correct columns.</a:t>
            </a:r>
          </a:p>
          <a:p>
            <a:r>
              <a:rPr lang="en-US" sz="6000" dirty="0"/>
              <a:t>- The first team to complete the task correctly is the winner. </a:t>
            </a:r>
          </a:p>
          <a:p>
            <a:r>
              <a:rPr lang="en-US" sz="6000" dirty="0"/>
              <a:t>- Go to the board and show the answers.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B02FA52-4F42-CAFD-DA1D-7BB7BA33B653}"/>
              </a:ext>
            </a:extLst>
          </p:cNvPr>
          <p:cNvSpPr txBox="1"/>
          <p:nvPr/>
        </p:nvSpPr>
        <p:spPr>
          <a:xfrm>
            <a:off x="4702541" y="719051"/>
            <a:ext cx="928632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>
                <a:solidFill>
                  <a:srgbClr val="002060"/>
                </a:solidFill>
                <a:latin typeface="Berlin Sans FB Demi" panose="020E0802020502020306" pitchFamily="34" charset="0"/>
              </a:rPr>
              <a:t>CATEGORIZING GAME</a:t>
            </a:r>
          </a:p>
        </p:txBody>
      </p:sp>
    </p:spTree>
    <p:extLst>
      <p:ext uri="{BB962C8B-B14F-4D97-AF65-F5344CB8AC3E}">
        <p14:creationId xmlns:p14="http://schemas.microsoft.com/office/powerpoint/2010/main" val="29714374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24653" y="790199"/>
            <a:ext cx="8152544" cy="101566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6000" dirty="0">
                <a:solidFill>
                  <a:srgbClr val="002060"/>
                </a:solidFill>
                <a:latin typeface="Berlin Sans FB Demi" panose="020E0802020502020306" pitchFamily="34" charset="0"/>
              </a:rPr>
              <a:t>Independent lifestyle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201443" y="790199"/>
            <a:ext cx="8738169" cy="1015663"/>
          </a:xfrm>
          <a:prstGeom prst="rect">
            <a:avLst/>
          </a:prstGeom>
          <a:solidFill>
            <a:srgbClr val="E0A4A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6000" dirty="0">
                <a:solidFill>
                  <a:srgbClr val="002060"/>
                </a:solidFill>
                <a:latin typeface="Berlin Sans FB Demi" panose="020E0802020502020306" pitchFamily="34" charset="0"/>
              </a:rPr>
              <a:t>Dependent lifestyle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AFEC206-FDA3-AEFB-DBE3-E4850AE5180E}"/>
              </a:ext>
            </a:extLst>
          </p:cNvPr>
          <p:cNvSpPr txBox="1"/>
          <p:nvPr/>
        </p:nvSpPr>
        <p:spPr>
          <a:xfrm>
            <a:off x="636392" y="2202066"/>
            <a:ext cx="8152544" cy="53333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4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Cook for yourself</a:t>
            </a:r>
            <a:endParaRPr lang="en-US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4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Have good time management</a:t>
            </a:r>
            <a:endParaRPr lang="en-US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4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Know how to keep house</a:t>
            </a:r>
            <a:endParaRPr lang="en-US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4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Keep your body clean</a:t>
            </a:r>
            <a:endParaRPr lang="en-US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4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Think twice before deciding</a:t>
            </a:r>
            <a:endParaRPr lang="en-US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4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Get enough good sleep</a:t>
            </a:r>
            <a:endParaRPr lang="en-US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2441BD9-FEBB-110F-37D2-E3E32BD2FD77}"/>
              </a:ext>
            </a:extLst>
          </p:cNvPr>
          <p:cNvSpPr txBox="1"/>
          <p:nvPr/>
        </p:nvSpPr>
        <p:spPr>
          <a:xfrm>
            <a:off x="9421739" y="2202067"/>
            <a:ext cx="8517873" cy="70357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4800" i="1">
                <a:latin typeface="Times New Roman" panose="02020603050405020304" pitchFamily="18" charset="0"/>
                <a:ea typeface="Times New Roman" panose="02020603050405020304" pitchFamily="18" charset="0"/>
              </a:rPr>
              <a:t>+ Keep asking parents </a:t>
            </a:r>
            <a:r>
              <a:rPr lang="en-US" sz="4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for money</a:t>
            </a:r>
            <a:endParaRPr lang="en-US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4800" i="1">
                <a:latin typeface="Times New Roman" panose="02020603050405020304" pitchFamily="18" charset="0"/>
                <a:ea typeface="Times New Roman" panose="02020603050405020304" pitchFamily="18" charset="0"/>
              </a:rPr>
              <a:t>+ Wait for </a:t>
            </a:r>
            <a:r>
              <a:rPr lang="en-US" sz="4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parents to cook</a:t>
            </a:r>
            <a:endParaRPr lang="en-US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4800" i="1">
                <a:latin typeface="Times New Roman" panose="02020603050405020304" pitchFamily="18" charset="0"/>
                <a:ea typeface="Times New Roman" panose="02020603050405020304" pitchFamily="18" charset="0"/>
              </a:rPr>
              <a:t>+ Not </a:t>
            </a:r>
            <a:r>
              <a:rPr lang="en-US" sz="4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do your homework</a:t>
            </a:r>
            <a:endParaRPr lang="en-US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4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Need mother to drop you off at school</a:t>
            </a:r>
            <a:endParaRPr lang="en-US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4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Communicate badly with people</a:t>
            </a:r>
            <a:endParaRPr lang="en-US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4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Eat instant noodles all the time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777991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20" grpId="0"/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1288240" y="1863946"/>
            <a:ext cx="10078313" cy="202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9900" b="1" dirty="0">
                <a:solidFill>
                  <a:schemeClr val="accent2"/>
                </a:solidFill>
              </a:rPr>
              <a:t>independent </a:t>
            </a:r>
            <a:r>
              <a:rPr lang="en-US" sz="8100" dirty="0">
                <a:solidFill>
                  <a:schemeClr val="accent2"/>
                </a:solidFill>
              </a:rPr>
              <a:t>(</a:t>
            </a:r>
            <a:r>
              <a:rPr lang="en-US" sz="8100" dirty="0" err="1">
                <a:solidFill>
                  <a:schemeClr val="accent2"/>
                </a:solidFill>
              </a:rPr>
              <a:t>adj</a:t>
            </a:r>
            <a:r>
              <a:rPr lang="en-US" sz="8100" dirty="0">
                <a:solidFill>
                  <a:schemeClr val="accent2"/>
                </a:solidFill>
              </a:rPr>
              <a:t>)</a:t>
            </a:r>
            <a:endParaRPr lang="en-US" sz="8100" dirty="0">
              <a:solidFill>
                <a:schemeClr val="accent2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49003" y="6725638"/>
            <a:ext cx="8337479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dirty="0"/>
              <a:t>confident and free to do things without needing help from other people</a:t>
            </a:r>
          </a:p>
        </p:txBody>
      </p:sp>
      <p:sp>
        <p:nvSpPr>
          <p:cNvPr id="2" name="Rectangle 1"/>
          <p:cNvSpPr/>
          <p:nvPr/>
        </p:nvSpPr>
        <p:spPr>
          <a:xfrm>
            <a:off x="2897565" y="4157642"/>
            <a:ext cx="479490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 b="1" dirty="0">
                <a:solidFill>
                  <a:srgbClr val="00B0F0"/>
                </a:solidFill>
              </a:rPr>
              <a:t>/ˌ</a:t>
            </a:r>
            <a:r>
              <a:rPr lang="en-US" sz="5400" b="1" dirty="0" err="1">
                <a:solidFill>
                  <a:srgbClr val="00B0F0"/>
                </a:solidFill>
              </a:rPr>
              <a:t>ɪndɪˈpendənt</a:t>
            </a:r>
            <a:r>
              <a:rPr lang="en-US" sz="5400" b="1" dirty="0">
                <a:solidFill>
                  <a:srgbClr val="00B0F0"/>
                </a:solidFill>
              </a:rPr>
              <a:t>/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1"/>
            <a:ext cx="18288000" cy="1339802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741657" y="185903"/>
            <a:ext cx="6858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PRESENTATION</a:t>
            </a:r>
          </a:p>
        </p:txBody>
      </p:sp>
      <p:pic>
        <p:nvPicPr>
          <p:cNvPr id="3" name="independent__gb_3">
            <a:hlinkClick r:id="" action="ppaction://media"/>
            <a:extLst>
              <a:ext uri="{FF2B5EF4-FFF2-40B4-BE49-F238E27FC236}">
                <a16:creationId xmlns:a16="http://schemas.microsoft.com/office/drawing/2014/main" id="{AEBAFFD6-CB7E-DAD1-3203-DF57B84C50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52304" y="5396760"/>
            <a:ext cx="914400" cy="914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3F44689-8612-38EF-CDF1-3C471D0CDF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1935" y="3664429"/>
            <a:ext cx="8203661" cy="5469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969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3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854063" y="2008570"/>
            <a:ext cx="7846692" cy="202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9900" b="1" dirty="0">
                <a:solidFill>
                  <a:schemeClr val="accent2"/>
                </a:solidFill>
              </a:rPr>
              <a:t>trust </a:t>
            </a:r>
            <a:r>
              <a:rPr lang="en-US" sz="8100" dirty="0">
                <a:solidFill>
                  <a:schemeClr val="accent2"/>
                </a:solidFill>
              </a:rPr>
              <a:t>(n)</a:t>
            </a:r>
            <a:endParaRPr lang="en-US" sz="8100" dirty="0">
              <a:solidFill>
                <a:schemeClr val="accent2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54063" y="6933750"/>
            <a:ext cx="824227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dirty="0"/>
              <a:t>the belief that sb/</a:t>
            </a:r>
            <a:r>
              <a:rPr lang="en-US" sz="5400" dirty="0" err="1"/>
              <a:t>sth</a:t>
            </a:r>
            <a:r>
              <a:rPr lang="en-US" sz="5400" dirty="0"/>
              <a:t> is good, sincere, honest, etc. </a:t>
            </a:r>
            <a:endParaRPr lang="en-US" sz="54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611060" y="4391456"/>
            <a:ext cx="210371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 b="1" dirty="0">
                <a:solidFill>
                  <a:srgbClr val="00B0F0"/>
                </a:solidFill>
              </a:rPr>
              <a:t>/</a:t>
            </a:r>
            <a:r>
              <a:rPr lang="en-US" sz="5400" b="1" dirty="0" err="1">
                <a:solidFill>
                  <a:srgbClr val="00B0F0"/>
                </a:solidFill>
              </a:rPr>
              <a:t>trʌst</a:t>
            </a:r>
            <a:r>
              <a:rPr lang="en-US" sz="5400" b="1" dirty="0">
                <a:solidFill>
                  <a:srgbClr val="00B0F0"/>
                </a:solidFill>
              </a:rPr>
              <a:t>/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1"/>
            <a:ext cx="18288000" cy="1339802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741657" y="185903"/>
            <a:ext cx="6858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PRESENTATION</a:t>
            </a:r>
          </a:p>
        </p:txBody>
      </p:sp>
      <p:pic>
        <p:nvPicPr>
          <p:cNvPr id="3" name="trust__gb_1">
            <a:hlinkClick r:id="" action="ppaction://media"/>
            <a:extLst>
              <a:ext uri="{FF2B5EF4-FFF2-40B4-BE49-F238E27FC236}">
                <a16:creationId xmlns:a16="http://schemas.microsoft.com/office/drawing/2014/main" id="{95BFF5E0-CA80-4FB0-A0DE-F2685BC729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0209" y="5660538"/>
            <a:ext cx="914400" cy="914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F422D6F-9F44-0D29-5678-B50DA5469D9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0755" y="2418519"/>
            <a:ext cx="9190671" cy="6129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789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0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741657" y="2396176"/>
            <a:ext cx="7846692" cy="202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9900" b="1" dirty="0">
                <a:solidFill>
                  <a:schemeClr val="accent2"/>
                </a:solidFill>
              </a:rPr>
              <a:t>convince </a:t>
            </a:r>
            <a:r>
              <a:rPr lang="en-US" sz="9000" dirty="0">
                <a:solidFill>
                  <a:schemeClr val="accent2"/>
                </a:solidFill>
              </a:rPr>
              <a:t>(v)</a:t>
            </a:r>
            <a:endParaRPr lang="en-US" sz="9000" b="1" dirty="0">
              <a:solidFill>
                <a:schemeClr val="accent2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91484" y="7213283"/>
            <a:ext cx="868092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dirty="0"/>
              <a:t>to make someone feel </a:t>
            </a:r>
          </a:p>
          <a:p>
            <a:pPr algn="ctr"/>
            <a:r>
              <a:rPr lang="en-US" sz="5400" dirty="0"/>
              <a:t>certain that something is true</a:t>
            </a:r>
            <a:endParaRPr lang="en-US" sz="54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790826" y="4582788"/>
            <a:ext cx="323357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 b="1" dirty="0">
                <a:solidFill>
                  <a:srgbClr val="00B0F0"/>
                </a:solidFill>
              </a:rPr>
              <a:t>/</a:t>
            </a:r>
            <a:r>
              <a:rPr lang="en-US" sz="5400" b="1" dirty="0" err="1">
                <a:solidFill>
                  <a:srgbClr val="00B0F0"/>
                </a:solidFill>
              </a:rPr>
              <a:t>kənˈvɪns</a:t>
            </a:r>
            <a:r>
              <a:rPr lang="en-US" sz="5400" b="1" dirty="0">
                <a:solidFill>
                  <a:srgbClr val="00B0F0"/>
                </a:solidFill>
              </a:rPr>
              <a:t>/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1"/>
            <a:ext cx="18288000" cy="1339802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741657" y="185903"/>
            <a:ext cx="6858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PRESENTATION</a:t>
            </a:r>
          </a:p>
        </p:txBody>
      </p:sp>
      <p:pic>
        <p:nvPicPr>
          <p:cNvPr id="3" name="xconvince__gb_2">
            <a:hlinkClick r:id="" action="ppaction://media"/>
            <a:extLst>
              <a:ext uri="{FF2B5EF4-FFF2-40B4-BE49-F238E27FC236}">
                <a16:creationId xmlns:a16="http://schemas.microsoft.com/office/drawing/2014/main" id="{F38B6FF0-9D54-77C9-4934-AB7803D139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07803" y="5877362"/>
            <a:ext cx="914400" cy="914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51AE4E2-C4CC-47DE-99A2-9E1212BF16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0073" y="3000800"/>
            <a:ext cx="8916444" cy="5001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337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575959" y="1799318"/>
            <a:ext cx="8814290" cy="202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9900" b="1" dirty="0">
                <a:solidFill>
                  <a:schemeClr val="accent2"/>
                </a:solidFill>
              </a:rPr>
              <a:t>responsible </a:t>
            </a:r>
            <a:r>
              <a:rPr lang="en-US" sz="7200" dirty="0">
                <a:solidFill>
                  <a:schemeClr val="accent2"/>
                </a:solidFill>
              </a:rPr>
              <a:t>(adj) </a:t>
            </a:r>
            <a:endParaRPr lang="en-US" sz="7200" dirty="0">
              <a:solidFill>
                <a:schemeClr val="accent2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29711" y="6966578"/>
            <a:ext cx="881429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dirty="0"/>
              <a:t>having the job or duty of doing </a:t>
            </a:r>
            <a:r>
              <a:rPr lang="en-US" sz="5400" dirty="0" err="1"/>
              <a:t>sth</a:t>
            </a:r>
            <a:r>
              <a:rPr lang="en-US" sz="5400" dirty="0"/>
              <a:t> or taking care of sb/</a:t>
            </a:r>
            <a:r>
              <a:rPr lang="en-US" sz="5400" dirty="0" err="1"/>
              <a:t>sth</a:t>
            </a:r>
            <a:endParaRPr lang="en-US" sz="54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274762" y="3956210"/>
            <a:ext cx="415851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 b="1" dirty="0">
                <a:solidFill>
                  <a:srgbClr val="00B0F0"/>
                </a:solidFill>
              </a:rPr>
              <a:t>/</a:t>
            </a:r>
            <a:r>
              <a:rPr lang="en-US" sz="5400" b="1" dirty="0" err="1">
                <a:solidFill>
                  <a:srgbClr val="00B0F0"/>
                </a:solidFill>
              </a:rPr>
              <a:t>rɪˈspɔnsɪbəl</a:t>
            </a:r>
            <a:r>
              <a:rPr lang="en-US" sz="5400" b="1" dirty="0">
                <a:solidFill>
                  <a:srgbClr val="00B0F0"/>
                </a:solidFill>
              </a:rPr>
              <a:t>/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1"/>
            <a:ext cx="18288000" cy="1339802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741657" y="185903"/>
            <a:ext cx="6858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PRESENTATION</a:t>
            </a:r>
          </a:p>
        </p:txBody>
      </p:sp>
      <p:pic>
        <p:nvPicPr>
          <p:cNvPr id="3" name="responsible__gb_2">
            <a:hlinkClick r:id="" action="ppaction://media"/>
            <a:extLst>
              <a:ext uri="{FF2B5EF4-FFF2-40B4-BE49-F238E27FC236}">
                <a16:creationId xmlns:a16="http://schemas.microsoft.com/office/drawing/2014/main" id="{7403C3F5-C53E-508C-14D0-4614D4EBCC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96814" y="5129189"/>
            <a:ext cx="914400" cy="914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7C51606-C9A3-1754-06B9-C6AEF2EC5E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1" y="2875721"/>
            <a:ext cx="8961449" cy="5038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385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2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1486158" y="2172634"/>
            <a:ext cx="7846692" cy="202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9900" b="1">
                <a:solidFill>
                  <a:schemeClr val="accent2"/>
                </a:solidFill>
              </a:rPr>
              <a:t>encourage </a:t>
            </a:r>
            <a:r>
              <a:rPr lang="en-US" sz="7200">
                <a:solidFill>
                  <a:schemeClr val="accent2"/>
                </a:solidFill>
              </a:rPr>
              <a:t>(v) </a:t>
            </a:r>
            <a:endParaRPr lang="en-US" sz="7200" b="1" dirty="0">
              <a:solidFill>
                <a:schemeClr val="accent2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266923" y="7029212"/>
            <a:ext cx="919956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dirty="0"/>
              <a:t>to give sb support, courage or hope</a:t>
            </a:r>
            <a:endParaRPr lang="en-US" sz="54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33122" y="4157642"/>
            <a:ext cx="352378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 b="1" dirty="0">
                <a:solidFill>
                  <a:srgbClr val="00B0F0"/>
                </a:solidFill>
              </a:rPr>
              <a:t>/</a:t>
            </a:r>
            <a:r>
              <a:rPr lang="en-US" sz="5400" b="1" dirty="0" err="1">
                <a:solidFill>
                  <a:srgbClr val="00B0F0"/>
                </a:solidFill>
              </a:rPr>
              <a:t>ɪnˈkʌr.ɪdʒ</a:t>
            </a:r>
            <a:r>
              <a:rPr lang="en-US" sz="5400" b="1" dirty="0">
                <a:solidFill>
                  <a:srgbClr val="00B0F0"/>
                </a:solidFill>
              </a:rPr>
              <a:t>/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1"/>
            <a:ext cx="18288000" cy="1339802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741657" y="185903"/>
            <a:ext cx="6858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PRESENTATION</a:t>
            </a:r>
          </a:p>
        </p:txBody>
      </p:sp>
      <p:pic>
        <p:nvPicPr>
          <p:cNvPr id="4098" name="Picture 2" descr="Tất tần tật từ vựng IELTS – Unit 3: Keeping fit – Học Hay - Cộng đồng hỏi  đáp mua bán điện thoạ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0549" y="2400427"/>
            <a:ext cx="8187452" cy="6555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encourage__gb_1">
            <a:hlinkClick r:id="" action="ppaction://media"/>
            <a:extLst>
              <a:ext uri="{FF2B5EF4-FFF2-40B4-BE49-F238E27FC236}">
                <a16:creationId xmlns:a16="http://schemas.microsoft.com/office/drawing/2014/main" id="{2F5FE251-262B-6226-19D0-C8419D4ACF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52304" y="544660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131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3DDB3B2-B1C1-15FE-03A5-EB8A4B2660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3469515"/>
              </p:ext>
            </p:extLst>
          </p:nvPr>
        </p:nvGraphicFramePr>
        <p:xfrm>
          <a:off x="0" y="-14798"/>
          <a:ext cx="18288001" cy="10142862"/>
        </p:xfrm>
        <a:graphic>
          <a:graphicData uri="http://schemas.openxmlformats.org/drawingml/2006/table">
            <a:tbl>
              <a:tblPr bandRow="1">
                <a:tableStyleId>{21E4AEA4-8DFA-4A89-87EB-49C32662AFE0}</a:tableStyleId>
              </a:tblPr>
              <a:tblGrid>
                <a:gridCol w="4168589">
                  <a:extLst>
                    <a:ext uri="{9D8B030D-6E8A-4147-A177-3AD203B41FA5}">
                      <a16:colId xmlns:a16="http://schemas.microsoft.com/office/drawing/2014/main" val="422145785"/>
                    </a:ext>
                  </a:extLst>
                </a:gridCol>
                <a:gridCol w="4249271">
                  <a:extLst>
                    <a:ext uri="{9D8B030D-6E8A-4147-A177-3AD203B41FA5}">
                      <a16:colId xmlns:a16="http://schemas.microsoft.com/office/drawing/2014/main" val="2231541192"/>
                    </a:ext>
                  </a:extLst>
                </a:gridCol>
                <a:gridCol w="9870141">
                  <a:extLst>
                    <a:ext uri="{9D8B030D-6E8A-4147-A177-3AD203B41FA5}">
                      <a16:colId xmlns:a16="http://schemas.microsoft.com/office/drawing/2014/main" val="1312582681"/>
                    </a:ext>
                  </a:extLst>
                </a:gridCol>
              </a:tblGrid>
              <a:tr h="120462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800" b="1" dirty="0">
                          <a:effectLst/>
                        </a:rPr>
                        <a:t>Form</a:t>
                      </a:r>
                      <a:endParaRPr lang="en-US" sz="4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293" marR="54293" marT="107633" marB="107633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800" b="1" dirty="0">
                          <a:effectLst/>
                        </a:rPr>
                        <a:t>Pronunciation</a:t>
                      </a:r>
                      <a:endParaRPr lang="en-US" sz="4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293" marR="54293" marT="107633" marB="107633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800" b="1" dirty="0">
                          <a:effectLst/>
                        </a:rPr>
                        <a:t>Meaning</a:t>
                      </a:r>
                      <a:endParaRPr lang="en-US" sz="4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293" marR="54293" marT="107633" marB="107633" anchor="ctr"/>
                </a:tc>
                <a:extLst>
                  <a:ext uri="{0D108BD9-81ED-4DB2-BD59-A6C34878D82A}">
                    <a16:rowId xmlns:a16="http://schemas.microsoft.com/office/drawing/2014/main" val="1618870465"/>
                  </a:ext>
                </a:extLst>
              </a:tr>
              <a:tr h="190852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800" b="0" dirty="0">
                          <a:effectLst/>
                        </a:rPr>
                        <a:t>independent (adj)</a:t>
                      </a:r>
                      <a:endParaRPr lang="en-US" sz="48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7633" marR="107633" marT="107633" marB="107633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800" dirty="0">
                          <a:effectLst/>
                        </a:rPr>
                        <a:t>/ˌ</a:t>
                      </a:r>
                      <a:r>
                        <a:rPr lang="en-US" sz="4800" dirty="0" err="1">
                          <a:effectLst/>
                        </a:rPr>
                        <a:t>ɪndɪˈpend</a:t>
                      </a:r>
                      <a:r>
                        <a:rPr lang="en-US" sz="4800" baseline="30000" dirty="0" err="1">
                          <a:effectLst/>
                        </a:rPr>
                        <a:t>ə</a:t>
                      </a:r>
                      <a:r>
                        <a:rPr lang="en-US" sz="4800" dirty="0" err="1">
                          <a:effectLst/>
                        </a:rPr>
                        <a:t>nt</a:t>
                      </a:r>
                      <a:r>
                        <a:rPr lang="en-US" sz="4800" dirty="0">
                          <a:effectLst/>
                        </a:rPr>
                        <a:t>/</a:t>
                      </a:r>
                      <a:endParaRPr lang="en-US" sz="4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293" marR="54293" marT="107633" marB="107633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800" dirty="0">
                          <a:effectLst/>
                        </a:rPr>
                        <a:t>confident and free to do things without needing help</a:t>
                      </a:r>
                      <a:endParaRPr lang="en-US" sz="4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7633" marR="107633" marT="107633" marB="107633"/>
                </a:tc>
                <a:extLst>
                  <a:ext uri="{0D108BD9-81ED-4DB2-BD59-A6C34878D82A}">
                    <a16:rowId xmlns:a16="http://schemas.microsoft.com/office/drawing/2014/main" val="2982962391"/>
                  </a:ext>
                </a:extLst>
              </a:tr>
              <a:tr h="195020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800" b="0" dirty="0">
                          <a:effectLst/>
                        </a:rPr>
                        <a:t>trust</a:t>
                      </a:r>
                    </a:p>
                    <a:p>
                      <a:pPr marL="144145" marR="0" indent="-144145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800" b="0">
                          <a:effectLst/>
                        </a:rPr>
                        <a:t>(n)</a:t>
                      </a:r>
                      <a:endParaRPr lang="en-US" sz="48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7633" marR="107633" marT="107633" marB="107633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800" dirty="0">
                          <a:effectLst/>
                        </a:rPr>
                        <a:t>/</a:t>
                      </a:r>
                      <a:r>
                        <a:rPr lang="en-US" sz="4800" dirty="0" err="1">
                          <a:effectLst/>
                        </a:rPr>
                        <a:t>trʌst</a:t>
                      </a:r>
                      <a:r>
                        <a:rPr lang="en-US" sz="4800" dirty="0">
                          <a:effectLst/>
                        </a:rPr>
                        <a:t>/</a:t>
                      </a:r>
                      <a:endParaRPr lang="en-US" sz="4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293" marR="54293" marT="107633" marB="107633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800" dirty="0">
                          <a:effectLst/>
                        </a:rPr>
                        <a:t>the belief that sb/</a:t>
                      </a:r>
                      <a:r>
                        <a:rPr lang="en-US" sz="4800" dirty="0" err="1">
                          <a:effectLst/>
                        </a:rPr>
                        <a:t>sth</a:t>
                      </a:r>
                      <a:r>
                        <a:rPr lang="en-US" sz="4800" dirty="0">
                          <a:effectLst/>
                        </a:rPr>
                        <a:t> is good, sincere, honest, etc. </a:t>
                      </a:r>
                      <a:endParaRPr lang="en-US" sz="4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7633" marR="107633" marT="107633" marB="107633"/>
                </a:tc>
                <a:extLst>
                  <a:ext uri="{0D108BD9-81ED-4DB2-BD59-A6C34878D82A}">
                    <a16:rowId xmlns:a16="http://schemas.microsoft.com/office/drawing/2014/main" val="1812252714"/>
                  </a:ext>
                </a:extLst>
              </a:tr>
              <a:tr h="190852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800" b="0">
                          <a:effectLst/>
                        </a:rPr>
                        <a:t>convince (v)</a:t>
                      </a:r>
                      <a:endParaRPr lang="en-US" sz="48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7633" marR="107633" marT="107633" marB="107633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800">
                          <a:effectLst/>
                        </a:rPr>
                        <a:t>/kənˈvɪns/</a:t>
                      </a:r>
                      <a:endParaRPr lang="en-US" sz="4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293" marR="54293" marT="107633" marB="107633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800">
                          <a:effectLst/>
                        </a:rPr>
                        <a:t>to make someone feel certain that something is true</a:t>
                      </a:r>
                      <a:endParaRPr lang="en-US" sz="4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7633" marR="107633" marT="107633" marB="107633"/>
                </a:tc>
                <a:extLst>
                  <a:ext uri="{0D108BD9-81ED-4DB2-BD59-A6C34878D82A}">
                    <a16:rowId xmlns:a16="http://schemas.microsoft.com/office/drawing/2014/main" val="2631476446"/>
                  </a:ext>
                </a:extLst>
              </a:tr>
              <a:tr h="190852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800" b="0" dirty="0">
                          <a:effectLst/>
                        </a:rPr>
                        <a:t>responsible</a:t>
                      </a:r>
                      <a:r>
                        <a:rPr lang="en-US" sz="4800" b="0" baseline="0" dirty="0">
                          <a:effectLst/>
                        </a:rPr>
                        <a:t> </a:t>
                      </a:r>
                      <a:r>
                        <a:rPr lang="en-US" sz="4800" b="0" dirty="0">
                          <a:effectLst/>
                        </a:rPr>
                        <a:t>(</a:t>
                      </a:r>
                      <a:r>
                        <a:rPr lang="en-US" sz="4800" b="0" dirty="0" err="1">
                          <a:effectLst/>
                        </a:rPr>
                        <a:t>adj</a:t>
                      </a:r>
                      <a:r>
                        <a:rPr lang="en-US" sz="4800" b="0" dirty="0">
                          <a:effectLst/>
                        </a:rPr>
                        <a:t>) </a:t>
                      </a:r>
                      <a:endParaRPr lang="en-US" sz="48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7633" marR="107633" marT="107633" marB="107633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800">
                          <a:effectLst/>
                        </a:rPr>
                        <a:t>/rɪˈspɔnsɪbəl/</a:t>
                      </a:r>
                      <a:endParaRPr lang="en-US" sz="4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293" marR="54293" marT="107633" marB="107633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800">
                          <a:effectLst/>
                        </a:rPr>
                        <a:t>having the job or duty of doing sth or taking care of sb/sth</a:t>
                      </a:r>
                      <a:endParaRPr lang="en-US" sz="4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7633" marR="107633" marT="107633" marB="107633"/>
                </a:tc>
                <a:extLst>
                  <a:ext uri="{0D108BD9-81ED-4DB2-BD59-A6C34878D82A}">
                    <a16:rowId xmlns:a16="http://schemas.microsoft.com/office/drawing/2014/main" val="3512251048"/>
                  </a:ext>
                </a:extLst>
              </a:tr>
              <a:tr h="126246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800" b="0">
                          <a:effectLst/>
                        </a:rPr>
                        <a:t>encourage (v)</a:t>
                      </a:r>
                      <a:endParaRPr lang="en-US" sz="48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7633" marR="107633" marT="107633" marB="107633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800" dirty="0">
                          <a:effectLst/>
                        </a:rPr>
                        <a:t>/</a:t>
                      </a:r>
                      <a:r>
                        <a:rPr lang="en-US" sz="4800" dirty="0" err="1">
                          <a:effectLst/>
                        </a:rPr>
                        <a:t>ɪnˈkʌrɪdʒ</a:t>
                      </a:r>
                      <a:r>
                        <a:rPr lang="en-US" sz="4800" dirty="0">
                          <a:effectLst/>
                        </a:rPr>
                        <a:t>/</a:t>
                      </a:r>
                      <a:endParaRPr lang="en-US" sz="4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293" marR="54293" marT="107633" marB="107633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800" dirty="0">
                          <a:effectLst/>
                        </a:rPr>
                        <a:t>to give </a:t>
                      </a:r>
                      <a:r>
                        <a:rPr lang="en-US" sz="4800" dirty="0" err="1">
                          <a:effectLst/>
                        </a:rPr>
                        <a:t>sb</a:t>
                      </a:r>
                      <a:r>
                        <a:rPr lang="en-US" sz="4800" dirty="0">
                          <a:effectLst/>
                        </a:rPr>
                        <a:t> support, courage or hope</a:t>
                      </a:r>
                      <a:endParaRPr lang="en-US" sz="4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7633" marR="107633" marT="107633" marB="107633"/>
                </a:tc>
                <a:extLst>
                  <a:ext uri="{0D108BD9-81ED-4DB2-BD59-A6C34878D82A}">
                    <a16:rowId xmlns:a16="http://schemas.microsoft.com/office/drawing/2014/main" val="38358578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470883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759</TotalTime>
  <Words>722</Words>
  <Application>Microsoft Macintosh PowerPoint</Application>
  <PresentationFormat>Custom</PresentationFormat>
  <Paragraphs>122</Paragraphs>
  <Slides>16</Slides>
  <Notes>7</Notes>
  <HiddenSlides>0</HiddenSlides>
  <MMClips>6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Times New Roman</vt:lpstr>
      <vt:lpstr>Myriad Pro</vt:lpstr>
      <vt:lpstr>Calibri</vt:lpstr>
      <vt:lpstr>Arial</vt:lpstr>
      <vt:lpstr>Children One</vt:lpstr>
      <vt:lpstr>Comic Relief</vt:lpstr>
      <vt:lpstr>Berlin Sans FB Demi</vt:lpstr>
      <vt:lpstr>Montserrat Medium</vt:lpstr>
      <vt:lpstr>UTM Facebook K&amp;T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Hand Drawn Crayon School Program Presentation</dc:title>
  <cp:lastModifiedBy>Pham Trinh</cp:lastModifiedBy>
  <cp:revision>2</cp:revision>
  <dcterms:created xsi:type="dcterms:W3CDTF">2006-08-16T00:00:00Z</dcterms:created>
  <dcterms:modified xsi:type="dcterms:W3CDTF">2025-03-31T22:50:41Z</dcterms:modified>
  <dc:identifier>DAGaF2jKEf8</dc:identifier>
</cp:coreProperties>
</file>