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64" r:id="rId9"/>
    <p:sldId id="365" r:id="rId10"/>
    <p:sldId id="366" r:id="rId11"/>
    <p:sldId id="353" r:id="rId12"/>
    <p:sldId id="332" r:id="rId13"/>
    <p:sldId id="357" r:id="rId14"/>
    <p:sldId id="358" r:id="rId15"/>
    <p:sldId id="359" r:id="rId16"/>
    <p:sldId id="360" r:id="rId17"/>
    <p:sldId id="336" r:id="rId18"/>
    <p:sldId id="311" r:id="rId19"/>
    <p:sldId id="355" r:id="rId20"/>
    <p:sldId id="322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6501" autoAdjust="0"/>
  </p:normalViewPr>
  <p:slideViewPr>
    <p:cSldViewPr snapToGrid="0" showGuides="1">
      <p:cViewPr varScale="1">
        <p:scale>
          <a:sx n="76" d="100"/>
          <a:sy n="76" d="100"/>
        </p:scale>
        <p:origin x="-10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8164" y="1144985"/>
            <a:ext cx="35224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Discussion</a:t>
            </a:r>
            <a:endParaRPr lang="en-US" sz="3200" b="1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6438" y="2146243"/>
            <a:ext cx="67690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+ Where is </a:t>
            </a:r>
            <a:r>
              <a:rPr lang="en-US" sz="3600" i="1" dirty="0" err="1"/>
              <a:t>Trang</a:t>
            </a:r>
            <a:r>
              <a:rPr lang="en-US" sz="3600" i="1" dirty="0"/>
              <a:t> An? </a:t>
            </a:r>
            <a:endParaRPr lang="en-US" sz="3600" dirty="0"/>
          </a:p>
          <a:p>
            <a:r>
              <a:rPr lang="en-US" sz="3600" i="1" dirty="0"/>
              <a:t>+ Is </a:t>
            </a:r>
            <a:r>
              <a:rPr lang="en-US" sz="3600" i="1" dirty="0" err="1"/>
              <a:t>Trang</a:t>
            </a:r>
            <a:r>
              <a:rPr lang="en-US" sz="3600" i="1" dirty="0"/>
              <a:t> An a World Heritage Site? </a:t>
            </a:r>
            <a:endParaRPr lang="en-US" sz="3600" dirty="0"/>
          </a:p>
          <a:p>
            <a:r>
              <a:rPr lang="en-US" sz="3600" i="1" dirty="0"/>
              <a:t>+ How big is the area?</a:t>
            </a:r>
            <a:endParaRPr lang="en-US" sz="3600" dirty="0"/>
          </a:p>
          <a:p>
            <a:r>
              <a:rPr lang="en-US" sz="3600" i="1" dirty="0"/>
              <a:t>+ Have you ever been to </a:t>
            </a:r>
            <a:r>
              <a:rPr lang="en-US" sz="3600" i="1" dirty="0" err="1"/>
              <a:t>Trang</a:t>
            </a:r>
            <a:r>
              <a:rPr lang="en-US" sz="3600" i="1" dirty="0"/>
              <a:t> An?</a:t>
            </a:r>
            <a:endParaRPr lang="en-US" sz="3600" dirty="0"/>
          </a:p>
          <a:p>
            <a:r>
              <a:rPr lang="en-US" sz="3600" i="1" dirty="0"/>
              <a:t>+ If yes, what did you see and do there?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461637"/>
            <a:ext cx="4447969" cy="33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limestone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66624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type of white rock that contains calcium, used in building and in making cement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3943" y="2771761"/>
            <a:ext cx="2672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laɪmstəʊn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565" y="2106671"/>
            <a:ext cx="4800674" cy="3622546"/>
          </a:xfrm>
          <a:prstGeom prst="rect">
            <a:avLst/>
          </a:prstGeom>
        </p:spPr>
      </p:pic>
      <p:pic>
        <p:nvPicPr>
          <p:cNvPr id="5" name="limest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47807" y="3574985"/>
            <a:ext cx="686404" cy="6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valley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 area of low land between hills or mountains, often with a river flowing through 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4197" y="2771761"/>
            <a:ext cx="1511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væli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837" y="2085060"/>
            <a:ext cx="4660806" cy="3386249"/>
          </a:xfrm>
          <a:prstGeom prst="rect">
            <a:avLst/>
          </a:prstGeom>
        </p:spPr>
      </p:pic>
      <p:pic>
        <p:nvPicPr>
          <p:cNvPr id="6" name="vall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2" y="3574985"/>
            <a:ext cx="811476" cy="8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ecosystem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66624"/>
            <a:ext cx="5558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all the plants and living creatures in a particular area considered in relation to their physical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8869" y="2771761"/>
            <a:ext cx="2962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/ˈiːkəʊsɪstəm/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08" y="1955005"/>
            <a:ext cx="4311707" cy="3646360"/>
          </a:xfrm>
          <a:prstGeom prst="rect">
            <a:avLst/>
          </a:prstGeom>
        </p:spPr>
      </p:pic>
      <p:pic>
        <p:nvPicPr>
          <p:cNvPr id="5" name="ecosyst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interact (v)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if one thing interacts with another, or if two things interact, the two things have an effect on each other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1941" y="2771761"/>
            <a:ext cx="2536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/ˌɪntərˈækt/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04" y="1958656"/>
            <a:ext cx="4496427" cy="3639058"/>
          </a:xfrm>
          <a:prstGeom prst="rect">
            <a:avLst/>
          </a:prstGeom>
        </p:spPr>
      </p:pic>
      <p:pic>
        <p:nvPicPr>
          <p:cNvPr id="5" name="intera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1774" y="3574985"/>
            <a:ext cx="686720" cy="6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original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existing at the beginning of a particular period, process or activity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71684" y="2771761"/>
            <a:ext cx="231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əˈrɪdʒənl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354" y="1802079"/>
            <a:ext cx="4077269" cy="4096322"/>
          </a:xfrm>
          <a:prstGeom prst="rect">
            <a:avLst/>
          </a:prstGeom>
        </p:spPr>
      </p:pic>
      <p:pic>
        <p:nvPicPr>
          <p:cNvPr id="5" name="orig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3" y="3686169"/>
            <a:ext cx="674654" cy="6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55532"/>
              </p:ext>
            </p:extLst>
          </p:nvPr>
        </p:nvGraphicFramePr>
        <p:xfrm>
          <a:off x="0" y="0"/>
          <a:ext cx="12191999" cy="69499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3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0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+mn-lt"/>
                        </a:rPr>
                        <a:t>Form</a:t>
                      </a:r>
                      <a:endParaRPr lang="en-US" sz="25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+mn-lt"/>
                        </a:rPr>
                        <a:t>Pronunciation</a:t>
                      </a:r>
                      <a:endParaRPr lang="en-US" sz="25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+mn-lt"/>
                        </a:rPr>
                        <a:t>Meaning</a:t>
                      </a:r>
                      <a:endParaRPr lang="en-US" sz="25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limestone (n)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/ˈlaɪmstəʊn/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type of white rock that contains calcium, used in building and in making cement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275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valley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/ˈvæli/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low land between hills or mountains, often with a river flowing through it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ecosystem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/ˈiːkəʊsɪstəm/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the plants and living creatures in a particular area considered in relation to their physical environment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538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interact (v)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</a:t>
                      </a:r>
                      <a:r>
                        <a:rPr lang="en-US" sz="2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ɪntərˈækt</a:t>
                      </a: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one thing interacts with another, or if two things interact, the two things have an effect on each other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original (adj)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/əˈrɪdʒənl/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 </a:t>
                      </a:r>
                      <a:r>
                        <a:rPr lang="en-US" sz="250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</a:t>
                      </a: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the beginning of a particular period, process or activity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Listen to a talk. What is the talk mainly about?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8767" y="3496135"/>
            <a:ext cx="721153" cy="65522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3" name="Track 47">
            <a:hlinkClick r:id="" action="ppaction://media"/>
            <a:extLst>
              <a:ext uri="{FF2B5EF4-FFF2-40B4-BE49-F238E27FC236}">
                <a16:creationId xmlns:a16="http://schemas.microsoft.com/office/drawing/2014/main" xmlns="" id="{92D48E63-57AF-415B-81C6-BE5BA5D82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0742450" y="134674"/>
            <a:ext cx="635592" cy="635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8041" y="2258538"/>
            <a:ext cx="108676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36427"/>
                </a:solidFill>
              </a:rPr>
              <a:t>A. </a:t>
            </a:r>
            <a:r>
              <a:rPr lang="en-US" sz="4000" dirty="0">
                <a:solidFill>
                  <a:srgbClr val="242021"/>
                </a:solidFill>
              </a:rPr>
              <a:t>The tour guide is explaining why </a:t>
            </a:r>
            <a:r>
              <a:rPr lang="en-US" sz="4000" dirty="0" err="1">
                <a:solidFill>
                  <a:srgbClr val="242021"/>
                </a:solidFill>
              </a:rPr>
              <a:t>Trang</a:t>
            </a:r>
            <a:r>
              <a:rPr lang="en-US" sz="4000" dirty="0">
                <a:solidFill>
                  <a:srgbClr val="242021"/>
                </a:solidFill>
              </a:rPr>
              <a:t> An is a mixed World Heritage Site.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B. </a:t>
            </a:r>
            <a:r>
              <a:rPr lang="en-US" sz="4000" dirty="0">
                <a:solidFill>
                  <a:srgbClr val="242021"/>
                </a:solidFill>
              </a:rPr>
              <a:t>The tour guide is talking about the ecosystem of </a:t>
            </a:r>
            <a:r>
              <a:rPr lang="en-US" sz="4000" dirty="0" err="1">
                <a:solidFill>
                  <a:srgbClr val="242021"/>
                </a:solidFill>
              </a:rPr>
              <a:t>Trang</a:t>
            </a:r>
            <a:r>
              <a:rPr lang="en-US" sz="4000" dirty="0">
                <a:solidFill>
                  <a:srgbClr val="242021"/>
                </a:solidFill>
              </a:rPr>
              <a:t> An and efforts to preserve it.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C. </a:t>
            </a:r>
            <a:r>
              <a:rPr lang="en-US" sz="4000" dirty="0">
                <a:solidFill>
                  <a:srgbClr val="242021"/>
                </a:solidFill>
              </a:rPr>
              <a:t>The tour guide is introducing the site's natural </a:t>
            </a:r>
            <a:r>
              <a:rPr lang="en-US" sz="4000" dirty="0" smtClean="0">
                <a:solidFill>
                  <a:srgbClr val="242021"/>
                </a:solidFill>
              </a:rPr>
              <a:t>beauty.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44154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talk again and complete each gap in the notes with no more than three words and/or numbers.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33" y="2093908"/>
            <a:ext cx="8910367" cy="45864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1743" y="2567876"/>
            <a:ext cx="2920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KEY: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1. 2014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2. three protected areas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3. 600 types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4. early humans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5. natural state</a:t>
            </a:r>
          </a:p>
        </p:txBody>
      </p:sp>
      <p:pic>
        <p:nvPicPr>
          <p:cNvPr id="4" name="Track 48">
            <a:hlinkClick r:id="" action="ppaction://media"/>
            <a:extLst>
              <a:ext uri="{FF2B5EF4-FFF2-40B4-BE49-F238E27FC236}">
                <a16:creationId xmlns:a16="http://schemas.microsoft.com/office/drawing/2014/main" xmlns="" id="{01609945-61D5-40C4-9E0A-79FD22500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4786" y="59693"/>
            <a:ext cx="773814" cy="7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trip to </a:t>
            </a:r>
            <a:r>
              <a:rPr lang="en-US" sz="4000" b="1" dirty="0" err="1">
                <a:solidFill>
                  <a:srgbClr val="0070C0"/>
                </a:solidFill>
              </a:rPr>
              <a:t>Trang</a:t>
            </a:r>
            <a:r>
              <a:rPr lang="en-US" sz="4000" b="1" dirty="0">
                <a:solidFill>
                  <a:srgbClr val="0070C0"/>
                </a:solidFill>
              </a:rPr>
              <a:t> An Scenic Landscape Complex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15599"/>
            <a:ext cx="12675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Make some predictions about what the tour guide will say next.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011">
            <a:off x="267451" y="3155129"/>
            <a:ext cx="5209669" cy="337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09">
            <a:off x="6416752" y="3480045"/>
            <a:ext cx="5646642" cy="313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7" y="2049764"/>
            <a:ext cx="4706278" cy="31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Trang An Scenic Landscape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about preserving our heritage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88F72-6B9E-4754-8BDE-14FBB9B0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642" y="6121301"/>
            <a:ext cx="6634716" cy="520274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Jigsaw </a:t>
            </a:r>
            <a:r>
              <a:rPr lang="en-GB" sz="2000" dirty="0">
                <a:solidFill>
                  <a:schemeClr val="tx1"/>
                </a:solidFill>
              </a:rPr>
              <a:t>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14552"/>
            <a:ext cx="4879384" cy="762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1: Ask and answer the questions.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2. Listen to a talk. What is the talk mainly about?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3. Listen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dirty="0">
                <a:solidFill>
                  <a:schemeClr val="tx1"/>
                </a:solidFill>
              </a:rPr>
              <a:t>complete </a:t>
            </a:r>
            <a:r>
              <a:rPr lang="en-GB" sz="2000" dirty="0" smtClean="0">
                <a:solidFill>
                  <a:schemeClr val="tx1"/>
                </a:solidFill>
              </a:rPr>
              <a:t>the notes.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817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>
                <a:solidFill>
                  <a:schemeClr val="tx1"/>
                </a:solidFill>
              </a:rPr>
              <a:t>predictions about what the tour guide will say next.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Ss work in groups.</a:t>
            </a:r>
          </a:p>
          <a:p>
            <a:r>
              <a:rPr lang="en-US" sz="2800" dirty="0"/>
              <a:t>- There are 4 questions related to a key picture.</a:t>
            </a:r>
          </a:p>
          <a:p>
            <a:r>
              <a:rPr lang="en-US" sz="2800" dirty="0"/>
              <a:t>- Guess the word in each puzzle </a:t>
            </a:r>
          </a:p>
          <a:p>
            <a:r>
              <a:rPr lang="en-US" sz="2800" dirty="0"/>
              <a:t>- Guess the key picture behind after each puzzle is opened.</a:t>
            </a:r>
          </a:p>
          <a:p>
            <a:r>
              <a:rPr lang="en-US" sz="28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JIGSAW PUZZLE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36359" y="1916919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822040" y="1916918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236359" y="4222875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822040" y="4222875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10244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/>
              <a:t>Who was the founding emperor of the </a:t>
            </a:r>
            <a:r>
              <a:rPr lang="en-US" sz="3600" b="1" smtClean="0"/>
              <a:t>Dinh </a:t>
            </a:r>
            <a:r>
              <a:rPr lang="en-US" sz="3600" b="1"/>
              <a:t>dynasty </a:t>
            </a:r>
          </a:p>
          <a:p>
            <a:pPr algn="ctr"/>
            <a:r>
              <a:rPr lang="en-US" sz="3600" b="1"/>
              <a:t>of </a:t>
            </a:r>
            <a:r>
              <a:rPr lang="en-US" sz="3600" b="1" smtClean="0"/>
              <a:t>Viet Nam</a:t>
            </a:r>
            <a:r>
              <a:rPr lang="en-US" sz="3600" b="1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1724" y="3890028"/>
            <a:ext cx="7475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</a:rPr>
              <a:t>DINH BO LINH / DINH TIEN HOANG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194007"/>
            <a:ext cx="10230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is a complex of Buddhist temples in Gia </a:t>
            </a:r>
            <a:r>
              <a:rPr lang="en-US" sz="3600" smtClean="0"/>
              <a:t>Vien </a:t>
            </a:r>
            <a:r>
              <a:rPr lang="en-US" sz="3600"/>
              <a:t>District, Ninh </a:t>
            </a:r>
            <a:r>
              <a:rPr lang="en-US" sz="3600" smtClean="0"/>
              <a:t>Binh </a:t>
            </a:r>
            <a:r>
              <a:rPr lang="en-US" sz="3600"/>
              <a:t>Province, </a:t>
            </a:r>
            <a:r>
              <a:rPr lang="en-US" sz="3600" smtClean="0"/>
              <a:t>Viet Nam</a:t>
            </a:r>
            <a:r>
              <a:rPr lang="en-US" sz="360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1468" y="4224637"/>
            <a:ext cx="4317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BAI DINH PAGODA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647" y="2302531"/>
            <a:ext cx="109654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/>
              <a:t>Which movie took place in the northern part of </a:t>
            </a:r>
            <a:r>
              <a:rPr lang="en-US" sz="3600" smtClean="0"/>
              <a:t>Viet Nam </a:t>
            </a:r>
            <a:endParaRPr lang="en-US" sz="3600"/>
          </a:p>
          <a:p>
            <a:pPr algn="ctr"/>
            <a:r>
              <a:rPr lang="en-US" sz="3600"/>
              <a:t>such as </a:t>
            </a:r>
            <a:r>
              <a:rPr lang="en-US" sz="3600" smtClean="0"/>
              <a:t>Van </a:t>
            </a:r>
            <a:r>
              <a:rPr lang="en-US" sz="3600"/>
              <a:t>Long and Tam </a:t>
            </a:r>
            <a:r>
              <a:rPr lang="en-US" sz="3600" smtClean="0"/>
              <a:t>Coc</a:t>
            </a:r>
            <a:r>
              <a:rPr lang="en-US" sz="3600"/>
              <a:t> (Ninh </a:t>
            </a:r>
            <a:r>
              <a:rPr lang="en-US" sz="3600" smtClean="0"/>
              <a:t>Binh </a:t>
            </a:r>
            <a:r>
              <a:rPr lang="en-US" sz="3600"/>
              <a:t>Province), </a:t>
            </a:r>
          </a:p>
          <a:p>
            <a:pPr algn="ctr"/>
            <a:r>
              <a:rPr lang="en-US" sz="3600" smtClean="0"/>
              <a:t>Ha </a:t>
            </a:r>
            <a:r>
              <a:rPr lang="en-US" sz="3600"/>
              <a:t>Long Bay (</a:t>
            </a:r>
            <a:r>
              <a:rPr lang="en-US" sz="3600" smtClean="0"/>
              <a:t>Quang </a:t>
            </a:r>
            <a:r>
              <a:rPr lang="en-US" sz="3600"/>
              <a:t>Ninh Province)?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2667896" y="4633367"/>
            <a:ext cx="8300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THE MOVIE: KONG – THE SKULL ISLAND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9769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are they? </a:t>
            </a:r>
          </a:p>
          <a:p>
            <a:pPr algn="ctr"/>
            <a:r>
              <a:rPr lang="en-US" sz="3600"/>
              <a:t>Large holes in the side of a hill, cliff, or mountain, or one that is underground.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5346830" y="4349063"/>
            <a:ext cx="199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CAVES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3188</TotalTime>
  <Words>642</Words>
  <Application>Microsoft Office PowerPoint</Application>
  <PresentationFormat>Custom</PresentationFormat>
  <Paragraphs>150</Paragraphs>
  <Slides>23</Slides>
  <Notes>13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Thanh Dat</cp:lastModifiedBy>
  <cp:revision>188</cp:revision>
  <dcterms:created xsi:type="dcterms:W3CDTF">2020-12-09T02:04:09Z</dcterms:created>
  <dcterms:modified xsi:type="dcterms:W3CDTF">2025-03-31T09:24:21Z</dcterms:modified>
</cp:coreProperties>
</file>