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wmf" ContentType="image/x-wmf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1" r:id="rId3"/>
    <p:sldId id="365" r:id="rId5"/>
    <p:sldId id="264" r:id="rId6"/>
    <p:sldId id="367" r:id="rId7"/>
    <p:sldId id="368" r:id="rId8"/>
    <p:sldId id="353" r:id="rId9"/>
    <p:sldId id="332" r:id="rId10"/>
    <p:sldId id="363" r:id="rId11"/>
    <p:sldId id="362" r:id="rId12"/>
    <p:sldId id="311" r:id="rId13"/>
    <p:sldId id="355" r:id="rId14"/>
    <p:sldId id="371" r:id="rId15"/>
    <p:sldId id="258" r:id="rId16"/>
    <p:sldId id="369" r:id="rId17"/>
    <p:sldId id="270" r:id="rId18"/>
    <p:sldId id="271" r:id="rId19"/>
    <p:sldId id="370" r:id="rId20"/>
    <p:sldId id="273" r:id="rId21"/>
    <p:sldId id="274" r:id="rId22"/>
    <p:sldId id="322" r:id="rId23"/>
    <p:sldId id="325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53D"/>
    <a:srgbClr val="CCCCFF"/>
    <a:srgbClr val="E0A4A5"/>
    <a:srgbClr val="FFFF99"/>
    <a:srgbClr val="E36427"/>
    <a:srgbClr val="000000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6" autoAdjust="0"/>
    <p:restoredTop sz="94196" autoAdjust="0"/>
  </p:normalViewPr>
  <p:slideViewPr>
    <p:cSldViewPr snapToGrid="0" showGuides="1">
      <p:cViewPr varScale="1">
        <p:scale>
          <a:sx n="83" d="100"/>
          <a:sy n="83" d="100"/>
        </p:scale>
        <p:origin x="10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/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7.xml"/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5.wmf"/><Relationship Id="rId3" Type="http://schemas.openxmlformats.org/officeDocument/2006/relationships/image" Target="../media/image16.GIF"/><Relationship Id="rId2" Type="http://schemas.openxmlformats.org/officeDocument/2006/relationships/image" Target="../media/image14.png"/><Relationship Id="rId1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microsoft.com/office/2007/relationships/hdphoto" Target="../media/image2.wdp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EAN - hơn nửa thế kỷ hình thành và phát triển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91" y="770266"/>
            <a:ext cx="6532417" cy="4443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#sl-pollquestion()"/>
          <p:cNvSpPr txBox="1"/>
          <p:nvPr/>
        </p:nvSpPr>
        <p:spPr>
          <a:xfrm>
            <a:off x="1611843" y="5660434"/>
            <a:ext cx="9259358" cy="646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badi" panose="020B0604020104020204" pitchFamily="34" charset="0"/>
              </a:rPr>
              <a:t>Labelling game</a:t>
            </a:r>
            <a:endParaRPr lang="de-DE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20842" y="104384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20" y="9544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0826" y="1056517"/>
            <a:ext cx="111361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Work in groups of four. Read the news items and choose the most suitable headline for each one.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11090"/>
            <a:ext cx="6632812" cy="493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20699"/>
          <a:stretch>
            <a:fillRect/>
          </a:stretch>
        </p:blipFill>
        <p:spPr>
          <a:xfrm>
            <a:off x="6715697" y="2903561"/>
            <a:ext cx="5351288" cy="939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755638" y="5228603"/>
            <a:ext cx="3271406" cy="1379339"/>
          </a:xfrm>
          <a:prstGeom prst="roundRect">
            <a:avLst>
              <a:gd name="adj" fmla="val 384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Answer key:</a:t>
            </a:r>
            <a:endParaRPr lang="en-US" sz="32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1. D	2. A	3. C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699" y="3575569"/>
            <a:ext cx="310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solidFill>
                  <a:srgbClr val="C00000"/>
                </a:solidFill>
                <a:effectLst/>
              </a:rPr>
              <a:t>D</a:t>
            </a:r>
            <a:endParaRPr lang="en-US" sz="2800" b="1" cap="none" spc="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770" y="1854046"/>
            <a:ext cx="310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</a:t>
            </a:r>
            <a:endParaRPr lang="en-US" sz="2800" b="1" cap="none" spc="0" dirty="0">
              <a:solidFill>
                <a:srgbClr val="C0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1235" y="4425796"/>
            <a:ext cx="310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</a:t>
            </a:r>
            <a:endParaRPr lang="en-US" sz="2800" b="1" cap="none" spc="0" dirty="0">
              <a:solidFill>
                <a:srgbClr val="C00000"/>
              </a:solidFill>
              <a:effectLst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42875" y="4098789"/>
            <a:ext cx="0" cy="1330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00450" y="2628900"/>
            <a:ext cx="1465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61235" y="3243263"/>
            <a:ext cx="3268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71788" y="5072063"/>
            <a:ext cx="3443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2" grpId="0"/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0819" y="999028"/>
            <a:ext cx="104905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Mark the letter A or B to indicate the word(s) </a:t>
            </a:r>
            <a:r>
              <a:rPr lang="en-GB" sz="3200" b="1" dirty="0">
                <a:solidFill>
                  <a:srgbClr val="FF0000"/>
                </a:solidFill>
              </a:rPr>
              <a:t>CLOSEST</a:t>
            </a:r>
            <a:r>
              <a:rPr lang="en-GB" sz="3200" b="1" dirty="0"/>
              <a:t> in meaning to the underlined word(s) in each of the following questions</a:t>
            </a:r>
            <a:r>
              <a:rPr lang="en-US" sz="3200" b="1" dirty="0">
                <a:cs typeface="Arial" panose="020B0604020202020204" pitchFamily="34" charset="0"/>
              </a:rPr>
              <a:t>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9205" y="2812648"/>
            <a:ext cx="10648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Young people will have the opportunity to take part in exciting discussions on current social and youth issues and </a:t>
            </a:r>
            <a:r>
              <a:rPr lang="en-US" sz="3200" u="sng" dirty="0">
                <a:solidFill>
                  <a:srgbClr val="FF0000"/>
                </a:solidFill>
              </a:rPr>
              <a:t>eye-opening</a:t>
            </a:r>
            <a:r>
              <a:rPr lang="en-US" sz="3200" dirty="0"/>
              <a:t> cultural exchanges.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29204" y="4488135"/>
            <a:ext cx="1040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/>
              <a:t>surprising		B. traditional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729204" y="4626268"/>
            <a:ext cx="405115" cy="3508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4438" y="1031334"/>
            <a:ext cx="10648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All participants agreed that women and girls should be given more opportunities to play sports and </a:t>
            </a:r>
            <a:r>
              <a:rPr lang="en-US" sz="3200" u="sng" dirty="0">
                <a:solidFill>
                  <a:srgbClr val="FF0000"/>
                </a:solidFill>
              </a:rPr>
              <a:t>represent</a:t>
            </a:r>
            <a:r>
              <a:rPr lang="en-US" sz="3200" dirty="0"/>
              <a:t> their countries at international event.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94438" y="2795540"/>
            <a:ext cx="1040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/>
              <a:t>prepare for		B. act for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4166886" y="2882096"/>
            <a:ext cx="335666" cy="428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7003" y="3599727"/>
            <a:ext cx="1007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The talk show was </a:t>
            </a:r>
            <a:r>
              <a:rPr lang="en-US" sz="3200" u="sng" dirty="0">
                <a:solidFill>
                  <a:srgbClr val="FF0000"/>
                </a:solidFill>
              </a:rPr>
              <a:t>live-streamed</a:t>
            </a:r>
            <a:r>
              <a:rPr lang="en-US" sz="3200" dirty="0"/>
              <a:t> on the ASEAN webpage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8182" y="4514127"/>
            <a:ext cx="10251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/>
              <a:t>shown over the Internet		</a:t>
            </a:r>
            <a:endParaRPr lang="en-US" sz="3200" dirty="0"/>
          </a:p>
          <a:p>
            <a:r>
              <a:rPr lang="en-US" sz="3200" dirty="0"/>
              <a:t>B. happening or coming after something else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648182" y="4514127"/>
            <a:ext cx="393540" cy="4745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284694" y="4087091"/>
            <a:ext cx="12954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34290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/>
          <p:cNvSpPr txBox="1"/>
          <p:nvPr/>
        </p:nvSpPr>
        <p:spPr>
          <a:xfrm>
            <a:off x="5257800" y="160782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760220" y="2126620"/>
            <a:ext cx="8298180" cy="36446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504902" y="2575403"/>
            <a:ext cx="12954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95088" y="2609453"/>
            <a:ext cx="12954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76273" y="2567783"/>
            <a:ext cx="12954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hlinkClick r:id="rId1" action="ppaction://hlinksldjump"/>
          </p:cNvPr>
          <p:cNvSpPr/>
          <p:nvPr/>
        </p:nvSpPr>
        <p:spPr>
          <a:xfrm>
            <a:off x="7379899" y="259080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3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2514600" y="2590800"/>
            <a:ext cx="1295400" cy="1295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sz="5400" b="1" dirty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3480" y="829270"/>
            <a:ext cx="7905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LUCKY NUMBER GAME</a:t>
            </a:r>
            <a:endParaRPr lang="en-US" sz="5400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85671" y="4184181"/>
            <a:ext cx="12954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>
            <a:hlinkClick r:id="rId4" action="ppaction://hlinksldjump"/>
          </p:cNvPr>
          <p:cNvSpPr/>
          <p:nvPr/>
        </p:nvSpPr>
        <p:spPr>
          <a:xfrm>
            <a:off x="3065494" y="4176561"/>
            <a:ext cx="1295400" cy="1295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4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05774" y="4119528"/>
            <a:ext cx="12954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360920" y="4064983"/>
            <a:ext cx="12954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>
            <a:hlinkClick r:id="rId5" action="ppaction://hlinksldjump"/>
          </p:cNvPr>
          <p:cNvSpPr/>
          <p:nvPr/>
        </p:nvSpPr>
        <p:spPr>
          <a:xfrm>
            <a:off x="7360920" y="4057363"/>
            <a:ext cx="12954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6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8" name="Oval 7">
            <a:hlinkClick r:id="rId6" action="ppaction://hlinksldjump"/>
          </p:cNvPr>
          <p:cNvSpPr/>
          <p:nvPr/>
        </p:nvSpPr>
        <p:spPr>
          <a:xfrm>
            <a:off x="5305169" y="4107777"/>
            <a:ext cx="1295400" cy="1295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5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hlinkClick r:id="rId3" action="ppaction://hlinksldjump"/>
          </p:cNvPr>
          <p:cNvSpPr/>
          <p:nvPr/>
        </p:nvSpPr>
        <p:spPr>
          <a:xfrm>
            <a:off x="4995088" y="2588767"/>
            <a:ext cx="1295400" cy="1295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2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220" y="9544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9" name="Rounded Rectangle 8"/>
          <p:cNvSpPr/>
          <p:nvPr/>
        </p:nvSpPr>
        <p:spPr>
          <a:xfrm>
            <a:off x="929167" y="57796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48DA4"/>
                </a:solidFill>
              </a:rPr>
              <a:t>4</a:t>
            </a:r>
            <a:endParaRPr lang="en-US" sz="3200" dirty="0">
              <a:solidFill>
                <a:srgbClr val="048D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" grpId="0" animBg="1"/>
      <p:bldP spid="4" grpId="1" animBg="1"/>
      <p:bldP spid="16" grpId="0" animBg="1"/>
      <p:bldP spid="16" grpId="1" animBg="1"/>
      <p:bldP spid="20" grpId="0" animBg="1"/>
      <p:bldP spid="20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0" y="1219200"/>
            <a:ext cx="44196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800601"/>
            <a:ext cx="914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16012" y="1649199"/>
            <a:ext cx="268568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Question 1</a:t>
            </a:r>
            <a:endParaRPr lang="en-US" sz="3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779" y="2492563"/>
            <a:ext cx="103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What will participants in SSEAYP discuss besides youth issues</a:t>
            </a:r>
            <a:r>
              <a:rPr lang="vi-VN" sz="3000" dirty="0">
                <a:solidFill>
                  <a:srgbClr val="FF0000"/>
                </a:solidFill>
              </a:rPr>
              <a:t>?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562" y="3508226"/>
            <a:ext cx="11647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A. problem-solving skill      B. leadership skill     C. current social issues</a:t>
            </a:r>
            <a:endParaRPr lang="en-US" sz="3000" dirty="0"/>
          </a:p>
        </p:txBody>
      </p:sp>
      <p:sp>
        <p:nvSpPr>
          <p:cNvPr id="2" name="Oval 1"/>
          <p:cNvSpPr/>
          <p:nvPr/>
        </p:nvSpPr>
        <p:spPr>
          <a:xfrm>
            <a:off x="7662440" y="3620209"/>
            <a:ext cx="358815" cy="3491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POINS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302" y="4933428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83188"/>
            <a:ext cx="18288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30362"/>
            <a:ext cx="6324600" cy="8540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FF0000"/>
                </a:solidFill>
              </a:rPr>
              <a:t>     LUCKY  NUMBER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7" name="Picture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800601"/>
            <a:ext cx="914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009381"/>
            <a:ext cx="2933700" cy="2893695"/>
          </a:xfrm>
          <a:prstGeom prst="rect">
            <a:avLst/>
          </a:prstGeom>
        </p:spPr>
      </p:pic>
      <p:pic>
        <p:nvPicPr>
          <p:cNvPr id="2" name="Picture 5" descr="POINSE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4987088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OINSE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83188"/>
            <a:ext cx="18288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0" y="1219200"/>
            <a:ext cx="44196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098" name="Picture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800601"/>
            <a:ext cx="914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91157" y="1775263"/>
            <a:ext cx="268568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0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Calibri" panose="020F0502020204030204"/>
              </a:rPr>
              <a:t>Question </a:t>
            </a:r>
            <a:r>
              <a:rPr lang="vi-VN" sz="30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Calibri" panose="020F0502020204030204"/>
              </a:rPr>
              <a:t>2</a:t>
            </a:r>
            <a:endParaRPr lang="en-US" sz="3000" b="1" spc="100" dirty="0">
              <a:ln w="18000">
                <a:solidFill>
                  <a:srgbClr val="4F81BD">
                    <a:satMod val="200000"/>
                    <a:tint val="72000"/>
                  </a:srgbClr>
                </a:solidFill>
                <a:prstDash val="solid"/>
              </a:ln>
              <a:solidFill>
                <a:srgbClr val="4F81BD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4F81BD">
                    <a:satMod val="200000"/>
                    <a:shade val="1000"/>
                    <a:alpha val="6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498729"/>
            <a:ext cx="9329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How many students visited the AKC last week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en-US" sz="30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3094" y="3649665"/>
            <a:ext cx="7961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A. 121                         B. 300                          C. 50</a:t>
            </a:r>
            <a:endParaRPr lang="en-US" sz="3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53094" y="3776193"/>
            <a:ext cx="405471" cy="3009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POINS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5026025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83188"/>
            <a:ext cx="18288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0" y="1219200"/>
            <a:ext cx="44196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098" name="Picture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800601"/>
            <a:ext cx="914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58498" y="2085543"/>
            <a:ext cx="268568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0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Calibri" panose="020F0502020204030204"/>
              </a:rPr>
              <a:t>Question </a:t>
            </a:r>
            <a:r>
              <a:rPr lang="vi-VN" sz="30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Calibri" panose="020F0502020204030204"/>
              </a:rPr>
              <a:t>3</a:t>
            </a:r>
            <a:endParaRPr lang="en-US" sz="3000" b="1" spc="100" dirty="0">
              <a:ln w="18000">
                <a:solidFill>
                  <a:srgbClr val="4F81BD">
                    <a:satMod val="200000"/>
                    <a:tint val="72000"/>
                  </a:srgbClr>
                </a:solidFill>
                <a:prstDash val="solid"/>
              </a:ln>
              <a:solidFill>
                <a:srgbClr val="4F81BD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4F81BD">
                    <a:satMod val="200000"/>
                    <a:shade val="1000"/>
                    <a:alpha val="6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435" y="3021335"/>
            <a:ext cx="10544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</a:rPr>
              <a:t>When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 did the ASEAN talk show on women in sport happen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en-US" sz="30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393" y="3970397"/>
            <a:ext cx="7869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A. Last week	B. In December	C. This year</a:t>
            </a:r>
            <a:endParaRPr lang="en-US" sz="3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76534" y="4096132"/>
            <a:ext cx="381964" cy="428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5" descr="POINS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5026025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83188"/>
            <a:ext cx="18288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0" y="1219200"/>
            <a:ext cx="44196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098" name="Picture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800601"/>
            <a:ext cx="914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06098" y="1841950"/>
            <a:ext cx="268568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0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Calibri" panose="020F0502020204030204"/>
              </a:rPr>
              <a:t>Question </a:t>
            </a:r>
            <a:r>
              <a:rPr lang="vi-VN" sz="30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Calibri" panose="020F0502020204030204"/>
              </a:rPr>
              <a:t>4</a:t>
            </a:r>
            <a:endParaRPr lang="en-US" sz="3000" b="1" spc="100" dirty="0">
              <a:ln w="18000">
                <a:solidFill>
                  <a:srgbClr val="4F81BD">
                    <a:satMod val="200000"/>
                    <a:tint val="72000"/>
                  </a:srgbClr>
                </a:solidFill>
                <a:prstDash val="solid"/>
              </a:ln>
              <a:solidFill>
                <a:srgbClr val="4F81BD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4F81BD">
                    <a:satMod val="200000"/>
                    <a:shade val="1000"/>
                    <a:alpha val="6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410" y="2621123"/>
            <a:ext cx="10451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How long will SSEAYP participants stay together on board the ship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en-US" sz="30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351" y="3861961"/>
            <a:ext cx="9014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A. 10 days		B. 6 days		C. 50 days</a:t>
            </a:r>
            <a:endParaRPr lang="en-US" sz="3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Oval 1"/>
          <p:cNvSpPr/>
          <p:nvPr/>
        </p:nvSpPr>
        <p:spPr>
          <a:xfrm>
            <a:off x="6412374" y="4000741"/>
            <a:ext cx="358816" cy="4050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POINS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780" y="4800601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83188"/>
            <a:ext cx="18288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0" y="1219200"/>
            <a:ext cx="44196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098" name="Picture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800601"/>
            <a:ext cx="914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10158" y="2228810"/>
            <a:ext cx="268568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0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Calibri" panose="020F0502020204030204"/>
              </a:rPr>
              <a:t>Question </a:t>
            </a:r>
            <a:r>
              <a:rPr lang="vi-VN" sz="30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Calibri" panose="020F0502020204030204"/>
              </a:rPr>
              <a:t>5</a:t>
            </a:r>
            <a:endParaRPr lang="en-US" sz="3000" b="1" spc="100" dirty="0">
              <a:ln w="18000">
                <a:solidFill>
                  <a:srgbClr val="4F81BD">
                    <a:satMod val="200000"/>
                    <a:tint val="72000"/>
                  </a:srgbClr>
                </a:solidFill>
                <a:prstDash val="solid"/>
              </a:ln>
              <a:solidFill>
                <a:srgbClr val="4F81BD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4F81BD">
                    <a:satMod val="200000"/>
                    <a:shade val="1000"/>
                    <a:alpha val="6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3444" y="3116996"/>
            <a:ext cx="7788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Where was the talk show shown live</a:t>
            </a:r>
            <a:r>
              <a:rPr lang="vi-VN" sz="3000" dirty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  <a:endParaRPr lang="en-US" sz="3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741004"/>
            <a:ext cx="9688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A. On the ASEAN webpage	B. In Japan		C. In Korea </a:t>
            </a:r>
            <a:endParaRPr lang="en-US" sz="3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Oval 1"/>
          <p:cNvSpPr/>
          <p:nvPr/>
        </p:nvSpPr>
        <p:spPr>
          <a:xfrm>
            <a:off x="821803" y="3787163"/>
            <a:ext cx="416688" cy="4616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POINS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869" y="5026025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83188"/>
            <a:ext cx="18288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EAN - hơn nửa thế kỷ hình thành và phát triển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76"/>
          <a:stretch>
            <a:fillRect/>
          </a:stretch>
        </p:blipFill>
        <p:spPr bwMode="auto">
          <a:xfrm>
            <a:off x="1382822" y="4214998"/>
            <a:ext cx="9426355" cy="2643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/>
          <p:cNvSpPr/>
          <p:nvPr/>
        </p:nvSpPr>
        <p:spPr>
          <a:xfrm>
            <a:off x="1207977" y="1234694"/>
            <a:ext cx="9601200" cy="2980305"/>
          </a:xfrm>
          <a:prstGeom prst="roundRect">
            <a:avLst>
              <a:gd name="adj" fmla="val 40840"/>
            </a:avLst>
          </a:prstGeom>
          <a:solidFill>
            <a:srgbClr val="61953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Students work in  groups of 4</a:t>
            </a:r>
            <a:endParaRPr lang="en-US" sz="3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There are some news headlines and some categories: Sport, Laws, Education, etc.…</a:t>
            </a:r>
            <a:endParaRPr lang="en-US" sz="3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Raise your hands to get turns and choose the correct category for the headlines.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6822" y="1111574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Talk about ASEAN talk show using the following information.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Woman Reading Some Shocking News Royalty Free SVG, Cliparts, Vectors, And  Stock Illustration. Image 8900182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37" y="4710896"/>
            <a:ext cx="1809450" cy="190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30" y="3136272"/>
            <a:ext cx="7862344" cy="3480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9529" y="1723813"/>
            <a:ext cx="9239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Eg</a:t>
            </a:r>
            <a:r>
              <a:rPr lang="en-US" sz="2800" dirty="0"/>
              <a:t>: The first meeting of my school’s Go Green Club took place </a:t>
            </a:r>
            <a:r>
              <a:rPr lang="en-US" sz="2800" u="sng" dirty="0">
                <a:solidFill>
                  <a:srgbClr val="FF0000"/>
                </a:solidFill>
              </a:rPr>
              <a:t>on 15</a:t>
            </a:r>
            <a:r>
              <a:rPr lang="en-US" sz="2800" u="sng" baseline="30000" dirty="0">
                <a:solidFill>
                  <a:srgbClr val="FF0000"/>
                </a:solidFill>
              </a:rPr>
              <a:t>th</a:t>
            </a:r>
            <a:r>
              <a:rPr lang="en-US" sz="2800" u="sng" dirty="0">
                <a:solidFill>
                  <a:srgbClr val="FF0000"/>
                </a:solidFill>
              </a:rPr>
              <a:t> May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u="sng" dirty="0">
                <a:solidFill>
                  <a:srgbClr val="FF0000"/>
                </a:solidFill>
              </a:rPr>
              <a:t>in our head office</a:t>
            </a:r>
            <a:r>
              <a:rPr lang="en-US" sz="2800" dirty="0"/>
              <a:t>. Its goals was to </a:t>
            </a:r>
            <a:r>
              <a:rPr lang="en-US" sz="2800" u="sng" dirty="0">
                <a:solidFill>
                  <a:srgbClr val="FF0000"/>
                </a:solidFill>
              </a:rPr>
              <a:t>encourage people to adopt a greener lifestyle</a:t>
            </a:r>
            <a:r>
              <a:rPr lang="en-US" sz="2800" dirty="0"/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315" y="2004078"/>
            <a:ext cx="10124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for main ideas and specific information in news items about ASEAN countries.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New vocabulary words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/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/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6" name="rectangle"/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4" name="#sl-pollanswer(3)"/>
            <p:cNvSpPr txBox="1"/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sz="3600" dirty="0">
                  <a:solidFill>
                    <a:prstClr val="white"/>
                  </a:solidFill>
                  <a:latin typeface="Abadi" panose="020B0604020104020204" pitchFamily="34" charset="0"/>
                  <a:sym typeface="Arial" panose="020B0604020202020204"/>
                </a:rPr>
                <a:t>Sport</a:t>
              </a:r>
              <a:endParaRPr lang="de-DE" sz="3600" dirty="0">
                <a:solidFill>
                  <a:prstClr val="white"/>
                </a:solidFill>
                <a:latin typeface="Abadi" panose="020B0604020104020204" pitchFamily="34" charset="0"/>
                <a:sym typeface="Arial" panose="020B0604020202020204"/>
              </a:endParaRPr>
            </a:p>
          </p:txBody>
        </p:sp>
      </p:grpSp>
      <p:grpSp>
        <p:nvGrpSpPr>
          <p:cNvPr id="9" name="Yellow Answer"/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/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1" name="circle"/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0" name="#sl-pollanswer(2)"/>
            <p:cNvSpPr txBox="1"/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sz="3600" dirty="0">
                  <a:solidFill>
                    <a:prstClr val="white"/>
                  </a:solidFill>
                  <a:latin typeface="Abadi" panose="020B0604020104020204" pitchFamily="34" charset="0"/>
                  <a:sym typeface="Arial" panose="020B0604020202020204"/>
                </a:rPr>
                <a:t>Politics</a:t>
              </a:r>
              <a:endParaRPr lang="de-DE" sz="3600" dirty="0">
                <a:solidFill>
                  <a:prstClr val="white"/>
                </a:solidFill>
                <a:latin typeface="Abadi" panose="020B0604020104020204" pitchFamily="34" charset="0"/>
                <a:sym typeface="Arial" panose="020B0604020202020204"/>
              </a:endParaRPr>
            </a:p>
          </p:txBody>
        </p:sp>
      </p:grpSp>
      <p:grpSp>
        <p:nvGrpSpPr>
          <p:cNvPr id="5" name="Blue Answer"/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/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3" name="turned rectangle"/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2" name="#sl-pollanswer(1)"/>
            <p:cNvSpPr txBox="1"/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de-DE" sz="3600" dirty="0">
                  <a:solidFill>
                    <a:prstClr val="white"/>
                  </a:solidFill>
                  <a:latin typeface="Abadi" panose="020B0604020104020204" pitchFamily="34" charset="0"/>
                  <a:sym typeface="Arial" panose="020B0604020202020204"/>
                </a:rPr>
                <a:t>Food</a:t>
              </a:r>
              <a:endParaRPr lang="de-DE" sz="3600" dirty="0">
                <a:solidFill>
                  <a:prstClr val="white"/>
                </a:solidFill>
                <a:latin typeface="Abadi" panose="020B0604020104020204" pitchFamily="34" charset="0"/>
                <a:sym typeface="Arial" panose="020B0604020202020204"/>
              </a:endParaRPr>
            </a:p>
          </p:txBody>
        </p:sp>
      </p:grpSp>
      <p:grpSp>
        <p:nvGrpSpPr>
          <p:cNvPr id="3" name="Red Answer"/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/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1" name="triangle"/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8" name="#sl-pollanswer(0)"/>
            <p:cNvSpPr txBox="1"/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sz="3600" dirty="0">
                  <a:solidFill>
                    <a:prstClr val="white"/>
                  </a:solidFill>
                  <a:latin typeface="Abadi" panose="020B0604020104020204" pitchFamily="34" charset="0"/>
                  <a:sym typeface="Arial" panose="020B0604020202020204"/>
                </a:rPr>
                <a:t>Economy</a:t>
              </a:r>
              <a:endParaRPr lang="de-DE" sz="4000" dirty="0">
                <a:solidFill>
                  <a:prstClr val="white"/>
                </a:solidFill>
                <a:latin typeface="Abadi" panose="020B0604020104020204" pitchFamily="34" charset="0"/>
                <a:sym typeface="Arial" panose="020B0604020202020204"/>
              </a:endParaRPr>
            </a:p>
          </p:txBody>
        </p:sp>
      </p:grpSp>
      <p:sp>
        <p:nvSpPr>
          <p:cNvPr id="7" name="question container"/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2" name="#sl-pollquestion()"/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latin typeface="Abadi" panose="020B0604020104020204" pitchFamily="34" charset="0"/>
              </a:rPr>
              <a:t>Choose the correct category for the headline.</a:t>
            </a:r>
            <a:endParaRPr lang="de-DE" sz="4000" dirty="0">
              <a:latin typeface="Abadi" panose="020B0604020104020204" pitchFamily="34" charset="0"/>
            </a:endParaRPr>
          </a:p>
        </p:txBody>
      </p:sp>
      <p:grpSp>
        <p:nvGrpSpPr>
          <p:cNvPr id="17" name="Timer"/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/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9" name="#sl-countdown()"/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de-AT" sz="3600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 panose="020B0604020202020204"/>
                  <a:sym typeface="Arial" panose="020B0604020202020204"/>
                </a:rPr>
                <a:t>1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6" name="Picture 15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38981" r="50310" b="49136"/>
          <a:stretch>
            <a:fillRect/>
          </a:stretch>
        </p:blipFill>
        <p:spPr>
          <a:xfrm>
            <a:off x="2374997" y="1972493"/>
            <a:ext cx="8419716" cy="1192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/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/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6" name="rectangle"/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4" name="#sl-pollanswer(3)"/>
            <p:cNvSpPr txBox="1"/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sz="3600" dirty="0">
                  <a:solidFill>
                    <a:prstClr val="white"/>
                  </a:solidFill>
                  <a:latin typeface="Abadi" panose="020B0604020104020204" pitchFamily="34" charset="0"/>
                  <a:sym typeface="Arial" panose="020B0604020202020204"/>
                </a:rPr>
                <a:t>Sport</a:t>
              </a:r>
              <a:endParaRPr lang="de-DE" sz="3600" dirty="0">
                <a:solidFill>
                  <a:prstClr val="white"/>
                </a:solidFill>
                <a:latin typeface="Abadi" panose="020B0604020104020204" pitchFamily="34" charset="0"/>
                <a:sym typeface="Arial" panose="020B0604020202020204"/>
              </a:endParaRPr>
            </a:p>
          </p:txBody>
        </p:sp>
      </p:grpSp>
      <p:grpSp>
        <p:nvGrpSpPr>
          <p:cNvPr id="9" name="Yellow Answer"/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/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1" name="circle"/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0" name="#sl-pollanswer(2)"/>
            <p:cNvSpPr txBox="1"/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sz="3600" dirty="0">
                  <a:solidFill>
                    <a:prstClr val="white"/>
                  </a:solidFill>
                  <a:latin typeface="Abadi" panose="020B0604020104020204" pitchFamily="34" charset="0"/>
                  <a:sym typeface="Arial" panose="020B0604020202020204"/>
                </a:rPr>
                <a:t>Politics</a:t>
              </a:r>
              <a:endParaRPr lang="de-DE" sz="3600" dirty="0">
                <a:solidFill>
                  <a:prstClr val="white"/>
                </a:solidFill>
                <a:latin typeface="Abadi" panose="020B0604020104020204" pitchFamily="34" charset="0"/>
                <a:sym typeface="Arial" panose="020B0604020202020204"/>
              </a:endParaRPr>
            </a:p>
          </p:txBody>
        </p:sp>
      </p:grpSp>
      <p:grpSp>
        <p:nvGrpSpPr>
          <p:cNvPr id="5" name="Blue Answer"/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/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3" name="turned rectangle"/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2" name="#sl-pollanswer(1)"/>
            <p:cNvSpPr txBox="1"/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de-DE" sz="3600" dirty="0">
                  <a:solidFill>
                    <a:prstClr val="white"/>
                  </a:solidFill>
                  <a:latin typeface="Abadi" panose="020B0604020104020204" pitchFamily="34" charset="0"/>
                  <a:sym typeface="Arial" panose="020B0604020202020204"/>
                </a:rPr>
                <a:t>Food</a:t>
              </a:r>
              <a:endParaRPr lang="de-DE" sz="3600" dirty="0">
                <a:solidFill>
                  <a:prstClr val="white"/>
                </a:solidFill>
                <a:latin typeface="Abadi" panose="020B0604020104020204" pitchFamily="34" charset="0"/>
                <a:sym typeface="Arial" panose="020B0604020202020204"/>
              </a:endParaRPr>
            </a:p>
          </p:txBody>
        </p:sp>
      </p:grpSp>
      <p:grpSp>
        <p:nvGrpSpPr>
          <p:cNvPr id="3" name="Red Answer"/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/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1" name="triangle"/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8" name="#sl-pollanswer(0)"/>
            <p:cNvSpPr txBox="1"/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sz="3600" dirty="0">
                  <a:solidFill>
                    <a:prstClr val="white"/>
                  </a:solidFill>
                  <a:latin typeface="Abadi" panose="020B0604020104020204" pitchFamily="34" charset="0"/>
                  <a:sym typeface="Arial" panose="020B0604020202020204"/>
                </a:rPr>
                <a:t>Economy</a:t>
              </a:r>
              <a:endParaRPr lang="de-DE" sz="4000" dirty="0">
                <a:solidFill>
                  <a:prstClr val="white"/>
                </a:solidFill>
                <a:latin typeface="Abadi" panose="020B0604020104020204" pitchFamily="34" charset="0"/>
                <a:sym typeface="Arial" panose="020B0604020202020204"/>
              </a:endParaRPr>
            </a:p>
          </p:txBody>
        </p:sp>
      </p:grpSp>
      <p:sp>
        <p:nvSpPr>
          <p:cNvPr id="7" name="question container"/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2" name="#sl-pollquestion()"/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latin typeface="Abadi" panose="020B0604020104020204" pitchFamily="34" charset="0"/>
              </a:rPr>
              <a:t>Choose the correct category for the headline.</a:t>
            </a:r>
            <a:endParaRPr lang="de-DE" sz="4000" dirty="0">
              <a:latin typeface="Abadi" panose="020B0604020104020204" pitchFamily="34" charset="0"/>
            </a:endParaRPr>
          </a:p>
        </p:txBody>
      </p:sp>
      <p:grpSp>
        <p:nvGrpSpPr>
          <p:cNvPr id="17" name="Timer"/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/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9" name="#sl-countdown()"/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de-AT" sz="3600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 panose="020B0604020202020204"/>
                  <a:sym typeface="Arial" panose="020B0604020202020204"/>
                </a:rPr>
                <a:t>2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7" name="Picture 26" descr="Graphical user interface, application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25847" r="46363" b="57735"/>
          <a:stretch>
            <a:fillRect/>
          </a:stretch>
        </p:blipFill>
        <p:spPr>
          <a:xfrm>
            <a:off x="2500958" y="1976485"/>
            <a:ext cx="7689612" cy="157116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/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/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6" name="rectangle"/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4" name="#sl-pollanswer(3)"/>
            <p:cNvSpPr txBox="1"/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sz="3600" dirty="0">
                  <a:solidFill>
                    <a:prstClr val="white"/>
                  </a:solidFill>
                  <a:latin typeface="Abadi" panose="020B0604020104020204" pitchFamily="34" charset="0"/>
                  <a:sym typeface="Arial" panose="020B0604020202020204"/>
                </a:rPr>
                <a:t>Sport</a:t>
              </a:r>
              <a:endParaRPr lang="de-DE" sz="3600" dirty="0">
                <a:solidFill>
                  <a:prstClr val="white"/>
                </a:solidFill>
                <a:latin typeface="Abadi" panose="020B0604020104020204" pitchFamily="34" charset="0"/>
                <a:sym typeface="Arial" panose="020B0604020202020204"/>
              </a:endParaRPr>
            </a:p>
          </p:txBody>
        </p:sp>
      </p:grpSp>
      <p:grpSp>
        <p:nvGrpSpPr>
          <p:cNvPr id="9" name="Yellow Answer"/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/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1" name="circle"/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0" name="#sl-pollanswer(2)"/>
            <p:cNvSpPr txBox="1"/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sz="3600" dirty="0">
                  <a:solidFill>
                    <a:prstClr val="white"/>
                  </a:solidFill>
                  <a:latin typeface="Abadi" panose="020B0604020104020204" pitchFamily="34" charset="0"/>
                  <a:sym typeface="Arial" panose="020B0604020202020204"/>
                </a:rPr>
                <a:t>Politics</a:t>
              </a:r>
              <a:endParaRPr lang="de-DE" sz="3600" dirty="0">
                <a:solidFill>
                  <a:prstClr val="white"/>
                </a:solidFill>
                <a:latin typeface="Abadi" panose="020B0604020104020204" pitchFamily="34" charset="0"/>
                <a:sym typeface="Arial" panose="020B0604020202020204"/>
              </a:endParaRPr>
            </a:p>
          </p:txBody>
        </p:sp>
      </p:grpSp>
      <p:grpSp>
        <p:nvGrpSpPr>
          <p:cNvPr id="5" name="Blue Answer"/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/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3" name="turned rectangle"/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2" name="#sl-pollanswer(1)"/>
            <p:cNvSpPr txBox="1"/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de-DE" sz="3600" dirty="0">
                  <a:solidFill>
                    <a:prstClr val="white"/>
                  </a:solidFill>
                  <a:latin typeface="Abadi" panose="020B0604020104020204" pitchFamily="34" charset="0"/>
                  <a:sym typeface="Arial" panose="020B0604020202020204"/>
                </a:rPr>
                <a:t>Education</a:t>
              </a:r>
              <a:endParaRPr lang="de-DE" sz="3600" dirty="0">
                <a:solidFill>
                  <a:prstClr val="white"/>
                </a:solidFill>
                <a:latin typeface="Abadi" panose="020B0604020104020204" pitchFamily="34" charset="0"/>
                <a:sym typeface="Arial" panose="020B0604020202020204"/>
              </a:endParaRPr>
            </a:p>
          </p:txBody>
        </p:sp>
      </p:grpSp>
      <p:grpSp>
        <p:nvGrpSpPr>
          <p:cNvPr id="3" name="Red Answer"/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/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1" name="triangle"/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8" name="#sl-pollanswer(0)"/>
            <p:cNvSpPr txBox="1"/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sz="3600" dirty="0">
                  <a:solidFill>
                    <a:prstClr val="white"/>
                  </a:solidFill>
                  <a:latin typeface="Abadi" panose="020B0604020104020204" pitchFamily="34" charset="0"/>
                  <a:sym typeface="Arial" panose="020B0604020202020204"/>
                </a:rPr>
                <a:t>Economy</a:t>
              </a:r>
              <a:endParaRPr lang="de-DE" sz="4000" dirty="0">
                <a:solidFill>
                  <a:prstClr val="white"/>
                </a:solidFill>
                <a:latin typeface="Abadi" panose="020B0604020104020204" pitchFamily="34" charset="0"/>
                <a:sym typeface="Arial" panose="020B0604020202020204"/>
              </a:endParaRPr>
            </a:p>
          </p:txBody>
        </p:sp>
      </p:grpSp>
      <p:sp>
        <p:nvSpPr>
          <p:cNvPr id="7" name="question container"/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2" name="#sl-pollquestion()"/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badi" panose="020B0604020104020204" pitchFamily="34" charset="0"/>
              </a:rPr>
              <a:t>Put the news headlines in the correct category </a:t>
            </a:r>
            <a:endParaRPr lang="de-DE" sz="4000" dirty="0">
              <a:latin typeface="Abadi" panose="020B0604020104020204" pitchFamily="34" charset="0"/>
            </a:endParaRPr>
          </a:p>
        </p:txBody>
      </p:sp>
      <p:grpSp>
        <p:nvGrpSpPr>
          <p:cNvPr id="17" name="Timer"/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/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9" name="#sl-countdown()"/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de-AT" sz="3600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 panose="020B0604020202020204"/>
                  <a:sym typeface="Arial" panose="020B0604020202020204"/>
                </a:rPr>
                <a:t>3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5" name="Picture 14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23902" r="43625" b="60465"/>
          <a:stretch>
            <a:fillRect/>
          </a:stretch>
        </p:blipFill>
        <p:spPr>
          <a:xfrm>
            <a:off x="2430910" y="1945839"/>
            <a:ext cx="8000768" cy="148316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5251" y="1098272"/>
            <a:ext cx="10390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pairs. Answer the following questions.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33" y="1809096"/>
            <a:ext cx="4172599" cy="2803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933" y="1919111"/>
            <a:ext cx="6739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Where does the woman in the picture read the news?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0933" y="3068516"/>
            <a:ext cx="60847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On the internet	B. In the newspaper</a:t>
            </a:r>
            <a:r>
              <a:rPr lang="en-US" dirty="0"/>
              <a:t>		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0933" y="3868735"/>
            <a:ext cx="623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What is her favorite news section?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04370" y="4822310"/>
            <a:ext cx="623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Business 			B. Politics</a:t>
            </a:r>
            <a:endParaRPr lang="en-US" sz="2800" dirty="0"/>
          </a:p>
        </p:txBody>
      </p:sp>
      <p:sp>
        <p:nvSpPr>
          <p:cNvPr id="2" name="Oval 1"/>
          <p:cNvSpPr/>
          <p:nvPr/>
        </p:nvSpPr>
        <p:spPr>
          <a:xfrm>
            <a:off x="3067291" y="3194613"/>
            <a:ext cx="254643" cy="2908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04370" y="4919959"/>
            <a:ext cx="290111" cy="3279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078041" y="115778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strengthen (v)</a:t>
            </a:r>
            <a:endParaRPr lang="en-US" sz="4800" b="1" dirty="0">
              <a:solidFill>
                <a:srgbClr val="E3642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667" y="3268042"/>
            <a:ext cx="6351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to make a feeling, an opinion or a relationship stronger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dirty="0" err="1">
                <a:solidFill>
                  <a:srgbClr val="FF0000"/>
                </a:solidFill>
              </a:rPr>
              <a:t>làm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mạnh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củng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cố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tăng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cường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6901" y="2112632"/>
            <a:ext cx="2326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/ˈ</a:t>
            </a:r>
            <a:r>
              <a:rPr lang="en-US" sz="3600" dirty="0" err="1"/>
              <a:t>streŋk</a:t>
            </a:r>
            <a:r>
              <a:rPr lang="el-GR" sz="3600" dirty="0"/>
              <a:t>θ</a:t>
            </a:r>
            <a:r>
              <a:rPr lang="en-US" sz="3600" dirty="0"/>
              <a:t>n/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027" y="2758962"/>
            <a:ext cx="3560932" cy="3468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864872" y="1081130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discussion (n)</a:t>
            </a:r>
            <a:endParaRPr lang="en-US" sz="4800" b="1" dirty="0">
              <a:solidFill>
                <a:srgbClr val="E3642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681" y="3176885"/>
            <a:ext cx="5558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 process of discussing somebody/something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thảo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luận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9815" y="1977295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/</a:t>
            </a:r>
            <a:r>
              <a:rPr lang="en-US" sz="3600" dirty="0" err="1"/>
              <a:t>dɪˈskʌʃn</a:t>
            </a:r>
            <a:r>
              <a:rPr lang="en-US" sz="3600" dirty="0"/>
              <a:t>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20" y="2257054"/>
            <a:ext cx="4752708" cy="398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14447" y="1017136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representative (n)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676" y="2588226"/>
            <a:ext cx="70645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person who has been chosen to speak or vote for somebody else or for a group of people, or to take the place of somebody else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dirty="0" err="1">
                <a:solidFill>
                  <a:srgbClr val="FF0000"/>
                </a:solidFill>
              </a:rPr>
              <a:t>người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đại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diện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3973" y="1941895"/>
            <a:ext cx="3164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/ˌ</a:t>
            </a:r>
            <a:r>
              <a:rPr lang="en-US" sz="3600" dirty="0" err="1"/>
              <a:t>reprɪˈzentətɪv</a:t>
            </a:r>
            <a:r>
              <a:rPr lang="en-US" dirty="0"/>
              <a:t>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mart Man Images | Free Vectors, Stock Photos &amp; PSD | Pag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33" y="1420135"/>
            <a:ext cx="4726682" cy="47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tags/tag1.xml><?xml version="1.0" encoding="utf-8"?>
<p:tagLst xmlns:p="http://schemas.openxmlformats.org/presentationml/2006/main">
  <p:tag name="SLIDELIZARD_POLLACTION" val="AutoStart"/>
  <p:tag name="SLIDELIZARD_POLLTEMPLATEID" val="5f2d430953a9432925c617cf"/>
</p:tagLst>
</file>

<file path=ppt/tags/tag2.xml><?xml version="1.0" encoding="utf-8"?>
<p:tagLst xmlns:p="http://schemas.openxmlformats.org/presentationml/2006/main">
  <p:tag name="SLIDELIZARD_POLLACTION" val="AutoStart"/>
  <p:tag name="SLIDELIZARD_POLLTEMPLATEID" val="5f2d430953a9432925c617cf"/>
</p:tagLst>
</file>

<file path=ppt/tags/tag3.xml><?xml version="1.0" encoding="utf-8"?>
<p:tagLst xmlns:p="http://schemas.openxmlformats.org/presentationml/2006/main">
  <p:tag name="SLIDELIZARD_POLLACTION" val="AutoStart"/>
  <p:tag name="SLIDELIZARD_POLLTEMPLATEID" val="5f2d430953a9432925c617cf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2767</Words>
  <Application>WPS Slides</Application>
  <PresentationFormat>Widescreen</PresentationFormat>
  <Paragraphs>165</Paragraphs>
  <Slides>22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0" baseType="lpstr">
      <vt:lpstr>Arial</vt:lpstr>
      <vt:lpstr>SimSun</vt:lpstr>
      <vt:lpstr>Wingdings</vt:lpstr>
      <vt:lpstr>Montserrat Medium</vt:lpstr>
      <vt:lpstr>Segoe Print</vt:lpstr>
      <vt:lpstr>UTM Facebook K&amp;T</vt:lpstr>
      <vt:lpstr>Abadi</vt:lpstr>
      <vt:lpstr>Calibri</vt:lpstr>
      <vt:lpstr>Arial</vt:lpstr>
      <vt:lpstr>Lato Black</vt:lpstr>
      <vt:lpstr>Lato</vt:lpstr>
      <vt:lpstr>Myriad Pro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Choose the correct category for the headline.</vt:lpstr>
      <vt:lpstr>Choose the correct category for the headline.</vt:lpstr>
      <vt:lpstr>Put the news headlines in the correct category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Văn Bông Nguyễn</cp:lastModifiedBy>
  <cp:revision>193</cp:revision>
  <dcterms:created xsi:type="dcterms:W3CDTF">2020-12-09T02:04:00Z</dcterms:created>
  <dcterms:modified xsi:type="dcterms:W3CDTF">2025-04-01T22:20:46Z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9BDA02079B4A4DFE99CA7B464359218A_12</vt:lpwstr>
  </property>
  <property fmtid="{D5CDD505-2E9C-101B-9397-08002B2CF9AE}" pid="3" name="KSOProductBuildVer">
    <vt:lpwstr>1033-12.2.0.20782</vt:lpwstr>
  </property>
</Properties>
</file>