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9" r:id="rId3"/>
    <p:sldId id="324" r:id="rId5"/>
    <p:sldId id="279" r:id="rId6"/>
    <p:sldId id="284" r:id="rId7"/>
    <p:sldId id="283" r:id="rId8"/>
    <p:sldId id="322" r:id="rId9"/>
    <p:sldId id="282" r:id="rId10"/>
    <p:sldId id="286" r:id="rId11"/>
    <p:sldId id="285" r:id="rId12"/>
    <p:sldId id="290" r:id="rId13"/>
    <p:sldId id="28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25" r:id="rId23"/>
    <p:sldId id="326" r:id="rId24"/>
    <p:sldId id="329" r:id="rId25"/>
    <p:sldId id="333" r:id="rId26"/>
    <p:sldId id="332" r:id="rId27"/>
    <p:sldId id="328" r:id="rId28"/>
    <p:sldId id="330" r:id="rId29"/>
    <p:sldId id="331" r:id="rId30"/>
    <p:sldId id="295" r:id="rId3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FF00"/>
    <a:srgbClr val="00B050"/>
    <a:srgbClr val="CEE4D5"/>
    <a:srgbClr val="EAC1F1"/>
    <a:srgbClr val="FFCC00"/>
    <a:srgbClr val="FF00FF"/>
    <a:srgbClr val="FF0066"/>
    <a:srgbClr val="FFFF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66" autoAdjust="0"/>
    <p:restoredTop sz="87792" autoAdjust="0"/>
  </p:normalViewPr>
  <p:slideViewPr>
    <p:cSldViewPr snapToGrid="0">
      <p:cViewPr varScale="1">
        <p:scale>
          <a:sx n="65" d="100"/>
          <a:sy n="65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75109-E761-4114-890A-00AC8F12BB4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E3E5B-B3D0-40AA-9B4D-CABA0CC3E58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df0461e80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df0461e80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Now, after we learnt human activities and consequences, we will discuss some solutions to reduce our negative impacts on the environment. I want you to think about this question. You have 2 min to list some practical ways and then I will call someone share your ideas in front of class.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950967" y="6949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pic>
        <p:nvPicPr>
          <p:cNvPr id="17" name="Google Shape;17;p1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35535" y="5107018"/>
            <a:ext cx="3147517" cy="233196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8"/>
          <p:cNvSpPr txBox="1">
            <a:spLocks noGrp="1"/>
          </p:cNvSpPr>
          <p:nvPr>
            <p:ph type="subTitle" idx="1"/>
          </p:nvPr>
        </p:nvSpPr>
        <p:spPr>
          <a:xfrm>
            <a:off x="2511600" y="2147971"/>
            <a:ext cx="7168800" cy="29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3735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1504467" y="2212625"/>
            <a:ext cx="5035200" cy="1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1504467" y="3323775"/>
            <a:ext cx="4322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pic>
        <p:nvPicPr>
          <p:cNvPr id="39" name="Google Shape;39;p2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321800" y="5249267"/>
            <a:ext cx="4188335" cy="233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077534" y="4980367"/>
            <a:ext cx="2476500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9"/>
          <p:cNvGrpSpPr/>
          <p:nvPr/>
        </p:nvGrpSpPr>
        <p:grpSpPr>
          <a:xfrm flipH="1">
            <a:off x="-25700" y="1737779"/>
            <a:ext cx="12243400" cy="5120223"/>
            <a:chOff x="-19275" y="224082"/>
            <a:chExt cx="9182550" cy="3184218"/>
          </a:xfrm>
        </p:grpSpPr>
        <p:sp>
          <p:nvSpPr>
            <p:cNvPr id="202" name="Google Shape;202;p29"/>
            <p:cNvSpPr/>
            <p:nvPr/>
          </p:nvSpPr>
          <p:spPr>
            <a:xfrm rot="10800000" flipH="1">
              <a:off x="-19275" y="505962"/>
              <a:ext cx="9182538" cy="2902338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9"/>
            <p:cNvSpPr/>
            <p:nvPr/>
          </p:nvSpPr>
          <p:spPr>
            <a:xfrm rot="10800000">
              <a:off x="-19263" y="224082"/>
              <a:ext cx="9182538" cy="3184218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7"/>
          <p:cNvGrpSpPr/>
          <p:nvPr/>
        </p:nvGrpSpPr>
        <p:grpSpPr>
          <a:xfrm>
            <a:off x="-25700" y="298776"/>
            <a:ext cx="12243400" cy="6147460"/>
            <a:chOff x="-19275" y="224082"/>
            <a:chExt cx="9182550" cy="4610595"/>
          </a:xfrm>
        </p:grpSpPr>
        <p:grpSp>
          <p:nvGrpSpPr>
            <p:cNvPr id="190" name="Google Shape;190;p27"/>
            <p:cNvGrpSpPr/>
            <p:nvPr/>
          </p:nvGrpSpPr>
          <p:grpSpPr>
            <a:xfrm>
              <a:off x="-19275" y="224082"/>
              <a:ext cx="9182550" cy="3184218"/>
              <a:chOff x="-19275" y="224082"/>
              <a:chExt cx="9182550" cy="3184218"/>
            </a:xfrm>
          </p:grpSpPr>
          <p:sp>
            <p:nvSpPr>
              <p:cNvPr id="191" name="Google Shape;191;p27"/>
              <p:cNvSpPr/>
              <p:nvPr/>
            </p:nvSpPr>
            <p:spPr>
              <a:xfrm rot="10800000" flipH="1">
                <a:off x="-19275" y="505962"/>
                <a:ext cx="9182538" cy="290233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 rot="10800000">
                <a:off x="-19263" y="224082"/>
                <a:ext cx="9182538" cy="318421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3" name="Google Shape;193;p27"/>
            <p:cNvGrpSpPr/>
            <p:nvPr/>
          </p:nvGrpSpPr>
          <p:grpSpPr>
            <a:xfrm rot="10800000">
              <a:off x="-19275" y="3408784"/>
              <a:ext cx="9182550" cy="1425893"/>
              <a:chOff x="-19275" y="224082"/>
              <a:chExt cx="9182550" cy="3184218"/>
            </a:xfrm>
          </p:grpSpPr>
          <p:sp>
            <p:nvSpPr>
              <p:cNvPr id="194" name="Google Shape;194;p27"/>
              <p:cNvSpPr/>
              <p:nvPr/>
            </p:nvSpPr>
            <p:spPr>
              <a:xfrm rot="10800000" flipH="1">
                <a:off x="-19275" y="505962"/>
                <a:ext cx="9182538" cy="290233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 rot="10800000">
                <a:off x="-19263" y="224082"/>
                <a:ext cx="9182538" cy="318421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slide" Target="slide11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slide" Target="slide11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slide" Target="slide11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slide" Target="slide11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slide" Target="slide11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slide" Target="slide11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slide" Target="slide11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slide" Target="slide1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microsoft.com/office/2007/relationships/media" Target="../media/media5.mp3"/><Relationship Id="rId6" Type="http://schemas.openxmlformats.org/officeDocument/2006/relationships/image" Target="../media/image18.png"/><Relationship Id="rId5" Type="http://schemas.microsoft.com/office/2007/relationships/media" Target="../media/media4.mp3"/><Relationship Id="rId4" Type="http://schemas.openxmlformats.org/officeDocument/2006/relationships/audio" Target="NULL" TargetMode="External"/><Relationship Id="rId3" Type="http://schemas.openxmlformats.org/officeDocument/2006/relationships/slide" Target="slide1.xml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media" Target="../media/media5.mp3"/><Relationship Id="rId6" Type="http://schemas.openxmlformats.org/officeDocument/2006/relationships/image" Target="../media/image18.png"/><Relationship Id="rId5" Type="http://schemas.microsoft.com/office/2007/relationships/media" Target="../media/media4.mp3"/><Relationship Id="rId4" Type="http://schemas.openxmlformats.org/officeDocument/2006/relationships/audio" Target="NULL" TargetMode="External"/><Relationship Id="rId3" Type="http://schemas.openxmlformats.org/officeDocument/2006/relationships/slide" Target="slide1.xml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media" Target="../media/media3.mp3"/><Relationship Id="rId4" Type="http://schemas.openxmlformats.org/officeDocument/2006/relationships/audio" Target="../media/media3.mp3"/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8"/>
          <p:cNvPicPr preferRelativeResize="0"/>
          <p:nvPr/>
        </p:nvPicPr>
        <p:blipFill rotWithShape="1">
          <a:blip r:embed="rId1"/>
          <a:srcRect t="835" b="825"/>
          <a:stretch>
            <a:fillRect/>
          </a:stretch>
        </p:blipFill>
        <p:spPr>
          <a:xfrm>
            <a:off x="10301934" y="2493402"/>
            <a:ext cx="1586260" cy="6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498688" y="5113533"/>
            <a:ext cx="2486979" cy="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97905" y="-33493"/>
            <a:ext cx="12192000" cy="124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5" b="1" dirty="0">
                <a:solidFill>
                  <a:srgbClr val="002060"/>
                </a:solidFill>
                <a:latin typeface="Handlee" panose="020B0604020202020204" charset="0"/>
                <a:cs typeface="Times New Roman" panose="02020603050405020304" charset="0"/>
              </a:rPr>
              <a:t>Match </a:t>
            </a:r>
            <a:r>
              <a:rPr lang="en-GB" sz="3735" b="1" dirty="0">
                <a:solidFill>
                  <a:srgbClr val="002060"/>
                </a:solidFill>
                <a:latin typeface="Handlee" panose="020B0604020202020204" charset="0"/>
                <a:cs typeface="Times New Roman" panose="02020603050405020304" charset="0"/>
              </a:rPr>
              <a:t>the photos with the </a:t>
            </a:r>
            <a:r>
              <a:rPr lang="vi-VN" sz="3735" b="1" dirty="0">
                <a:solidFill>
                  <a:srgbClr val="002060"/>
                </a:solidFill>
                <a:latin typeface="Handlee" panose="020B0604020202020204" charset="0"/>
                <a:cs typeface="Times New Roman" panose="02020603050405020304" charset="0"/>
              </a:rPr>
              <a:t>appropriate </a:t>
            </a:r>
            <a:r>
              <a:rPr lang="en-GB" sz="3735" b="1" dirty="0">
                <a:solidFill>
                  <a:srgbClr val="002060"/>
                </a:solidFill>
                <a:latin typeface="Handlee" panose="020B0604020202020204" charset="0"/>
                <a:cs typeface="Times New Roman" panose="02020603050405020304" charset="0"/>
              </a:rPr>
              <a:t>words a</a:t>
            </a:r>
            <a:r>
              <a:rPr lang="en-US" altLang="en-GB" sz="3735" b="1" dirty="0">
                <a:solidFill>
                  <a:srgbClr val="002060"/>
                </a:solidFill>
                <a:latin typeface="Handlee" panose="020B0604020202020204" charset="0"/>
                <a:cs typeface="Times New Roman" panose="02020603050405020304" charset="0"/>
              </a:rPr>
              <a:t>      </a:t>
            </a:r>
            <a:r>
              <a:rPr lang="en-GB" sz="3735" b="1" dirty="0">
                <a:solidFill>
                  <a:srgbClr val="002060"/>
                </a:solidFill>
                <a:latin typeface="Handlee" panose="020B0604020202020204" charset="0"/>
                <a:cs typeface="Times New Roman" panose="02020603050405020304" charset="0"/>
              </a:rPr>
              <a:t>nd </a:t>
            </a:r>
            <a:r>
              <a:rPr lang="vi-VN" sz="3735" b="1" dirty="0">
                <a:solidFill>
                  <a:srgbClr val="002060"/>
                </a:solidFill>
                <a:latin typeface="Handlee" panose="020B0604020202020204" charset="0"/>
                <a:cs typeface="Times New Roman" panose="02020603050405020304" charset="0"/>
              </a:rPr>
              <a:t>.</a:t>
            </a:r>
            <a:r>
              <a:rPr lang="en-US" altLang="vi-VN" sz="3735" b="1" dirty="0">
                <a:solidFill>
                  <a:srgbClr val="002060"/>
                </a:solidFill>
                <a:latin typeface="Handlee" panose="020B0604020202020204" charset="0"/>
                <a:cs typeface="Times New Roman" panose="02020603050405020304" charset="0"/>
              </a:rPr>
              <a:t>      </a:t>
            </a:r>
            <a:r>
              <a:rPr lang="vi-VN" sz="3735" b="1" dirty="0">
                <a:solidFill>
                  <a:srgbClr val="002060"/>
                </a:solidFill>
                <a:latin typeface="Handlee" panose="020B0604020202020204" charset="0"/>
                <a:cs typeface="Times New Roman" panose="02020603050405020304" charset="0"/>
                <a:sym typeface="+mn-ea"/>
              </a:rPr>
              <a:t>phrases</a:t>
            </a:r>
            <a:endParaRPr lang="en-US" altLang="vi-VN" sz="3735" b="1" dirty="0">
              <a:solidFill>
                <a:srgbClr val="002060"/>
              </a:solidFill>
              <a:latin typeface="Handlee" panose="020B0604020202020204" charset="0"/>
              <a:cs typeface="Times New Roman" panose="02020603050405020304" charset="0"/>
            </a:endParaRPr>
          </a:p>
        </p:txBody>
      </p:sp>
      <p:pic>
        <p:nvPicPr>
          <p:cNvPr id="12" name="Picture 5" descr="C:\Users\Admin\Desktop\U9-L1-2-2-23a018d68c9ccaa83a76c75e29589e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815" y="1754505"/>
            <a:ext cx="1909445" cy="1216025"/>
          </a:xfrm>
          <a:prstGeom prst="rect">
            <a:avLst/>
          </a:prstGeom>
          <a:noFill/>
        </p:spPr>
      </p:pic>
      <p:pic>
        <p:nvPicPr>
          <p:cNvPr id="13" name="Picture 7" descr="C:\Users\Admin\Desktop\U9-L1-2-3-4e183d10ecb6a0f5754db84b58d20f0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815" y="2957195"/>
            <a:ext cx="1909445" cy="1186180"/>
          </a:xfrm>
          <a:prstGeom prst="rect">
            <a:avLst/>
          </a:prstGeom>
          <a:noFill/>
        </p:spPr>
      </p:pic>
      <p:pic>
        <p:nvPicPr>
          <p:cNvPr id="15" name="Picture 4" descr="https://s.sachmem.vn/public/images/TA10T2SHS/U9-L1-2-1-5b95ddd7e020d02ccbb99b5543c2d5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815" y="537210"/>
            <a:ext cx="1909445" cy="124714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538470" y="4636770"/>
            <a:ext cx="5109210" cy="666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73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vi-VN" sz="373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vi-VN" sz="373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</a:t>
            </a:r>
            <a:r>
              <a:rPr lang="en-US" sz="373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reenhouse effect</a:t>
            </a:r>
            <a:endParaRPr lang="en-US" sz="3735" dirty="0"/>
          </a:p>
        </p:txBody>
      </p:sp>
      <p:sp>
        <p:nvSpPr>
          <p:cNvPr id="19" name="TextBox 18"/>
          <p:cNvSpPr txBox="1"/>
          <p:nvPr/>
        </p:nvSpPr>
        <p:spPr>
          <a:xfrm>
            <a:off x="5539105" y="835025"/>
            <a:ext cx="6261100" cy="665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vi-VN" sz="373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altLang="vi-VN" sz="373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Air -</a:t>
            </a:r>
            <a:r>
              <a:rPr lang="en-US" sz="373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pollution</a:t>
            </a:r>
            <a:endParaRPr lang="en-US" sz="3735" dirty="0"/>
          </a:p>
        </p:txBody>
      </p:sp>
      <p:sp>
        <p:nvSpPr>
          <p:cNvPr id="21" name="TextBox 20"/>
          <p:cNvSpPr txBox="1"/>
          <p:nvPr/>
        </p:nvSpPr>
        <p:spPr>
          <a:xfrm>
            <a:off x="5396865" y="2028825"/>
            <a:ext cx="5086985" cy="666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73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3735" dirty="0" smtClean="0">
                <a:sym typeface="+mn-ea"/>
              </a:rPr>
              <a:t> </a:t>
            </a:r>
            <a:r>
              <a:rPr lang="en-US" sz="3735" b="1" dirty="0" smtClean="0">
                <a:solidFill>
                  <a:schemeClr val="accent1"/>
                </a:solidFill>
                <a:sym typeface="+mn-ea"/>
              </a:rPr>
              <a:t>Endangered animals</a:t>
            </a:r>
            <a:r>
              <a:rPr lang="en-US" sz="373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	</a:t>
            </a:r>
            <a:endParaRPr lang="en-US" sz="3735" dirty="0"/>
          </a:p>
        </p:txBody>
      </p:sp>
      <p:sp>
        <p:nvSpPr>
          <p:cNvPr id="25" name="TextBox 24"/>
          <p:cNvSpPr txBox="1"/>
          <p:nvPr/>
        </p:nvSpPr>
        <p:spPr>
          <a:xfrm>
            <a:off x="5538667" y="3503726"/>
            <a:ext cx="3485681" cy="666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73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vi-VN" sz="373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vi-VN" sz="373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sz="373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eforestation </a:t>
            </a:r>
            <a:endParaRPr lang="en-US" sz="3735" dirty="0"/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>
            <a:off x="2207004" y="1160678"/>
            <a:ext cx="3331210" cy="38093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9" idx="1"/>
          </p:cNvCxnSpPr>
          <p:nvPr/>
        </p:nvCxnSpPr>
        <p:spPr>
          <a:xfrm flipV="1">
            <a:off x="2202562" y="1167967"/>
            <a:ext cx="3336740" cy="11208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1"/>
          </p:cNvCxnSpPr>
          <p:nvPr/>
        </p:nvCxnSpPr>
        <p:spPr>
          <a:xfrm>
            <a:off x="2067940" y="3466616"/>
            <a:ext cx="3470275" cy="370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1" idx="1"/>
          </p:cNvCxnSpPr>
          <p:nvPr/>
        </p:nvCxnSpPr>
        <p:spPr>
          <a:xfrm flipV="1">
            <a:off x="2060319" y="2362008"/>
            <a:ext cx="3336743" cy="2138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1" name="Picture 1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5" y="4170045"/>
            <a:ext cx="1909445" cy="2075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3512" y="2540260"/>
            <a:ext cx="107219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PRACTICE</a:t>
            </a:r>
            <a:endParaRPr lang="en-US" sz="3600" b="1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2773" y="1597266"/>
            <a:ext cx="8765628" cy="353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Each group:  </a:t>
            </a:r>
            <a:endParaRPr lang="en-US" sz="2800" b="1" dirty="0" smtClean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Choose an environmental problem in 1.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 a creative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mind map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diagram on your environmental problem.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Prepare a 3-5 minute presentation on the solutions to it. Use the suggested organization and expressions to help you.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FontTx/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PRACTICE</a:t>
            </a:r>
            <a:endParaRPr lang="en-US" sz="3600" b="1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25669" y="1094661"/>
            <a:ext cx="537843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669" y="992021"/>
            <a:ext cx="53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6118" y="1138534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Groupwork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Prepare a presentation 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PRACTICE</a:t>
            </a:r>
            <a:endParaRPr lang="en-US" sz="3600" b="1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PRACTICE</a:t>
            </a:r>
            <a:endParaRPr lang="en-US" sz="3600" b="1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15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838200" y="1825625"/>
          <a:ext cx="8898759" cy="498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8759"/>
              </a:tblGrid>
              <a:tr h="3736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Suggested</a:t>
                      </a:r>
                      <a:r>
                        <a:rPr lang="en-US" baseline="0" dirty="0" smtClean="0"/>
                        <a:t> organization and</a:t>
                      </a:r>
                      <a:r>
                        <a:rPr lang="en-US" dirty="0" smtClean="0"/>
                        <a:t> expressions</a:t>
                      </a:r>
                      <a:endParaRPr lang="en-US" dirty="0"/>
                    </a:p>
                  </a:txBody>
                  <a:tcPr/>
                </a:tc>
              </a:tr>
              <a:tr h="15881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I. INTRODUCTION: Welcoming the audience and introducing the topic</a:t>
                      </a:r>
                      <a:endParaRPr lang="en-US" sz="1600" b="1" dirty="0" smtClean="0"/>
                    </a:p>
                    <a:p>
                      <a:r>
                        <a:rPr lang="en-US" sz="1600" dirty="0" smtClean="0"/>
                        <a:t>Hi everyone.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Good morning/ afternoon.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I’m here today to talk to you about/ discuss </a:t>
                      </a:r>
                      <a:r>
                        <a:rPr lang="is-IS" sz="1600" dirty="0" smtClean="0"/>
                        <a:t>…</a:t>
                      </a:r>
                      <a:endParaRPr lang="is-IS" sz="1600" dirty="0" smtClean="0"/>
                    </a:p>
                    <a:p>
                      <a:r>
                        <a:rPr lang="is-IS" sz="1600" dirty="0" smtClean="0"/>
                        <a:t>I’d like to talk about ...</a:t>
                      </a:r>
                      <a:endParaRPr lang="is-IS" sz="1600" dirty="0" smtClean="0"/>
                    </a:p>
                    <a:p>
                      <a:r>
                        <a:rPr lang="is-IS" sz="1600" dirty="0" smtClean="0"/>
                        <a:t>Today, I’d like to share with you ....</a:t>
                      </a:r>
                      <a:endParaRPr lang="en-US" sz="1600" dirty="0"/>
                    </a:p>
                  </a:txBody>
                  <a:tcPr/>
                </a:tc>
              </a:tr>
              <a:tr h="84078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II.1 BODY – MAIN PART 1: Introduce the first point / idea</a:t>
                      </a:r>
                      <a:endParaRPr lang="en-US" sz="1600" b="1" dirty="0" smtClean="0"/>
                    </a:p>
                    <a:p>
                      <a:r>
                        <a:rPr lang="en-US" sz="1600" dirty="0" smtClean="0"/>
                        <a:t>Firstly, the problem can be solved</a:t>
                      </a:r>
                      <a:r>
                        <a:rPr lang="en-US" sz="1600" baseline="0" dirty="0" smtClean="0"/>
                        <a:t> by </a:t>
                      </a:r>
                      <a:r>
                        <a:rPr lang="is-IS" sz="1600" baseline="0" dirty="0" smtClean="0"/>
                        <a:t>…</a:t>
                      </a:r>
                      <a:endParaRPr lang="is-IS" sz="1600" baseline="0" dirty="0" smtClean="0"/>
                    </a:p>
                    <a:p>
                      <a:r>
                        <a:rPr lang="is-IS" sz="1600" baseline="0" dirty="0" smtClean="0"/>
                        <a:t>The first solution is to ...</a:t>
                      </a:r>
                      <a:endParaRPr lang="en-US" sz="1600" dirty="0"/>
                    </a:p>
                  </a:txBody>
                  <a:tcPr/>
                </a:tc>
              </a:tr>
              <a:tr h="8407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 smtClean="0"/>
                        <a:t>II.2. BODY – MAIN PART 2: Introduce the second point / idea</a:t>
                      </a:r>
                      <a:endParaRPr lang="en-US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 smtClean="0"/>
                        <a:t>My next point</a:t>
                      </a:r>
                      <a:r>
                        <a:rPr lang="en-US" sz="1600" baseline="0" dirty="0" smtClean="0"/>
                        <a:t> is </a:t>
                      </a:r>
                      <a:r>
                        <a:rPr lang="is-IS" sz="1600" baseline="0" dirty="0" smtClean="0"/>
                        <a:t>…</a:t>
                      </a:r>
                      <a:endParaRPr lang="is-IS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s-IS" sz="1600" baseline="0" dirty="0" smtClean="0"/>
                        <a:t>Another solution is to …</a:t>
                      </a:r>
                      <a:endParaRPr lang="en-US" sz="1600" dirty="0" smtClean="0"/>
                    </a:p>
                  </a:txBody>
                  <a:tcPr/>
                </a:tc>
              </a:tr>
              <a:tr h="133902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III. CONCLUSION: Finishing the presentation and thanking the audience</a:t>
                      </a:r>
                      <a:endParaRPr lang="en-US" sz="1600" b="1" dirty="0" smtClean="0"/>
                    </a:p>
                    <a:p>
                      <a:r>
                        <a:rPr lang="en-US" sz="1600" dirty="0" smtClean="0"/>
                        <a:t>That</a:t>
                      </a:r>
                      <a:r>
                        <a:rPr lang="en-US" sz="1600" baseline="0" dirty="0" smtClean="0"/>
                        <a:t> concludes our presentation.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That’s the end of our presentation today.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Thank you for listening.</a:t>
                      </a:r>
                      <a:endParaRPr lang="en-US" sz="1600" baseline="0" dirty="0" smtClean="0"/>
                    </a:p>
                    <a:p>
                      <a:r>
                        <a:rPr lang="en-US" sz="1600" dirty="0" smtClean="0"/>
                        <a:t>Thank you for your attention.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>
            <a:off x="355600" y="311457"/>
            <a:ext cx="11480800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>
                <a:solidFill>
                  <a:srgbClr val="FFFFFF"/>
                </a:solidFill>
                <a:latin typeface="Calibri" panose="020F0502020204030204"/>
              </a:rPr>
              <a:t>Fill in the blank</a:t>
            </a:r>
            <a:endParaRPr lang="en-US" sz="3600" b="1" kern="1200">
              <a:solidFill>
                <a:srgbClr val="FFFFFF"/>
              </a:solidFill>
              <a:latin typeface="Calibri" panose="020F0502020204030204"/>
            </a:endParaRPr>
          </a:p>
          <a:p>
            <a:pPr algn="ctr" defTabSz="685800">
              <a:buClrTx/>
            </a:pPr>
            <a:r>
              <a:rPr lang="en-US" sz="3600" b="1" kern="12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_____________ leads to health problems such as the increase of heart rate and hearing damage</a:t>
            </a:r>
            <a:endParaRPr lang="en-US" sz="3600" b="1" kern="120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DAS1"/>
          <p:cNvSpPr/>
          <p:nvPr/>
        </p:nvSpPr>
        <p:spPr>
          <a:xfrm flipH="1">
            <a:off x="355600" y="2678075"/>
            <a:ext cx="5603333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A. Water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0" name="DAD"/>
          <p:cNvSpPr/>
          <p:nvPr/>
        </p:nvSpPr>
        <p:spPr>
          <a:xfrm flipH="1">
            <a:off x="6233072" y="2699201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B. Noise pollution 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1" name="DAS2"/>
          <p:cNvSpPr/>
          <p:nvPr/>
        </p:nvSpPr>
        <p:spPr>
          <a:xfrm flipH="1">
            <a:off x="6233072" y="4541408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D. Air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3" name="DAS3"/>
          <p:cNvSpPr/>
          <p:nvPr/>
        </p:nvSpPr>
        <p:spPr>
          <a:xfrm flipH="1">
            <a:off x="353107" y="4541408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C. Soil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4" name="Pentagon 8">
            <a:hlinkClick r:id="rId2" action="ppaction://hlinksldjump"/>
          </p:cNvPr>
          <p:cNvSpPr/>
          <p:nvPr/>
        </p:nvSpPr>
        <p:spPr>
          <a:xfrm flipH="1">
            <a:off x="10159101" y="6105131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665" kern="1200">
                <a:solidFill>
                  <a:prstClr val="black"/>
                </a:solidFill>
                <a:latin typeface="Calibri" panose="020F0502020204030204"/>
              </a:rPr>
              <a:t>HOME</a:t>
            </a:r>
            <a:endParaRPr lang="en-US" sz="2665" kern="120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8" grpId="0" bldLvl="0" animBg="1"/>
      <p:bldP spid="8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3" grpId="0" bldLvl="0" animBg="1"/>
      <p:bldP spid="13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>
            <a:off x="355600" y="311457"/>
            <a:ext cx="11480800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>
                <a:solidFill>
                  <a:srgbClr val="FFFFFF"/>
                </a:solidFill>
                <a:latin typeface="Calibri" panose="020F0502020204030204"/>
              </a:rPr>
              <a:t>Fill in the blank</a:t>
            </a:r>
            <a:endParaRPr lang="en-US" sz="3600" b="1" kern="1200">
              <a:solidFill>
                <a:srgbClr val="FFFFFF"/>
              </a:solidFill>
              <a:latin typeface="Calibri" panose="020F0502020204030204"/>
            </a:endParaRPr>
          </a:p>
          <a:p>
            <a:pPr algn="ctr" defTabSz="685800">
              <a:buClrTx/>
            </a:pPr>
            <a:r>
              <a:rPr lang="en-US" sz="3600" b="1" kern="12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_____________ leads to health problems such as the increase of heart rate and hearing damage</a:t>
            </a:r>
            <a:endParaRPr lang="en-US" sz="3600" b="1" kern="120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DAS1"/>
          <p:cNvSpPr/>
          <p:nvPr/>
        </p:nvSpPr>
        <p:spPr>
          <a:xfrm flipH="1">
            <a:off x="355600" y="2678075"/>
            <a:ext cx="5603333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A. Water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0" name="DAD"/>
          <p:cNvSpPr/>
          <p:nvPr/>
        </p:nvSpPr>
        <p:spPr>
          <a:xfrm flipH="1">
            <a:off x="6233072" y="2699201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B. Noise pollution 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1" name="DAS2"/>
          <p:cNvSpPr/>
          <p:nvPr/>
        </p:nvSpPr>
        <p:spPr>
          <a:xfrm flipH="1">
            <a:off x="6233072" y="4541408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D. Air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3" name="DAS3"/>
          <p:cNvSpPr/>
          <p:nvPr/>
        </p:nvSpPr>
        <p:spPr>
          <a:xfrm flipH="1">
            <a:off x="353107" y="4541408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C. Soil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4" name="Pentagon 8">
            <a:hlinkClick r:id="rId2" action="ppaction://hlinksldjump"/>
          </p:cNvPr>
          <p:cNvSpPr/>
          <p:nvPr/>
        </p:nvSpPr>
        <p:spPr>
          <a:xfrm flipH="1">
            <a:off x="10159101" y="6105131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665" kern="1200">
                <a:solidFill>
                  <a:prstClr val="black"/>
                </a:solidFill>
                <a:latin typeface="Calibri" panose="020F0502020204030204"/>
              </a:rPr>
              <a:t>HOME</a:t>
            </a:r>
            <a:endParaRPr lang="en-US" sz="2665" kern="120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8" grpId="0" bldLvl="0" animBg="1"/>
      <p:bldP spid="8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3" grpId="0" bldLvl="0" animBg="1"/>
      <p:bldP spid="13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>
            <a:off x="355600" y="311457"/>
            <a:ext cx="11480800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>
                <a:solidFill>
                  <a:srgbClr val="FFFFFF"/>
                </a:solidFill>
                <a:latin typeface="Calibri" panose="020F0502020204030204"/>
              </a:rPr>
              <a:t>Fill in the blank</a:t>
            </a:r>
            <a:endParaRPr lang="en-US" sz="3600" b="1" kern="1200">
              <a:solidFill>
                <a:srgbClr val="FFFFFF"/>
              </a:solidFill>
              <a:latin typeface="Calibri" panose="020F0502020204030204"/>
            </a:endParaRPr>
          </a:p>
          <a:p>
            <a:pPr algn="ctr" defTabSz="685800">
              <a:buClrTx/>
            </a:pPr>
            <a:r>
              <a:rPr lang="en-US" sz="3600" b="1" kern="12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Loud sounds from motor vehicles and musical instruments results in ______________</a:t>
            </a:r>
            <a:endParaRPr lang="en-US" sz="3600" b="1" kern="120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DAS1"/>
          <p:cNvSpPr/>
          <p:nvPr/>
        </p:nvSpPr>
        <p:spPr>
          <a:xfrm flipH="1">
            <a:off x="355600" y="2678075"/>
            <a:ext cx="5603333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A. Water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0" name="DAD"/>
          <p:cNvSpPr/>
          <p:nvPr/>
        </p:nvSpPr>
        <p:spPr>
          <a:xfrm flipH="1">
            <a:off x="6228080" y="2678075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B. Noise pollution 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1" name="DAS2"/>
          <p:cNvSpPr/>
          <p:nvPr/>
        </p:nvSpPr>
        <p:spPr>
          <a:xfrm flipH="1">
            <a:off x="6228080" y="4541408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D. Soil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3" name="DAS3"/>
          <p:cNvSpPr/>
          <p:nvPr/>
        </p:nvSpPr>
        <p:spPr>
          <a:xfrm flipH="1">
            <a:off x="353107" y="4541408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C. Air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4" name="Pentagon 8">
            <a:hlinkClick r:id="rId2" action="ppaction://hlinksldjump"/>
          </p:cNvPr>
          <p:cNvSpPr/>
          <p:nvPr/>
        </p:nvSpPr>
        <p:spPr>
          <a:xfrm flipH="1">
            <a:off x="10159101" y="6105131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665" kern="1200">
                <a:solidFill>
                  <a:prstClr val="black"/>
                </a:solidFill>
                <a:latin typeface="Calibri" panose="020F0502020204030204"/>
              </a:rPr>
              <a:t>HOME</a:t>
            </a:r>
            <a:endParaRPr lang="en-US" sz="2665" kern="120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8" grpId="0" bldLvl="0" animBg="1"/>
      <p:bldP spid="8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3" grpId="0" bldLvl="0" animBg="1"/>
      <p:bldP spid="13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>
            <a:off x="355600" y="311457"/>
            <a:ext cx="11480800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>
                <a:solidFill>
                  <a:srgbClr val="FFFFFF"/>
                </a:solidFill>
                <a:latin typeface="Calibri" panose="020F0502020204030204"/>
              </a:rPr>
              <a:t>Fill in the blank</a:t>
            </a:r>
            <a:endParaRPr lang="en-US" sz="3600" b="1" kern="1200">
              <a:solidFill>
                <a:srgbClr val="FFFFFF"/>
              </a:solidFill>
              <a:latin typeface="Calibri" panose="020F0502020204030204"/>
            </a:endParaRPr>
          </a:p>
          <a:p>
            <a:pPr algn="ctr" defTabSz="685800">
              <a:buClrTx/>
            </a:pPr>
            <a:r>
              <a:rPr lang="en-US" sz="3600" b="1" kern="12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Fossil fuel burning by motor vehicles and factories results in ______________</a:t>
            </a:r>
            <a:endParaRPr lang="en-US" sz="3600" b="1" kern="120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DAS1"/>
          <p:cNvSpPr/>
          <p:nvPr/>
        </p:nvSpPr>
        <p:spPr>
          <a:xfrm flipH="1">
            <a:off x="355600" y="2678075"/>
            <a:ext cx="5603333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A. Water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0" name="DAD"/>
          <p:cNvSpPr/>
          <p:nvPr/>
        </p:nvSpPr>
        <p:spPr>
          <a:xfrm flipH="1">
            <a:off x="349847" y="4541408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C. Air pollution 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1" name="DAS2"/>
          <p:cNvSpPr/>
          <p:nvPr/>
        </p:nvSpPr>
        <p:spPr>
          <a:xfrm flipH="1">
            <a:off x="6233072" y="2699201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B. Noise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3" name="DAS3"/>
          <p:cNvSpPr/>
          <p:nvPr/>
        </p:nvSpPr>
        <p:spPr>
          <a:xfrm flipH="1">
            <a:off x="6233072" y="4541408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D. Soil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4" name="Pentagon 8">
            <a:hlinkClick r:id="rId2" action="ppaction://hlinksldjump"/>
          </p:cNvPr>
          <p:cNvSpPr/>
          <p:nvPr/>
        </p:nvSpPr>
        <p:spPr>
          <a:xfrm flipH="1">
            <a:off x="10159101" y="6105131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665" kern="1200">
                <a:solidFill>
                  <a:prstClr val="black"/>
                </a:solidFill>
                <a:latin typeface="Calibri" panose="020F0502020204030204"/>
              </a:rPr>
              <a:t>HOME</a:t>
            </a:r>
            <a:endParaRPr lang="en-US" sz="2665" kern="120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8" grpId="0" bldLvl="0" animBg="1"/>
      <p:bldP spid="8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3" grpId="0" bldLvl="0" animBg="1"/>
      <p:bldP spid="13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>
            <a:off x="355600" y="311457"/>
            <a:ext cx="11480800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>
                <a:solidFill>
                  <a:srgbClr val="FFFFFF"/>
                </a:solidFill>
                <a:latin typeface="Calibri" panose="020F0502020204030204"/>
              </a:rPr>
              <a:t>Fill in the blank</a:t>
            </a:r>
            <a:endParaRPr lang="en-US" sz="3600" b="1" kern="1200">
              <a:solidFill>
                <a:srgbClr val="FFFFFF"/>
              </a:solidFill>
              <a:latin typeface="Calibri" panose="020F0502020204030204"/>
            </a:endParaRPr>
          </a:p>
          <a:p>
            <a:pPr algn="ctr" defTabSz="685800">
              <a:buClrTx/>
            </a:pPr>
            <a:r>
              <a:rPr lang="en-US" sz="3600" b="1" kern="12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_____________ leads to contaminated vegetation and the decrease of soil fertility</a:t>
            </a:r>
            <a:endParaRPr lang="en-US" sz="3600" b="1" kern="120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DAS1"/>
          <p:cNvSpPr/>
          <p:nvPr/>
        </p:nvSpPr>
        <p:spPr>
          <a:xfrm flipH="1">
            <a:off x="355600" y="2678075"/>
            <a:ext cx="5603333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A. Water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0" name="DAD"/>
          <p:cNvSpPr/>
          <p:nvPr/>
        </p:nvSpPr>
        <p:spPr>
          <a:xfrm flipH="1">
            <a:off x="350613" y="4541408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C. Land pollution 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1" name="DAS2"/>
          <p:cNvSpPr/>
          <p:nvPr/>
        </p:nvSpPr>
        <p:spPr>
          <a:xfrm flipH="1">
            <a:off x="6233072" y="2699201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B. Noise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3" name="DAS3"/>
          <p:cNvSpPr/>
          <p:nvPr/>
        </p:nvSpPr>
        <p:spPr>
          <a:xfrm flipH="1">
            <a:off x="6228080" y="4541408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D. Air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4" name="Pentagon 8">
            <a:hlinkClick r:id="rId2" action="ppaction://hlinksldjump"/>
          </p:cNvPr>
          <p:cNvSpPr/>
          <p:nvPr/>
        </p:nvSpPr>
        <p:spPr>
          <a:xfrm flipH="1">
            <a:off x="10159101" y="6105131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665" kern="1200">
                <a:solidFill>
                  <a:prstClr val="black"/>
                </a:solidFill>
                <a:latin typeface="Calibri" panose="020F0502020204030204"/>
              </a:rPr>
              <a:t>HOME</a:t>
            </a:r>
            <a:endParaRPr lang="en-US" sz="2665" kern="120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8" grpId="0" bldLvl="0" animBg="1"/>
      <p:bldP spid="8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3" grpId="0" bldLvl="0" animBg="1"/>
      <p:bldP spid="13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>
            <a:off x="355600" y="311457"/>
            <a:ext cx="11480800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>
                <a:solidFill>
                  <a:srgbClr val="FFFFFF"/>
                </a:solidFill>
                <a:latin typeface="Calibri" panose="020F0502020204030204"/>
              </a:rPr>
              <a:t>Fill in the blank</a:t>
            </a:r>
            <a:endParaRPr lang="en-US" sz="3600" b="1" kern="1200">
              <a:solidFill>
                <a:srgbClr val="FFFFFF"/>
              </a:solidFill>
              <a:latin typeface="Calibri" panose="020F0502020204030204"/>
            </a:endParaRPr>
          </a:p>
          <a:p>
            <a:pPr algn="ctr" defTabSz="685800">
              <a:buClrTx/>
            </a:pPr>
            <a:r>
              <a:rPr lang="en-US" sz="3600" b="1" kern="12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_____________ leads to lots of environmental problems such as greenhouse effect and global warming</a:t>
            </a:r>
            <a:endParaRPr lang="en-US" sz="3600" b="1" kern="120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DAS1"/>
          <p:cNvSpPr/>
          <p:nvPr/>
        </p:nvSpPr>
        <p:spPr>
          <a:xfrm flipH="1">
            <a:off x="355600" y="2678075"/>
            <a:ext cx="5603333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A. Water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0" name="DAD"/>
          <p:cNvSpPr/>
          <p:nvPr/>
        </p:nvSpPr>
        <p:spPr>
          <a:xfrm flipH="1">
            <a:off x="6233072" y="4541408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D. Air pollution 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1" name="DAS2"/>
          <p:cNvSpPr/>
          <p:nvPr/>
        </p:nvSpPr>
        <p:spPr>
          <a:xfrm flipH="1">
            <a:off x="6233072" y="2699201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B. Noise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3" name="DAS3"/>
          <p:cNvSpPr/>
          <p:nvPr/>
        </p:nvSpPr>
        <p:spPr>
          <a:xfrm flipH="1">
            <a:off x="353107" y="4541408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C. Soil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4" name="Pentagon 8">
            <a:hlinkClick r:id="rId2" action="ppaction://hlinksldjump"/>
          </p:cNvPr>
          <p:cNvSpPr/>
          <p:nvPr/>
        </p:nvSpPr>
        <p:spPr>
          <a:xfrm flipH="1">
            <a:off x="10159101" y="6105131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665" kern="1200">
                <a:solidFill>
                  <a:prstClr val="black"/>
                </a:solidFill>
                <a:latin typeface="Calibri" panose="020F0502020204030204"/>
              </a:rPr>
              <a:t>HOME</a:t>
            </a:r>
            <a:endParaRPr lang="en-US" sz="2665" kern="120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8" grpId="0" bldLvl="0" animBg="1"/>
      <p:bldP spid="8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3" grpId="0" bldLvl="0" animBg="1"/>
      <p:bldP spid="13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>
            <a:off x="355600" y="311457"/>
            <a:ext cx="11480800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>
                <a:solidFill>
                  <a:srgbClr val="FFFFFF"/>
                </a:solidFill>
                <a:latin typeface="Calibri" panose="020F0502020204030204"/>
              </a:rPr>
              <a:t>Fill in the blank</a:t>
            </a:r>
            <a:endParaRPr lang="en-US" sz="3600" b="1" kern="1200">
              <a:solidFill>
                <a:srgbClr val="FFFFFF"/>
              </a:solidFill>
              <a:latin typeface="Calibri" panose="020F0502020204030204"/>
            </a:endParaRPr>
          </a:p>
          <a:p>
            <a:pPr algn="ctr" defTabSz="685800">
              <a:buClrTx/>
            </a:pPr>
            <a:r>
              <a:rPr lang="en-US" sz="3600" b="1" kern="12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Dumping plastic and waste in the ground results in ______________</a:t>
            </a:r>
            <a:endParaRPr lang="en-US" sz="3600" b="1" kern="120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DAS1"/>
          <p:cNvSpPr/>
          <p:nvPr/>
        </p:nvSpPr>
        <p:spPr>
          <a:xfrm flipH="1">
            <a:off x="355600" y="2678075"/>
            <a:ext cx="5603333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A. Water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0" name="DAD"/>
          <p:cNvSpPr/>
          <p:nvPr/>
        </p:nvSpPr>
        <p:spPr>
          <a:xfrm flipH="1">
            <a:off x="6233072" y="4541408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D. Soil pollution 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1" name="DAS2"/>
          <p:cNvSpPr/>
          <p:nvPr/>
        </p:nvSpPr>
        <p:spPr>
          <a:xfrm flipH="1">
            <a:off x="6233072" y="2699201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B. Noise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3" name="DAS3"/>
          <p:cNvSpPr/>
          <p:nvPr/>
        </p:nvSpPr>
        <p:spPr>
          <a:xfrm flipH="1">
            <a:off x="353107" y="4541408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C. Air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4" name="Pentagon 8">
            <a:hlinkClick r:id="rId2" action="ppaction://hlinksldjump"/>
          </p:cNvPr>
          <p:cNvSpPr/>
          <p:nvPr/>
        </p:nvSpPr>
        <p:spPr>
          <a:xfrm flipH="1">
            <a:off x="10159101" y="6105131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665" kern="1200">
                <a:solidFill>
                  <a:prstClr val="black"/>
                </a:solidFill>
                <a:latin typeface="Calibri" panose="020F0502020204030204"/>
              </a:rPr>
              <a:t>HOME</a:t>
            </a:r>
            <a:endParaRPr lang="en-US" sz="2665" kern="120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8" grpId="0" bldLvl="0" animBg="1"/>
      <p:bldP spid="8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3" grpId="0" bldLvl="0" animBg="1"/>
      <p:bldP spid="13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>
            <a:off x="355600" y="311457"/>
            <a:ext cx="11480800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>
                <a:solidFill>
                  <a:srgbClr val="FFFFFF"/>
                </a:solidFill>
                <a:latin typeface="Calibri" panose="020F0502020204030204"/>
              </a:rPr>
              <a:t>Fill in the blank</a:t>
            </a:r>
            <a:endParaRPr lang="en-US" sz="3600" b="1" kern="1200">
              <a:solidFill>
                <a:srgbClr val="FFFFFF"/>
              </a:solidFill>
              <a:latin typeface="Calibri" panose="020F0502020204030204"/>
            </a:endParaRPr>
          </a:p>
          <a:p>
            <a:pPr algn="ctr" defTabSz="685800">
              <a:buClrTx/>
            </a:pPr>
            <a:r>
              <a:rPr lang="en-US" sz="3600" b="1" kern="12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Harmful rubbish and chemicals thrown in the rivers results in ______________</a:t>
            </a:r>
            <a:endParaRPr lang="en-US" sz="3600" b="1" kern="120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DAS1"/>
          <p:cNvSpPr/>
          <p:nvPr/>
        </p:nvSpPr>
        <p:spPr>
          <a:xfrm flipH="1">
            <a:off x="6235565" y="4541408"/>
            <a:ext cx="5603333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D. Air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0" name="DAD"/>
          <p:cNvSpPr/>
          <p:nvPr/>
        </p:nvSpPr>
        <p:spPr>
          <a:xfrm flipH="1">
            <a:off x="353107" y="2678075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A. Water pollution 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1" name="DAS2"/>
          <p:cNvSpPr/>
          <p:nvPr/>
        </p:nvSpPr>
        <p:spPr>
          <a:xfrm flipH="1">
            <a:off x="6233072" y="2699201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B. Noise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3" name="DAS3"/>
          <p:cNvSpPr/>
          <p:nvPr/>
        </p:nvSpPr>
        <p:spPr>
          <a:xfrm flipH="1">
            <a:off x="353107" y="4541408"/>
            <a:ext cx="5608320" cy="1371867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defTabSz="685800">
              <a:buClrTx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Abel" panose="02000506030000020004" pitchFamily="2" charset="0"/>
                <a:ea typeface="Tahoma" panose="020B0604030504040204" pitchFamily="34" charset="0"/>
                <a:cs typeface="Calibri" panose="020F0502020204030204" charset="0"/>
              </a:rPr>
              <a:t>C. Soil pollution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bel" panose="02000506030000020004" pitchFamily="2" charset="0"/>
              <a:ea typeface="Tahom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14" name="Pentagon 8">
            <a:hlinkClick r:id="rId2" action="ppaction://hlinksldjump"/>
          </p:cNvPr>
          <p:cNvSpPr/>
          <p:nvPr/>
        </p:nvSpPr>
        <p:spPr>
          <a:xfrm flipH="1">
            <a:off x="10159101" y="6105131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665" kern="1200">
                <a:solidFill>
                  <a:prstClr val="black"/>
                </a:solidFill>
                <a:latin typeface="Calibri" panose="020F0502020204030204"/>
              </a:rPr>
              <a:t>HOME</a:t>
            </a:r>
            <a:endParaRPr lang="en-US" sz="2665" kern="120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8" grpId="0" bldLvl="0" animBg="1"/>
      <p:bldP spid="8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3" grpId="0" bldLvl="0" animBg="1"/>
      <p:bldP spid="1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7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7672" y="3708890"/>
            <a:ext cx="8480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FB7BD"/>
                </a:solidFill>
              </a:rPr>
              <a:t>Solutions to </a:t>
            </a:r>
            <a:r>
              <a:rPr lang="en-US" sz="4000" b="1" smtClean="0">
                <a:solidFill>
                  <a:srgbClr val="0FB7BD"/>
                </a:solidFill>
              </a:rPr>
              <a:t>environmental problems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>
            <a:fillRect/>
          </a:stretch>
        </p:blipFill>
        <p:spPr>
          <a:xfrm>
            <a:off x="40819" y="0"/>
            <a:ext cx="12192000" cy="2188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Protecting the environment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anose="02050604050505020204" pitchFamily="18" charset="0"/>
              </a:rPr>
              <a:t>LESSON 4</a:t>
            </a:r>
            <a:endParaRPr lang="en-US" sz="3600" dirty="0">
              <a:solidFill>
                <a:srgbClr val="048DA4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Q"/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Which is the greenest form of transportation?</a:t>
            </a:r>
            <a:endParaRPr lang="en-US" sz="2800" i="0" dirty="0">
              <a:solidFill>
                <a:schemeClr val="tx1"/>
              </a:solidFill>
              <a:effectLst/>
              <a:latin typeface="Constantia" panose="02030602050306030303" pitchFamily="18" charset="0"/>
            </a:endParaRPr>
          </a:p>
        </p:txBody>
      </p:sp>
      <p:sp>
        <p:nvSpPr>
          <p:cNvPr id="9" name="A"/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Train </a:t>
            </a:r>
            <a:endParaRPr lang="en-US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0" name="Tiếng trả lời sai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4150.12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11" name="A"/>
          <p:cNvSpPr/>
          <p:nvPr/>
        </p:nvSpPr>
        <p:spPr>
          <a:xfrm>
            <a:off x="6706347" y="276225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Bicycle </a:t>
            </a:r>
            <a:endParaRPr lang="en-US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A"/>
          <p:cNvSpPr/>
          <p:nvPr/>
        </p:nvSpPr>
        <p:spPr>
          <a:xfrm>
            <a:off x="2147611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Bus </a:t>
            </a:r>
            <a:endParaRPr lang="en-US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3" name="Tiếng trả lời sai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4150.12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4" name="A"/>
          <p:cNvSpPr/>
          <p:nvPr/>
        </p:nvSpPr>
        <p:spPr>
          <a:xfrm>
            <a:off x="2147611" y="276225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Car</a:t>
            </a:r>
            <a:endParaRPr lang="en-US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5" name="Tiếng trả lời sai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4150.12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6" name="Tiếng vỗ tay trả lời Đú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7">
                  <p14:trim end="4085.83325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42136" y="142077"/>
            <a:ext cx="1755679" cy="563955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580308" y="140994"/>
            <a:ext cx="5224795" cy="56195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Q"/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When is World Environment Day celebrated?</a:t>
            </a:r>
            <a:endParaRPr lang="en-US" sz="2800" i="0" dirty="0">
              <a:solidFill>
                <a:schemeClr val="tx1"/>
              </a:solidFill>
              <a:effectLst/>
              <a:latin typeface="Constantia" panose="02030602050306030303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</a:t>
            </a:r>
            <a:r>
              <a:rPr lang="en-US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ay</a:t>
            </a:r>
            <a:endParaRPr lang="en-US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1" name="Tiếng trả lời sai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4150.12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12" name="A"/>
          <p:cNvSpPr/>
          <p:nvPr/>
        </p:nvSpPr>
        <p:spPr>
          <a:xfrm>
            <a:off x="2147610" y="4229322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 June</a:t>
            </a:r>
            <a:endParaRPr lang="en-US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6757127" y="2759506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 August</a:t>
            </a:r>
            <a:endParaRPr lang="en-US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4" name="Tiếng trả lời sai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4150.12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5" name="A"/>
          <p:cNvSpPr/>
          <p:nvPr/>
        </p:nvSpPr>
        <p:spPr>
          <a:xfrm>
            <a:off x="2147610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 February</a:t>
            </a:r>
            <a:endParaRPr lang="en-US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6" name="Tiếng trả lời sai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4150.12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7" name="Tiếng vỗ tay trả lời Đú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7">
                  <p14:trim end="4085.83325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42136" y="142077"/>
            <a:ext cx="1755679" cy="563955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580308" y="140994"/>
            <a:ext cx="4212085" cy="56195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62"/>
          <p:cNvSpPr txBox="1">
            <a:spLocks noGrp="1"/>
          </p:cNvSpPr>
          <p:nvPr>
            <p:ph type="title" idx="4294967295"/>
          </p:nvPr>
        </p:nvSpPr>
        <p:spPr>
          <a:xfrm>
            <a:off x="3513827" y="874201"/>
            <a:ext cx="5164347" cy="8728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865"/>
          </a:p>
        </p:txBody>
      </p:sp>
      <p:sp>
        <p:nvSpPr>
          <p:cNvPr id="11" name="Google Shape;816;p52"/>
          <p:cNvSpPr txBox="1"/>
          <p:nvPr/>
        </p:nvSpPr>
        <p:spPr>
          <a:xfrm>
            <a:off x="643771" y="2153775"/>
            <a:ext cx="10904459" cy="25504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5335" b="1">
                <a:latin typeface="Times New Roman" panose="02020603050405020304" charset="0"/>
                <a:cs typeface="Times New Roman" panose="02020603050405020304" charset="0"/>
              </a:rPr>
              <a:t>What should we do to p</a:t>
            </a:r>
            <a:r>
              <a:rPr lang="en-US" sz="5335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rotect environment</a:t>
            </a:r>
            <a:endParaRPr lang="en-US" sz="5335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5335">
                <a:latin typeface="Calibri" panose="020F0502020204030204" charset="0"/>
                <a:cs typeface="Calibri" panose="020F0502020204030204" charset="0"/>
              </a:rPr>
              <a:t>?</a:t>
            </a:r>
            <a:endParaRPr lang="en-US" sz="5335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Google Shape;1001;p6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741621" y="4890553"/>
            <a:ext cx="1202533" cy="180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03;p6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47845" y="4737501"/>
            <a:ext cx="1377300" cy="191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095" y="4764368"/>
            <a:ext cx="2806490" cy="187245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0280"/>
            <a:ext cx="2737079" cy="19832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73" y="399448"/>
            <a:ext cx="3845355" cy="2819927"/>
          </a:xfrm>
          <a:prstGeom prst="rect">
            <a:avLst/>
          </a:prstGeom>
        </p:spPr>
      </p:pic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7" y="1531433"/>
            <a:ext cx="2373800" cy="2162011"/>
          </a:xfrm>
        </p:spPr>
      </p:pic>
      <p:sp>
        <p:nvSpPr>
          <p:cNvPr id="4" name="Cloud 3"/>
          <p:cNvSpPr/>
          <p:nvPr/>
        </p:nvSpPr>
        <p:spPr>
          <a:xfrm>
            <a:off x="4764505" y="3356811"/>
            <a:ext cx="3264568" cy="1660357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Protect environment</a:t>
            </a:r>
            <a:endParaRPr lang="en-US" sz="2400" b="1" dirty="0"/>
          </a:p>
          <a:p>
            <a:pPr algn="ctr"/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647447" y="2658980"/>
            <a:ext cx="463216" cy="651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029073" y="4210382"/>
            <a:ext cx="659732" cy="91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331368" y="3356811"/>
            <a:ext cx="794085" cy="288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04773" y="4764368"/>
            <a:ext cx="659732" cy="174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244389" y="5063709"/>
            <a:ext cx="152399" cy="292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60067" y="1108491"/>
            <a:ext cx="3410953" cy="150394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141621" y="2063525"/>
            <a:ext cx="2622884" cy="129328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8774029" y="3529997"/>
            <a:ext cx="2908633" cy="136077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96777" y="5389492"/>
            <a:ext cx="2200023" cy="1046748"/>
          </a:xfrm>
          <a:prstGeom prst="ellips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0" name="Oval 19"/>
          <p:cNvSpPr/>
          <p:nvPr/>
        </p:nvSpPr>
        <p:spPr>
          <a:xfrm>
            <a:off x="2167938" y="4186989"/>
            <a:ext cx="1837574" cy="20453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itle 2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 rot="10800000" flipV="1">
            <a:off x="5455285" y="5402580"/>
            <a:ext cx="2163445" cy="82994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endParaRPr lang="en-US"/>
          </a:p>
          <a:p>
            <a:r>
              <a:rPr lang="en-US"/>
              <a:t>We should:....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095" y="4764368"/>
            <a:ext cx="2806490" cy="187245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0280"/>
            <a:ext cx="2737079" cy="19832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73" y="399448"/>
            <a:ext cx="3845355" cy="2819927"/>
          </a:xfrm>
          <a:prstGeom prst="rect">
            <a:avLst/>
          </a:prstGeom>
        </p:spPr>
      </p:pic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7" y="1531433"/>
            <a:ext cx="2373800" cy="2162011"/>
          </a:xfrm>
        </p:spPr>
      </p:pic>
      <p:sp>
        <p:nvSpPr>
          <p:cNvPr id="4" name="Cloud 3"/>
          <p:cNvSpPr/>
          <p:nvPr/>
        </p:nvSpPr>
        <p:spPr>
          <a:xfrm>
            <a:off x="4764505" y="3356811"/>
            <a:ext cx="3264568" cy="1660357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Protect environment</a:t>
            </a:r>
            <a:endParaRPr lang="en-US" sz="2400" b="1" dirty="0"/>
          </a:p>
          <a:p>
            <a:pPr algn="ctr"/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647447" y="2658980"/>
            <a:ext cx="463216" cy="651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029073" y="4210382"/>
            <a:ext cx="659732" cy="91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331368" y="3356811"/>
            <a:ext cx="794085" cy="288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04773" y="4764368"/>
            <a:ext cx="659732" cy="174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244389" y="5063709"/>
            <a:ext cx="152399" cy="292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60067" y="1108491"/>
            <a:ext cx="3410953" cy="150394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Recycle the waste paper, glass, plastic…</a:t>
            </a: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141621" y="2063525"/>
            <a:ext cx="2622884" cy="129328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Plant trees</a:t>
            </a:r>
            <a:endParaRPr lang="en-US" sz="2800" dirty="0"/>
          </a:p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8774029" y="3529997"/>
            <a:ext cx="2908633" cy="136077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Sweep the street</a:t>
            </a:r>
            <a:endParaRPr lang="en-US" sz="2800" dirty="0"/>
          </a:p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96777" y="5389492"/>
            <a:ext cx="2200023" cy="1046748"/>
          </a:xfrm>
          <a:prstGeom prst="ellips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0" name="Oval 19"/>
          <p:cNvSpPr/>
          <p:nvPr/>
        </p:nvSpPr>
        <p:spPr>
          <a:xfrm>
            <a:off x="2167938" y="4186989"/>
            <a:ext cx="1837574" cy="20453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collect garbage</a:t>
            </a:r>
            <a:endParaRPr lang="en-US" sz="2000" dirty="0"/>
          </a:p>
        </p:txBody>
      </p:sp>
      <p:sp>
        <p:nvSpPr>
          <p:cNvPr id="3" name="Title 2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 rot="10800000" flipV="1">
            <a:off x="5455285" y="5402580"/>
            <a:ext cx="2163445" cy="82994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endParaRPr lang="en-US"/>
          </a:p>
          <a:p>
            <a:r>
              <a:rPr lang="en-US"/>
              <a:t>We should:....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v't gives green light to one billion tree planting project - Environment  - Vietnam News | Politics, Business, Economy, Society, Life, Sports -  VietNam New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7" y="1722120"/>
            <a:ext cx="5128653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cycling tours in Vietnam is popula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3" y="1722120"/>
            <a:ext cx="585186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816;p52"/>
          <p:cNvSpPr txBox="1"/>
          <p:nvPr/>
        </p:nvSpPr>
        <p:spPr>
          <a:xfrm>
            <a:off x="1350809" y="5135880"/>
            <a:ext cx="3205608" cy="11237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4265">
                <a:latin typeface="Calibri" panose="020F0502020204030204" charset="0"/>
                <a:cs typeface="Calibri" panose="020F0502020204030204" charset="0"/>
              </a:rPr>
              <a:t>Plant trees</a:t>
            </a:r>
            <a:endParaRPr lang="en-US" sz="4265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Google Shape;816;p52"/>
          <p:cNvSpPr txBox="1"/>
          <p:nvPr/>
        </p:nvSpPr>
        <p:spPr>
          <a:xfrm>
            <a:off x="7273979" y="5135879"/>
            <a:ext cx="3205608" cy="11237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4265">
                <a:latin typeface="Calibri" panose="020F0502020204030204" charset="0"/>
                <a:cs typeface="Calibri" panose="020F0502020204030204" charset="0"/>
              </a:rPr>
              <a:t>Go biking</a:t>
            </a:r>
            <a:endParaRPr lang="en-US" sz="4265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950381" y="354529"/>
            <a:ext cx="10291233" cy="6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9pPr>
          </a:lstStyle>
          <a:p>
            <a:pPr algn="ctr"/>
            <a:r>
              <a:rPr lang="en-US" sz="4265"/>
              <a:t>Some ways to reduce our negative impacts</a:t>
            </a:r>
            <a:endParaRPr lang="en-US" sz="4265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hy is it Important to Conserve Biodiversity? - Greensav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63" y="1271616"/>
            <a:ext cx="8243139" cy="431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816;p52"/>
          <p:cNvSpPr txBox="1"/>
          <p:nvPr/>
        </p:nvSpPr>
        <p:spPr>
          <a:xfrm>
            <a:off x="3913969" y="5586384"/>
            <a:ext cx="4554552" cy="9450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4265">
                <a:latin typeface="Calibri" panose="020F0502020204030204" charset="0"/>
                <a:cs typeface="Calibri" panose="020F0502020204030204" charset="0"/>
              </a:rPr>
              <a:t>Protect biodiversity</a:t>
            </a:r>
            <a:endParaRPr lang="en-US" sz="4265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950381" y="354529"/>
            <a:ext cx="10291233" cy="6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9pPr>
          </a:lstStyle>
          <a:p>
            <a:pPr algn="ctr"/>
            <a:r>
              <a:rPr lang="en-US" sz="4265"/>
              <a:t>Some ways to reduce our negative impacts</a:t>
            </a:r>
            <a:endParaRPr lang="en-US" sz="4265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ive simple tips for saving water that no one told you about - Dulce  Salerno Monac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51" y="1600200"/>
            <a:ext cx="696455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816;p52"/>
          <p:cNvSpPr txBox="1"/>
          <p:nvPr/>
        </p:nvSpPr>
        <p:spPr>
          <a:xfrm>
            <a:off x="6776923" y="5454685"/>
            <a:ext cx="3205608" cy="11237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4265">
                <a:latin typeface="Calibri" panose="020F0502020204030204" charset="0"/>
                <a:cs typeface="Calibri" panose="020F0502020204030204" charset="0"/>
              </a:rPr>
              <a:t>Save water</a:t>
            </a:r>
            <a:endParaRPr lang="en-US" sz="4265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950383" y="279543"/>
            <a:ext cx="10291233" cy="819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 panose="02000506000000020004"/>
              <a:buNone/>
              <a:defRPr sz="3200" b="0" i="0" u="none" strike="noStrike" cap="none">
                <a:solidFill>
                  <a:srgbClr val="0C1D3F"/>
                </a:solidFill>
                <a:latin typeface="Bubblegum Sans" panose="02000506000000020004"/>
                <a:ea typeface="Bubblegum Sans" panose="02000506000000020004"/>
                <a:cs typeface="Bubblegum Sans" panose="02000506000000020004"/>
                <a:sym typeface="Bubblegum Sans" panose="02000506000000020004"/>
              </a:defRPr>
            </a:lvl9pPr>
          </a:lstStyle>
          <a:p>
            <a:pPr algn="ctr"/>
            <a:r>
              <a:rPr lang="en-US" sz="4265"/>
              <a:t>Some ways to reduce our negative impacts</a:t>
            </a:r>
            <a:endParaRPr lang="en-US" sz="4265"/>
          </a:p>
        </p:txBody>
      </p:sp>
      <p:pic>
        <p:nvPicPr>
          <p:cNvPr id="2050" name="Picture 2" descr="Why Save Water? | Ecovie Water Manage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/>
          <a:stretch>
            <a:fillRect/>
          </a:stretch>
        </p:blipFill>
        <p:spPr bwMode="auto">
          <a:xfrm>
            <a:off x="258789" y="2772187"/>
            <a:ext cx="4271500" cy="324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4" name="Google Shape;1881;p31"/>
          <p:cNvSpPr txBox="1"/>
          <p:nvPr/>
        </p:nvSpPr>
        <p:spPr>
          <a:xfrm>
            <a:off x="145441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F26532"/>
                </a:solidFill>
              </a:rPr>
              <a:t>recycle (v)</a:t>
            </a:r>
            <a:endParaRPr lang="en-US" sz="4800" dirty="0">
              <a:cs typeface="Calibri" panose="020F050202020403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3976" y="4319374"/>
            <a:ext cx="5165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 treat things that have already been used so that they can be used again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135882" y="2771761"/>
            <a:ext cx="1715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800" b="1" dirty="0">
                <a:solidFill>
                  <a:srgbClr val="00B0F0"/>
                </a:solidFill>
              </a:rPr>
              <a:t>/ˌ</a:t>
            </a:r>
            <a:r>
              <a:rPr lang="bg-BG" sz="2800" b="1" dirty="0" err="1">
                <a:solidFill>
                  <a:srgbClr val="00B0F0"/>
                </a:solidFill>
              </a:rPr>
              <a:t>ri</a:t>
            </a:r>
            <a:r>
              <a:rPr lang="bg-BG" sz="2800" b="1" dirty="0">
                <a:solidFill>
                  <a:srgbClr val="00B0F0"/>
                </a:solidFill>
              </a:rPr>
              <a:t>ːˈ</a:t>
            </a:r>
            <a:r>
              <a:rPr lang="bg-BG" sz="2800" b="1" dirty="0" err="1">
                <a:solidFill>
                  <a:srgbClr val="00B0F0"/>
                </a:solidFill>
              </a:rPr>
              <a:t>saɪkl</a:t>
            </a:r>
            <a:r>
              <a:rPr lang="bg-BG" sz="2800" b="1" dirty="0">
                <a:solidFill>
                  <a:srgbClr val="00B0F0"/>
                </a:solidFill>
              </a:rPr>
              <a:t>/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9" name="recycle__gb_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3820" y="3389600"/>
            <a:ext cx="812800" cy="81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73" y="846908"/>
            <a:ext cx="5132527" cy="6011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4" name="Google Shape;1881;p31"/>
          <p:cNvSpPr txBox="1"/>
          <p:nvPr/>
        </p:nvSpPr>
        <p:spPr>
          <a:xfrm>
            <a:off x="1454412" y="1723229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F26532"/>
                </a:solidFill>
              </a:rPr>
              <a:t>illegal </a:t>
            </a:r>
            <a:r>
              <a:rPr lang="en-US" sz="4800" b="1" dirty="0">
                <a:solidFill>
                  <a:srgbClr val="F26532"/>
                </a:solidFill>
              </a:rPr>
              <a:t>(n)</a:t>
            </a:r>
            <a:endParaRPr lang="en-US" sz="4800" dirty="0">
              <a:cs typeface="Calibri" panose="020F050202020403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3976" y="4319374"/>
            <a:ext cx="5165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   not </a:t>
            </a:r>
            <a:r>
              <a:rPr lang="en-US" sz="2800" dirty="0"/>
              <a:t>allowed by the law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389156" y="2771761"/>
            <a:ext cx="1574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00B0F0"/>
                </a:solidFill>
              </a:rPr>
              <a:t>/</a:t>
            </a:r>
            <a:r>
              <a:rPr lang="bg-BG" sz="2800" b="1" dirty="0" err="1">
                <a:solidFill>
                  <a:srgbClr val="00B0F0"/>
                </a:solidFill>
              </a:rPr>
              <a:t>ɪˈliːɡl</a:t>
            </a:r>
            <a:r>
              <a:rPr lang="bg-BG" sz="2800" b="1" dirty="0">
                <a:solidFill>
                  <a:srgbClr val="00B0F0"/>
                </a:solidFill>
              </a:rPr>
              <a:t>/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9" name="illegal__gb_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0120" y="3389755"/>
            <a:ext cx="812800" cy="81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42" y="1242873"/>
            <a:ext cx="5660341" cy="4131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1;p31"/>
          <p:cNvSpPr txBox="1"/>
          <p:nvPr/>
        </p:nvSpPr>
        <p:spPr>
          <a:xfrm>
            <a:off x="1454412" y="1723229"/>
            <a:ext cx="4889291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26532"/>
                </a:solidFill>
              </a:rPr>
              <a:t>e</a:t>
            </a:r>
            <a:r>
              <a:rPr lang="en-US" sz="4800" b="1" dirty="0" smtClean="0">
                <a:solidFill>
                  <a:srgbClr val="F26532"/>
                </a:solidFill>
              </a:rPr>
              <a:t>mission </a:t>
            </a:r>
            <a:r>
              <a:rPr lang="en-US" sz="4800" b="1" dirty="0" smtClean="0">
                <a:solidFill>
                  <a:srgbClr val="F26532"/>
                </a:solidFill>
              </a:rPr>
              <a:t>(</a:t>
            </a:r>
            <a:r>
              <a:rPr lang="en-US" sz="4800" b="1" dirty="0">
                <a:solidFill>
                  <a:srgbClr val="F26532"/>
                </a:solidFill>
              </a:rPr>
              <a:t>n</a:t>
            </a:r>
            <a:r>
              <a:rPr lang="en-US" sz="4800" b="1" dirty="0" smtClean="0">
                <a:solidFill>
                  <a:srgbClr val="F26532"/>
                </a:solidFill>
              </a:rPr>
              <a:t>)</a:t>
            </a:r>
            <a:endParaRPr lang="en-US" sz="4800" dirty="0">
              <a:cs typeface="Calibri" panose="020F050202020403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3976" y="4319374"/>
            <a:ext cx="5165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act of </a:t>
            </a:r>
            <a:r>
              <a:rPr lang="en-US" sz="2800" dirty="0"/>
              <a:t>sending out of light, heat, gas, etc.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292977" y="2771761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800" b="1" dirty="0">
                <a:solidFill>
                  <a:srgbClr val="00B0F0"/>
                </a:solidFill>
              </a:rPr>
              <a:t>/</a:t>
            </a:r>
            <a:r>
              <a:rPr lang="bg-BG" sz="2800" b="1" dirty="0" err="1">
                <a:solidFill>
                  <a:srgbClr val="00B0F0"/>
                </a:solidFill>
              </a:rPr>
              <a:t>ɪˈmɪʃn</a:t>
            </a:r>
            <a:r>
              <a:rPr lang="bg-BG" sz="2800" b="1" dirty="0">
                <a:solidFill>
                  <a:srgbClr val="00B0F0"/>
                </a:solidFill>
              </a:rPr>
              <a:t>/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PRESENTATION</a:t>
            </a:r>
            <a:endParaRPr lang="en-US" sz="3600" b="1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03" y="1660167"/>
            <a:ext cx="5659112" cy="4114800"/>
          </a:xfrm>
          <a:prstGeom prst="rect">
            <a:avLst/>
          </a:prstGeom>
        </p:spPr>
      </p:pic>
      <p:pic>
        <p:nvPicPr>
          <p:cNvPr id="5" name="emission__gb_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88850" y="357768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61938" y="1583700"/>
          <a:ext cx="7940841" cy="461739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46947"/>
                <a:gridCol w="2646947"/>
                <a:gridCol w="2646947"/>
              </a:tblGrid>
              <a:tr h="69091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+mn-lt"/>
                        </a:rPr>
                        <a:t>New words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+mn-lt"/>
                        </a:rPr>
                        <a:t>Pronunciation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+mn-lt"/>
                        </a:rPr>
                        <a:t>Meaning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173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 smtClean="0">
                          <a:latin typeface="+mn-lt"/>
                        </a:rPr>
                        <a:t>recycle</a:t>
                      </a:r>
                      <a:endParaRPr lang="en-US" sz="2400" b="0" dirty="0">
                        <a:latin typeface="+mn-lt"/>
                      </a:endParaRPr>
                    </a:p>
                    <a:p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1173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 smtClean="0">
                          <a:solidFill>
                            <a:srgbClr val="2C524E"/>
                          </a:solidFill>
                          <a:latin typeface="+mn-lt"/>
                        </a:rPr>
                        <a:t>illegal</a:t>
                      </a:r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</a:tr>
              <a:tr h="1441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emission</a:t>
                      </a:r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PRESENTATION</a:t>
            </a:r>
            <a:endParaRPr lang="en-US" sz="3600" b="1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61938" y="1583700"/>
          <a:ext cx="7940841" cy="461739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46947"/>
                <a:gridCol w="2646947"/>
                <a:gridCol w="2646947"/>
              </a:tblGrid>
              <a:tr h="69091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+mn-lt"/>
                        </a:rPr>
                        <a:t>New words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+mn-lt"/>
                        </a:rPr>
                        <a:t>Pronunciation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+mn-lt"/>
                        </a:rPr>
                        <a:t>Meaning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173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 smtClean="0">
                          <a:latin typeface="+mn-lt"/>
                        </a:rPr>
                        <a:t>recycle</a:t>
                      </a:r>
                      <a:endParaRPr lang="en-US" sz="2400" b="0" dirty="0">
                        <a:latin typeface="+mn-lt"/>
                      </a:endParaRPr>
                    </a:p>
                    <a:p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0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bg-BG" sz="2000" b="0" dirty="0" err="1" smtClean="0">
                          <a:solidFill>
                            <a:schemeClr val="tx1"/>
                          </a:solidFill>
                        </a:rPr>
                        <a:t>ri</a:t>
                      </a:r>
                      <a:r>
                        <a:rPr lang="bg-BG" sz="2000" b="0" dirty="0" smtClean="0">
                          <a:solidFill>
                            <a:schemeClr val="tx1"/>
                          </a:solidFill>
                        </a:rPr>
                        <a:t>ːˈ</a:t>
                      </a:r>
                      <a:r>
                        <a:rPr lang="bg-BG" sz="2000" b="0" dirty="0" err="1" smtClean="0">
                          <a:solidFill>
                            <a:schemeClr val="tx1"/>
                          </a:solidFill>
                        </a:rPr>
                        <a:t>saɪkl</a:t>
                      </a:r>
                      <a:r>
                        <a:rPr lang="bg-BG" sz="20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 treat things that have already been used so that they can be used again</a:t>
                      </a:r>
                      <a:endParaRPr lang="en-US" sz="2000" dirty="0"/>
                    </a:p>
                  </a:txBody>
                  <a:tcPr/>
                </a:tc>
              </a:tr>
              <a:tr h="1173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 smtClean="0">
                          <a:solidFill>
                            <a:srgbClr val="2C524E"/>
                          </a:solidFill>
                          <a:latin typeface="+mn-lt"/>
                        </a:rPr>
                        <a:t>illegal</a:t>
                      </a:r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bg-BG" sz="2000" b="0" dirty="0" err="1" smtClean="0">
                          <a:solidFill>
                            <a:schemeClr val="tx1"/>
                          </a:solidFill>
                        </a:rPr>
                        <a:t>ɪˈliːɡl</a:t>
                      </a:r>
                      <a:r>
                        <a:rPr lang="bg-BG" sz="20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smtClean="0"/>
                        <a:t>not allowed by the law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</a:tr>
              <a:tr h="1441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emission</a:t>
                      </a:r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bg-BG" sz="2000" b="0" dirty="0" err="1" smtClean="0">
                          <a:solidFill>
                            <a:schemeClr val="tx1"/>
                          </a:solidFill>
                        </a:rPr>
                        <a:t>ɪˈmɪʃn</a:t>
                      </a:r>
                      <a:r>
                        <a:rPr lang="bg-BG" sz="20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act of sending out of light, heat, gas, etc.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PRESENTATION</a:t>
            </a:r>
            <a:endParaRPr lang="en-US" sz="3600" b="1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5"/>
          <p:cNvSpPr/>
          <p:nvPr/>
        </p:nvSpPr>
        <p:spPr>
          <a:xfrm>
            <a:off x="937120" y="99044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3512" y="88780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6261" y="1872636"/>
            <a:ext cx="6448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B7BD"/>
                </a:solidFill>
              </a:rPr>
              <a:t>Solutions to environmental problems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2676" y="961868"/>
            <a:ext cx="96327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Match the environmental problems to the suggested solutions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PRACTICE</a:t>
            </a:r>
            <a:endParaRPr lang="en-US" sz="3600" b="1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3205" y="2342259"/>
            <a:ext cx="3158667" cy="13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DISAPPEARANCE OF ENDANGERED ANIMALS</a:t>
            </a:r>
            <a:endParaRPr lang="en-US" dirty="0" smtClean="0"/>
          </a:p>
        </p:txBody>
      </p:sp>
      <p:sp>
        <p:nvSpPr>
          <p:cNvPr id="10" name="Oval 9"/>
          <p:cNvSpPr/>
          <p:nvPr/>
        </p:nvSpPr>
        <p:spPr>
          <a:xfrm>
            <a:off x="413206" y="5629275"/>
            <a:ext cx="3158667" cy="1228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AIR POLLUTION</a:t>
            </a:r>
            <a:endParaRPr lang="en-US" dirty="0" smtClean="0"/>
          </a:p>
        </p:txBody>
      </p:sp>
      <p:sp>
        <p:nvSpPr>
          <p:cNvPr id="11" name="Oval 10"/>
          <p:cNvSpPr/>
          <p:nvPr/>
        </p:nvSpPr>
        <p:spPr>
          <a:xfrm>
            <a:off x="413206" y="4016391"/>
            <a:ext cx="3158667" cy="130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DEFORESTATION</a:t>
            </a:r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4843463" y="2516730"/>
            <a:ext cx="690086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a. Recycle paper, plastics and wood products 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4843461" y="3176613"/>
            <a:ext cx="6900861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b</a:t>
            </a:r>
            <a:r>
              <a:rPr lang="en-US" sz="2000" dirty="0" smtClean="0"/>
              <a:t>. Use electric vehicles or public transport, and plant more trees</a:t>
            </a:r>
            <a:endParaRPr lang="en-US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4843463" y="3939668"/>
            <a:ext cx="6900859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c. Stop illegal hunting and fishing</a:t>
            </a:r>
            <a:endParaRPr lang="en-US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4843461" y="4702723"/>
            <a:ext cx="6900861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d. Stop burning leaves, rubbish and other materials</a:t>
            </a:r>
            <a:endParaRPr lang="en-US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4843461" y="5408723"/>
            <a:ext cx="6900861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e. Avoid products that are made from animal parts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4843463" y="6191271"/>
            <a:ext cx="6900859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f. Introduce strict laws to prevent the cutting of natural forests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016" y="2399039"/>
            <a:ext cx="91303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23999" y="1164832"/>
            <a:ext cx="98744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Complete the presentation outline below with the information in the box.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PRACTICE</a:t>
            </a:r>
            <a:endParaRPr lang="en-US" sz="3600" b="1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63512" y="2241396"/>
          <a:ext cx="10718736" cy="409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426"/>
                <a:gridCol w="4887310"/>
              </a:tblGrid>
              <a:tr h="40963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SOLUTIONS TO AIR POLLUTION</a:t>
                      </a:r>
                      <a:endParaRPr lang="en-US" sz="3200" dirty="0" smtClean="0"/>
                    </a:p>
                    <a:p>
                      <a:pPr algn="ctr"/>
                      <a:r>
                        <a:rPr lang="en-US" sz="2400" dirty="0" smtClean="0"/>
                        <a:t>Presentation Outline</a:t>
                      </a:r>
                      <a:endParaRPr lang="en-US" sz="2400" dirty="0" smtClean="0"/>
                    </a:p>
                    <a:p>
                      <a:pPr algn="ctr"/>
                      <a:endParaRPr lang="en-US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Welcoming</a:t>
                      </a:r>
                      <a:r>
                        <a:rPr lang="en-US" baseline="0" dirty="0" smtClean="0"/>
                        <a:t> the audience and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introducing the topic</a:t>
                      </a:r>
                      <a:endParaRPr lang="en-US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      _____________________________________________</a:t>
                      </a:r>
                      <a:endParaRPr lang="en-US" baseline="0" dirty="0" smtClean="0"/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2.   The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first solution</a:t>
                      </a:r>
                      <a:endParaRPr lang="en-US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       ___________________________________________</a:t>
                      </a:r>
                      <a:endParaRPr lang="en-US" baseline="0" dirty="0" smtClean="0"/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3.   The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second solution</a:t>
                      </a:r>
                      <a:endParaRPr lang="en-US" baseline="0" dirty="0" smtClean="0"/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       ___________________________________________</a:t>
                      </a:r>
                      <a:endParaRPr lang="en-US" baseline="0" dirty="0" smtClean="0"/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4.   Finishing the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presentation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thanking</a:t>
                      </a:r>
                      <a:r>
                        <a:rPr lang="en-US" baseline="0" dirty="0" smtClean="0"/>
                        <a:t> the   audience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     ____________________________________________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lphaUcPeriod"/>
                      </a:pPr>
                      <a:r>
                        <a:rPr lang="en-US" dirty="0" smtClean="0"/>
                        <a:t>The first solution</a:t>
                      </a:r>
                      <a:r>
                        <a:rPr lang="en-US" baseline="0" dirty="0" smtClean="0"/>
                        <a:t> is to stop burning leaves, rubbish and other materials. This will reduce the smoke produced in the air.</a:t>
                      </a:r>
                      <a:endParaRPr lang="en-US" baseline="0" dirty="0" smtClean="0"/>
                    </a:p>
                    <a:p>
                      <a:pPr marL="342900" indent="-342900" algn="just">
                        <a:buAutoNum type="alphaUcPeriod"/>
                      </a:pPr>
                      <a:r>
                        <a:rPr lang="en-US" baseline="0" dirty="0" smtClean="0"/>
                        <a:t>That conclude our presentation today. Thank you for listening.</a:t>
                      </a:r>
                      <a:endParaRPr lang="en-US" baseline="0" dirty="0" smtClean="0"/>
                    </a:p>
                    <a:p>
                      <a:pPr marL="342900" indent="-342900" algn="just">
                        <a:buAutoNum type="alphaUcPeriod"/>
                      </a:pPr>
                      <a:r>
                        <a:rPr lang="en-US" baseline="0" dirty="0" smtClean="0"/>
                        <a:t>Another solution is to use electric vehicles or public transport. This will reduce the gas emissions from private vehicles and will make the air cleaner.</a:t>
                      </a:r>
                      <a:endParaRPr lang="en-US" baseline="0" dirty="0" smtClean="0"/>
                    </a:p>
                    <a:p>
                      <a:pPr marL="342900" indent="-342900" algn="just">
                        <a:buAutoNum type="alphaUcPeriod"/>
                      </a:pPr>
                      <a:r>
                        <a:rPr lang="en-US" baseline="0" dirty="0" smtClean="0"/>
                        <a:t>Hi everyone. I’m here today to talk to you about the solutions to one of the most serious problems in our city – air pollution.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9726" y="3614057"/>
            <a:ext cx="100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3999" y="4234543"/>
            <a:ext cx="92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A_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3999" y="4778829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C_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3999" y="5334000"/>
            <a:ext cx="60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5122</Words>
  <Application>WPS Presentation</Application>
  <PresentationFormat>Widescreen</PresentationFormat>
  <Paragraphs>364</Paragraphs>
  <Slides>28</Slides>
  <Notes>7</Notes>
  <HiddenSlides>0</HiddenSlides>
  <MMClips>40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5" baseType="lpstr">
      <vt:lpstr>Arial</vt:lpstr>
      <vt:lpstr>SimSun</vt:lpstr>
      <vt:lpstr>Wingdings</vt:lpstr>
      <vt:lpstr>Barlow</vt:lpstr>
      <vt:lpstr>Segoe Print</vt:lpstr>
      <vt:lpstr>Myriad Pro</vt:lpstr>
      <vt:lpstr>UTM Facebook K&amp;T</vt:lpstr>
      <vt:lpstr>Bookman Old Style</vt:lpstr>
      <vt:lpstr>Manrope</vt:lpstr>
      <vt:lpstr>Handlee</vt:lpstr>
      <vt:lpstr>Times New Roman</vt:lpstr>
      <vt:lpstr>Andalus</vt:lpstr>
      <vt:lpstr>Adobe Gothic Std B</vt:lpstr>
      <vt:lpstr>Arial</vt:lpstr>
      <vt:lpstr>Bubblegum Sans</vt:lpstr>
      <vt:lpstr>Vni 10 Swan Song</vt:lpstr>
      <vt:lpstr>Tahoma</vt:lpstr>
      <vt:lpstr>Yu Gothic UI Semibold</vt:lpstr>
      <vt:lpstr>Calibri</vt:lpstr>
      <vt:lpstr>Microsoft YaHei</vt:lpstr>
      <vt:lpstr>Arial Unicode MS</vt:lpstr>
      <vt:lpstr>Calibri Light</vt:lpstr>
      <vt:lpstr>Constantia</vt:lpstr>
      <vt:lpstr>Calibri</vt:lpstr>
      <vt:lpstr>Abel</vt:lpstr>
      <vt:lpstr>Bubblegum Sans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Ngoc Minh</dc:creator>
  <cp:lastModifiedBy>Nguyễn Văn Bông Nguyễn</cp:lastModifiedBy>
  <cp:revision>93</cp:revision>
  <dcterms:created xsi:type="dcterms:W3CDTF">2018-07-11T14:54:00Z</dcterms:created>
  <dcterms:modified xsi:type="dcterms:W3CDTF">2025-03-26T04:00:51Z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5D226B57016941C4BC610FEC05523284_12</vt:lpwstr>
  </property>
  <property fmtid="{D5CDD505-2E9C-101B-9397-08002B2CF9AE}" pid="3" name="KSOProductBuildVer">
    <vt:lpwstr>1033-12.2.0.20326</vt:lpwstr>
  </property>
</Properties>
</file>