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31" r:id="rId2"/>
    <p:sldId id="332" r:id="rId3"/>
    <p:sldId id="333" r:id="rId4"/>
    <p:sldId id="348" r:id="rId5"/>
    <p:sldId id="335" r:id="rId6"/>
    <p:sldId id="336" r:id="rId7"/>
    <p:sldId id="337" r:id="rId8"/>
    <p:sldId id="339" r:id="rId9"/>
    <p:sldId id="341" r:id="rId10"/>
    <p:sldId id="342" r:id="rId11"/>
    <p:sldId id="313" r:id="rId12"/>
    <p:sldId id="319" r:id="rId13"/>
    <p:sldId id="320" r:id="rId14"/>
    <p:sldId id="294" r:id="rId15"/>
    <p:sldId id="295" r:id="rId16"/>
    <p:sldId id="296" r:id="rId17"/>
    <p:sldId id="303" r:id="rId18"/>
    <p:sldId id="299" r:id="rId19"/>
    <p:sldId id="343" r:id="rId20"/>
    <p:sldId id="344" r:id="rId21"/>
    <p:sldId id="293" r:id="rId22"/>
    <p:sldId id="346" r:id="rId23"/>
    <p:sldId id="3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F2E"/>
    <a:srgbClr val="66FF33"/>
    <a:srgbClr val="006673"/>
    <a:srgbClr val="F26532"/>
    <a:srgbClr val="05A0B8"/>
    <a:srgbClr val="048DA4"/>
    <a:srgbClr val="A3DBE1"/>
    <a:srgbClr val="E26714"/>
    <a:srgbClr val="EE8640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145" autoAdjust="0"/>
  </p:normalViewPr>
  <p:slideViewPr>
    <p:cSldViewPr snapToGrid="0" showGuides="1">
      <p:cViewPr varScale="1">
        <p:scale>
          <a:sx n="69" d="100"/>
          <a:sy n="69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50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81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12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12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34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54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3.jpeg"/><Relationship Id="rId3" Type="http://schemas.openxmlformats.org/officeDocument/2006/relationships/audio" Target="../media/audio2.bin"/><Relationship Id="rId7" Type="http://schemas.openxmlformats.org/officeDocument/2006/relationships/slide" Target="slide15.xml"/><Relationship Id="rId12" Type="http://schemas.openxmlformats.org/officeDocument/2006/relationships/slide" Target="slide19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3.xml"/><Relationship Id="rId5" Type="http://schemas.openxmlformats.org/officeDocument/2006/relationships/audio" Target="../media/audio4.bin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audio" Target="../media/audio3.bin"/><Relationship Id="rId9" Type="http://schemas.openxmlformats.org/officeDocument/2006/relationships/slide" Target="slide17.xml"/><Relationship Id="rId1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2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audio" Target="../media/audio5.bin"/><Relationship Id="rId9" Type="http://schemas.openxmlformats.org/officeDocument/2006/relationships/audio" Target="../media/audio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images.yume.vn/blog/201009/01/1283322642_unicef.jpg&amp;imgrefurl=http://blog.yume.vn/xem-blog/nhung-van-de-ve-tre-em-viet-nam.huuphuc000.35CFAC14.html&amp;usg=__QTznCqVVd2mv_cawhS2SWopY64Y=&amp;h=422&amp;w=422&amp;sz=29&amp;hl=vi&amp;start=1&amp;zoom=1&amp;tbnid=s8xZqcBuHkM1SM:&amp;tbnh=126&amp;tbnw=126&amp;ei=_N55TaOmEuP9cL_amMAE&amp;prev=/images?q%3Dunicef%26um%3D1%26hl%3Dvi%26sa%3DN%26tbs%3Disch:1&amp;um=1&amp;itbs=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etbao.vn/vn/trang-ngoai/images/vn2/van-hoa/20460413_images655983_1.jpg/vivavietnam.ne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vietbao.vn/vn/trang-ngoai/images/vn2/van-hoa/20460413_images655985_2.jpg/vivavietnam.net/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ùa xanh ngày cũ | BÁO QUẢNG NAM ONLINE - Tin tức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258292" y="5867400"/>
            <a:ext cx="7398326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WELCOME TO OUR CLASS!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8918" y="0"/>
            <a:ext cx="8586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Mon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day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Febr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uary 19</a:t>
            </a:r>
            <a:r>
              <a:rPr lang="en-US" sz="5400" b="1" cap="none" spc="0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2024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06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55" y="86916"/>
            <a:ext cx="1181792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Read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 text again and choose the best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answers.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is mainly about _________.</a:t>
            </a:r>
          </a:p>
          <a:p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UNICEF’s </a:t>
            </a:r>
            <a:r>
              <a:rPr lang="en-US" altLang="en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Viet </a:t>
            </a:r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                B. UNICEF’s achievements 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Viet Nam</a:t>
            </a:r>
          </a:p>
          <a:p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UNICEF’s 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Viet </a:t>
            </a:r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              D. UNICEF’s 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Viet Nam’s education</a:t>
            </a:r>
          </a:p>
          <a:p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“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paragraph 1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closest in meaning to _____.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chances                     B.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                            D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careers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 “They” in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______.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essential skills                                                    B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young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   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disadvantaged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teenagers                                  D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education opportunities</a:t>
            </a:r>
          </a:p>
          <a:p>
            <a:pPr algn="just"/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UNICEF carries out _______ </a:t>
            </a:r>
            <a:r>
              <a:rPr lang="en-US" altLang="en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help Viet Nam achieve the education aims.</a:t>
            </a:r>
          </a:p>
          <a:p>
            <a:pPr algn="just"/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2                                 B.  3                               C.  4                                        D.  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  <a:p>
            <a:pPr algn="just"/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of the following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Children 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disabilities are given a chance to get access to and benefit from a quality education.</a:t>
            </a:r>
          </a:p>
          <a:p>
            <a:pPr algn="just"/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Viet Nam is helped in joining regional educational </a:t>
            </a:r>
            <a:r>
              <a:rPr lang="en-US" altLang="en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improve children’s learning achievements.</a:t>
            </a:r>
          </a:p>
          <a:p>
            <a:pPr algn="just"/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UNICEF provides educational </a:t>
            </a:r>
            <a:r>
              <a:rPr lang="en-US" altLang="en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disadvantaged young people.</a:t>
            </a:r>
          </a:p>
          <a:p>
            <a:pPr algn="just"/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UNICEF’s </a:t>
            </a:r>
            <a:r>
              <a:rPr lang="en-US" altLang="en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</a:t>
            </a:r>
            <a:r>
              <a:rPr lang="en-US" altLang="en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create opportunities for disabled children in Viet Nam to attend school, learn  and succeed.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2493818" y="716817"/>
            <a:ext cx="6248400" cy="655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</a:t>
            </a:r>
            <a:r>
              <a:rPr lang="en-GB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GB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DB13F-F3F0-4848-B14F-144427C2D1F6}"/>
              </a:ext>
            </a:extLst>
          </p:cNvPr>
          <p:cNvSpPr/>
          <p:nvPr/>
        </p:nvSpPr>
        <p:spPr>
          <a:xfrm>
            <a:off x="153704" y="164623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2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Choose a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Answer the question in each number and get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point with the correct answer.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With LUCKY NUMBER,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get 2 points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answering the question.</a:t>
            </a:r>
            <a:endParaRPr lang="en-US" sz="3600" b="0" i="0" u="none" strike="noStrike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me-Lucky number-Tiếng Anh 5. - Tiếng Anh - Lê Thị Thu Hiền - Thư viện ">
            <a:extLst>
              <a:ext uri="{FF2B5EF4-FFF2-40B4-BE49-F238E27FC236}">
                <a16:creationId xmlns:a16="http://schemas.microsoft.com/office/drawing/2014/main" id="{41FB81AE-90C8-964D-9B3F-4BDB917E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1" y="1372221"/>
            <a:ext cx="5417127" cy="51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WordArt 3">
            <a:extLst>
              <a:ext uri="{FF2B5EF4-FFF2-40B4-BE49-F238E27FC236}">
                <a16:creationId xmlns:a16="http://schemas.microsoft.com/office/drawing/2014/main" id="{9C825D61-0A24-9241-A71B-3ADAC8C13C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52400"/>
            <a:ext cx="63246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normalizeH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LUCKY NUMBERS</a:t>
            </a:r>
            <a:endParaRPr lang="en-VN" sz="3600" kern="10" spc="-360" normalizeH="1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41701" name="Oval 5">
            <a:hlinkClick r:id="rId6" action="ppaction://hlinksldjump"/>
            <a:extLst>
              <a:ext uri="{FF2B5EF4-FFF2-40B4-BE49-F238E27FC236}">
                <a16:creationId xmlns:a16="http://schemas.microsoft.com/office/drawing/2014/main" id="{792C4F50-298F-A548-A2EB-4F778C80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00200"/>
            <a:ext cx="1676400" cy="12954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541702" name="Oval 6">
            <a:hlinkClick r:id="rId7" action="ppaction://hlinksldjump"/>
            <a:extLst>
              <a:ext uri="{FF2B5EF4-FFF2-40B4-BE49-F238E27FC236}">
                <a16:creationId xmlns:a16="http://schemas.microsoft.com/office/drawing/2014/main" id="{A5965C3C-1A94-8A4A-B09A-4C6EF72C0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00200"/>
            <a:ext cx="16764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CC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541703" name="Oval 7">
            <a:hlinkClick r:id="rId8" action="ppaction://hlinksldjump"/>
            <a:extLst>
              <a:ext uri="{FF2B5EF4-FFF2-40B4-BE49-F238E27FC236}">
                <a16:creationId xmlns:a16="http://schemas.microsoft.com/office/drawing/2014/main" id="{93094E63-5D89-5C4E-9C95-FCDA92AB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1676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3</a:t>
            </a:r>
          </a:p>
        </p:txBody>
      </p:sp>
      <p:sp>
        <p:nvSpPr>
          <p:cNvPr id="541704" name="Oval 8">
            <a:hlinkClick r:id="rId9" action="ppaction://hlinksldjump"/>
            <a:extLst>
              <a:ext uri="{FF2B5EF4-FFF2-40B4-BE49-F238E27FC236}">
                <a16:creationId xmlns:a16="http://schemas.microsoft.com/office/drawing/2014/main" id="{ADB320E7-7D0C-F14B-A974-E010EC5F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40075"/>
            <a:ext cx="1676400" cy="1295400"/>
          </a:xfrm>
          <a:prstGeom prst="ellipse">
            <a:avLst/>
          </a:prstGeom>
          <a:solidFill>
            <a:srgbClr val="B65F2E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5</a:t>
            </a:r>
          </a:p>
        </p:txBody>
      </p:sp>
      <p:sp>
        <p:nvSpPr>
          <p:cNvPr id="541706" name="Oval 10">
            <a:hlinkClick r:id="rId10" action="ppaction://hlinksldjump"/>
            <a:extLst>
              <a:ext uri="{FF2B5EF4-FFF2-40B4-BE49-F238E27FC236}">
                <a16:creationId xmlns:a16="http://schemas.microsoft.com/office/drawing/2014/main" id="{B7411F2C-6718-EA46-9E26-2FF0BE47D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86100"/>
            <a:ext cx="1676400" cy="1295400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5050"/>
                </a:solidFill>
                <a:latin typeface="Tahoma" pitchFamily="34" charset="0"/>
                <a:cs typeface="Arial" charset="0"/>
              </a:rPr>
              <a:t>6</a:t>
            </a:r>
          </a:p>
        </p:txBody>
      </p:sp>
      <p:sp>
        <p:nvSpPr>
          <p:cNvPr id="541707" name="Oval 11">
            <a:hlinkClick r:id="rId11" action="ppaction://hlinksldjump"/>
            <a:extLst>
              <a:ext uri="{FF2B5EF4-FFF2-40B4-BE49-F238E27FC236}">
                <a16:creationId xmlns:a16="http://schemas.microsoft.com/office/drawing/2014/main" id="{8D154875-6D26-D144-99A5-6EFC7B5C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44838"/>
            <a:ext cx="1676400" cy="12954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7</a:t>
            </a:r>
          </a:p>
        </p:txBody>
      </p:sp>
      <p:sp>
        <p:nvSpPr>
          <p:cNvPr id="15368" name="AutoShape 15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37FF8F1D-6643-4D4C-BE00-068FB7D6F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609600" cy="457200"/>
          </a:xfrm>
          <a:prstGeom prst="actionButtonMovie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9" name="Picture 16" descr="ANd9GcS2KuujX8fzqtGNmkLClY23agQzvDrBkUmDwBIZgnFFqhZZn_prpg">
            <a:extLst>
              <a:ext uri="{FF2B5EF4-FFF2-40B4-BE49-F238E27FC236}">
                <a16:creationId xmlns:a16="http://schemas.microsoft.com/office/drawing/2014/main" id="{51C9D4E9-1E71-1F43-9BC4-CFE39231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 descr="ANd9GcRVpkDRpB1w8Se9xPBVwAllucRPzkk3gqk98CYLtRE7EazTz_yoog">
            <a:extLst>
              <a:ext uri="{FF2B5EF4-FFF2-40B4-BE49-F238E27FC236}">
                <a16:creationId xmlns:a16="http://schemas.microsoft.com/office/drawing/2014/main" id="{C52F0309-60CA-1343-B367-EAEE8AB5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95800"/>
            <a:ext cx="2019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25" name="Text Box 29">
            <a:extLst>
              <a:ext uri="{FF2B5EF4-FFF2-40B4-BE49-F238E27FC236}">
                <a16:creationId xmlns:a16="http://schemas.microsoft.com/office/drawing/2014/main" id="{23B70D35-CA07-DD4A-A884-C9F697AF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64138"/>
            <a:ext cx="7543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tx2"/>
                </a:solidFill>
              </a:rPr>
              <a:t>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tx2"/>
                </a:solidFill>
              </a:rPr>
              <a:t>        </a:t>
            </a:r>
            <a:endParaRPr lang="en-US" altLang="en-US" sz="2800" b="1" i="1" u="sng">
              <a:solidFill>
                <a:srgbClr val="FF0000"/>
              </a:solidFill>
            </a:endParaRPr>
          </a:p>
        </p:txBody>
      </p:sp>
      <p:sp>
        <p:nvSpPr>
          <p:cNvPr id="15372" name="AutoShape 3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33A8666-2B9F-8B48-9981-C9017250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7776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1759" name="Oval 63">
            <a:extLst>
              <a:ext uri="{FF2B5EF4-FFF2-40B4-BE49-F238E27FC236}">
                <a16:creationId xmlns:a16="http://schemas.microsoft.com/office/drawing/2014/main" id="{23762F5E-9CB7-CD4B-91D7-EEEC3AE9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308" y="6034342"/>
            <a:ext cx="1676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Garamond" panose="02020404030301010803" pitchFamily="18" charset="0"/>
              </a:rPr>
              <a:t>Tom</a:t>
            </a:r>
            <a:endParaRPr lang="en-US" altLang="en-US" sz="2800" b="1"/>
          </a:p>
        </p:txBody>
      </p:sp>
      <p:sp>
        <p:nvSpPr>
          <p:cNvPr id="541760" name="AutoShape 64">
            <a:extLst>
              <a:ext uri="{FF2B5EF4-FFF2-40B4-BE49-F238E27FC236}">
                <a16:creationId xmlns:a16="http://schemas.microsoft.com/office/drawing/2014/main" id="{02799FCE-D944-1245-89D4-44889FC6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7</a:t>
            </a:r>
          </a:p>
        </p:txBody>
      </p:sp>
      <p:sp>
        <p:nvSpPr>
          <p:cNvPr id="541761" name="AutoShape 65">
            <a:extLst>
              <a:ext uri="{FF2B5EF4-FFF2-40B4-BE49-F238E27FC236}">
                <a16:creationId xmlns:a16="http://schemas.microsoft.com/office/drawing/2014/main" id="{7F144066-63FE-7F44-87E6-0B89B83FD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6</a:t>
            </a:r>
          </a:p>
        </p:txBody>
      </p:sp>
      <p:sp>
        <p:nvSpPr>
          <p:cNvPr id="541762" name="AutoShape 66">
            <a:extLst>
              <a:ext uri="{FF2B5EF4-FFF2-40B4-BE49-F238E27FC236}">
                <a16:creationId xmlns:a16="http://schemas.microsoft.com/office/drawing/2014/main" id="{867D171F-1445-EB4A-B407-4D91EF69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541763" name="AutoShape 67">
            <a:extLst>
              <a:ext uri="{FF2B5EF4-FFF2-40B4-BE49-F238E27FC236}">
                <a16:creationId xmlns:a16="http://schemas.microsoft.com/office/drawing/2014/main" id="{F23E402A-57FC-F545-B4AC-F6522C50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541764" name="AutoShape 68">
            <a:extLst>
              <a:ext uri="{FF2B5EF4-FFF2-40B4-BE49-F238E27FC236}">
                <a16:creationId xmlns:a16="http://schemas.microsoft.com/office/drawing/2014/main" id="{F7D94363-CC3B-1D49-9F88-11EABB584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541765" name="AutoShape 69">
            <a:extLst>
              <a:ext uri="{FF2B5EF4-FFF2-40B4-BE49-F238E27FC236}">
                <a16:creationId xmlns:a16="http://schemas.microsoft.com/office/drawing/2014/main" id="{108BC066-55AA-9F4F-89E5-09B4F34BB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41766" name="AutoShape 70">
            <a:extLst>
              <a:ext uri="{FF2B5EF4-FFF2-40B4-BE49-F238E27FC236}">
                <a16:creationId xmlns:a16="http://schemas.microsoft.com/office/drawing/2014/main" id="{0CFFCC41-F29C-7A46-9DE6-AAC4CB31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41767" name="AutoShape 71">
            <a:extLst>
              <a:ext uri="{FF2B5EF4-FFF2-40B4-BE49-F238E27FC236}">
                <a16:creationId xmlns:a16="http://schemas.microsoft.com/office/drawing/2014/main" id="{65885F57-4030-764B-9C33-58AB4C1B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0</a:t>
            </a:r>
          </a:p>
        </p:txBody>
      </p:sp>
      <p:sp>
        <p:nvSpPr>
          <p:cNvPr id="541768" name="Oval 72">
            <a:extLst>
              <a:ext uri="{FF2B5EF4-FFF2-40B4-BE49-F238E27FC236}">
                <a16:creationId xmlns:a16="http://schemas.microsoft.com/office/drawing/2014/main" id="{45DF6F9F-FA80-6E4C-B1C4-7D2A4903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6071174"/>
            <a:ext cx="1676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/>
              <a:t>Jerry</a:t>
            </a:r>
          </a:p>
        </p:txBody>
      </p:sp>
      <p:sp>
        <p:nvSpPr>
          <p:cNvPr id="541769" name="AutoShape 73">
            <a:extLst>
              <a:ext uri="{FF2B5EF4-FFF2-40B4-BE49-F238E27FC236}">
                <a16:creationId xmlns:a16="http://schemas.microsoft.com/office/drawing/2014/main" id="{C599580C-8DA9-F941-9673-35B2D1EE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7</a:t>
            </a:r>
          </a:p>
        </p:txBody>
      </p:sp>
      <p:sp>
        <p:nvSpPr>
          <p:cNvPr id="541770" name="AutoShape 74">
            <a:extLst>
              <a:ext uri="{FF2B5EF4-FFF2-40B4-BE49-F238E27FC236}">
                <a16:creationId xmlns:a16="http://schemas.microsoft.com/office/drawing/2014/main" id="{27B3AE93-B7C7-3149-8344-2552CC5C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6</a:t>
            </a:r>
          </a:p>
        </p:txBody>
      </p:sp>
      <p:sp>
        <p:nvSpPr>
          <p:cNvPr id="541771" name="AutoShape 75">
            <a:extLst>
              <a:ext uri="{FF2B5EF4-FFF2-40B4-BE49-F238E27FC236}">
                <a16:creationId xmlns:a16="http://schemas.microsoft.com/office/drawing/2014/main" id="{201AFA5C-FDE9-4942-8BE6-FA05623B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4632832"/>
            <a:ext cx="1447800" cy="1173736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541772" name="AutoShape 76">
            <a:extLst>
              <a:ext uri="{FF2B5EF4-FFF2-40B4-BE49-F238E27FC236}">
                <a16:creationId xmlns:a16="http://schemas.microsoft.com/office/drawing/2014/main" id="{B4648CE0-BD24-A94E-8CDD-5F19D5B57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541773" name="AutoShape 77">
            <a:extLst>
              <a:ext uri="{FF2B5EF4-FFF2-40B4-BE49-F238E27FC236}">
                <a16:creationId xmlns:a16="http://schemas.microsoft.com/office/drawing/2014/main" id="{A112C96A-387A-4948-B77F-E35A36A02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541774" name="AutoShape 78">
            <a:extLst>
              <a:ext uri="{FF2B5EF4-FFF2-40B4-BE49-F238E27FC236}">
                <a16:creationId xmlns:a16="http://schemas.microsoft.com/office/drawing/2014/main" id="{93513CD6-FA55-4F4E-8786-01166E22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41775" name="AutoShape 79">
            <a:extLst>
              <a:ext uri="{FF2B5EF4-FFF2-40B4-BE49-F238E27FC236}">
                <a16:creationId xmlns:a16="http://schemas.microsoft.com/office/drawing/2014/main" id="{84F6E5DD-E0FD-0E44-883E-2AD9C73E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41776" name="AutoShape 80">
            <a:extLst>
              <a:ext uri="{FF2B5EF4-FFF2-40B4-BE49-F238E27FC236}">
                <a16:creationId xmlns:a16="http://schemas.microsoft.com/office/drawing/2014/main" id="{035272B3-7082-9A46-835C-C8796765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720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0</a:t>
            </a:r>
          </a:p>
        </p:txBody>
      </p:sp>
      <p:sp>
        <p:nvSpPr>
          <p:cNvPr id="32" name="Oval 7">
            <a:hlinkClick r:id="rId11" action="ppaction://hlinksldjump"/>
            <a:extLst>
              <a:ext uri="{FF2B5EF4-FFF2-40B4-BE49-F238E27FC236}">
                <a16:creationId xmlns:a16="http://schemas.microsoft.com/office/drawing/2014/main" id="{93094E63-5D89-5C4E-9C95-FCDA92AB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27" y="1660270"/>
            <a:ext cx="1676400" cy="1295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4</a:t>
            </a: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93094E63-5D89-5C4E-9C95-FCDA92AB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27" y="3157251"/>
            <a:ext cx="1676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41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4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41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41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4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4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41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41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1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1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41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41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1000"/>
                                        <p:tgtEl>
                                          <p:spTgt spid="54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1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54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541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54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1000"/>
                                        <p:tgtEl>
                                          <p:spTgt spid="541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54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0"/>
                                        <p:tgtEl>
                                          <p:spTgt spid="541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54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1000"/>
                                        <p:tgtEl>
                                          <p:spTgt spid="541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4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1000"/>
                                        <p:tgtEl>
                                          <p:spTgt spid="541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54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1000"/>
                                        <p:tgtEl>
                                          <p:spTgt spid="541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4" dur="500"/>
                                        <p:tgtEl>
                                          <p:spTgt spid="54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1000"/>
                                        <p:tgtEl>
                                          <p:spTgt spid="541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1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4" dur="500"/>
                                        <p:tgtEl>
                                          <p:spTgt spid="54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1000"/>
                                        <p:tgtEl>
                                          <p:spTgt spid="541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54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1000"/>
                                        <p:tgtEl>
                                          <p:spTgt spid="541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2" dur="500"/>
                                        <p:tgtEl>
                                          <p:spTgt spid="54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1000"/>
                                        <p:tgtEl>
                                          <p:spTgt spid="541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1" dur="500"/>
                                        <p:tgtEl>
                                          <p:spTgt spid="54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1000"/>
                                        <p:tgtEl>
                                          <p:spTgt spid="541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0" dur="500"/>
                                        <p:tgtEl>
                                          <p:spTgt spid="54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1000"/>
                                        <p:tgtEl>
                                          <p:spTgt spid="541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9" dur="500"/>
                                        <p:tgtEl>
                                          <p:spTgt spid="54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1000"/>
                                        <p:tgtEl>
                                          <p:spTgt spid="541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8" dur="500"/>
                                        <p:tgtEl>
                                          <p:spTgt spid="54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1000"/>
                                        <p:tgtEl>
                                          <p:spTgt spid="541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6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41701" grpId="0" animBg="1"/>
      <p:bldP spid="541701" grpId="1" animBg="1"/>
      <p:bldP spid="541702" grpId="0" animBg="1"/>
      <p:bldP spid="541702" grpId="1" animBg="1"/>
      <p:bldP spid="541703" grpId="0" animBg="1"/>
      <p:bldP spid="541703" grpId="1" animBg="1"/>
      <p:bldP spid="541704" grpId="0" animBg="1"/>
      <p:bldP spid="541704" grpId="1" animBg="1"/>
      <p:bldP spid="541706" grpId="0" animBg="1"/>
      <p:bldP spid="541706" grpId="1" animBg="1"/>
      <p:bldP spid="541707" grpId="0" animBg="1"/>
      <p:bldP spid="541707" grpId="1" animBg="1"/>
      <p:bldP spid="541725" grpId="0"/>
      <p:bldP spid="541725" grpId="1"/>
      <p:bldP spid="541760" grpId="0" animBg="1"/>
      <p:bldP spid="541761" grpId="0" animBg="1"/>
      <p:bldP spid="541761" grpId="1" animBg="1"/>
      <p:bldP spid="541762" grpId="0" animBg="1"/>
      <p:bldP spid="541762" grpId="1" animBg="1"/>
      <p:bldP spid="541763" grpId="0" animBg="1"/>
      <p:bldP spid="541763" grpId="1" animBg="1"/>
      <p:bldP spid="541764" grpId="0" animBg="1"/>
      <p:bldP spid="541764" grpId="1" animBg="1"/>
      <p:bldP spid="541765" grpId="0" animBg="1"/>
      <p:bldP spid="541765" grpId="1" animBg="1"/>
      <p:bldP spid="541766" grpId="0" animBg="1"/>
      <p:bldP spid="541766" grpId="1" animBg="1"/>
      <p:bldP spid="541767" grpId="0" animBg="1"/>
      <p:bldP spid="541767" grpId="1" animBg="1"/>
      <p:bldP spid="541769" grpId="0" animBg="1"/>
      <p:bldP spid="541770" grpId="0" animBg="1"/>
      <p:bldP spid="541770" grpId="1" animBg="1"/>
      <p:bldP spid="541771" grpId="0" animBg="1"/>
      <p:bldP spid="541771" grpId="1" animBg="1"/>
      <p:bldP spid="541772" grpId="0" animBg="1"/>
      <p:bldP spid="541772" grpId="1" animBg="1"/>
      <p:bldP spid="541773" grpId="0" animBg="1"/>
      <p:bldP spid="541773" grpId="1" animBg="1"/>
      <p:bldP spid="541774" grpId="0" animBg="1"/>
      <p:bldP spid="541774" grpId="1" animBg="1"/>
      <p:bldP spid="541775" grpId="0" animBg="1"/>
      <p:bldP spid="541775" grpId="1" animBg="1"/>
      <p:bldP spid="541776" grpId="0" animBg="1"/>
      <p:bldP spid="541776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oyhorn[1]">
            <a:extLst>
              <a:ext uri="{FF2B5EF4-FFF2-40B4-BE49-F238E27FC236}">
                <a16:creationId xmlns:a16="http://schemas.microsoft.com/office/drawing/2014/main" id="{C5EDCAA0-850C-E943-BFCD-FE5905CA6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1001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cndyln[1]">
            <a:extLst>
              <a:ext uri="{FF2B5EF4-FFF2-40B4-BE49-F238E27FC236}">
                <a16:creationId xmlns:a16="http://schemas.microsoft.com/office/drawing/2014/main" id="{68D6907F-A751-5247-9B91-558206F07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cndyln[1]">
            <a:extLst>
              <a:ext uri="{FF2B5EF4-FFF2-40B4-BE49-F238E27FC236}">
                <a16:creationId xmlns:a16="http://schemas.microsoft.com/office/drawing/2014/main" id="{326D92C5-FDFC-D44A-A243-984AC26A6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7">
            <a:extLst>
              <a:ext uri="{FF2B5EF4-FFF2-40B4-BE49-F238E27FC236}">
                <a16:creationId xmlns:a16="http://schemas.microsoft.com/office/drawing/2014/main" id="{87D82806-A09F-3646-ADED-C85C64CF9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609600"/>
            <a:ext cx="7543800" cy="2286000"/>
          </a:xfrm>
          <a:prstGeom prst="cloudCallout">
            <a:avLst>
              <a:gd name="adj1" fmla="val -34028"/>
              <a:gd name="adj2" fmla="val 2534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51944" name="WordArt 8">
            <a:extLst>
              <a:ext uri="{FF2B5EF4-FFF2-40B4-BE49-F238E27FC236}">
                <a16:creationId xmlns:a16="http://schemas.microsoft.com/office/drawing/2014/main" id="{177A9E5F-A53C-3F44-8D62-DC7604A431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811214"/>
            <a:ext cx="4876800" cy="13223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.VnUniverseH"/>
              </a:rPr>
              <a:t>lucky number</a:t>
            </a:r>
            <a:endParaRPr lang="en-VN" sz="3600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.VnUniverseH"/>
            </a:endParaRPr>
          </a:p>
        </p:txBody>
      </p:sp>
      <p:sp>
        <p:nvSpPr>
          <p:cNvPr id="21511" name="AutoShap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65FBFBF-9925-6945-8BF4-7B051A1A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59436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12" name="Picture 11" descr="8495894d4f9d3f492d9">
            <a:extLst>
              <a:ext uri="{FF2B5EF4-FFF2-40B4-BE49-F238E27FC236}">
                <a16:creationId xmlns:a16="http://schemas.microsoft.com/office/drawing/2014/main" id="{AF07B432-267A-3F47-9B3C-FBAEF646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94038"/>
            <a:ext cx="35052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8" name="Picture 4" descr="237">
            <a:extLst>
              <a:ext uri="{FF2B5EF4-FFF2-40B4-BE49-F238E27FC236}">
                <a16:creationId xmlns:a16="http://schemas.microsoft.com/office/drawing/2014/main" id="{1BA727F2-88E8-B444-95C1-7D4CC2690E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928441B-8107-CA42-A223-B79394BFE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755" name="Text Box 11">
            <a:extLst>
              <a:ext uri="{FF2B5EF4-FFF2-40B4-BE49-F238E27FC236}">
                <a16:creationId xmlns:a16="http://schemas.microsoft.com/office/drawing/2014/main" id="{D9937C0D-E5ED-344A-B97B-055623C8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2889"/>
            <a:ext cx="563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i="1" u="sng">
              <a:solidFill>
                <a:srgbClr val="FF0000"/>
              </a:solidFill>
            </a:endParaRP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28728DF2-82FD-5848-A7D4-67B569C5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4" y="1150218"/>
            <a:ext cx="11582399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paragraph 1 refers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______.</a:t>
            </a:r>
          </a:p>
          <a:p>
            <a:pPr marL="742950" indent="-742950">
              <a:buAutoNum type="alphaU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ssential skills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young people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disadvantaged teenagers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ducation opportunities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VN" sz="3200" b="1" dirty="0">
              <a:solidFill>
                <a:srgbClr val="00B05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3964" y="3948545"/>
            <a:ext cx="651164" cy="581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543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Picture 2" descr="237">
            <a:extLst>
              <a:ext uri="{FF2B5EF4-FFF2-40B4-BE49-F238E27FC236}">
                <a16:creationId xmlns:a16="http://schemas.microsoft.com/office/drawing/2014/main" id="{AD3F9458-9E7F-7E44-8103-B7B7C22CED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9DB4CA-FB4E-FA47-ADA0-87C66A9AA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BBCF21D-1C38-5246-A73F-BF1CF232E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id="{D9DCCEFE-DB6E-2448-A4E4-8DF623955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27" y="838200"/>
            <a:ext cx="1166552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UNICEF carries out _______ </a:t>
            </a:r>
            <a:r>
              <a:rPr lang="en-US" altLang="en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help Viet Nam achieve the education aims.</a:t>
            </a:r>
          </a:p>
          <a:p>
            <a:pPr marL="514350" indent="-514350" algn="just">
              <a:buAutoNum type="alphaUcPeriod"/>
            </a:pP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514350" indent="-514350" algn="just">
              <a:buAutoNum type="alphaUcPeriod"/>
            </a:pP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514350" indent="-514350" algn="just">
              <a:buAutoNum type="alphaUcPeriod"/>
            </a:pP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514350" indent="-514350" algn="just">
              <a:buAutoNum type="alphaUcPeriod"/>
            </a:pP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en-US" altLang="en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7091" y="2915692"/>
            <a:ext cx="831273" cy="603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333ABF9-460B-3046-877D-099A43A2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45799" name="Picture 7" descr="237">
            <a:extLst>
              <a:ext uri="{FF2B5EF4-FFF2-40B4-BE49-F238E27FC236}">
                <a16:creationId xmlns:a16="http://schemas.microsoft.com/office/drawing/2014/main" id="{C66413A4-E3B0-A245-AB9C-77DB176DF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965A8E7-80D1-794C-A4C9-1219F20C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TextBox 7">
            <a:extLst>
              <a:ext uri="{FF2B5EF4-FFF2-40B4-BE49-F238E27FC236}">
                <a16:creationId xmlns:a16="http://schemas.microsoft.com/office/drawing/2014/main" id="{9DC26FD2-C023-3C43-9395-CE3FC28C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09" y="978475"/>
            <a:ext cx="11887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text is mainly about _________.</a:t>
            </a:r>
          </a:p>
          <a:p>
            <a:pPr marL="514350" indent="-514350">
              <a:buAutoNum type="alphaUcPeriod"/>
            </a:pP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UNICEF’s </a:t>
            </a:r>
            <a:r>
              <a:rPr lang="en-US" altLang="en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Viet Nam</a:t>
            </a:r>
          </a:p>
          <a:p>
            <a:pPr marL="514350" indent="-514350">
              <a:buAutoNum type="alphaUcPeriod"/>
            </a:pP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UNICEF’s achievements </a:t>
            </a: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Viet </a:t>
            </a: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  <a:p>
            <a:pPr marL="514350" indent="-514350">
              <a:buAutoNum type="alphaUcPeriod"/>
            </a:pP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UNICEF’s participation in </a:t>
            </a: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 </a:t>
            </a: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  <a:p>
            <a:pPr marL="514350" indent="-514350">
              <a:buAutoNum type="alphaUcPeriod"/>
            </a:pP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UNICEF’s support for Viet Nam’s education</a:t>
            </a:r>
            <a:endParaRPr lang="en-US" altLang="en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3127" y="3699164"/>
            <a:ext cx="734291" cy="644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C4E4F1A-9B60-584C-8745-E08445E20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2484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TextBox 7">
            <a:extLst>
              <a:ext uri="{FF2B5EF4-FFF2-40B4-BE49-F238E27FC236}">
                <a16:creationId xmlns:a16="http://schemas.microsoft.com/office/drawing/2014/main" id="{27F18282-F3B5-7C46-9DF0-496675F94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32" y="1416308"/>
            <a:ext cx="1140959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VN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paragraph 1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closest in meaning to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_____.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chances</a:t>
            </a:r>
          </a:p>
          <a:p>
            <a:pPr marL="342900" indent="-342900">
              <a:buAutoNum type="alphaUcPeriod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cases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positions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careers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VN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37">
            <a:extLst>
              <a:ext uri="{FF2B5EF4-FFF2-40B4-BE49-F238E27FC236}">
                <a16:creationId xmlns:a16="http://schemas.microsoft.com/office/drawing/2014/main" id="{C66413A4-E3B0-A245-AB9C-77DB176DF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4" y="435864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08332" y="2937164"/>
            <a:ext cx="616904" cy="581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E0DF98-43D4-9149-984C-22925F6A4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2" name="Text Box 4">
            <a:extLst>
              <a:ext uri="{FF2B5EF4-FFF2-40B4-BE49-F238E27FC236}">
                <a16:creationId xmlns:a16="http://schemas.microsoft.com/office/drawing/2014/main" id="{CFDCACAF-95A7-114B-B4BF-37D0D7A15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1001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548873" name="Picture 9" descr="237">
            <a:extLst>
              <a:ext uri="{FF2B5EF4-FFF2-40B4-BE49-F238E27FC236}">
                <a16:creationId xmlns:a16="http://schemas.microsoft.com/office/drawing/2014/main" id="{96A2D5D0-2C48-0843-8090-C32E81B874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" y="6928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78ABF01-83E2-DD43-B09E-CDDE1E56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6" name="TextBox 8">
            <a:extLst>
              <a:ext uri="{FF2B5EF4-FFF2-40B4-BE49-F238E27FC236}">
                <a16:creationId xmlns:a16="http://schemas.microsoft.com/office/drawing/2014/main" id="{802655B6-1C01-A046-AFC1-3629F09C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73" y="847665"/>
            <a:ext cx="1090352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vi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text</a:t>
            </a:r>
            <a:r>
              <a:rPr lang="vi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TRUE?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altLang="en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with disabilities are given a chance to get access to and benefit from a quality education.</a:t>
            </a:r>
          </a:p>
          <a:p>
            <a:pPr algn="just"/>
            <a:r>
              <a:rPr lang="en-US" altLang="en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Viet Nam is helped in joining regional educational </a:t>
            </a:r>
            <a:r>
              <a:rPr lang="en-US" altLang="en-VN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en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improve children’s learning </a:t>
            </a:r>
            <a:r>
              <a:rPr lang="en-US" altLang="en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chievements.</a:t>
            </a:r>
          </a:p>
          <a:p>
            <a:pPr algn="just"/>
            <a:r>
              <a:rPr lang="en-US" altLang="en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UNICEF provides educational </a:t>
            </a:r>
            <a:r>
              <a:rPr lang="en-US" altLang="en-VN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en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disadvantaged young people.</a:t>
            </a:r>
          </a:p>
          <a:p>
            <a:pPr algn="just"/>
            <a:r>
              <a:rPr lang="en-US" altLang="en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UNICEF’s aim is to create opportunities for disabled children in Viet Nam to attend school, learn  and succeed.</a:t>
            </a:r>
            <a:endParaRPr lang="en-US" altLang="en-V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4073" y="5043055"/>
            <a:ext cx="554182" cy="484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405713" y="1070797"/>
            <a:ext cx="101697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Discuss the following questions.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IV. POST-READING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187035" y="1755555"/>
            <a:ext cx="1181792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Which of the UNICEF’s education </a:t>
            </a:r>
            <a:r>
              <a:rPr lang="en-US" sz="4000" i="1" u="none" strike="noStrike" cap="none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programmes</a:t>
            </a:r>
            <a:r>
              <a:rPr lang="en-US" sz="4000" i="1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mentioned in the text do you think can be the most useful for your local community? Why?</a:t>
            </a:r>
            <a:endParaRPr sz="4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035" y="3851564"/>
            <a:ext cx="120049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1. Education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for Disadvantaged Young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People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Providing Education Opportunities for Children with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Disabilities</a:t>
            </a:r>
          </a:p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Improving Learning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Achievements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5B5Bwallcoo_com5D_CG_Bac431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9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2964873" y="182077"/>
            <a:ext cx="9047019" cy="7911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LET’S PLAY THE GAME: THREE-CUE QUESTION</a:t>
            </a:r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0904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INTERNATIONAL ORGANISATION IS IT?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4" y="2783160"/>
            <a:ext cx="1073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was formed on December 11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1946.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34" y="1910548"/>
            <a:ext cx="1073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Its head office is in New York.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34" y="3568938"/>
            <a:ext cx="11901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Its aim is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advocate for the protection of children’s rights, to help meet their basic needs and help them reach their full potential.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4546" y="5688924"/>
            <a:ext cx="9864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→ UNICEF 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(The United Nations Children’s Fund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  <a:p>
            <a:pPr lvl="0"/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QUĨ NHI ĐỒNG LIÊN HIỆP QUỐC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75690"/>
            <a:ext cx="2964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I. WARM-UP: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402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/>
        </p:nvSpPr>
        <p:spPr>
          <a:xfrm>
            <a:off x="1319313" y="1054688"/>
            <a:ext cx="10169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26532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3600" b="1" i="0" u="none" strike="noStrike" cap="none" dirty="0">
              <a:solidFill>
                <a:srgbClr val="F265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V. CONSOLIDATION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733099" y="1039279"/>
            <a:ext cx="44982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14892-2892-4367-93A9-7D913B5E7EF1}"/>
              </a:ext>
            </a:extLst>
          </p:cNvPr>
          <p:cNvSpPr txBox="1"/>
          <p:nvPr/>
        </p:nvSpPr>
        <p:spPr>
          <a:xfrm>
            <a:off x="152399" y="1909936"/>
            <a:ext cx="11887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</a:t>
            </a:r>
            <a:r>
              <a: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ead for specific information</a:t>
            </a: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about UNICEF’s support for Viet Nam’s education</a:t>
            </a:r>
          </a:p>
          <a:p>
            <a:pPr algn="just"/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Guess the meanings of words from context</a:t>
            </a:r>
          </a:p>
        </p:txBody>
      </p:sp>
    </p:spTree>
    <p:extLst>
      <p:ext uri="{BB962C8B-B14F-4D97-AF65-F5344CB8AC3E}">
        <p14:creationId xmlns:p14="http://schemas.microsoft.com/office/powerpoint/2010/main" val="12135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432846" y="1448791"/>
            <a:ext cx="117591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the next lesson: Unit 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 exercises in the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</a:p>
          <a:p>
            <a:pPr>
              <a:lnSpc>
                <a:spcPct val="200000"/>
              </a:lnSpc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Prepare project (page 85)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3871" y="120455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11804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7621" y="11564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V. 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3276601" y="2057400"/>
            <a:ext cx="7096125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185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27651" name="Picture 3" descr="butterfl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RNRC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380999"/>
            <a:ext cx="11914909" cy="63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227">
            <a:off x="5237018" y="676268"/>
            <a:ext cx="2362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3061855" y="2653144"/>
            <a:ext cx="6248400" cy="14616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1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90204" pitchFamily="34" charset="0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42839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45259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31076" name="Picture 4" descr="unicef-report_3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3470276"/>
            <a:ext cx="6269182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nwaz_02_img0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-90489"/>
            <a:ext cx="6192982" cy="35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Chum anh tre em 30 nam hop tac Viet Nam UNICE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6019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9" name="Picture 7" descr="Chum anh tre em 30 nam hop tac Viet Nam UNIC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62484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0" name="Picture 8" descr="ANd9GcQ-FQ2p9OlPmB7VWXniedgtf77gKgHyLBTTI3F47KMwk3gNBp0ZAXj7d9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2341418"/>
            <a:ext cx="2258291" cy="2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81200" y="533401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pic>
        <p:nvPicPr>
          <p:cNvPr id="7171" name="Picture 3" descr="ym1efk9ewj9hzz06gq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3810001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52600" y="55626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VnTimes2" pitchFamily="18" charset="0"/>
            </a:endParaRPr>
          </a:p>
        </p:txBody>
      </p:sp>
      <p:pic>
        <p:nvPicPr>
          <p:cNvPr id="7174" name="Picture 6" descr="Book-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Book-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71800" y="1295401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11625" name="WordArt 9"/>
          <p:cNvSpPr>
            <a:spLocks noChangeArrowheads="1" noChangeShapeType="1" noTextEdit="1"/>
          </p:cNvSpPr>
          <p:nvPr/>
        </p:nvSpPr>
        <p:spPr bwMode="auto">
          <a:xfrm>
            <a:off x="166255" y="1317556"/>
            <a:ext cx="11720945" cy="17606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90204" pitchFamily="34" charset="0"/>
              </a:rPr>
              <a:t>UNIT 7: VIET NAM AND INTERNATIONAL ORGANIZATIONS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111626" name="WordArt 10"/>
          <p:cNvSpPr>
            <a:spLocks noChangeArrowheads="1" noChangeShapeType="1" noTextEdit="1"/>
          </p:cNvSpPr>
          <p:nvPr/>
        </p:nvSpPr>
        <p:spPr bwMode="auto">
          <a:xfrm>
            <a:off x="2971800" y="3681415"/>
            <a:ext cx="5389418" cy="12572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LESSON3: READING</a:t>
            </a:r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1450740" y="1066545"/>
            <a:ext cx="10169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pairs. Which of the following do you think UNICEF does to support Viet Nam’s education</a:t>
            </a:r>
            <a:r>
              <a:rPr lang="en-US" sz="2800" b="1" i="0" u="none" strike="noStrike" cap="none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? (on page 79)</a:t>
            </a:r>
            <a:endParaRPr sz="28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PRE-READING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166255" y="1970672"/>
            <a:ext cx="1202574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3200" b="0" i="0" u="none" strike="noStrike" cap="none" dirty="0">
                <a:solidFill>
                  <a:schemeClr val="tx1"/>
                </a:solidFill>
                <a:sym typeface="Arial"/>
              </a:rPr>
              <a:t>Providing opportunities for all children to attend school and learn</a:t>
            </a:r>
            <a:endParaRPr sz="3200" dirty="0">
              <a:solidFill>
                <a:schemeClr val="tx1"/>
              </a:solidFill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3200" b="0" i="0" u="none" strike="noStrike" cap="none" dirty="0">
                <a:solidFill>
                  <a:schemeClr val="tx1"/>
                </a:solidFill>
                <a:sym typeface="Arial"/>
              </a:rPr>
              <a:t>Finding jobs for out-of-school children </a:t>
            </a:r>
            <a:endParaRPr sz="32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3200" b="0" i="0" u="none" strike="noStrike" cap="none" dirty="0">
                <a:solidFill>
                  <a:schemeClr val="tx1"/>
                </a:solidFill>
                <a:sym typeface="Arial"/>
              </a:rPr>
              <a:t>Giving disadvantaged teenagers a chance to continue their education </a:t>
            </a:r>
            <a:endParaRPr sz="32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3200" b="0" i="0" u="none" strike="noStrike" cap="none" dirty="0">
                <a:solidFill>
                  <a:schemeClr val="tx1"/>
                </a:solidFill>
                <a:sym typeface="Arial"/>
              </a:rPr>
              <a:t>Helping teenagers learn necessary skills for the job market</a:t>
            </a:r>
            <a:endParaRPr sz="32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255" y="2320884"/>
            <a:ext cx="335927" cy="3461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0984" y="3762248"/>
            <a:ext cx="335927" cy="43617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0984" y="5293667"/>
            <a:ext cx="335927" cy="3461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89" y="1066800"/>
            <a:ext cx="732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market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ʤɒb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mɑːkit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0618" y="1075928"/>
            <a:ext cx="512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89" y="1774686"/>
            <a:ext cx="63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disability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/ˌ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dɪsə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bɪl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/>
              <a:t> 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9236" y="1772078"/>
            <a:ext cx="512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836" y="2646218"/>
            <a:ext cx="725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with disabilities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646218"/>
            <a:ext cx="512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09" y="4581126"/>
            <a:ext cx="766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fast-changing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fɑːst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ʧeɪnʤɪŋ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/(a):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3" y="3543340"/>
            <a:ext cx="763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pəˈtikj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ləli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1673" y="3565832"/>
            <a:ext cx="512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4535650"/>
            <a:ext cx="512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1405713" y="961582"/>
            <a:ext cx="10169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ea typeface="Calibri"/>
                <a:cs typeface="Calibri"/>
                <a:sym typeface="Calibri"/>
              </a:rPr>
              <a:t>Work in pairs. </a:t>
            </a:r>
            <a:r>
              <a:rPr lang="en-US" sz="2400" b="1" i="0" u="none" strike="noStrike" cap="none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</a:t>
            </a:r>
            <a:r>
              <a:rPr lang="en-US" sz="2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the text and circle the correct meanings of the highlighted </a:t>
            </a:r>
            <a:r>
              <a:rPr lang="en-US" sz="2400" b="1" i="0" u="none" strike="noStrike" cap="none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words (</a:t>
            </a:r>
            <a:r>
              <a:rPr lang="en-US" sz="2400" b="1" i="0" u="none" strike="noStrike" cap="none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on page 79).  </a:t>
            </a:r>
            <a:endParaRPr sz="2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III. WHILE-READING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138545" y="1742648"/>
            <a:ext cx="11873346" cy="48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Since UNICEF set up an office in 1975 in Viet Nam, it has run projects in various fields to provide the highest possible support for children in our country. The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particularly aims to </a:t>
            </a:r>
            <a:r>
              <a:rPr lang="en-US" b="1" dirty="0" smtClean="0">
                <a:solidFill>
                  <a:srgbClr val="FF0000"/>
                </a:solidFill>
                <a:sym typeface="Arial"/>
              </a:rPr>
              <a:t>create</a:t>
            </a:r>
            <a:r>
              <a:rPr lang="en-US" sz="1500" b="0" i="0" u="none" strike="noStrike" cap="none" dirty="0" smtClean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opportunities for all children in Viet Nam to attend school, learn and succeed. The following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help achieve the UNICEF’s education aims for Viet Nam.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 for Disadvantaged Young People 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UNICEF helps disadvantaged teenagers continue their education by offering them job training and career advice. They are also taught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essential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skills for the job market.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Providing Education Opportunities for Children with Disabilities 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gives children with disabilities a chance to get access to and benefit from a quality education. It also helps promote equal participation in society and a culture in which people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r>
              <a:rPr lang="en-US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each other.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Improving Learning </a:t>
            </a:r>
            <a:r>
              <a:rPr lang="en-US" sz="18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Achievements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is another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r>
              <a:rPr lang="en-US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supported by UNICEF. The aim is to better prepare children for the challenges in the future. UNICEF helps Viet Nam in joining regional educational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to improve children’s learning achievements. When they leave school, they should have the necessary skills and knowledge to work in a fast-changing world.</a:t>
            </a:r>
            <a:endParaRPr sz="15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824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308763" y="3583737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7802" y="2516336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1349485" y="861982"/>
            <a:ext cx="1087268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pairs. </a:t>
            </a:r>
            <a:r>
              <a:rPr lang="en-US" sz="3200" b="1" i="0" u="none" strike="noStrike" cap="none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</a:t>
            </a: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the text and circle the correct meanings of the highlighted words</a:t>
            </a:r>
            <a:r>
              <a:rPr lang="en-US" sz="3200" b="1" i="0" u="none" strike="noStrike" cap="none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III. WHILE-READING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9753" y="1978681"/>
            <a:ext cx="11958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reate 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a. make something happen     b. increase something           c. refuse something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592" y="3023383"/>
            <a:ext cx="11806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</a:t>
            </a:r>
            <a:r>
              <a:rPr lang="en-US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ssential</a:t>
            </a:r>
          </a:p>
          <a:p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usual                                  b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necessary                            c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successful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802" y="3931829"/>
            <a:ext cx="10805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3. respect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a. have a good opinion of </a:t>
            </a:r>
            <a:r>
              <a:rPr lang="en-US" sz="2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somebody           b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look down on somebody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c. get on well with somebody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591" y="5227883"/>
            <a:ext cx="11681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 practical 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connected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with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organisations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b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connected with 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ideas           </a:t>
            </a:r>
          </a:p>
          <a:p>
            <a:pPr lvl="0">
              <a:buClr>
                <a:srgbClr val="000000"/>
              </a:buClr>
              <a:buSzPts val="1600"/>
              <a:defRPr/>
            </a:pP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connected with 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real situations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801" y="4520137"/>
            <a:ext cx="335927" cy="34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17800" y="6264594"/>
            <a:ext cx="335927" cy="302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5328" y="1993116"/>
            <a:ext cx="368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(v): </a:t>
            </a:r>
            <a:r>
              <a:rPr lang="en-US" sz="28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1430" y="3032808"/>
            <a:ext cx="260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(a):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thiết</a:t>
            </a:r>
            <a:endParaRPr lang="en-US" sz="28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3821" y="3921571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(v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):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tôn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kính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trọng</a:t>
            </a:r>
            <a:endParaRPr lang="en-US" sz="28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5328" y="5227883"/>
            <a:ext cx="4001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(a):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thiết</a:t>
            </a:r>
            <a:r>
              <a:rPr lang="en-US" sz="2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thực</a:t>
            </a:r>
            <a:endParaRPr lang="en-US" sz="28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7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6" grpId="0" animBg="1"/>
      <p:bldP spid="17" grpId="0" animBg="1"/>
      <p:bldP spid="3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612314" y="835669"/>
            <a:ext cx="11579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</a:t>
            </a:r>
            <a:r>
              <a:rPr lang="en-US" sz="2400" b="1" i="0" u="none" strike="noStrike" cap="none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</a:t>
            </a:r>
            <a:r>
              <a:rPr lang="en-US" sz="2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1" i="0" u="none" strike="noStrike" cap="none" dirty="0" smtClean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text again and choose the best answers</a:t>
            </a:r>
            <a:endParaRPr sz="2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III. WHILE-READING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124691" y="1543555"/>
            <a:ext cx="12067309" cy="519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Since UNICEF set up an office in 1975 in Viet Nam, it has run projects in various fields to provide the highest possible support for children in our country. The </a:t>
            </a:r>
            <a:r>
              <a:rPr lang="en-US" sz="17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particularly aims to </a:t>
            </a:r>
            <a:r>
              <a:rPr lang="en-US" sz="170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for all children in Viet Nam to attend school, learn and succeed. The following </a:t>
            </a:r>
            <a:r>
              <a:rPr lang="en-US" sz="17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help achieve the UNICEF’s education aims for Viet Nam. </a:t>
            </a:r>
            <a:endParaRPr sz="17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 for Disadvantaged Young People </a:t>
            </a:r>
            <a:endParaRPr sz="17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UNICEF helps disadvantaged teenagers continue their education by offering them job training and career advice. </a:t>
            </a:r>
            <a:r>
              <a:rPr lang="en-US" sz="17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are also taught </a:t>
            </a:r>
            <a:r>
              <a:rPr lang="en-US" sz="17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essential 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skills for the job market. </a:t>
            </a:r>
            <a:endParaRPr sz="17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Providing Education Opportunities for Children with Disabilities </a:t>
            </a:r>
            <a:endParaRPr sz="17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17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gives children with disabilities a chance to get access to and benefit from a quality education. It also helps promote equal participation in society and a culture in which people </a:t>
            </a:r>
            <a:r>
              <a:rPr lang="en-US" sz="17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respect 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each other. </a:t>
            </a:r>
            <a:endParaRPr sz="17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Improving Learning </a:t>
            </a:r>
            <a:r>
              <a:rPr lang="en-US" sz="17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Achievements</a:t>
            </a:r>
            <a:endParaRPr sz="17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is another </a:t>
            </a:r>
            <a:r>
              <a:rPr lang="en-US" sz="17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supported by UNICEF. The aim is to better prepare children for the challenges in the future. UNICEF helps Viet Nam in joining regional educational </a:t>
            </a:r>
            <a:r>
              <a:rPr lang="en-US" sz="17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7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to improve children’s learning achievements. When they leave school, they should have the necessary skills and knowledge to work in a fast-changing world.</a:t>
            </a:r>
            <a:endParaRPr sz="17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136705" y="874785"/>
            <a:ext cx="502606" cy="462494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162493" y="752544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354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3056</TotalTime>
  <Words>1224</Words>
  <Application>Microsoft Office PowerPoint</Application>
  <PresentationFormat>Widescreen</PresentationFormat>
  <Paragraphs>175</Paragraphs>
  <Slides>23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.VnTime</vt:lpstr>
      <vt:lpstr>.VnUniverseH</vt:lpstr>
      <vt:lpstr>Arial</vt:lpstr>
      <vt:lpstr>Arial Black</vt:lpstr>
      <vt:lpstr>Calibri</vt:lpstr>
      <vt:lpstr>Calibri Light</vt:lpstr>
      <vt:lpstr>Garamond</vt:lpstr>
      <vt:lpstr>Impact</vt:lpstr>
      <vt:lpstr>Myriad Pro</vt:lpstr>
      <vt:lpstr>Open Sans</vt:lpstr>
      <vt:lpstr>Tahoma</vt:lpstr>
      <vt:lpstr>Times New Roman</vt:lpstr>
      <vt:lpstr>UTM Facebook K&amp;T</vt:lpstr>
      <vt:lpstr>VnTimes2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269</cp:revision>
  <dcterms:created xsi:type="dcterms:W3CDTF">2020-12-09T02:04:09Z</dcterms:created>
  <dcterms:modified xsi:type="dcterms:W3CDTF">2024-02-14T07:56:42Z</dcterms:modified>
</cp:coreProperties>
</file>