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77" r:id="rId3"/>
    <p:sldId id="363" r:id="rId4"/>
    <p:sldId id="364" r:id="rId5"/>
    <p:sldId id="382" r:id="rId6"/>
    <p:sldId id="378" r:id="rId7"/>
    <p:sldId id="384" r:id="rId8"/>
    <p:sldId id="385" r:id="rId9"/>
    <p:sldId id="379" r:id="rId10"/>
    <p:sldId id="381" r:id="rId11"/>
    <p:sldId id="380" r:id="rId12"/>
    <p:sldId id="360" r:id="rId13"/>
    <p:sldId id="383" r:id="rId14"/>
    <p:sldId id="3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00"/>
    <a:srgbClr val="663300"/>
    <a:srgbClr val="66FF33"/>
    <a:srgbClr val="000000"/>
    <a:srgbClr val="FF6699"/>
    <a:srgbClr val="996633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69" autoAdjust="0"/>
    <p:restoredTop sz="94068" autoAdjust="0"/>
  </p:normalViewPr>
  <p:slideViewPr>
    <p:cSldViewPr>
      <p:cViewPr>
        <p:scale>
          <a:sx n="64" d="100"/>
          <a:sy n="64" d="100"/>
        </p:scale>
        <p:origin x="-61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15DDA1E-4B8E-4DEC-877E-5B6DA90F1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7713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899E8-2F4C-42D3-8759-2D9E81418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22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6CA3D-8761-4DAC-AFFC-F00054A05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27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89DC2-AD8D-452D-8D00-3592176F4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50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005DE-5697-4653-A9A6-F4DDA4025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062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4553-8F86-46FF-A0D8-53A039009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47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7866C-942D-4223-8292-78C0532B4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552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29A0A-E3AE-4088-9CF1-25E2B2908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55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1F3AB-874B-4FA7-845F-86E85756E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63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05DEE-CD56-4661-86E9-9AFCDF721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389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FD4C5-DE15-425C-AEDC-A3CD25F42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83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74B1F-A8BF-48F1-A51F-7E1B8A3C9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929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0E218-FC23-4825-AEA6-7F7E18518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51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B7D05-7B23-45DE-8C85-B93BC1890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1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787FB19-858A-4A61-A0B9-2EE7B5EFE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file:///C:\Documents%20and%20Settings\ADMIN\Desktop\cluttered.mp3.mp3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C:\Documents%20and%20Settings\ADMIN\Desktop\tip.mp3.mp3" TargetMode="External"/><Relationship Id="rId1" Type="http://schemas.openxmlformats.org/officeDocument/2006/relationships/audio" Target="file:///C:\Documents%20and%20Settings\ADMIN\Desktop\unique.mp3.mp3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file:///C:\Documents%20and%20Settings\ADMIN\Desktop\personnel.mp3%20(1).mp3" TargetMode="External"/><Relationship Id="rId10" Type="http://schemas.openxmlformats.org/officeDocument/2006/relationships/image" Target="../media/image10.png"/><Relationship Id="rId4" Type="http://schemas.openxmlformats.org/officeDocument/2006/relationships/audio" Target="file:///C:\Documents%20and%20Settings\ADMIN\Desktop\tailor.mp3%20(1).mp3" TargetMode="Externa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ADMIN\Desktop\ML\18%20Track%2018.mp3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C:\Documents%20and%20Settings\ADMIN\Desktop\ML\19%20Track%2019.mp3" TargetMode="Externa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C:\Documents and Settings\ADMIN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28600" y="533400"/>
            <a:ext cx="8763000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class 12A4</a:t>
            </a:r>
          </a:p>
        </p:txBody>
      </p:sp>
      <p:pic>
        <p:nvPicPr>
          <p:cNvPr id="2055" name="Picture 13" descr="C:\Documents and Settings\ADMIN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4038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89588" y="3303587"/>
            <a:ext cx="6858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1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03588" y="3276600"/>
            <a:ext cx="6858001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1828800" y="1020763"/>
            <a:ext cx="723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0" i="1" dirty="0">
                <a:solidFill>
                  <a:srgbClr val="0000FF"/>
                </a:solidFill>
              </a:rPr>
              <a:t>Work in </a:t>
            </a:r>
            <a:r>
              <a:rPr lang="en-US" altLang="vi-VN" sz="2400" b="0" i="1" dirty="0" smtClean="0">
                <a:solidFill>
                  <a:srgbClr val="0000FF"/>
                </a:solidFill>
              </a:rPr>
              <a:t>groups of 8, </a:t>
            </a:r>
            <a:r>
              <a:rPr lang="en-US" altLang="vi-VN" sz="2400" b="0" i="1" dirty="0">
                <a:solidFill>
                  <a:srgbClr val="0000FF"/>
                </a:solidFill>
              </a:rPr>
              <a:t>summarizing three tips from Mr Le’s talk </a:t>
            </a:r>
            <a:r>
              <a:rPr lang="en-US" altLang="vi-VN" sz="2400" b="0" i="1" dirty="0" smtClean="0">
                <a:solidFill>
                  <a:srgbClr val="0000FF"/>
                </a:solidFill>
              </a:rPr>
              <a:t>of how to make </a:t>
            </a:r>
            <a:r>
              <a:rPr lang="en-US" altLang="vi-VN" sz="2400" b="0" i="1" dirty="0">
                <a:solidFill>
                  <a:srgbClr val="0000FF"/>
                </a:solidFill>
              </a:rPr>
              <a:t>a good CV .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228600" y="1090613"/>
            <a:ext cx="1577975" cy="43338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3399"/>
                </a:solidFill>
              </a:rPr>
              <a:t>TASK 5</a:t>
            </a:r>
          </a:p>
        </p:txBody>
      </p:sp>
      <p:sp>
        <p:nvSpPr>
          <p:cNvPr id="11271" name="Text Box 35"/>
          <p:cNvSpPr txBox="1">
            <a:spLocks noChangeArrowheads="1"/>
          </p:cNvSpPr>
          <p:nvPr/>
        </p:nvSpPr>
        <p:spPr bwMode="auto">
          <a:xfrm>
            <a:off x="244840" y="533400"/>
            <a:ext cx="3276600" cy="4889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/>
              <a:t>AFTER LISTENING: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533400" y="2286000"/>
            <a:ext cx="8305800" cy="41549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vi-VN" sz="2400" b="0" dirty="0"/>
              <a:t>1-Opening: </a:t>
            </a:r>
          </a:p>
          <a:p>
            <a:pPr algn="just" eaLnBrk="1" hangingPunct="1"/>
            <a:r>
              <a:rPr lang="en-US" altLang="vi-VN" sz="2400" b="0" dirty="0"/>
              <a:t>-Greeting:</a:t>
            </a:r>
          </a:p>
          <a:p>
            <a:pPr algn="just" eaLnBrk="1" hangingPunct="1"/>
            <a:r>
              <a:rPr lang="en-US" altLang="vi-VN" sz="2400" b="0" dirty="0"/>
              <a:t>-Introducing: On behalf of my group, I will present three useful tips to make a good CV.</a:t>
            </a:r>
          </a:p>
          <a:p>
            <a:pPr algn="just" eaLnBrk="1" hangingPunct="1"/>
            <a:r>
              <a:rPr lang="en-US" altLang="vi-VN" sz="2400" b="0" dirty="0"/>
              <a:t>2-Body: </a:t>
            </a:r>
            <a:endParaRPr lang="en-US" altLang="vi-VN" sz="2400" b="0" dirty="0" smtClean="0"/>
          </a:p>
          <a:p>
            <a:pPr algn="just" eaLnBrk="1" hangingPunct="1"/>
            <a:r>
              <a:rPr lang="en-US" altLang="vi-VN" sz="2400" b="0" dirty="0" smtClean="0"/>
              <a:t>-The </a:t>
            </a:r>
            <a:r>
              <a:rPr lang="en-US" altLang="vi-VN" sz="2400" b="0" dirty="0"/>
              <a:t>role of a CV in applying for a </a:t>
            </a:r>
            <a:r>
              <a:rPr lang="en-US" altLang="vi-VN" sz="2400" b="0" dirty="0" smtClean="0"/>
              <a:t>job</a:t>
            </a:r>
          </a:p>
          <a:p>
            <a:pPr algn="just" eaLnBrk="1" hangingPunct="1"/>
            <a:r>
              <a:rPr lang="en-US" altLang="vi-VN" sz="2400" b="0" dirty="0" smtClean="0"/>
              <a:t>-To make a good CV, first </a:t>
            </a:r>
            <a:r>
              <a:rPr lang="en-US" altLang="vi-VN" sz="2400" b="0" dirty="0"/>
              <a:t>of all, ..........</a:t>
            </a:r>
          </a:p>
          <a:p>
            <a:pPr algn="just" eaLnBrk="1" hangingPunct="1"/>
            <a:r>
              <a:rPr lang="en-US" altLang="vi-VN" sz="2400" b="0" dirty="0" smtClean="0"/>
              <a:t>                                   Secondly</a:t>
            </a:r>
            <a:r>
              <a:rPr lang="en-US" altLang="vi-VN" sz="2400" b="0" dirty="0"/>
              <a:t>,...............</a:t>
            </a:r>
          </a:p>
          <a:p>
            <a:pPr algn="just" eaLnBrk="1" hangingPunct="1"/>
            <a:r>
              <a:rPr lang="en-US" altLang="vi-VN" sz="2400" b="0" dirty="0" smtClean="0"/>
              <a:t>                                   Last </a:t>
            </a:r>
            <a:r>
              <a:rPr lang="en-US" altLang="vi-VN" sz="2400" b="0" dirty="0"/>
              <a:t>but not least,................</a:t>
            </a:r>
          </a:p>
          <a:p>
            <a:pPr algn="just" eaLnBrk="1" hangingPunct="1"/>
            <a:r>
              <a:rPr lang="en-US" altLang="vi-VN" sz="2400" b="0" dirty="0"/>
              <a:t>3-Closing:</a:t>
            </a:r>
          </a:p>
          <a:p>
            <a:pPr algn="just" eaLnBrk="1" hangingPunct="1"/>
            <a:r>
              <a:rPr lang="en-US" altLang="vi-VN" sz="2400" b="0" dirty="0"/>
              <a:t>-That’s all about my talk. Thanks for your listening.</a:t>
            </a:r>
            <a:endParaRPr lang="en-US" altLang="vi-VN" sz="2400" b="0" dirty="0">
              <a:solidFill>
                <a:srgbClr val="FF0000"/>
              </a:solidFill>
            </a:endParaRPr>
          </a:p>
        </p:txBody>
      </p:sp>
      <p:pic>
        <p:nvPicPr>
          <p:cNvPr id="11273" name="Picture 6" descr="F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63246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609600" y="19050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b="0" i="1" dirty="0">
                <a:solidFill>
                  <a:srgbClr val="FF3300"/>
                </a:solidFill>
              </a:rPr>
              <a:t>Your  talk should have the following points: </a:t>
            </a:r>
          </a:p>
        </p:txBody>
      </p:sp>
      <p:sp>
        <p:nvSpPr>
          <p:cNvPr id="11275" name="Rectangle 7"/>
          <p:cNvSpPr>
            <a:spLocks noChangeArrowheads="1"/>
          </p:cNvSpPr>
          <p:nvPr/>
        </p:nvSpPr>
        <p:spPr bwMode="auto">
          <a:xfrm>
            <a:off x="4191000" y="0"/>
            <a:ext cx="472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 b="0"/>
              <a:t>Wednesday, March 8</a:t>
            </a:r>
            <a:r>
              <a:rPr lang="en-US" altLang="vi-VN" sz="2800" b="0" baseline="30000"/>
              <a:t>th</a:t>
            </a:r>
            <a:r>
              <a:rPr lang="en-US" altLang="vi-VN" sz="2800" b="0"/>
              <a:t>, 2017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228600" y="0"/>
            <a:ext cx="3581400" cy="457200"/>
          </a:xfrm>
          <a:prstGeom prst="rect">
            <a:avLst/>
          </a:prstGeom>
          <a:solidFill>
            <a:srgbClr val="F5A9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 b="0" dirty="0"/>
              <a:t>UNIT </a:t>
            </a:r>
            <a:r>
              <a:rPr lang="en-US" altLang="vi-VN" sz="2400" b="0" dirty="0" smtClean="0"/>
              <a:t>8(P.77): </a:t>
            </a:r>
            <a:r>
              <a:rPr lang="en-US" altLang="vi-VN" sz="2400" b="0" dirty="0"/>
              <a:t>LISTENING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 animBg="1"/>
      <p:bldP spid="11271" grpId="0" animBg="1"/>
      <p:bldP spid="15565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6294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950" name="AutoShape 6" descr="Small confetti"/>
          <p:cNvSpPr>
            <a:spLocks noChangeArrowheads="1"/>
          </p:cNvSpPr>
          <p:nvPr/>
        </p:nvSpPr>
        <p:spPr bwMode="auto">
          <a:xfrm>
            <a:off x="3048000" y="1600200"/>
            <a:ext cx="3200400" cy="914400"/>
          </a:xfrm>
          <a:prstGeom prst="horizontalScroll">
            <a:avLst>
              <a:gd name="adj" fmla="val 12500"/>
            </a:avLst>
          </a:prstGeom>
          <a:pattFill prst="smConfetti">
            <a:fgClr>
              <a:srgbClr val="C030A8"/>
            </a:fgClr>
            <a:bgClr>
              <a:srgbClr val="FFFFFF"/>
            </a:bgClr>
          </a:pattFill>
          <a:ln w="28575">
            <a:solidFill>
              <a:srgbClr val="6600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FF0000"/>
                </a:solidFill>
                <a:cs typeface="Arial" charset="0"/>
              </a:rPr>
              <a:t>Homework</a:t>
            </a:r>
          </a:p>
        </p:txBody>
      </p:sp>
      <p:sp>
        <p:nvSpPr>
          <p:cNvPr id="82951" name="TextBox 2"/>
          <p:cNvSpPr txBox="1">
            <a:spLocks noChangeArrowheads="1"/>
          </p:cNvSpPr>
          <p:nvPr/>
        </p:nvSpPr>
        <p:spPr bwMode="auto">
          <a:xfrm>
            <a:off x="1676400" y="2574925"/>
            <a:ext cx="6324600" cy="1816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vi-VN" sz="2800" b="0" dirty="0">
                <a:solidFill>
                  <a:srgbClr val="0000FF"/>
                </a:solidFill>
                <a:cs typeface="Arial" charset="0"/>
              </a:rPr>
              <a:t>1. Practice again your talk about the useful tips to make a good CV.</a:t>
            </a:r>
          </a:p>
          <a:p>
            <a:pPr algn="just" eaLnBrk="1" hangingPunct="1"/>
            <a:r>
              <a:rPr lang="en-US" altLang="vi-VN" sz="2800" b="0" dirty="0">
                <a:solidFill>
                  <a:srgbClr val="0000FF"/>
                </a:solidFill>
                <a:cs typeface="Arial" charset="0"/>
              </a:rPr>
              <a:t>2. Prepare for the next part: UNIT 8 WRITING</a:t>
            </a:r>
          </a:p>
        </p:txBody>
      </p:sp>
      <p:pic>
        <p:nvPicPr>
          <p:cNvPr id="11271" name="Picture 10" descr="C:\Documents and Settings\ADMIN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0"/>
            <a:ext cx="2619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404610" y="14990"/>
            <a:ext cx="472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 b="0" dirty="0"/>
              <a:t>Wednesday, March 8</a:t>
            </a:r>
            <a:r>
              <a:rPr lang="en-US" altLang="vi-VN" sz="2800" b="0" baseline="30000" dirty="0"/>
              <a:t>th</a:t>
            </a:r>
            <a:r>
              <a:rPr lang="en-US" altLang="vi-VN" sz="2800" b="0" dirty="0"/>
              <a:t>, 2017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28600" y="0"/>
            <a:ext cx="3581400" cy="457200"/>
          </a:xfrm>
          <a:prstGeom prst="rect">
            <a:avLst/>
          </a:prstGeom>
          <a:solidFill>
            <a:srgbClr val="F5A9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 b="0" dirty="0"/>
              <a:t>UNIT </a:t>
            </a:r>
            <a:r>
              <a:rPr lang="en-US" altLang="vi-VN" sz="2400" b="0" dirty="0" smtClean="0"/>
              <a:t>8(P.77): </a:t>
            </a:r>
            <a:r>
              <a:rPr lang="en-US" altLang="vi-VN" sz="2400" b="0" dirty="0"/>
              <a:t>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animBg="1"/>
      <p:bldP spid="829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_Wallpaper03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2209800"/>
            <a:ext cx="86106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8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</a:t>
            </a:r>
            <a:br>
              <a:rPr lang="en-US" sz="48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  YOU </a:t>
            </a:r>
            <a:br>
              <a:rPr lang="en-US" sz="48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     FOR </a:t>
            </a:r>
            <a:br>
              <a:rPr lang="en-US" sz="48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      YOUR </a:t>
            </a:r>
            <a:br>
              <a:rPr lang="en-US" sz="48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8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autoRev="1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00200" y="3290888"/>
            <a:ext cx="1676400" cy="461962"/>
          </a:xfrm>
          <a:prstGeom prst="rect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FF"/>
                </a:solidFill>
              </a:rPr>
              <a:t>A doctor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76400" y="6324600"/>
            <a:ext cx="1600200" cy="461963"/>
          </a:xfrm>
          <a:prstGeom prst="rect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FF"/>
                </a:solidFill>
              </a:rPr>
              <a:t>A writer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96000" y="3352800"/>
            <a:ext cx="1600200" cy="461963"/>
          </a:xfrm>
          <a:prstGeom prst="rect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FF"/>
                </a:solidFill>
              </a:rPr>
              <a:t>A farmer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11850" y="6319838"/>
            <a:ext cx="1968500" cy="461962"/>
          </a:xfrm>
          <a:prstGeom prst="rect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FF"/>
                </a:solidFill>
              </a:rPr>
              <a:t>A tour guide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3124200" y="3200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 b="0"/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4616450" y="1630363"/>
            <a:ext cx="4572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14344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10058400" cy="1143000"/>
          </a:xfrm>
          <a:noFill/>
        </p:spPr>
        <p:txBody>
          <a:bodyPr/>
          <a:lstStyle/>
          <a:p>
            <a:pPr algn="l" eaLnBrk="1" hangingPunct="1"/>
            <a:r>
              <a:rPr lang="en-US" altLang="vi-VN" sz="3200" b="1" u="sng" smtClean="0">
                <a:solidFill>
                  <a:srgbClr val="0000FF"/>
                </a:solidFill>
              </a:rPr>
              <a:t>UNIT 3</a:t>
            </a:r>
            <a:r>
              <a:rPr lang="en-US" altLang="vi-VN" sz="3200" b="1" smtClean="0">
                <a:solidFill>
                  <a:srgbClr val="0000FF"/>
                </a:solidFill>
              </a:rPr>
              <a:t>: LISTENING</a:t>
            </a:r>
            <a:r>
              <a:rPr lang="en-US" altLang="vi-VN" sz="2800" b="1" smtClean="0"/>
              <a:t>       </a:t>
            </a:r>
            <a:r>
              <a:rPr lang="en-US" altLang="vi-VN" sz="2600" b="1" i="1" smtClean="0"/>
              <a:t>Monday, October 19</a:t>
            </a:r>
            <a:r>
              <a:rPr lang="en-US" altLang="vi-VN" sz="2600" b="1" i="1" baseline="30000" smtClean="0"/>
              <a:t>th</a:t>
            </a:r>
            <a:r>
              <a:rPr lang="en-US" altLang="vi-VN" sz="2600" b="1" i="1" smtClean="0"/>
              <a:t>, 2015</a:t>
            </a:r>
            <a:endParaRPr lang="en-US" altLang="vi-VN" sz="2800" b="1" smtClean="0"/>
          </a:p>
        </p:txBody>
      </p:sp>
      <p:sp>
        <p:nvSpPr>
          <p:cNvPr id="14345" name="AutoShape 27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46" name="AutoShape 28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47" name="AutoShape 29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48" name="AutoShape 30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49" name="AutoShape 31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50" name="AutoShape 32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51" name="AutoShape 33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52" name="AutoShape 34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53" name="AutoShape 35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54" name="AutoShape 36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55" name="AutoShape 40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56" name="AutoShape 42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4648200" y="4114800"/>
            <a:ext cx="4572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0">
                <a:solidFill>
                  <a:srgbClr val="0000FF"/>
                </a:solidFill>
              </a:rPr>
              <a:t> 4</a:t>
            </a: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228600" y="3962400"/>
            <a:ext cx="4572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0">
                <a:solidFill>
                  <a:srgbClr val="0000FF"/>
                </a:solidFill>
              </a:rPr>
              <a:t> 3</a:t>
            </a:r>
          </a:p>
        </p:txBody>
      </p:sp>
      <p:sp>
        <p:nvSpPr>
          <p:cNvPr id="14359" name="AutoShape 54" descr="Kết quả hình ảnh cho save wate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60" name="AutoShape 58" descr="Kết quả hình ảnh cho avoid litter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61" name="AutoShape 60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62" name="AutoShape 62" descr="Kết quả hình ảnh cho avoid litter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63" name="AutoShape 64" descr="Kết quả hình ảnh cho avoid litter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64" name="AutoShape 69" descr="1af2ec023a510fd9314792df2726947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65" name="AutoShape 71" descr="1af2ec023a510fd9314792df2726947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66" name="AutoShape 73" descr="1af2ec023a510fd9314792df2726947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67" name="AutoShape 75" descr="1af2ec023a510fd9314792df2726947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68" name="AutoShape 78" descr="Kết quả hình ảnh cho interpersonal communication skill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380" name="Rectangle 20"/>
          <p:cNvSpPr>
            <a:spLocks noChangeArrowheads="1"/>
          </p:cNvSpPr>
          <p:nvPr/>
        </p:nvSpPr>
        <p:spPr bwMode="auto">
          <a:xfrm>
            <a:off x="-76200" y="533400"/>
            <a:ext cx="9677400" cy="762000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 b="0" dirty="0">
                <a:solidFill>
                  <a:srgbClr val="FF0000"/>
                </a:solidFill>
                <a:sym typeface="Wingdings" pitchFamily="2" charset="2"/>
              </a:rPr>
              <a:t>Based on the following key words and guess what the jobs are:</a:t>
            </a:r>
          </a:p>
        </p:txBody>
      </p:sp>
      <p:sp>
        <p:nvSpPr>
          <p:cNvPr id="143445" name="Text Box 85"/>
          <p:cNvSpPr txBox="1">
            <a:spLocks noChangeArrowheads="1"/>
          </p:cNvSpPr>
          <p:nvPr/>
        </p:nvSpPr>
        <p:spPr bwMode="auto">
          <a:xfrm>
            <a:off x="228600" y="1600200"/>
            <a:ext cx="4572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000" b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914400" y="1600200"/>
            <a:ext cx="3048000" cy="15700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dirty="0"/>
              <a:t>His job is to take care of people’s health and help save people’s lives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257800" y="1630363"/>
            <a:ext cx="3276600" cy="157003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dirty="0"/>
              <a:t>His job is to apply new farming techniques and raise animals, plants... 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38200" y="3962400"/>
            <a:ext cx="3124200" cy="23082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/>
              <a:t>His job is to create imaginary characters and events. He can also tell stories through pictures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241925" y="4114800"/>
            <a:ext cx="3216275" cy="19383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/>
              <a:t>His job is to find good and safe hotels for customers and taking them </a:t>
            </a:r>
          </a:p>
          <a:p>
            <a:pPr eaLnBrk="1" hangingPunct="1"/>
            <a:r>
              <a:rPr lang="en-US" altLang="vi-VN" sz="2400"/>
              <a:t>to places of interest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90988" y="3186113"/>
          <a:ext cx="962025" cy="485775"/>
        </p:xfrm>
        <a:graphic>
          <a:graphicData uri="http://schemas.openxmlformats.org/presentationml/2006/ole">
            <p:oleObj spid="_x0000_s1026" name="Package" r:id="rId3" imgW="961920" imgH="485640" progId="Packag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1" grpId="0" animBg="1"/>
      <p:bldP spid="143372" grpId="0" animBg="1"/>
      <p:bldP spid="143378" grpId="0" animBg="1"/>
      <p:bldP spid="143376" grpId="0" animBg="1"/>
      <p:bldP spid="143380" grpId="0" animBg="1"/>
      <p:bldP spid="143445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00200" y="3290888"/>
            <a:ext cx="1676400" cy="461962"/>
          </a:xfrm>
          <a:prstGeom prst="rect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FF"/>
                </a:solidFill>
              </a:rPr>
              <a:t>A doctor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76400" y="6324600"/>
            <a:ext cx="1600200" cy="461963"/>
          </a:xfrm>
          <a:prstGeom prst="rect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FF"/>
                </a:solidFill>
              </a:rPr>
              <a:t>A writer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96000" y="3352800"/>
            <a:ext cx="1600200" cy="461963"/>
          </a:xfrm>
          <a:prstGeom prst="rect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FF"/>
                </a:solidFill>
              </a:rPr>
              <a:t>A farmer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11850" y="6319838"/>
            <a:ext cx="1968500" cy="461962"/>
          </a:xfrm>
          <a:prstGeom prst="rect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FF"/>
                </a:solidFill>
              </a:rPr>
              <a:t>A tour guide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3124200" y="3200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 b="0"/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4616450" y="1630363"/>
            <a:ext cx="4572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14344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10058400" cy="1143000"/>
          </a:xfrm>
          <a:noFill/>
        </p:spPr>
        <p:txBody>
          <a:bodyPr/>
          <a:lstStyle/>
          <a:p>
            <a:pPr algn="l" eaLnBrk="1" hangingPunct="1"/>
            <a:r>
              <a:rPr lang="en-US" altLang="vi-VN" sz="3200" b="1" u="sng" smtClean="0">
                <a:solidFill>
                  <a:srgbClr val="0000FF"/>
                </a:solidFill>
              </a:rPr>
              <a:t>UNIT 3</a:t>
            </a:r>
            <a:r>
              <a:rPr lang="en-US" altLang="vi-VN" sz="3200" b="1" smtClean="0">
                <a:solidFill>
                  <a:srgbClr val="0000FF"/>
                </a:solidFill>
              </a:rPr>
              <a:t>: LISTENING</a:t>
            </a:r>
            <a:r>
              <a:rPr lang="en-US" altLang="vi-VN" sz="2800" b="1" smtClean="0"/>
              <a:t>       </a:t>
            </a:r>
            <a:r>
              <a:rPr lang="en-US" altLang="vi-VN" sz="2600" b="1" i="1" smtClean="0"/>
              <a:t>Monday, October 19</a:t>
            </a:r>
            <a:r>
              <a:rPr lang="en-US" altLang="vi-VN" sz="2600" b="1" i="1" baseline="30000" smtClean="0"/>
              <a:t>th</a:t>
            </a:r>
            <a:r>
              <a:rPr lang="en-US" altLang="vi-VN" sz="2600" b="1" i="1" smtClean="0"/>
              <a:t>, 2015</a:t>
            </a:r>
            <a:endParaRPr lang="en-US" altLang="vi-VN" sz="2800" b="1" smtClean="0"/>
          </a:p>
        </p:txBody>
      </p:sp>
      <p:sp>
        <p:nvSpPr>
          <p:cNvPr id="14345" name="AutoShape 27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46" name="AutoShape 28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47" name="AutoShape 29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48" name="AutoShape 30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49" name="AutoShape 31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50" name="AutoShape 32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51" name="AutoShape 33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52" name="AutoShape 34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53" name="AutoShape 35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54" name="AutoShape 36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55" name="AutoShape 40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56" name="AutoShape 42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4648200" y="4114800"/>
            <a:ext cx="4572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0">
                <a:solidFill>
                  <a:srgbClr val="0000FF"/>
                </a:solidFill>
              </a:rPr>
              <a:t> 4</a:t>
            </a: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228600" y="3962400"/>
            <a:ext cx="4572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0">
                <a:solidFill>
                  <a:srgbClr val="0000FF"/>
                </a:solidFill>
              </a:rPr>
              <a:t> 3</a:t>
            </a:r>
          </a:p>
        </p:txBody>
      </p:sp>
      <p:sp>
        <p:nvSpPr>
          <p:cNvPr id="14359" name="AutoShape 54" descr="Kết quả hình ảnh cho save wate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60" name="AutoShape 58" descr="Kết quả hình ảnh cho avoid litter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61" name="AutoShape 60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62" name="AutoShape 62" descr="Kết quả hình ảnh cho avoid litter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63" name="AutoShape 64" descr="Kết quả hình ảnh cho avoid litter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64" name="AutoShape 69" descr="1af2ec023a510fd9314792df2726947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65" name="AutoShape 71" descr="1af2ec023a510fd9314792df2726947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66" name="AutoShape 73" descr="1af2ec023a510fd9314792df2726947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67" name="AutoShape 75" descr="1af2ec023a510fd9314792df2726947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68" name="AutoShape 78" descr="Kết quả hình ảnh cho interpersonal communication skill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380" name="Rectangle 20"/>
          <p:cNvSpPr>
            <a:spLocks noChangeArrowheads="1"/>
          </p:cNvSpPr>
          <p:nvPr/>
        </p:nvSpPr>
        <p:spPr bwMode="auto">
          <a:xfrm>
            <a:off x="-76200" y="533400"/>
            <a:ext cx="9677400" cy="762000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 b="0" dirty="0">
                <a:solidFill>
                  <a:srgbClr val="FF0000"/>
                </a:solidFill>
                <a:sym typeface="Wingdings" pitchFamily="2" charset="2"/>
              </a:rPr>
              <a:t>Based on the following key words and guess what the jobs are:</a:t>
            </a:r>
          </a:p>
        </p:txBody>
      </p:sp>
      <p:sp>
        <p:nvSpPr>
          <p:cNvPr id="143445" name="Text Box 85"/>
          <p:cNvSpPr txBox="1">
            <a:spLocks noChangeArrowheads="1"/>
          </p:cNvSpPr>
          <p:nvPr/>
        </p:nvSpPr>
        <p:spPr bwMode="auto">
          <a:xfrm>
            <a:off x="228600" y="1600200"/>
            <a:ext cx="4572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000" b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914400" y="1600200"/>
            <a:ext cx="3048000" cy="15700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dirty="0"/>
              <a:t>His job is to take care of people’s health and help save people’s lives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257800" y="1630363"/>
            <a:ext cx="3276600" cy="157003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dirty="0"/>
              <a:t>His job is to apply new farming techniques and raise animals, plants... 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38200" y="3962400"/>
            <a:ext cx="3124200" cy="23082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/>
              <a:t>His job is to create imaginary characters and events. He can also tell stories through pictures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241925" y="4114800"/>
            <a:ext cx="3216275" cy="19383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/>
              <a:t>His job is to find good and safe hotels for customers and taking them </a:t>
            </a:r>
          </a:p>
          <a:p>
            <a:pPr eaLnBrk="1" hangingPunct="1"/>
            <a:r>
              <a:rPr lang="en-US" altLang="vi-VN" sz="2400"/>
              <a:t>to places of interest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90988" y="3186113"/>
          <a:ext cx="962025" cy="485775"/>
        </p:xfrm>
        <a:graphic>
          <a:graphicData uri="http://schemas.openxmlformats.org/presentationml/2006/ole">
            <p:oleObj spid="_x0000_s2050" name="Package" r:id="rId3" imgW="961920" imgH="485640" progId="Packag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1" grpId="0" animBg="1"/>
      <p:bldP spid="143372" grpId="0" animBg="1"/>
      <p:bldP spid="143378" grpId="0" animBg="1"/>
      <p:bldP spid="143376" grpId="0" animBg="1"/>
      <p:bldP spid="143380" grpId="0" animBg="1"/>
      <p:bldP spid="143445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WordArt 2"/>
          <p:cNvSpPr>
            <a:spLocks noChangeArrowheads="1" noChangeShapeType="1" noTextEdit="1"/>
          </p:cNvSpPr>
          <p:nvPr/>
        </p:nvSpPr>
        <p:spPr bwMode="auto">
          <a:xfrm>
            <a:off x="1600200" y="2374900"/>
            <a:ext cx="6337300" cy="1511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WARM-UP</a:t>
            </a:r>
          </a:p>
        </p:txBody>
      </p:sp>
      <p:sp>
        <p:nvSpPr>
          <p:cNvPr id="159755" name="Text Box 11"/>
          <p:cNvSpPr txBox="1">
            <a:spLocks noChangeArrowheads="1"/>
          </p:cNvSpPr>
          <p:nvPr/>
        </p:nvSpPr>
        <p:spPr bwMode="auto">
          <a:xfrm>
            <a:off x="2286000" y="76200"/>
            <a:ext cx="5791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0"/>
              <a:t>Wednesday, March 8th, 2017</a:t>
            </a:r>
            <a:endParaRPr lang="en-US" altLang="vi-VN" sz="3000" b="0">
              <a:latin typeface="Times New Roman" pitchFamily="18" charset="0"/>
            </a:endParaRPr>
          </a:p>
        </p:txBody>
      </p:sp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-266700" y="52070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400">
                <a:solidFill>
                  <a:srgbClr val="0000FF"/>
                </a:solidFill>
              </a:rPr>
              <a:t> </a:t>
            </a:r>
            <a:r>
              <a:rPr lang="en-US" altLang="vi-VN" sz="3200" u="sng"/>
              <a:t>UNIT 8:</a:t>
            </a:r>
          </a:p>
        </p:txBody>
      </p:sp>
      <p:sp>
        <p:nvSpPr>
          <p:cNvPr id="159757" name="Text Box 13"/>
          <p:cNvSpPr txBox="1">
            <a:spLocks noChangeArrowheads="1"/>
          </p:cNvSpPr>
          <p:nvPr/>
        </p:nvSpPr>
        <p:spPr bwMode="auto">
          <a:xfrm>
            <a:off x="1905000" y="685800"/>
            <a:ext cx="7010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0000FF"/>
                </a:solidFill>
              </a:rPr>
              <a:t>THE WORLD OF WORK</a:t>
            </a:r>
          </a:p>
          <a:p>
            <a:pPr eaLnBrk="1" hangingPunct="1">
              <a:spcBef>
                <a:spcPct val="50000"/>
              </a:spcBef>
            </a:pPr>
            <a:endParaRPr lang="en-US" altLang="vi-VN" sz="3200" b="0" dirty="0"/>
          </a:p>
        </p:txBody>
      </p:sp>
      <p:pic>
        <p:nvPicPr>
          <p:cNvPr id="3078" name="Picture 21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1000" y="4495800"/>
            <a:ext cx="1981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3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53200" y="4733925"/>
            <a:ext cx="2590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AutoShape 10" descr="Kết quả hình ảnh cho independent living skill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10" name="Picture 10" descr="C:\Documents and Settings\ADMIN\Desktop\b3cea6431b01aa0fa8fd2b93c5aedb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5295900" cy="3505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597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  <p:bldP spid="159755" grpId="0"/>
      <p:bldP spid="159756" grpId="0"/>
      <p:bldP spid="1597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00200" y="3195638"/>
            <a:ext cx="1676400" cy="461962"/>
          </a:xfrm>
          <a:prstGeom prst="rect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FF"/>
                </a:solidFill>
              </a:rPr>
              <a:t>A doctor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76400" y="5715000"/>
            <a:ext cx="1600200" cy="461963"/>
          </a:xfrm>
          <a:prstGeom prst="rect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FF"/>
                </a:solidFill>
              </a:rPr>
              <a:t>A writer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43600" y="3154363"/>
            <a:ext cx="2209800" cy="461962"/>
          </a:xfrm>
          <a:prstGeom prst="rect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0000FF"/>
                </a:solidFill>
              </a:rPr>
              <a:t>An engineer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64250" y="5638800"/>
            <a:ext cx="1403350" cy="461963"/>
          </a:xfrm>
          <a:prstGeom prst="rect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0000FF"/>
                </a:solidFill>
              </a:rPr>
              <a:t>A pilot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3124200" y="3200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 b="0"/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4616450" y="1630363"/>
            <a:ext cx="4572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4104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10058400" cy="1143000"/>
          </a:xfrm>
          <a:noFill/>
        </p:spPr>
        <p:txBody>
          <a:bodyPr/>
          <a:lstStyle/>
          <a:p>
            <a:pPr algn="l" eaLnBrk="1" hangingPunct="1"/>
            <a:r>
              <a:rPr lang="en-US" altLang="vi-VN" sz="3200" b="1" u="sng" smtClean="0">
                <a:solidFill>
                  <a:srgbClr val="0000FF"/>
                </a:solidFill>
              </a:rPr>
              <a:t>UNIT 8</a:t>
            </a:r>
            <a:r>
              <a:rPr lang="en-US" altLang="vi-VN" sz="3200" b="1" smtClean="0">
                <a:solidFill>
                  <a:srgbClr val="0000FF"/>
                </a:solidFill>
              </a:rPr>
              <a:t>: LISTENING</a:t>
            </a:r>
            <a:r>
              <a:rPr lang="en-US" altLang="vi-VN" sz="2800" b="1" smtClean="0"/>
              <a:t>       </a:t>
            </a:r>
            <a:r>
              <a:rPr lang="en-US" altLang="vi-VN" sz="2600" b="1" i="1" smtClean="0"/>
              <a:t>Wednesday, March 8</a:t>
            </a:r>
            <a:r>
              <a:rPr lang="en-US" altLang="vi-VN" sz="2600" b="1" i="1" baseline="30000" smtClean="0"/>
              <a:t>th</a:t>
            </a:r>
            <a:r>
              <a:rPr lang="en-US" altLang="vi-VN" sz="2600" b="1" i="1" smtClean="0"/>
              <a:t>, 2017</a:t>
            </a:r>
            <a:endParaRPr lang="en-US" altLang="vi-VN" sz="2800" b="1" smtClean="0"/>
          </a:p>
        </p:txBody>
      </p:sp>
      <p:sp>
        <p:nvSpPr>
          <p:cNvPr id="4105" name="AutoShape 27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06" name="AutoShape 28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07" name="AutoShape 29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08" name="AutoShape 30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09" name="AutoShape 31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10" name="AutoShape 32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11" name="AutoShape 33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12" name="AutoShape 34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13" name="AutoShape 35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14" name="AutoShape 36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15" name="AutoShape 40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16" name="AutoShape 42" descr="Kết quả hình ảnh cho pollu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4648200" y="4114800"/>
            <a:ext cx="4572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0">
                <a:solidFill>
                  <a:srgbClr val="0000FF"/>
                </a:solidFill>
              </a:rPr>
              <a:t> 4</a:t>
            </a: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228600" y="4241800"/>
            <a:ext cx="4572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0">
                <a:solidFill>
                  <a:srgbClr val="0000FF"/>
                </a:solidFill>
              </a:rPr>
              <a:t> 3</a:t>
            </a:r>
          </a:p>
        </p:txBody>
      </p:sp>
      <p:sp>
        <p:nvSpPr>
          <p:cNvPr id="4119" name="AutoShape 54" descr="Kết quả hình ảnh cho save wate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20" name="AutoShape 58" descr="Kết quả hình ảnh cho avoid litter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21" name="AutoShape 60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22" name="AutoShape 62" descr="Kết quả hình ảnh cho avoid litter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23" name="AutoShape 64" descr="Kết quả hình ảnh cho avoid litter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24" name="AutoShape 69" descr="1af2ec023a510fd9314792df2726947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25" name="AutoShape 71" descr="1af2ec023a510fd9314792df2726947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26" name="AutoShape 73" descr="1af2ec023a510fd9314792df2726947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27" name="AutoShape 75" descr="1af2ec023a510fd9314792df2726947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28" name="AutoShape 78" descr="Kết quả hình ảnh cho interpersonal communication skill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380" name="Rectangle 20"/>
          <p:cNvSpPr>
            <a:spLocks noChangeArrowheads="1"/>
          </p:cNvSpPr>
          <p:nvPr/>
        </p:nvSpPr>
        <p:spPr bwMode="auto">
          <a:xfrm>
            <a:off x="76200" y="533400"/>
            <a:ext cx="8915400" cy="762000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300" dirty="0">
                <a:solidFill>
                  <a:srgbClr val="FF0000"/>
                </a:solidFill>
                <a:sym typeface="Wingdings" pitchFamily="2" charset="2"/>
              </a:rPr>
              <a:t>Look at the following key words and guess what the jobs are:</a:t>
            </a:r>
          </a:p>
        </p:txBody>
      </p:sp>
      <p:sp>
        <p:nvSpPr>
          <p:cNvPr id="143445" name="Text Box 85"/>
          <p:cNvSpPr txBox="1">
            <a:spLocks noChangeArrowheads="1"/>
          </p:cNvSpPr>
          <p:nvPr/>
        </p:nvSpPr>
        <p:spPr bwMode="auto">
          <a:xfrm>
            <a:off x="228600" y="1600200"/>
            <a:ext cx="4572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000" b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914400" y="1695450"/>
            <a:ext cx="3048000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/>
              <a:t>Patients, clinics, prescription, medicine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257800" y="1630363"/>
            <a:ext cx="3429000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/>
              <a:t>Design, bridges, construction, technique  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38200" y="4210050"/>
            <a:ext cx="3124200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/>
              <a:t>Novels, imaginary characters, stories, literature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241925" y="4114800"/>
            <a:ext cx="3216275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/>
              <a:t>Control flights, aircrew, air, navigation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1" grpId="0" animBg="1"/>
      <p:bldP spid="143372" grpId="0" animBg="1"/>
      <p:bldP spid="143378" grpId="0" animBg="1"/>
      <p:bldP spid="143376" grpId="0" animBg="1"/>
      <p:bldP spid="143380" grpId="0" animBg="1"/>
      <p:bldP spid="143445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8077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400" b="0"/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4191000" y="0"/>
            <a:ext cx="472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 b="0"/>
              <a:t>Wednesday, March 8</a:t>
            </a:r>
            <a:r>
              <a:rPr lang="en-US" altLang="vi-VN" sz="2800" b="0" baseline="30000"/>
              <a:t>th</a:t>
            </a:r>
            <a:r>
              <a:rPr lang="en-US" altLang="vi-VN" sz="2800" b="0"/>
              <a:t>, 2017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914400" y="725488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3600">
                <a:solidFill>
                  <a:srgbClr val="990000"/>
                </a:solidFill>
              </a:rPr>
              <a:t>UNIT 8: Period 77: LISTENING</a:t>
            </a: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1828800" y="1524000"/>
            <a:ext cx="586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</a:rPr>
              <a:t>WHAT MAKES  A GOOD CV?</a:t>
            </a:r>
          </a:p>
        </p:txBody>
      </p:sp>
      <p:pic>
        <p:nvPicPr>
          <p:cNvPr id="7" name="Picture 13" descr="C:\Documents and Settings\ADMIN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105400" cy="4267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/>
      <p:bldP spid="1444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8077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400" b="0"/>
          </a:p>
        </p:txBody>
      </p:sp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228600" y="1635125"/>
            <a:ext cx="441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0" u="sng" dirty="0">
                <a:solidFill>
                  <a:srgbClr val="0000FF"/>
                </a:solidFill>
              </a:rPr>
              <a:t>Task 1</a:t>
            </a:r>
            <a:r>
              <a:rPr lang="en-US" altLang="vi-VN" sz="2200" b="0" dirty="0">
                <a:solidFill>
                  <a:srgbClr val="0000FF"/>
                </a:solidFill>
              </a:rPr>
              <a:t>: </a:t>
            </a:r>
            <a:r>
              <a:rPr lang="en-US" altLang="vi-VN" sz="2400" b="0" dirty="0">
                <a:solidFill>
                  <a:srgbClr val="0000FF"/>
                </a:solidFill>
              </a:rPr>
              <a:t>Work in pairs: Ask and answer the following questions:</a:t>
            </a:r>
          </a:p>
        </p:txBody>
      </p:sp>
      <p:sp>
        <p:nvSpPr>
          <p:cNvPr id="144407" name="Text Box 23"/>
          <p:cNvSpPr txBox="1">
            <a:spLocks noChangeArrowheads="1"/>
          </p:cNvSpPr>
          <p:nvPr/>
        </p:nvSpPr>
        <p:spPr bwMode="auto">
          <a:xfrm>
            <a:off x="200025" y="3294980"/>
            <a:ext cx="4600575" cy="203902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300" b="0" dirty="0" smtClean="0">
                <a:solidFill>
                  <a:srgbClr val="FF0000"/>
                </a:solidFill>
              </a:rPr>
              <a:t>1- What </a:t>
            </a:r>
            <a:r>
              <a:rPr lang="en-US" altLang="vi-VN" sz="2300" b="0" dirty="0">
                <a:solidFill>
                  <a:srgbClr val="FF0000"/>
                </a:solidFill>
              </a:rPr>
              <a:t>is a CV?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300" b="0" dirty="0" smtClean="0">
                <a:solidFill>
                  <a:srgbClr val="FF0000"/>
                </a:solidFill>
              </a:rPr>
              <a:t>2- How </a:t>
            </a:r>
            <a:r>
              <a:rPr lang="en-US" altLang="vi-VN" sz="2300" b="0" dirty="0">
                <a:solidFill>
                  <a:srgbClr val="FF0000"/>
                </a:solidFill>
              </a:rPr>
              <a:t>important is your CV in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300" b="0" dirty="0">
                <a:solidFill>
                  <a:srgbClr val="FF0000"/>
                </a:solidFill>
              </a:rPr>
              <a:t>applying for a job?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300" b="0" dirty="0" smtClean="0">
                <a:solidFill>
                  <a:srgbClr val="FF0000"/>
                </a:solidFill>
              </a:rPr>
              <a:t>3- What </a:t>
            </a:r>
            <a:r>
              <a:rPr lang="en-US" altLang="vi-VN" sz="2300" b="0" dirty="0">
                <a:solidFill>
                  <a:srgbClr val="FF0000"/>
                </a:solidFill>
              </a:rPr>
              <a:t>makes a successful CV?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381000" y="685800"/>
            <a:ext cx="3276600" cy="762000"/>
          </a:xfrm>
          <a:prstGeom prst="rect">
            <a:avLst/>
          </a:prstGeom>
          <a:solidFill>
            <a:srgbClr val="FFFF00"/>
          </a:solidFill>
          <a:ln w="57150" cmpd="thinThick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sym typeface="Wingdings" pitchFamily="2" charset="2"/>
              </a:rPr>
              <a:t>BEFORE LISTENING:</a:t>
            </a:r>
          </a:p>
        </p:txBody>
      </p:sp>
      <p:sp>
        <p:nvSpPr>
          <p:cNvPr id="6150" name="Rectangle 24"/>
          <p:cNvSpPr>
            <a:spLocks noChangeArrowheads="1"/>
          </p:cNvSpPr>
          <p:nvPr/>
        </p:nvSpPr>
        <p:spPr bwMode="auto">
          <a:xfrm>
            <a:off x="228600" y="0"/>
            <a:ext cx="3581400" cy="457200"/>
          </a:xfrm>
          <a:prstGeom prst="rect">
            <a:avLst/>
          </a:prstGeom>
          <a:solidFill>
            <a:srgbClr val="F5A9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 b="0" dirty="0"/>
              <a:t>UNIT </a:t>
            </a:r>
            <a:r>
              <a:rPr lang="en-US" altLang="vi-VN" sz="2400" b="0" dirty="0" smtClean="0"/>
              <a:t>8(P.77): </a:t>
            </a:r>
            <a:r>
              <a:rPr lang="en-US" altLang="vi-VN" sz="2400" b="0" dirty="0"/>
              <a:t>LISTENING</a:t>
            </a:r>
          </a:p>
        </p:txBody>
      </p:sp>
      <p:pic>
        <p:nvPicPr>
          <p:cNvPr id="26628" name="Picture 4" descr="C:\Documents and Settings\ADMIN\Desktop\resume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79425"/>
            <a:ext cx="43910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4191000" y="0"/>
            <a:ext cx="472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 b="0"/>
              <a:t>Wednesday, March 8</a:t>
            </a:r>
            <a:r>
              <a:rPr lang="en-US" altLang="vi-VN" sz="2800" b="0" baseline="30000"/>
              <a:t>th</a:t>
            </a:r>
            <a:r>
              <a:rPr lang="en-US" altLang="vi-VN" sz="2800" b="0"/>
              <a:t>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4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6" grpId="0"/>
      <p:bldP spid="14440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152400" y="609600"/>
            <a:ext cx="8991600" cy="762000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sym typeface="Wingdings" pitchFamily="2" charset="2"/>
              </a:rPr>
              <a:t>BEFORE LISTENING:</a:t>
            </a:r>
          </a:p>
        </p:txBody>
      </p:sp>
      <p:sp>
        <p:nvSpPr>
          <p:cNvPr id="7172" name="AutoShape 25" descr="Kết quả hình ảnh cho sewag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7173" name="Picture 45" descr="FL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AutoShape 34" descr="Kết quả hình ảnh cho overprotectiv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76" name="AutoShape 37" descr="Kết quả hình ảnh cho reward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77" name="AutoShape 40" descr="Kết quả hình ảnh cho speak ou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0821" name="Rectangle 53"/>
          <p:cNvSpPr>
            <a:spLocks noChangeArrowheads="1"/>
          </p:cNvSpPr>
          <p:nvPr/>
        </p:nvSpPr>
        <p:spPr bwMode="auto">
          <a:xfrm>
            <a:off x="344488" y="1471613"/>
            <a:ext cx="2017712" cy="43338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3399"/>
                </a:solidFill>
              </a:rPr>
              <a:t>TASK 2: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514600" y="1295400"/>
            <a:ext cx="5867400" cy="762000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sym typeface="Wingdings" pitchFamily="2" charset="2"/>
              </a:rPr>
              <a:t>Match the words with their meanings:</a:t>
            </a:r>
          </a:p>
        </p:txBody>
      </p:sp>
      <p:graphicFrame>
        <p:nvGraphicFramePr>
          <p:cNvPr id="3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80390606"/>
              </p:ext>
            </p:extLst>
          </p:nvPr>
        </p:nvGraphicFramePr>
        <p:xfrm>
          <a:off x="457200" y="2133600"/>
          <a:ext cx="8305800" cy="4648293"/>
        </p:xfrm>
        <a:graphic>
          <a:graphicData uri="http://schemas.openxmlformats.org/drawingml/2006/table">
            <a:tbl>
              <a:tblPr/>
              <a:tblGrid>
                <a:gridCol w="2068861"/>
                <a:gridCol w="6236939"/>
              </a:tblGrid>
              <a:tr h="533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A9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A9E1"/>
                    </a:solidFill>
                  </a:tcPr>
                </a:tc>
              </a:tr>
              <a:tr h="3749596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 un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que (adj)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2. tip (n)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3. cl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ttered (adj)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4. 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lor (..to..) (v)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5. personn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 (n)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eriod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Full of details in an untidy way.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eriod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Very special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eriod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The department in a company that deals with employing and training people.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eriod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 useful piece of advice about something practical.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eriod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Adapt something for a particular purpose.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1905000" y="2971800"/>
            <a:ext cx="12192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1828800" y="3810000"/>
            <a:ext cx="12954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rot="5400000" flipH="1" flipV="1">
            <a:off x="2019300" y="3009900"/>
            <a:ext cx="1219200" cy="990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>
            <a:off x="1905000" y="4953000"/>
            <a:ext cx="12192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rot="5400000" flipH="1" flipV="1">
            <a:off x="1676400" y="4267200"/>
            <a:ext cx="19812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1" name="unique.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tip.mp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luttered.mp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tailor.mp3 (1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ersonnel.mp3 (1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Rectangle 7"/>
          <p:cNvSpPr>
            <a:spLocks noChangeArrowheads="1"/>
          </p:cNvSpPr>
          <p:nvPr/>
        </p:nvSpPr>
        <p:spPr bwMode="auto">
          <a:xfrm>
            <a:off x="4191000" y="0"/>
            <a:ext cx="472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 b="0"/>
              <a:t>Wednesday, March 8</a:t>
            </a:r>
            <a:r>
              <a:rPr lang="en-US" altLang="vi-VN" sz="2800" b="0" baseline="30000"/>
              <a:t>th</a:t>
            </a:r>
            <a:r>
              <a:rPr lang="en-US" altLang="vi-VN" sz="2800" b="0"/>
              <a:t>, 2017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28600" y="0"/>
            <a:ext cx="3581400" cy="457200"/>
          </a:xfrm>
          <a:prstGeom prst="rect">
            <a:avLst/>
          </a:prstGeom>
          <a:solidFill>
            <a:srgbClr val="F5A9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 b="0" dirty="0"/>
              <a:t>UNIT </a:t>
            </a:r>
            <a:r>
              <a:rPr lang="en-US" altLang="vi-VN" sz="2400" b="0" dirty="0" smtClean="0"/>
              <a:t>8(P.77): </a:t>
            </a:r>
            <a:r>
              <a:rPr lang="en-US" altLang="vi-VN" sz="2400" b="0" dirty="0"/>
              <a:t>LISTENING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25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1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94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15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25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60821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89588" y="3303587"/>
            <a:ext cx="6858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1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03588" y="3276600"/>
            <a:ext cx="6858001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1676400" y="1096962"/>
            <a:ext cx="741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0" dirty="0">
                <a:solidFill>
                  <a:srgbClr val="0000FF"/>
                </a:solidFill>
              </a:rPr>
              <a:t>Mr Le, an invited speaker, is talking to grade 12 students about how to write a good CV. Listen to his talk and choose the best answer(</a:t>
            </a:r>
            <a:r>
              <a:rPr lang="en-US" altLang="vi-VN" sz="2400" b="0" dirty="0">
                <a:solidFill>
                  <a:srgbClr val="FF0000"/>
                </a:solidFill>
              </a:rPr>
              <a:t>s</a:t>
            </a:r>
            <a:r>
              <a:rPr lang="en-US" altLang="vi-VN" sz="2400" b="0" dirty="0">
                <a:solidFill>
                  <a:srgbClr val="0000FF"/>
                </a:solidFill>
              </a:rPr>
              <a:t>), then check your answers to the questions in 1:</a:t>
            </a:r>
            <a:endParaRPr lang="en-US" altLang="vi-VN" b="0" dirty="0"/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250825" y="1198043"/>
            <a:ext cx="1425575" cy="43338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3399"/>
                </a:solidFill>
              </a:rPr>
              <a:t>TASK 3</a:t>
            </a:r>
          </a:p>
        </p:txBody>
      </p:sp>
      <p:sp>
        <p:nvSpPr>
          <p:cNvPr id="8199" name="Rectangle 39"/>
          <p:cNvSpPr>
            <a:spLocks noChangeArrowheads="1"/>
          </p:cNvSpPr>
          <p:nvPr/>
        </p:nvSpPr>
        <p:spPr bwMode="auto">
          <a:xfrm>
            <a:off x="4191000" y="0"/>
            <a:ext cx="495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 b="0"/>
              <a:t>Monday, March 6</a:t>
            </a:r>
            <a:r>
              <a:rPr lang="en-US" altLang="vi-VN" sz="2400" b="0" baseline="30000"/>
              <a:t>th</a:t>
            </a:r>
            <a:r>
              <a:rPr lang="en-US" altLang="vi-VN" sz="2400" b="0"/>
              <a:t>, 2017</a:t>
            </a:r>
          </a:p>
        </p:txBody>
      </p:sp>
      <p:pic>
        <p:nvPicPr>
          <p:cNvPr id="8200" name="Picture 6" descr="F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63246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4191000" y="0"/>
            <a:ext cx="472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 b="0"/>
              <a:t>Wednesday, March 8</a:t>
            </a:r>
            <a:r>
              <a:rPr lang="en-US" altLang="vi-VN" sz="2800" b="0" baseline="30000"/>
              <a:t>th</a:t>
            </a:r>
            <a:r>
              <a:rPr lang="en-US" altLang="vi-VN" sz="2800" b="0"/>
              <a:t>, 2017</a:t>
            </a:r>
          </a:p>
        </p:txBody>
      </p:sp>
      <p:pic>
        <p:nvPicPr>
          <p:cNvPr id="28674" name="Picture 2" descr="C:\Documents and Settings\ADMIN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819400"/>
            <a:ext cx="6477000" cy="3505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28600" y="533400"/>
            <a:ext cx="3276600" cy="533400"/>
          </a:xfrm>
          <a:prstGeom prst="rect">
            <a:avLst/>
          </a:prstGeom>
          <a:solidFill>
            <a:srgbClr val="FFFF00"/>
          </a:solidFill>
          <a:ln w="57150" cmpd="thinThick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sym typeface="Wingdings" pitchFamily="2" charset="2"/>
              </a:rPr>
              <a:t>WHILE </a:t>
            </a:r>
            <a:r>
              <a:rPr lang="en-US" sz="2400" dirty="0">
                <a:solidFill>
                  <a:srgbClr val="0000FF"/>
                </a:solidFill>
                <a:sym typeface="Wingdings" pitchFamily="2" charset="2"/>
              </a:rPr>
              <a:t>LISTENING: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28600" y="0"/>
            <a:ext cx="3581400" cy="457200"/>
          </a:xfrm>
          <a:prstGeom prst="rect">
            <a:avLst/>
          </a:prstGeom>
          <a:solidFill>
            <a:srgbClr val="F5A9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 b="0" dirty="0"/>
              <a:t>UNIT </a:t>
            </a:r>
            <a:r>
              <a:rPr lang="en-US" altLang="vi-VN" sz="2400" b="0" dirty="0" smtClean="0"/>
              <a:t>8(P.77): </a:t>
            </a:r>
            <a:r>
              <a:rPr lang="en-US" altLang="vi-VN" sz="2400" b="0" dirty="0"/>
              <a:t>LISTENING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5" grpId="0"/>
      <p:bldP spid="15565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89588" y="3303587"/>
            <a:ext cx="6858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1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03588" y="3276600"/>
            <a:ext cx="6858001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350838" y="990600"/>
            <a:ext cx="883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0">
                <a:solidFill>
                  <a:srgbClr val="0000FF"/>
                </a:solidFill>
              </a:rPr>
              <a:t>A-It is a written record of your education.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400" b="0">
                <a:solidFill>
                  <a:srgbClr val="0000FF"/>
                </a:solidFill>
              </a:rPr>
              <a:t>B-It is a letter of personal information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400" b="0">
                <a:solidFill>
                  <a:srgbClr val="0000FF"/>
                </a:solidFill>
              </a:rPr>
              <a:t>C-It includes your work experience .</a:t>
            </a:r>
          </a:p>
        </p:txBody>
      </p:sp>
      <p:sp>
        <p:nvSpPr>
          <p:cNvPr id="155665" name="Rectangle 17"/>
          <p:cNvSpPr>
            <a:spLocks noChangeArrowheads="1"/>
          </p:cNvSpPr>
          <p:nvPr/>
        </p:nvSpPr>
        <p:spPr bwMode="auto">
          <a:xfrm>
            <a:off x="98425" y="533400"/>
            <a:ext cx="249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0"/>
              <a:t>1. What is a CV?</a:t>
            </a:r>
          </a:p>
        </p:txBody>
      </p:sp>
      <p:sp>
        <p:nvSpPr>
          <p:cNvPr id="9223" name="Rectangle 39"/>
          <p:cNvSpPr>
            <a:spLocks noChangeArrowheads="1"/>
          </p:cNvSpPr>
          <p:nvPr/>
        </p:nvSpPr>
        <p:spPr bwMode="auto">
          <a:xfrm>
            <a:off x="4191000" y="0"/>
            <a:ext cx="495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 b="0"/>
              <a:t>Monday, March 6</a:t>
            </a:r>
            <a:r>
              <a:rPr lang="en-US" altLang="vi-VN" sz="2400" b="0" baseline="30000"/>
              <a:t>th</a:t>
            </a:r>
            <a:r>
              <a:rPr lang="en-US" altLang="vi-VN" sz="2400" b="0"/>
              <a:t>, 2017</a:t>
            </a: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4191000" y="0"/>
            <a:ext cx="472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 b="0"/>
              <a:t>Wednesday, March 8</a:t>
            </a:r>
            <a:r>
              <a:rPr lang="en-US" altLang="vi-VN" sz="2800" b="0" baseline="30000"/>
              <a:t>th</a:t>
            </a:r>
            <a:r>
              <a:rPr lang="en-US" altLang="vi-VN" sz="2800" b="0"/>
              <a:t>, 2017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52400" y="2514600"/>
            <a:ext cx="831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0"/>
              <a:t>2. How important is your CV in applying for a job?.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65125" y="2971800"/>
            <a:ext cx="799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0">
                <a:solidFill>
                  <a:srgbClr val="0000FF"/>
                </a:solidFill>
              </a:rPr>
              <a:t>A-It creates the first impression on your employer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50838" y="3352800"/>
            <a:ext cx="8793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0">
                <a:solidFill>
                  <a:srgbClr val="0000FF"/>
                </a:solidFill>
              </a:rPr>
              <a:t>B-It can be the deciding factor in whether or not you can get an interview.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49250" y="4129088"/>
            <a:ext cx="7993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0">
                <a:solidFill>
                  <a:srgbClr val="0000FF"/>
                </a:solidFill>
              </a:rPr>
              <a:t>C-It plays an important role in getting a job.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2888" y="944563"/>
            <a:ext cx="381000" cy="46196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/>
              <a:t>A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2888" y="2089150"/>
            <a:ext cx="381000" cy="4603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/>
              <a:t>C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2888" y="2957513"/>
            <a:ext cx="381000" cy="4603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/>
              <a:t>A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42888" y="3398838"/>
            <a:ext cx="381000" cy="46196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/>
              <a:t>B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52400" y="4572000"/>
            <a:ext cx="828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b="0"/>
              <a:t>3. What makes a successful CV?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65125" y="5024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0">
                <a:solidFill>
                  <a:srgbClr val="0000FF"/>
                </a:solidFill>
              </a:rPr>
              <a:t>A-It is clear and full of information.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65125" y="5418138"/>
            <a:ext cx="8778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0">
                <a:solidFill>
                  <a:srgbClr val="0000FF"/>
                </a:solidFill>
              </a:rPr>
              <a:t>B-It is simple in design, includes key words from the job description.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36550" y="6167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0">
                <a:solidFill>
                  <a:srgbClr val="0000FF"/>
                </a:solidFill>
              </a:rPr>
              <a:t>C-It is tailored to the job you are applying for.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2888" y="5421313"/>
            <a:ext cx="381000" cy="4603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/>
              <a:t>B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42888" y="6169025"/>
            <a:ext cx="381000" cy="46196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/>
              <a:t>C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228600" y="0"/>
            <a:ext cx="3581400" cy="457200"/>
          </a:xfrm>
          <a:prstGeom prst="rect">
            <a:avLst/>
          </a:prstGeom>
          <a:solidFill>
            <a:srgbClr val="F5A9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 b="0" dirty="0"/>
              <a:t>UNIT </a:t>
            </a:r>
            <a:r>
              <a:rPr lang="en-US" altLang="vi-VN" sz="2400" b="0" dirty="0" smtClean="0"/>
              <a:t>8(P.77): </a:t>
            </a:r>
            <a:r>
              <a:rPr lang="en-US" altLang="vi-VN" sz="2400" b="0" dirty="0"/>
              <a:t>LISTENING</a:t>
            </a:r>
          </a:p>
        </p:txBody>
      </p:sp>
      <p:sp>
        <p:nvSpPr>
          <p:cNvPr id="31" name="Action Button: Sound 30">
            <a:hlinkClick r:id="rId3" action="ppaction://program" highlightClick="1"/>
          </p:cNvPr>
          <p:cNvSpPr/>
          <p:nvPr/>
        </p:nvSpPr>
        <p:spPr bwMode="auto">
          <a:xfrm>
            <a:off x="7543800" y="1219200"/>
            <a:ext cx="609600" cy="609600"/>
          </a:xfrm>
          <a:prstGeom prst="actionButtonSou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/>
      <p:bldP spid="155665" grpId="0"/>
      <p:bldP spid="13" grpId="0"/>
      <p:bldP spid="14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build="allAtOnce"/>
      <p:bldP spid="24" grpId="0"/>
      <p:bldP spid="25" grpId="0"/>
      <p:bldP spid="26" grpId="0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89588" y="3303587"/>
            <a:ext cx="6858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1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03588" y="3276600"/>
            <a:ext cx="6858001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752600" y="1150937"/>
            <a:ext cx="741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0" i="1" dirty="0">
                <a:solidFill>
                  <a:srgbClr val="0000FF"/>
                </a:solidFill>
              </a:rPr>
              <a:t>Listen again and complete each of the sentences with no more than three words.</a:t>
            </a: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04800" y="1166812"/>
            <a:ext cx="1577975" cy="4333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3399"/>
                </a:solidFill>
              </a:rPr>
              <a:t>TASK 4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533400" y="2057400"/>
            <a:ext cx="8305800" cy="415448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vi-VN" sz="2400" b="0" dirty="0"/>
              <a:t>1-Your CV is one of the most important requirements for getting</a:t>
            </a:r>
            <a:r>
              <a:rPr lang="en-US" altLang="vi-VN" sz="2400" b="0" dirty="0" smtClean="0"/>
              <a:t>...........</a:t>
            </a:r>
            <a:endParaRPr lang="en-US" altLang="vi-VN" sz="2400" b="0" dirty="0"/>
          </a:p>
          <a:p>
            <a:pPr algn="just" eaLnBrk="1" hangingPunct="1"/>
            <a:r>
              <a:rPr lang="en-US" altLang="vi-VN" sz="2400" b="0" dirty="0"/>
              <a:t>2-If your CV looks.................. and confusing, the personnel manager is going to think that you will be a cluttered and confused employee.</a:t>
            </a:r>
          </a:p>
          <a:p>
            <a:pPr algn="just" eaLnBrk="1" hangingPunct="1"/>
            <a:r>
              <a:rPr lang="en-US" altLang="vi-VN" sz="2400" b="0" dirty="0"/>
              <a:t>3-Many companies nowadays use..........................to scan CVs for important key words.</a:t>
            </a:r>
          </a:p>
          <a:p>
            <a:pPr algn="just" eaLnBrk="1" hangingPunct="1"/>
            <a:r>
              <a:rPr lang="en-US" altLang="vi-VN" sz="2400" b="0" dirty="0"/>
              <a:t>4-Every job you apply for is going to have a unique .................................</a:t>
            </a:r>
          </a:p>
          <a:p>
            <a:pPr algn="just" eaLnBrk="1" hangingPunct="1"/>
            <a:r>
              <a:rPr lang="en-US" altLang="vi-VN" sz="2400" b="0" dirty="0"/>
              <a:t>5-You should have a different and unique CV for .................. you apply for.</a:t>
            </a:r>
            <a:endParaRPr lang="en-US" altLang="vi-VN" sz="2400" b="0" dirty="0">
              <a:solidFill>
                <a:srgbClr val="FF0000"/>
              </a:solidFill>
            </a:endParaRPr>
          </a:p>
        </p:txBody>
      </p:sp>
      <p:pic>
        <p:nvPicPr>
          <p:cNvPr id="10248" name="Picture 6" descr="F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00200" y="2376488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b="0" dirty="0">
                <a:solidFill>
                  <a:srgbClr val="0000FF"/>
                </a:solidFill>
              </a:rPr>
              <a:t>a job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76600" y="2773363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b="0">
                <a:solidFill>
                  <a:srgbClr val="0000FF"/>
                </a:solidFill>
              </a:rPr>
              <a:t>cluttered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18150" y="3881438"/>
            <a:ext cx="233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b="0" dirty="0">
                <a:solidFill>
                  <a:srgbClr val="0000FF"/>
                </a:solidFill>
              </a:rPr>
              <a:t>digital software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5800" y="4948238"/>
            <a:ext cx="304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b="0">
                <a:solidFill>
                  <a:srgbClr val="0000FF"/>
                </a:solidFill>
              </a:rPr>
              <a:t>set of requirements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15200" y="5302250"/>
            <a:ext cx="166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b="0">
                <a:solidFill>
                  <a:srgbClr val="0000FF"/>
                </a:solidFill>
              </a:rPr>
              <a:t>every job</a:t>
            </a:r>
          </a:p>
        </p:txBody>
      </p:sp>
      <p:sp>
        <p:nvSpPr>
          <p:cNvPr id="10254" name="Rectangle 7"/>
          <p:cNvSpPr>
            <a:spLocks noChangeArrowheads="1"/>
          </p:cNvSpPr>
          <p:nvPr/>
        </p:nvSpPr>
        <p:spPr bwMode="auto">
          <a:xfrm>
            <a:off x="4191000" y="0"/>
            <a:ext cx="472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 b="0"/>
              <a:t>Wednesday, March 8</a:t>
            </a:r>
            <a:r>
              <a:rPr lang="en-US" altLang="vi-VN" sz="2800" b="0" baseline="30000"/>
              <a:t>th</a:t>
            </a:r>
            <a:r>
              <a:rPr lang="en-US" altLang="vi-VN" sz="2800" b="0"/>
              <a:t>, 2017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28600" y="533400"/>
            <a:ext cx="3276600" cy="533400"/>
          </a:xfrm>
          <a:prstGeom prst="rect">
            <a:avLst/>
          </a:prstGeom>
          <a:solidFill>
            <a:srgbClr val="FFFF00"/>
          </a:solidFill>
          <a:ln w="57150" cmpd="thinThick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sym typeface="Wingdings" pitchFamily="2" charset="2"/>
              </a:rPr>
              <a:t>WHILE </a:t>
            </a:r>
            <a:r>
              <a:rPr lang="en-US" sz="2400" dirty="0">
                <a:solidFill>
                  <a:srgbClr val="0000FF"/>
                </a:solidFill>
                <a:sym typeface="Wingdings" pitchFamily="2" charset="2"/>
              </a:rPr>
              <a:t>LISTENING: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28600" y="0"/>
            <a:ext cx="3581400" cy="457200"/>
          </a:xfrm>
          <a:prstGeom prst="rect">
            <a:avLst/>
          </a:prstGeom>
          <a:solidFill>
            <a:srgbClr val="F5A9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 b="0" dirty="0"/>
              <a:t>UNIT </a:t>
            </a:r>
            <a:r>
              <a:rPr lang="en-US" altLang="vi-VN" sz="2400" b="0" dirty="0" smtClean="0"/>
              <a:t>8(P.77): </a:t>
            </a:r>
            <a:r>
              <a:rPr lang="en-US" altLang="vi-VN" sz="2400" b="0" dirty="0"/>
              <a:t>LISTENING</a:t>
            </a:r>
          </a:p>
        </p:txBody>
      </p:sp>
      <p:sp>
        <p:nvSpPr>
          <p:cNvPr id="21" name="Action Button: Sound 20">
            <a:hlinkClick r:id="rId5" action="ppaction://program" highlightClick="1">
              <a:snd r:embed="rId4" name="applause.wav" builtIn="1"/>
            </a:hlinkClick>
          </p:cNvPr>
          <p:cNvSpPr/>
          <p:nvPr/>
        </p:nvSpPr>
        <p:spPr bwMode="auto">
          <a:xfrm>
            <a:off x="8458200" y="6324600"/>
            <a:ext cx="457200" cy="381000"/>
          </a:xfrm>
          <a:prstGeom prst="actionButtonSou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 animBg="1"/>
      <p:bldP spid="155657" grpId="0" animBg="1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4681</TotalTime>
  <Words>933</Words>
  <Application>Microsoft Office PowerPoint</Application>
  <PresentationFormat>On-screen Show (4:3)</PresentationFormat>
  <Paragraphs>141</Paragraphs>
  <Slides>14</Slides>
  <Notes>0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Package</vt:lpstr>
      <vt:lpstr>Slide 1</vt:lpstr>
      <vt:lpstr>Slide 2</vt:lpstr>
      <vt:lpstr>UNIT 8: LISTENING       Wednesday, March 8th, 2017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UNIT 3: LISTENING       Monday, October 19th, 2015</vt:lpstr>
      <vt:lpstr>UNIT 3: LISTENING       Monday, October 19th, 2015</vt:lpstr>
    </vt:vector>
  </TitlesOfParts>
  <Company>Quang Tri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phuong</dc:creator>
  <cp:lastModifiedBy>User</cp:lastModifiedBy>
  <cp:revision>397</cp:revision>
  <dcterms:created xsi:type="dcterms:W3CDTF">2006-10-26T12:18:34Z</dcterms:created>
  <dcterms:modified xsi:type="dcterms:W3CDTF">2017-03-07T16:23:13Z</dcterms:modified>
</cp:coreProperties>
</file>