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233"/>
    <a:srgbClr val="9313AD"/>
    <a:srgbClr val="5E5234"/>
    <a:srgbClr val="274F28"/>
    <a:srgbClr val="458B47"/>
    <a:srgbClr val="4C40EA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6645-F772-40FE-BC7D-C7CE633B6CAD}" type="datetimeFigureOut">
              <a:rPr lang="en-US" smtClean="0"/>
              <a:pPr/>
              <a:t>10.12.2020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0028-6311-416D-AF50-514E460BA0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hao%20giang\my%20heart%20will%20go%20on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7315200" y="4867275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2246313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8458200" y="197167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3429000" y="6010275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8305800" y="4029075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228600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5562600" y="585787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900113" y="105251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pic>
        <p:nvPicPr>
          <p:cNvPr id="2058" name="Picture 1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9779">
            <a:off x="0" y="0"/>
            <a:ext cx="1228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684213" y="36449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4191000" y="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 flipH="1" flipV="1">
            <a:off x="8243888" y="4724400"/>
            <a:ext cx="569912" cy="863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 flipH="1" flipV="1">
            <a:off x="457200" y="2438400"/>
            <a:ext cx="569913" cy="863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87" name="AutoShape 15"/>
          <p:cNvSpPr>
            <a:spLocks noChangeArrowheads="1"/>
          </p:cNvSpPr>
          <p:nvPr/>
        </p:nvSpPr>
        <p:spPr bwMode="auto">
          <a:xfrm flipH="1" flipV="1">
            <a:off x="838200" y="5334000"/>
            <a:ext cx="569913" cy="863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 flipH="1" flipV="1">
            <a:off x="7620000" y="685800"/>
            <a:ext cx="569913" cy="863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3048000" y="4724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28600" y="1447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7315200" y="1676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7924800" y="5867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3048000" y="1143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94" name="AutoShape 22"/>
          <p:cNvSpPr>
            <a:spLocks noChangeArrowheads="1"/>
          </p:cNvSpPr>
          <p:nvPr/>
        </p:nvSpPr>
        <p:spPr bwMode="auto">
          <a:xfrm>
            <a:off x="1752600" y="3124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95" name="AutoShape 23"/>
          <p:cNvSpPr>
            <a:spLocks noChangeArrowheads="1"/>
          </p:cNvSpPr>
          <p:nvPr/>
        </p:nvSpPr>
        <p:spPr bwMode="auto">
          <a:xfrm>
            <a:off x="5715000" y="1143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96" name="AutoShape 24"/>
          <p:cNvSpPr>
            <a:spLocks noChangeArrowheads="1"/>
          </p:cNvSpPr>
          <p:nvPr/>
        </p:nvSpPr>
        <p:spPr bwMode="auto">
          <a:xfrm>
            <a:off x="1752600" y="44196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7315200" y="26670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>
            <a:off x="4343400" y="12954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075" name="Picture 2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915275" y="5634038"/>
            <a:ext cx="1228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914481" y="794"/>
            <a:ext cx="1228726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794" y="5634832"/>
            <a:ext cx="1228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914400" y="2362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 sz="4400" b="1" i="1">
              <a:solidFill>
                <a:srgbClr val="9900CC"/>
              </a:solidFill>
            </a:endParaRP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8534400" y="3429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04" name="AutoShape 32"/>
          <p:cNvSpPr>
            <a:spLocks noChangeArrowheads="1"/>
          </p:cNvSpPr>
          <p:nvPr/>
        </p:nvSpPr>
        <p:spPr bwMode="auto">
          <a:xfrm>
            <a:off x="7620000" y="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05" name="AutoShape 33"/>
          <p:cNvSpPr>
            <a:spLocks noChangeArrowheads="1"/>
          </p:cNvSpPr>
          <p:nvPr/>
        </p:nvSpPr>
        <p:spPr bwMode="auto">
          <a:xfrm>
            <a:off x="0" y="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06" name="AutoShape 34"/>
          <p:cNvSpPr>
            <a:spLocks noChangeArrowheads="1"/>
          </p:cNvSpPr>
          <p:nvPr/>
        </p:nvSpPr>
        <p:spPr bwMode="auto">
          <a:xfrm>
            <a:off x="0" y="4114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07" name="AutoShape 35"/>
          <p:cNvSpPr>
            <a:spLocks noChangeArrowheads="1"/>
          </p:cNvSpPr>
          <p:nvPr/>
        </p:nvSpPr>
        <p:spPr bwMode="auto">
          <a:xfrm>
            <a:off x="30480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08" name="AutoShape 36"/>
          <p:cNvSpPr>
            <a:spLocks noChangeArrowheads="1"/>
          </p:cNvSpPr>
          <p:nvPr/>
        </p:nvSpPr>
        <p:spPr bwMode="auto">
          <a:xfrm>
            <a:off x="647700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09" name="AutoShape 37"/>
          <p:cNvSpPr>
            <a:spLocks noChangeArrowheads="1"/>
          </p:cNvSpPr>
          <p:nvPr/>
        </p:nvSpPr>
        <p:spPr bwMode="auto">
          <a:xfrm>
            <a:off x="838200" y="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10" name="AutoShape 38"/>
          <p:cNvSpPr>
            <a:spLocks noChangeArrowheads="1"/>
          </p:cNvSpPr>
          <p:nvPr/>
        </p:nvSpPr>
        <p:spPr bwMode="auto">
          <a:xfrm>
            <a:off x="8758238" y="5486400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11" name="AutoShape 39"/>
          <p:cNvSpPr>
            <a:spLocks noChangeArrowheads="1"/>
          </p:cNvSpPr>
          <p:nvPr/>
        </p:nvSpPr>
        <p:spPr bwMode="auto">
          <a:xfrm>
            <a:off x="0" y="533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12" name="AutoShape 40"/>
          <p:cNvSpPr>
            <a:spLocks noChangeArrowheads="1"/>
          </p:cNvSpPr>
          <p:nvPr/>
        </p:nvSpPr>
        <p:spPr bwMode="auto">
          <a:xfrm>
            <a:off x="5715000" y="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4313" name="AutoShape 41"/>
          <p:cNvSpPr>
            <a:spLocks noChangeArrowheads="1"/>
          </p:cNvSpPr>
          <p:nvPr/>
        </p:nvSpPr>
        <p:spPr bwMode="auto">
          <a:xfrm>
            <a:off x="45720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3048000" y="6491288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VNI-Times" pitchFamily="2" charset="0"/>
            </a:endParaRP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838200" y="22860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</a:rPr>
              <a:t>GOOD MORNING!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92" name="Text Box 45"/>
          <p:cNvSpPr txBox="1">
            <a:spLocks noChangeArrowheads="1"/>
          </p:cNvSpPr>
          <p:nvPr/>
        </p:nvSpPr>
        <p:spPr bwMode="auto">
          <a:xfrm>
            <a:off x="1828800" y="762000"/>
            <a:ext cx="586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ENGLISH 12</a:t>
            </a:r>
          </a:p>
        </p:txBody>
      </p:sp>
      <p:pic>
        <p:nvPicPr>
          <p:cNvPr id="54318" name="my heart will go 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058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4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264352" fill="hold"/>
                                        <p:tgtEl>
                                          <p:spTgt spid="54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18"/>
                  </p:tgtEl>
                </p:cond>
              </p:nextCondLst>
            </p:seq>
            <p:audio>
              <p:cMediaNode>
                <p:cTn id="2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318"/>
                </p:tgtEl>
              </p:cMediaNode>
            </p:audio>
          </p:childTnLst>
        </p:cTn>
      </p:par>
    </p:tnLst>
    <p:bldLst>
      <p:bldP spid="54274" grpId="0" animBg="1"/>
      <p:bldP spid="54275" grpId="0" animBg="1"/>
      <p:bldP spid="54276" grpId="0" animBg="1"/>
      <p:bldP spid="54277" grpId="0" animBg="1"/>
      <p:bldP spid="54278" grpId="0" animBg="1"/>
      <p:bldP spid="54279" grpId="0" animBg="1"/>
      <p:bldP spid="54280" grpId="0" animBg="1"/>
      <p:bldP spid="54281" grpId="0" animBg="1"/>
      <p:bldP spid="54283" grpId="0" animBg="1"/>
      <p:bldP spid="54284" grpId="0" animBg="1"/>
      <p:bldP spid="54285" grpId="0" animBg="1"/>
      <p:bldP spid="54286" grpId="0" animBg="1"/>
      <p:bldP spid="54287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 animBg="1"/>
      <p:bldP spid="54295" grpId="0" animBg="1"/>
      <p:bldP spid="54296" grpId="0" animBg="1"/>
      <p:bldP spid="54297" grpId="0" animBg="1"/>
      <p:bldP spid="54298" grpId="0" animBg="1"/>
      <p:bldP spid="54303" grpId="0" animBg="1"/>
      <p:bldP spid="54304" grpId="0" animBg="1"/>
      <p:bldP spid="54305" grpId="0" animBg="1"/>
      <p:bldP spid="54306" grpId="0" animBg="1"/>
      <p:bldP spid="54307" grpId="0" animBg="1"/>
      <p:bldP spid="54308" grpId="0" animBg="1"/>
      <p:bldP spid="54309" grpId="0" animBg="1"/>
      <p:bldP spid="54310" grpId="0" animBg="1"/>
      <p:bldP spid="54311" grpId="0" animBg="1"/>
      <p:bldP spid="54312" grpId="0" animBg="1"/>
      <p:bldP spid="54313" grpId="0" animBg="1"/>
      <p:bldP spid="543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5: CULTURAL IDENTITY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SPEAKING: Maintaining cultural identity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Activity 3: Work in pairs. Have a similar conversation discussing what you should do to maintain cultural identity in the age of globalization. Use may use the ideas in Activity 1 and some expressions below.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2819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Some useful expressions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To give one’s opinion</a:t>
            </a:r>
          </a:p>
          <a:p>
            <a:r>
              <a:rPr lang="en-US" sz="22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 believe/ I think (that) …./In my opinion, …./From my point of view, …./As I see it, ...</a:t>
            </a:r>
          </a:p>
          <a:p>
            <a:r>
              <a:rPr lang="en-US" sz="22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 should/ had better V</a:t>
            </a:r>
          </a:p>
          <a:p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V-</a:t>
            </a:r>
            <a:r>
              <a:rPr lang="en-US" sz="22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2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… is important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3352800"/>
            <a:ext cx="4191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To express an agreement</a:t>
            </a:r>
          </a:p>
          <a:p>
            <a:r>
              <a:rPr lang="en-US" sz="22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 quite agree/ I agree with you (completely)/ You are right/ That’s true/ That’s absolutely correct/ Absolutely!</a:t>
            </a:r>
            <a:endParaRPr lang="en-US" sz="2200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5: CULTURAL IDENTITY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SPEAKING: Maintaining cultural identity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Activity 4: Work in groups. Make a speech on what people should do to maintain cultural identity in the age of globalization. 	Remember to offer reasons, explanations or examples to make your speech more interesting and persuasive.  </a:t>
            </a:r>
          </a:p>
        </p:txBody>
      </p:sp>
      <p:pic>
        <p:nvPicPr>
          <p:cNvPr id="3074" name="Picture 2" descr="Kết quả hình ảnh cho lam viec nh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199" y="3062751"/>
            <a:ext cx="4876801" cy="342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1219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68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HOMEWORK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828800" y="2057400"/>
            <a:ext cx="6096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i="1" dirty="0">
                <a:solidFill>
                  <a:srgbClr val="0000FF"/>
                </a:solidFill>
              </a:rPr>
              <a:t>Learn by heart new words.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rgbClr val="0000FF"/>
                </a:solidFill>
              </a:rPr>
              <a:t>Write a paragraph (100-150 words) about how people maintain their cultural identity in modern society. </a:t>
            </a:r>
            <a:endParaRPr lang="en-US" sz="2800" b="1" i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i="1" dirty="0">
                <a:solidFill>
                  <a:srgbClr val="0000FF"/>
                </a:solidFill>
              </a:rPr>
              <a:t>Prepare </a:t>
            </a:r>
            <a:r>
              <a:rPr lang="en-US" sz="2800" b="1" i="1" dirty="0" smtClean="0">
                <a:solidFill>
                  <a:srgbClr val="0000FF"/>
                </a:solidFill>
              </a:rPr>
              <a:t>listening </a:t>
            </a:r>
            <a:r>
              <a:rPr lang="en-US" sz="2800" b="1" i="1" dirty="0">
                <a:solidFill>
                  <a:srgbClr val="0000FF"/>
                </a:solidFill>
              </a:rPr>
              <a:t>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Kết quả hình ảnh cho wedding in viet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Kết quả hình ảnh cho wedding in viet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657600"/>
            <a:ext cx="2286000" cy="2921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5638800"/>
            <a:ext cx="2133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         E</a:t>
            </a:r>
          </a:p>
        </p:txBody>
      </p:sp>
      <p:sp>
        <p:nvSpPr>
          <p:cNvPr id="7" name="Heart 6"/>
          <p:cNvSpPr/>
          <p:nvPr/>
        </p:nvSpPr>
        <p:spPr>
          <a:xfrm>
            <a:off x="2286000" y="5791200"/>
            <a:ext cx="533400" cy="381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ết quả hình ảnh cho mon ăn ngay tet cua viet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90800"/>
            <a:ext cx="3810000" cy="2857500"/>
          </a:xfrm>
          <a:prstGeom prst="rect">
            <a:avLst/>
          </a:prstGeom>
          <a:noFill/>
        </p:spPr>
      </p:pic>
      <p:sp>
        <p:nvSpPr>
          <p:cNvPr id="3078" name="AutoShape 6" descr="Kết quả hình ảnh cho hung king festiv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Kết quả hình ảnh cho hung king festi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685800"/>
            <a:ext cx="3810000" cy="2532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3810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Unit 5: CULTURAL IDENTITY </a:t>
            </a:r>
          </a:p>
          <a:p>
            <a:r>
              <a:rPr lang="en-US" sz="2800" b="1" dirty="0" smtClean="0"/>
              <a:t>SPEAKING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1600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VIETNAM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862048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SPEAKING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Kết quả hình ảnh cho CULTURAL IDENT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95649"/>
            <a:ext cx="6553200" cy="302895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9CFD52-2268-40A7-8180-5C017D7157A6}"/>
              </a:ext>
            </a:extLst>
          </p:cNvPr>
          <p:cNvSpPr/>
          <p:nvPr/>
        </p:nvSpPr>
        <p:spPr>
          <a:xfrm>
            <a:off x="3717" y="0"/>
            <a:ext cx="86094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5: </a:t>
            </a:r>
          </a:p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CULTURAL IDENTITY</a:t>
            </a:r>
            <a:endParaRPr lang="vi-VN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855" y="2385268"/>
            <a:ext cx="708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B0F0"/>
                </a:solidFill>
              </a:rPr>
              <a:t>Maintaining cultural identity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EF7BAD-9061-498D-BB2C-D55D7E43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323"/>
            <a:ext cx="1201016" cy="1243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EF7BAD-9061-498D-BB2C-D55D7E43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984" y="76200"/>
            <a:ext cx="1201016" cy="1243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EF7BAD-9061-498D-BB2C-D55D7E43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984" y="5614308"/>
            <a:ext cx="1201016" cy="1243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FEF7BAD-9061-498D-BB2C-D55D7E43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01016" cy="124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Which country is it?</a:t>
            </a:r>
            <a:endParaRPr lang="en-US" sz="2800" b="1" dirty="0"/>
          </a:p>
        </p:txBody>
      </p:sp>
      <p:pic>
        <p:nvPicPr>
          <p:cNvPr id="5" name="Picture 4" descr="p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3012440" cy="269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Kết quả hình ảnh cho mon ăn truyen thong cua an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00400"/>
            <a:ext cx="3718560" cy="23241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715000"/>
            <a:ext cx="54102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hi-IN" sz="4400" dirty="0" smtClean="0"/>
              <a:t>मैं तुम्हें प्यार करता हूँ</a:t>
            </a:r>
            <a:endParaRPr lang="en-US" sz="4400" dirty="0"/>
          </a:p>
        </p:txBody>
      </p:sp>
      <p:pic>
        <p:nvPicPr>
          <p:cNvPr id="5124" name="Picture 4" descr="Kết quả hình ảnh cho diwali celebr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33400"/>
            <a:ext cx="3806825" cy="2398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1447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INDIA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962400"/>
            <a:ext cx="27003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Kết quả hình ảnh cho đồ ăn truyền thống của trung quố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962400"/>
            <a:ext cx="3505200" cy="2628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2590800"/>
            <a:ext cx="2133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4400" b="1" smtClean="0"/>
              <a:t>我爱你</a:t>
            </a:r>
            <a:endParaRPr lang="en-US" sz="4400" b="1" dirty="0"/>
          </a:p>
        </p:txBody>
      </p:sp>
      <p:sp>
        <p:nvSpPr>
          <p:cNvPr id="4098" name="AutoShape 2" descr="Kết quả hình ảnh cho le hoi truyen thong cua trung qu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Kết quả hình ảnh cho le hoi truyen thong cua trung qu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33400"/>
            <a:ext cx="4191000" cy="2804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1676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CHINA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1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Which country is it?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trang phục truyền thống của hàn quố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16097"/>
            <a:ext cx="2590800" cy="3332826"/>
          </a:xfrm>
          <a:prstGeom prst="rect">
            <a:avLst/>
          </a:prstGeom>
          <a:noFill/>
        </p:spPr>
      </p:pic>
      <p:pic>
        <p:nvPicPr>
          <p:cNvPr id="17412" name="Picture 4" descr="Kết quả hình ảnh cho đồ ăn truyền thống của hàn quố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"/>
            <a:ext cx="3810000" cy="2476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715000"/>
            <a:ext cx="42672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나는 너를 사랑해</a:t>
            </a:r>
            <a:endParaRPr lang="en-US" sz="4000" b="1" dirty="0"/>
          </a:p>
        </p:txBody>
      </p:sp>
      <p:pic>
        <p:nvPicPr>
          <p:cNvPr id="2050" name="Picture 2" descr="Kết quả hình ảnh cho le hoi truyen thong cua han qu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76218"/>
            <a:ext cx="4267200" cy="30478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KOREA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Which country is it?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đồ ăn truyền thống của thai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ết quả hình ảnh cho đám cưới của thai l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2435225" cy="3657728"/>
          </a:xfrm>
          <a:prstGeom prst="rect">
            <a:avLst/>
          </a:prstGeom>
          <a:noFill/>
        </p:spPr>
      </p:pic>
      <p:pic>
        <p:nvPicPr>
          <p:cNvPr id="1030" name="Picture 6" descr="Kết quả hình ảnh cho đồ ăn của thai l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3746500" cy="2247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2133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sz="4400" b="1" dirty="0" smtClean="0"/>
              <a:t>ฉันรักคุณ</a:t>
            </a:r>
            <a:endParaRPr lang="en-US" sz="4400" b="1" dirty="0"/>
          </a:p>
        </p:txBody>
      </p:sp>
      <p:pic>
        <p:nvPicPr>
          <p:cNvPr id="1032" name="Picture 8" descr="Kết quả hình ảnh cho songkran festiv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76600"/>
            <a:ext cx="5064282" cy="2841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810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Unit 5: CULTURAL IDENTITY </a:t>
            </a:r>
          </a:p>
          <a:p>
            <a:r>
              <a:rPr lang="en-US" sz="2800" b="1" dirty="0" smtClean="0"/>
              <a:t>SPEAKING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1143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THAILAND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mon ăn ngay tet cua viet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3810000" cy="2857500"/>
          </a:xfrm>
          <a:prstGeom prst="rect">
            <a:avLst/>
          </a:prstGeom>
          <a:noFill/>
        </p:spPr>
      </p:pic>
      <p:pic>
        <p:nvPicPr>
          <p:cNvPr id="5" name="Picture 4" descr="Kết quả hình ảnh cho trang phục truyền thống scotla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3729038" cy="293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nternational Balloon Festiva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3867150" cy="250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91000" y="4724400"/>
          <a:ext cx="4724400" cy="73152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76925" algn="l"/>
                        </a:tabLst>
                      </a:pPr>
                      <a:r>
                        <a:rPr lang="en-US" sz="4800" dirty="0">
                          <a:latin typeface="Calibri"/>
                          <a:ea typeface="Calibri"/>
                          <a:cs typeface="Times New Roman"/>
                        </a:rPr>
                        <a:t>Я ЛЮБЛЮ ТЕБЯ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7686" y="206829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Which country is it?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06829"/>
            <a:ext cx="255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Russia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5: CULTURAL IDENTITY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SPEAKING: Maintaining cultural identity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Activity 1: Work with a partner. Match each of the activities 	       with its reason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362200"/>
          <a:ext cx="7848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Reasons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 Preserving native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language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a. Represents national identities; reflects climatic conditions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 Wearing traditional clothing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b. Gives big appetites and adequate nutrition;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strengthens cultural ties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 Celebrating traditional holidays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c. Develops intellectual abilities; shapes cultural identity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4. Eating traditional food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d. Offers a sense of being rooted in native culture; brings people together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943600" y="3810000"/>
            <a:ext cx="990600" cy="1588"/>
          </a:xfrm>
          <a:prstGeom prst="line">
            <a:avLst/>
          </a:prstGeom>
          <a:ln cap="rnd" cmpd="sng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5800" y="4114800"/>
            <a:ext cx="990600" cy="1588"/>
          </a:xfrm>
          <a:prstGeom prst="line">
            <a:avLst/>
          </a:prstGeom>
          <a:ln cap="rnd" cmpd="sng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1200" y="4800600"/>
            <a:ext cx="990600" cy="1588"/>
          </a:xfrm>
          <a:prstGeom prst="line">
            <a:avLst/>
          </a:prstGeom>
          <a:ln cap="rnd" cmpd="sng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5105400"/>
            <a:ext cx="990600" cy="1588"/>
          </a:xfrm>
          <a:prstGeom prst="line">
            <a:avLst/>
          </a:prstGeom>
          <a:ln cap="rnd" cmpd="sng">
            <a:solidFill>
              <a:srgbClr val="FF0000"/>
            </a:solidFill>
            <a:headEnd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34290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9800" y="62732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1c – 2a – 3d – 4b</a:t>
            </a:r>
            <a:endParaRPr lang="en-US" sz="32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295400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Activity 2: Use the given phrases to complete the conversation 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5: CULTURAL IDENTITY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SPEAKING: Maintaining cultural identity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564517"/>
            <a:ext cx="8229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A: What do you think people should do to maintain cultural identity in the age of globalization?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B: I believe they should (1) _______________________.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C: That’s true. Language is a vital part of culture and critical to a person’s (2) _______________________.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A:  Yes. It enables people to communicate, establish links with family and community members, and acquire and value their native culture.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B: I can’t agree with you more. It is said that people’s first language helps (3) _____________________________ and 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(4) _______________________.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C: That’s absolutely correct. Do you have anything else to add? 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124200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9313AD"/>
                </a:solidFill>
                <a:latin typeface="Arial" pitchFamily="34" charset="0"/>
                <a:cs typeface="Arial" pitchFamily="34" charset="0"/>
              </a:rPr>
              <a:t>Preserve their native language</a:t>
            </a:r>
            <a:endParaRPr lang="en-US" sz="2100" b="1" dirty="0">
              <a:solidFill>
                <a:srgbClr val="931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752600"/>
            <a:ext cx="434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9313AD"/>
                </a:solidFill>
                <a:latin typeface="Arial" pitchFamily="34" charset="0"/>
                <a:cs typeface="Arial" pitchFamily="34" charset="0"/>
              </a:rPr>
              <a:t>Preserve their native language</a:t>
            </a:r>
            <a:endParaRPr lang="en-US" sz="2100" b="1" dirty="0">
              <a:solidFill>
                <a:srgbClr val="931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810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2233"/>
                </a:solidFill>
                <a:latin typeface="Arial" pitchFamily="34" charset="0"/>
                <a:cs typeface="Arial" pitchFamily="34" charset="0"/>
              </a:rPr>
              <a:t>cultural identity</a:t>
            </a:r>
            <a:endParaRPr lang="en-US" sz="2100" b="1" dirty="0">
              <a:solidFill>
                <a:srgbClr val="7022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133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2233"/>
                </a:solidFill>
                <a:latin typeface="Arial" pitchFamily="34" charset="0"/>
                <a:cs typeface="Arial" pitchFamily="34" charset="0"/>
              </a:rPr>
              <a:t>cultural identity</a:t>
            </a:r>
            <a:endParaRPr lang="en-US" sz="2100" b="1" dirty="0">
              <a:solidFill>
                <a:srgbClr val="7022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410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74F28"/>
                </a:solidFill>
                <a:latin typeface="Arial" pitchFamily="34" charset="0"/>
                <a:cs typeface="Arial" pitchFamily="34" charset="0"/>
              </a:rPr>
              <a:t>develop their intellectual abilities</a:t>
            </a:r>
            <a:endParaRPr lang="en-US" sz="2100" b="1" dirty="0">
              <a:solidFill>
                <a:srgbClr val="274F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91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C40EA"/>
                </a:solidFill>
                <a:latin typeface="Arial" pitchFamily="34" charset="0"/>
                <a:cs typeface="Arial" pitchFamily="34" charset="0"/>
              </a:rPr>
              <a:t>shape their cultural identity</a:t>
            </a:r>
            <a:endParaRPr lang="en-US" sz="2100" b="1" dirty="0">
              <a:solidFill>
                <a:srgbClr val="4C40E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133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74F28"/>
                </a:solidFill>
                <a:latin typeface="Arial" pitchFamily="34" charset="0"/>
                <a:cs typeface="Arial" pitchFamily="34" charset="0"/>
              </a:rPr>
              <a:t>develop their intellectual abilities</a:t>
            </a:r>
            <a:endParaRPr lang="en-US" sz="2100" b="1" dirty="0">
              <a:solidFill>
                <a:srgbClr val="274F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752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C40EA"/>
                </a:solidFill>
                <a:latin typeface="Arial" pitchFamily="34" charset="0"/>
                <a:cs typeface="Arial" pitchFamily="34" charset="0"/>
              </a:rPr>
              <a:t>shape their cultural identity</a:t>
            </a:r>
            <a:endParaRPr lang="en-US" sz="2100" b="1" dirty="0">
              <a:solidFill>
                <a:srgbClr val="4C40E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522</Words>
  <Application>Microsoft Office PowerPoint</Application>
  <PresentationFormat>On-screen Show (4:3)</PresentationFormat>
  <Paragraphs>75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baovy</dc:creator>
  <cp:lastModifiedBy>bienphongvnn</cp:lastModifiedBy>
  <cp:revision>24</cp:revision>
  <dcterms:created xsi:type="dcterms:W3CDTF">2017-12-07T07:19:20Z</dcterms:created>
  <dcterms:modified xsi:type="dcterms:W3CDTF">2020-12-10T00:43:24Z</dcterms:modified>
</cp:coreProperties>
</file>