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802" r:id="rId3"/>
    <p:sldMasterId id="2147483814" r:id="rId4"/>
  </p:sldMasterIdLst>
  <p:notesMasterIdLst>
    <p:notesMasterId r:id="rId39"/>
  </p:notesMasterIdLst>
  <p:sldIdLst>
    <p:sldId id="297" r:id="rId5"/>
    <p:sldId id="444" r:id="rId6"/>
    <p:sldId id="446" r:id="rId7"/>
    <p:sldId id="448" r:id="rId8"/>
    <p:sldId id="447" r:id="rId9"/>
    <p:sldId id="426" r:id="rId10"/>
    <p:sldId id="443" r:id="rId11"/>
    <p:sldId id="449" r:id="rId12"/>
    <p:sldId id="419" r:id="rId13"/>
    <p:sldId id="425" r:id="rId14"/>
    <p:sldId id="421" r:id="rId15"/>
    <p:sldId id="420" r:id="rId16"/>
    <p:sldId id="450" r:id="rId17"/>
    <p:sldId id="422" r:id="rId18"/>
    <p:sldId id="400" r:id="rId19"/>
    <p:sldId id="358" r:id="rId20"/>
    <p:sldId id="367" r:id="rId21"/>
    <p:sldId id="368" r:id="rId22"/>
    <p:sldId id="370" r:id="rId23"/>
    <p:sldId id="396" r:id="rId24"/>
    <p:sldId id="397" r:id="rId25"/>
    <p:sldId id="434" r:id="rId26"/>
    <p:sldId id="435" r:id="rId27"/>
    <p:sldId id="436" r:id="rId28"/>
    <p:sldId id="437" r:id="rId29"/>
    <p:sldId id="438" r:id="rId30"/>
    <p:sldId id="398" r:id="rId31"/>
    <p:sldId id="451" r:id="rId32"/>
    <p:sldId id="375" r:id="rId33"/>
    <p:sldId id="376" r:id="rId34"/>
    <p:sldId id="377" r:id="rId35"/>
    <p:sldId id="378" r:id="rId36"/>
    <p:sldId id="379" r:id="rId37"/>
    <p:sldId id="40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CCFF"/>
    <a:srgbClr val="FF9900"/>
    <a:srgbClr val="3366CC"/>
    <a:srgbClr val="33CC33"/>
    <a:srgbClr val="CC99FF"/>
    <a:srgbClr val="9933FF"/>
    <a:srgbClr val="FFFFCC"/>
    <a:srgbClr val="99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409" autoAdjust="0"/>
  </p:normalViewPr>
  <p:slideViewPr>
    <p:cSldViewPr>
      <p:cViewPr varScale="1">
        <p:scale>
          <a:sx n="68" d="100"/>
          <a:sy n="68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43A1E-91D3-418C-9F65-0D51ED6B647E}" type="datetimeFigureOut">
              <a:rPr lang="en-US" smtClean="0"/>
              <a:pPr/>
              <a:t>18/12/2023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9BC0B-EE00-4154-9B1D-2F8813DEF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2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91BCE-B1BB-4258-9A0C-CF76BD4192A5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8973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9BC0B-EE00-4154-9B1D-2F8813DEFE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0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9BC0B-EE00-4154-9B1D-2F8813DEFEF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29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9BC0B-EE00-4154-9B1D-2F8813DEFEF1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6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6A1F-3739-4305-9EA8-E04E984213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46C52-A9AE-406F-9C47-2C0A19232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8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E425F-4B0A-44CE-97DC-69A2BC2C8A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FAF8F-912F-4711-8D1E-F09785E7E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7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0E5C-26F1-474A-80B1-0C1D76C692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E86C-3737-4125-8A36-C919D71F5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5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7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4561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0823D-DBC3-4B34-A7C3-E533629CA9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D9905-6B33-45B7-8EFB-1A6003C58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872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77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C8680-BCDE-4CD9-A024-25568C08D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0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09343-94C5-4CAC-AEE5-E647FBF7AF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91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2E96A-FB56-45B7-8DD8-2E2E41216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68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E1C60-7CBE-46B4-9F2A-19B06BC47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4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A640-275B-4DE3-953F-6D3C9269E4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31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3784B-DFC7-47B5-8D08-7068546A13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69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14B8-4717-4C83-9B0E-EB6D960C87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DECE-530D-4158-A749-10CC1D3BAF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38589-57EF-445B-8876-60F1D754F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39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23961-5AA7-4FF1-9633-459EC28C8B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94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84904-93D4-4823-B954-B0E12E19B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3CE6D-0227-4701-98B8-96960E4DEA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57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D1B23-8145-41B8-B5FD-49B893F4EA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74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57EFD-94E9-43F1-9F53-05A781468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10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77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BFDD7-5C8A-4020-B1AB-A31DF9E493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13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72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3DB25-8596-498D-855E-C222FDAADA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2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72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72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51655-A89B-4B59-9AE4-C8C0D02622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47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92E22-9409-4A87-94CA-B11222145F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25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9803-11BA-4C3B-ABE2-11F7B4F91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9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E7C97-9759-44A6-A3AB-D6069E237A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1713E-F1C5-4DDD-B3A5-48BDFC9AF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21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B3A0-5C06-477C-9515-2263B85B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344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2481-F968-4C51-946A-7032FE874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023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3143E-AACA-4E14-B796-C954FD718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273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5D03-8867-4D3A-A1D7-5627116DA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032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2A2A2-852F-4542-B77B-8E728AB58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985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EF6D-0244-4C69-B6A8-771E1FF04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412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B557-7E2C-4EEF-9CBA-F4C5080D8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186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94FFE-C1B9-44EB-98FD-69CFBAC5E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109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0B213-4B8D-4E6C-93E8-B26ECEF4B4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394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309E5-26A9-4033-849C-6D548B756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84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29B6-5403-45D0-B044-371FAB737F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5FFD-DB63-4474-B6AA-DB04E1115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88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E762F-F8DC-4933-A0B6-4798965F20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20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57C34-B2C5-4B93-A3D3-033849D272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61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195CC-0959-404F-B15E-C6F28CDF01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82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F85D4-9571-4322-B99A-9E62057BB9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940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48E19-BA75-40B8-BF23-9987D4F445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3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ECD07-EF47-43DC-82CA-E745978664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77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991EB-11AA-4C9D-A3B2-F1F6ABCA61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27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2A843-98EB-40B1-9EDD-5D6FEA6439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493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5EA8F-0A2B-485E-BB82-4C394826DA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608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B301A-6867-4020-92B2-2EAE719BB9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1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D72C-265F-4914-BA7A-1F1779A620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F3A0-E1B6-4502-A258-3E534825C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34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B2621-EA3E-4CBF-9079-7FDA2A9FC3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38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821107-F520-4806-9A91-253EF41103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BD7C-5B34-40CF-A679-44EDEBAD2F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F1E2-4466-45A3-8920-597666537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7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FE7A-5EE4-46E0-BA37-7A0F4E50EB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225DF-E46B-46D8-AB33-2D02C3AE1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8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8442-7CAC-41E9-A304-9F438A575D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2BE0-35E5-4E2B-AFBF-D023FAF0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3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A481-31EF-4215-9B25-D7051BE121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E4B14-7EEF-4CB8-8B77-7ECE7AE24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8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EFD227D-19EA-401B-BF1A-B910AF5387C8}" type="datetimeFigureOut">
              <a:rPr lang="en-US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Aft>
                  <a:spcPct val="0"/>
                </a:spcAft>
                <a:defRPr/>
              </a:pPr>
              <a:t>18/12/2023</a:t>
            </a:fld>
            <a:endParaRPr lang="en-US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2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8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E8E7832-FE8A-4BDF-ACC6-19D52D798292}" type="slidenum">
              <a:rPr lang="en-US">
                <a:latin typeface="Verdana" pitchFamily="34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8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4A33B-182E-4F50-BC95-413F4765291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5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0"/>
              </a:spcBef>
              <a:defRPr sz="9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0"/>
              </a:spcBef>
              <a:defRPr sz="900" b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27D179C-DD90-4BC3-8AA1-654DC5A2E7A6}" type="slidenum">
              <a:rPr lang="en-US" alt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39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61309F-B9BB-4541-9E2D-47E51538137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7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222961&amp;picture=welcome-milkshake-text-titl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file:////Users/hoaithuong/Desktop/Ta&#768;i%20lie&#803;&#770;u/Gia&#769;o%20a&#769;n%20ppt/lo&#795;&#769;p%2012/U5/E%2012%20-UNIT%205%20READING/aspect.mp3" TargetMode="External"/><Relationship Id="rId13" Type="http://schemas.openxmlformats.org/officeDocument/2006/relationships/image" Target="../media/image26.png"/><Relationship Id="rId3" Type="http://schemas.microsoft.com/office/2007/relationships/media" Target="file:////Users/hoaithuong/Desktop/Ta&#768;i%20lie&#803;&#770;u/Gia&#769;o%20a&#769;n%20ppt/lo&#795;&#769;p%2012/U5/E%2012%20-UNIT%205%20READING/take%20it%20for%20granted%20that.mp3" TargetMode="External"/><Relationship Id="rId7" Type="http://schemas.microsoft.com/office/2007/relationships/media" Target="file:////Users/hoaithuong/Desktop/Ta&#768;i%20lie&#803;&#770;u/Gia&#769;o%20a&#769;n%20ppt/lo&#795;&#769;p%2012/U5/E%2012%20-UNIT%205%20READING/aspect.mp3" TargetMode="External"/><Relationship Id="rId12" Type="http://schemas.openxmlformats.org/officeDocument/2006/relationships/image" Target="../media/image25.png"/><Relationship Id="rId2" Type="http://schemas.openxmlformats.org/officeDocument/2006/relationships/audio" Target="file:////Users/hoaithuong/Desktop/Ta&#768;i%20lie&#803;&#770;u/Gia&#769;o%20a&#769;n%20ppt/lo&#795;&#769;p%2012/U5/E%2012%20-UNIT%205%20READING/integrate.mp3" TargetMode="External"/><Relationship Id="rId1" Type="http://schemas.microsoft.com/office/2007/relationships/media" Target="file:////Users/hoaithuong/Desktop/Ta&#768;i%20lie&#803;&#770;u/Gia&#769;o%20a&#769;n%20ppt/lo&#795;&#769;p%2012/U5/E%2012%20-UNIT%205%20READING/integrate.mp3" TargetMode="External"/><Relationship Id="rId6" Type="http://schemas.openxmlformats.org/officeDocument/2006/relationships/audio" Target="file:////Users/hoaithuong/Desktop/Ta&#768;i%20lie&#803;&#770;u/Gia&#769;o%20a&#769;n%20ppt/lo&#795;&#769;p%2012/U5/E%2012%20-UNIT%205%20READING/take%20sb%20or%20st%20for%20granted.mp3" TargetMode="External"/><Relationship Id="rId11" Type="http://schemas.openxmlformats.org/officeDocument/2006/relationships/image" Target="../media/image24.png"/><Relationship Id="rId5" Type="http://schemas.microsoft.com/office/2007/relationships/media" Target="file:////Users/hoaithuong/Desktop/Ta&#768;i%20lie&#803;&#770;u/Gia&#769;o%20a&#769;n%20ppt/lo&#795;&#769;p%2012/U5/E%2012%20-UNIT%205%20READING/take%20sb%20or%20st%20for%20granted.mp3" TargetMode="External"/><Relationship Id="rId10" Type="http://schemas.openxmlformats.org/officeDocument/2006/relationships/image" Target="../media/image23.png"/><Relationship Id="rId4" Type="http://schemas.openxmlformats.org/officeDocument/2006/relationships/audio" Target="file:////Users/hoaithuong/Desktop/Ta&#768;i%20lie&#803;&#770;u/Gia&#769;o%20a&#769;n%20ppt/lo&#795;&#769;p%2012/U5/E%2012%20-UNIT%205%20READING/take%20it%20for%20granted%20that.mp3" TargetMode="External"/><Relationship Id="rId9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Layout" Target="../slideLayouts/slideLayout15.xml"/><Relationship Id="rId7" Type="http://schemas.openxmlformats.org/officeDocument/2006/relationships/slide" Target="slide34.xml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0.xml"/><Relationship Id="rId11" Type="http://schemas.openxmlformats.org/officeDocument/2006/relationships/image" Target="../media/image34.gif"/><Relationship Id="rId5" Type="http://schemas.openxmlformats.org/officeDocument/2006/relationships/slide" Target="slide29.xml"/><Relationship Id="rId10" Type="http://schemas.openxmlformats.org/officeDocument/2006/relationships/slide" Target="slide33.xml"/><Relationship Id="rId4" Type="http://schemas.openxmlformats.org/officeDocument/2006/relationships/notesSlide" Target="../notesSlides/notesSlide3.xml"/><Relationship Id="rId9" Type="http://schemas.openxmlformats.org/officeDocument/2006/relationships/slide" Target="slide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5.png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slideLayout" Target="../slideLayouts/slideLayout35.xml"/><Relationship Id="rId7" Type="http://schemas.openxmlformats.org/officeDocument/2006/relationships/slide" Target="slide2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7.png"/><Relationship Id="rId5" Type="http://schemas.openxmlformats.org/officeDocument/2006/relationships/image" Target="../media/image56.gif"/><Relationship Id="rId4" Type="http://schemas.openxmlformats.org/officeDocument/2006/relationships/image" Target="../media/image55.emf"/><Relationship Id="rId9" Type="http://schemas.openxmlformats.org/officeDocument/2006/relationships/image" Target="../media/image5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file:////Users/hoaithuong/Desktop/Ta&#768;i%20lie&#803;&#770;u/Gia&#769;o%20a&#769;n%20ppt/lo&#795;&#769;p%2012/U5/E%2012%20-UNIT%205%20READING/WARM%20UP%20VIDEO%20SLIDE%204.mp4" TargetMode="External"/><Relationship Id="rId1" Type="http://schemas.microsoft.com/office/2007/relationships/media" Target="file:////Users/hoaithuong/Desktop/Ta&#768;i%20lie&#803;&#770;u/Gia&#769;o%20a&#769;n%20ppt/lo&#795;&#769;p%2012/U5/E%2012%20-UNIT%205%20READING/WARM%20UP%20VIDEO%20SLIDE%204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travel.org/shared/File:Vietnam_Regions_Map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gutelegacy.blogspot.com/2019/06/useful-words-reviews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1DEE05-3439-3845-897E-BE088D608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4561" y="576775"/>
            <a:ext cx="9107424" cy="52753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152400" y="457200"/>
            <a:ext cx="5791200" cy="64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>
                <a:solidFill>
                  <a:srgbClr val="333399">
                    <a:lumMod val="50000"/>
                  </a:srgbClr>
                </a:solidFill>
                <a:latin typeface="Arial"/>
              </a:rPr>
              <a:t>T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it for granted that ...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943600" y="457200"/>
            <a:ext cx="2514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>
                <a:solidFill>
                  <a:srgbClr val="006600"/>
                </a:solidFill>
                <a:latin typeface="Arial"/>
              </a:rPr>
              <a:t>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ứ nghĩ là ...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3" descr="C:\Users\Administrator\Desktop\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59412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28600" y="2209800"/>
            <a:ext cx="5059482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 took it for granted that I would go with her.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 ấy cứ nghĩ là tôi sẽ đi cùng với cô ấy.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87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10496" y="381000"/>
            <a:ext cx="8733504" cy="64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>
                <a:solidFill>
                  <a:srgbClr val="333399">
                    <a:lumMod val="50000"/>
                  </a:srgbClr>
                </a:solidFill>
                <a:latin typeface="Arial"/>
              </a:rPr>
              <a:t>C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ultural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identifier  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/′kʌltʃərəl  aɪ′dentɪfaɪə(r)/  (np)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743200" y="1143000"/>
            <a:ext cx="3124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bản sắc văn hóa</a:t>
            </a:r>
          </a:p>
        </p:txBody>
      </p:sp>
      <p:pic>
        <p:nvPicPr>
          <p:cNvPr id="7" name="Picture 3" descr="C:\Users\Administrator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270">
            <a:off x="246570" y="2444869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istrator\Desktop\7210c4294d10ad2375fccf9e305f86fa-lam-banh-hamburger-s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0310">
            <a:off x="2528394" y="2543089"/>
            <a:ext cx="3071122" cy="17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hatvan23-12-2fd4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2418">
            <a:off x="5152961" y="3381771"/>
            <a:ext cx="3347774" cy="25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istrator\Desktop\4-sztuk-zestaw-belly-dance-costume-kostium-indian-bollywood-dress-kobiety-sp-dnica-taniec-kostium-zestaw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7200"/>
            <a:ext cx="252294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cube-stress-reliever-jumboextralarge-4527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09800" y="2209800"/>
            <a:ext cx="533400" cy="839029"/>
          </a:xfrm>
          <a:prstGeom prst="straightConnector1">
            <a:avLst/>
          </a:prstGeom>
          <a:noFill/>
          <a:ln w="88900" cap="sq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>
          <a:xfrm flipV="1">
            <a:off x="645450" y="5029200"/>
            <a:ext cx="606669" cy="457200"/>
          </a:xfrm>
          <a:prstGeom prst="straightConnector1">
            <a:avLst/>
          </a:prstGeom>
          <a:noFill/>
          <a:ln w="88900" cap="sq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>
          <a:xfrm flipH="1">
            <a:off x="3083850" y="4495800"/>
            <a:ext cx="969498" cy="15068"/>
          </a:xfrm>
          <a:prstGeom prst="straightConnector1">
            <a:avLst/>
          </a:prstGeom>
          <a:noFill/>
          <a:ln w="88900" cap="sq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pic>
        <p:nvPicPr>
          <p:cNvPr id="9" name="Picture 5" descr="C:\Users\Administrator\Desktop\main-qimg-d0359c0f7d5e3198e013ca62029c9b0e-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48" y="2057400"/>
            <a:ext cx="4556186" cy="421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609600" y="457200"/>
            <a:ext cx="4327866" cy="64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>
                <a:solidFill>
                  <a:srgbClr val="333399">
                    <a:lumMod val="50000"/>
                  </a:srgbClr>
                </a:solidFill>
                <a:latin typeface="Arial"/>
              </a:rPr>
              <a:t>A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spect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/′æspekt/  (n)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334000" y="457200"/>
            <a:ext cx="3048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>
                <a:solidFill>
                  <a:srgbClr val="006600"/>
                </a:solidFill>
                <a:latin typeface="Arial"/>
              </a:rPr>
              <a:t>M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ặt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khía cạnh</a:t>
            </a:r>
          </a:p>
        </p:txBody>
      </p:sp>
    </p:spTree>
    <p:extLst>
      <p:ext uri="{BB962C8B-B14F-4D97-AF65-F5344CB8AC3E}">
        <p14:creationId xmlns:p14="http://schemas.microsoft.com/office/powerpoint/2010/main" val="19814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81000" y="304800"/>
            <a:ext cx="5562600" cy="64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4000" b="1" dirty="0">
                <a:solidFill>
                  <a:srgbClr val="333399">
                    <a:lumMod val="50000"/>
                  </a:srgbClr>
                </a:solidFill>
              </a:rPr>
              <a:t>Abandon  </a:t>
            </a:r>
            <a:r>
              <a:rPr lang="en-US" sz="4000" dirty="0">
                <a:solidFill>
                  <a:srgbClr val="333399">
                    <a:lumMod val="50000"/>
                  </a:srgbClr>
                </a:solidFill>
              </a:rPr>
              <a:t>/ə′bændən/ (v)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248400" y="30480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4000" dirty="0">
                <a:solidFill>
                  <a:srgbClr val="006600"/>
                </a:solidFill>
              </a:rPr>
              <a:t>= Give up</a:t>
            </a:r>
          </a:p>
        </p:txBody>
      </p:sp>
      <p:pic>
        <p:nvPicPr>
          <p:cNvPr id="2050" name="Picture 2" descr="C:\Users\Admin\Desktop\e1755acace2e654573dc9be8ee62d2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7467600" cy="4572000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114800" y="10668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4000" dirty="0" err="1">
                <a:solidFill>
                  <a:srgbClr val="006600"/>
                </a:solidFill>
              </a:rPr>
              <a:t>Từ</a:t>
            </a:r>
            <a:r>
              <a:rPr lang="en-US" sz="4000" dirty="0">
                <a:solidFill>
                  <a:srgbClr val="006600"/>
                </a:solidFill>
              </a:rPr>
              <a:t> </a:t>
            </a:r>
            <a:r>
              <a:rPr lang="en-US" sz="4000" dirty="0" err="1">
                <a:solidFill>
                  <a:srgbClr val="006600"/>
                </a:solidFill>
              </a:rPr>
              <a:t>bỏ</a:t>
            </a:r>
            <a:endParaRPr lang="en-US" sz="4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381000" y="457200"/>
            <a:ext cx="4846906" cy="64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>
                <a:solidFill>
                  <a:srgbClr val="333399">
                    <a:lumMod val="50000"/>
                  </a:srgbClr>
                </a:solidFill>
                <a:latin typeface="Arial"/>
              </a:rPr>
              <a:t>I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ntegrate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/′ɪntɪɡreɪt/   (v)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638800" y="457200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>
                <a:solidFill>
                  <a:srgbClr val="006600"/>
                </a:solidFill>
                <a:latin typeface="Arial"/>
              </a:rPr>
              <a:t>H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òa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nhập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90600" y="1143000"/>
            <a:ext cx="6264812" cy="683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 into / with something</a:t>
            </a:r>
          </a:p>
        </p:txBody>
      </p:sp>
      <p:pic>
        <p:nvPicPr>
          <p:cNvPr id="1026" name="Picture 2" descr="C:\Users\Administrator\Desktop\6WaysOnboar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239651" cy="355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BE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3606161" cy="331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istrator\Desktop\580b57fcd9996e24bc43c4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3775">
            <a:off x="3240367" y="3190956"/>
            <a:ext cx="1756332" cy="170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80b57fcd9996e24bc43c4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3127">
            <a:off x="6965087" y="2875638"/>
            <a:ext cx="715504" cy="9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4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402688" y="1721535"/>
            <a:ext cx="4846906" cy="64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333399">
                    <a:lumMod val="50000"/>
                  </a:srgbClr>
                </a:solidFill>
              </a:rPr>
              <a:t>- Integrate   </a:t>
            </a: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/′ɪntɪɡreɪt/   (v)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126588" y="2288460"/>
            <a:ext cx="6264812" cy="683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i="1" dirty="0">
                <a:solidFill>
                  <a:srgbClr val="333399">
                    <a:lumMod val="50000"/>
                  </a:srgbClr>
                </a:solidFill>
              </a:rPr>
              <a:t>integrate into / with something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791200" y="1720644"/>
            <a:ext cx="2590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dirty="0">
                <a:solidFill>
                  <a:srgbClr val="006600"/>
                </a:solidFill>
              </a:rPr>
              <a:t>hòa nhập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410496" y="3530667"/>
            <a:ext cx="5791200" cy="716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333399">
                    <a:lumMod val="50000"/>
                  </a:srgbClr>
                </a:solidFill>
              </a:rPr>
              <a:t>- Take sb / st for granted</a:t>
            </a:r>
            <a:endParaRPr lang="en-US" sz="3000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11282" y="2864535"/>
            <a:ext cx="5791200" cy="64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333399">
                    <a:lumMod val="50000"/>
                  </a:srgbClr>
                </a:solidFill>
              </a:rPr>
              <a:t>-Take it for granted that ...</a:t>
            </a:r>
            <a:endParaRPr lang="en-US" sz="3000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791200" y="2866104"/>
            <a:ext cx="2514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dirty="0">
                <a:solidFill>
                  <a:srgbClr val="006600"/>
                </a:solidFill>
              </a:rPr>
              <a:t>cứ nghĩ là ...</a:t>
            </a:r>
            <a:r>
              <a:rPr lang="en-US" sz="3000" b="1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971800" y="4065636"/>
            <a:ext cx="6172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dirty="0">
                <a:solidFill>
                  <a:srgbClr val="006600"/>
                </a:solidFill>
              </a:rPr>
              <a:t>coi ai / thứ gì là điều đương nhiên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96534" y="4677696"/>
            <a:ext cx="4327866" cy="64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333399">
                    <a:lumMod val="50000"/>
                  </a:srgbClr>
                </a:solidFill>
              </a:rPr>
              <a:t>- Aspect    </a:t>
            </a: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/′æspekt/  (n)</a:t>
            </a:r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5715000" y="4677696"/>
            <a:ext cx="3048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dirty="0">
                <a:solidFill>
                  <a:srgbClr val="006600"/>
                </a:solidFill>
              </a:rPr>
              <a:t>mặt, khía cạnh</a:t>
            </a: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410496" y="5332431"/>
            <a:ext cx="8733504" cy="64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333399">
                    <a:lumMod val="50000"/>
                  </a:srgbClr>
                </a:solidFill>
              </a:rPr>
              <a:t>- Cultural identifier   </a:t>
            </a: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/′kʌltʃərəl  aɪ′dentɪfaɪə(r)/  (np)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715000" y="5943600"/>
            <a:ext cx="3429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dirty="0">
                <a:solidFill>
                  <a:srgbClr val="006600"/>
                </a:solidFill>
              </a:rPr>
              <a:t>bản sắc văn hóa</a:t>
            </a:r>
          </a:p>
        </p:txBody>
      </p:sp>
      <p:pic>
        <p:nvPicPr>
          <p:cNvPr id="21" name="integrat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53400" y="1828800"/>
            <a:ext cx="533400" cy="457200"/>
          </a:xfrm>
          <a:prstGeom prst="rect">
            <a:avLst/>
          </a:prstGeom>
        </p:spPr>
      </p:pic>
      <p:pic>
        <p:nvPicPr>
          <p:cNvPr id="27" name="take it for granted th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29600" y="2971800"/>
            <a:ext cx="381000" cy="381000"/>
          </a:xfrm>
          <a:prstGeom prst="rect">
            <a:avLst/>
          </a:prstGeom>
        </p:spPr>
      </p:pic>
      <p:pic>
        <p:nvPicPr>
          <p:cNvPr id="29" name="take sb or st for granted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153400" y="3657600"/>
            <a:ext cx="457200" cy="457200"/>
          </a:xfrm>
          <a:prstGeom prst="rect">
            <a:avLst/>
          </a:prstGeom>
        </p:spPr>
      </p:pic>
      <p:pic>
        <p:nvPicPr>
          <p:cNvPr id="30" name="aspec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34400" y="4800600"/>
            <a:ext cx="381000" cy="381000"/>
          </a:xfrm>
          <a:prstGeom prst="rect">
            <a:avLst/>
          </a:prstGeom>
        </p:spPr>
      </p:pic>
      <p:sp>
        <p:nvSpPr>
          <p:cNvPr id="32" name="Horizontal Scroll 31"/>
          <p:cNvSpPr/>
          <p:nvPr/>
        </p:nvSpPr>
        <p:spPr>
          <a:xfrm>
            <a:off x="1447800" y="0"/>
            <a:ext cx="6705600" cy="914400"/>
          </a:xfrm>
          <a:prstGeom prst="horizontalScroll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381000" y="1143000"/>
            <a:ext cx="5562600" cy="64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333399">
                    <a:lumMod val="50000"/>
                  </a:srgbClr>
                </a:solidFill>
              </a:rPr>
              <a:t>- Abandon  </a:t>
            </a: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/ə′bændən/ (v)</a:t>
            </a: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5715000" y="1066800"/>
            <a:ext cx="1524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dirty="0" err="1">
                <a:solidFill>
                  <a:srgbClr val="006600"/>
                </a:solidFill>
              </a:rPr>
              <a:t>Từ</a:t>
            </a:r>
            <a:r>
              <a:rPr lang="en-US" sz="3000" dirty="0">
                <a:solidFill>
                  <a:srgbClr val="006600"/>
                </a:solidFill>
              </a:rPr>
              <a:t> </a:t>
            </a:r>
            <a:r>
              <a:rPr lang="en-US" sz="3000" dirty="0" err="1">
                <a:solidFill>
                  <a:srgbClr val="006600"/>
                </a:solidFill>
              </a:rPr>
              <a:t>bỏ</a:t>
            </a:r>
            <a:endParaRPr lang="en-US" sz="3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6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0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8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208" y="1125792"/>
            <a:ext cx="8077200" cy="923925"/>
          </a:xfrm>
          <a:prstGeom prst="round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rgbClr val="006600"/>
                </a:solidFill>
              </a:rPr>
              <a:t>			 </a:t>
            </a:r>
          </a:p>
          <a:p>
            <a:r>
              <a:rPr lang="en-US" sz="3000" b="1" dirty="0">
                <a:solidFill>
                  <a:srgbClr val="006600"/>
                </a:solidFill>
              </a:rPr>
              <a:t>			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4088" y="2133600"/>
            <a:ext cx="8665112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/>
            <a:r>
              <a:rPr lang="en-US" sz="3000" b="1" kern="0" dirty="0">
                <a:solidFill>
                  <a:srgbClr val="FF0000"/>
                </a:solidFill>
              </a:rPr>
              <a:t>1.</a:t>
            </a:r>
            <a:r>
              <a:rPr lang="en-US" sz="3000" b="1" kern="0" dirty="0">
                <a:solidFill>
                  <a:schemeClr val="accent2">
                    <a:lumMod val="50000"/>
                  </a:schemeClr>
                </a:solidFill>
              </a:rPr>
              <a:t> He had taken it </a:t>
            </a:r>
            <a:r>
              <a:rPr lang="en-US" sz="3000" kern="0" dirty="0">
                <a:solidFill>
                  <a:schemeClr val="accent2">
                    <a:lumMod val="50000"/>
                  </a:schemeClr>
                </a:solidFill>
              </a:rPr>
              <a:t>_________________</a:t>
            </a:r>
            <a:r>
              <a:rPr lang="en-US" sz="3000" b="1" kern="0" dirty="0">
                <a:solidFill>
                  <a:schemeClr val="accent2">
                    <a:lumMod val="50000"/>
                  </a:schemeClr>
                </a:solidFill>
              </a:rPr>
              <a:t> that his friend would tell the truth.</a:t>
            </a:r>
          </a:p>
          <a:p>
            <a:pPr marL="514350" indent="-514350" algn="l"/>
            <a:r>
              <a:rPr lang="en-US" sz="3000" b="1" kern="0" dirty="0">
                <a:solidFill>
                  <a:srgbClr val="FF0000"/>
                </a:solidFill>
              </a:rPr>
              <a:t>2. </a:t>
            </a:r>
            <a:r>
              <a:rPr lang="en-US" sz="3000" kern="0" dirty="0">
                <a:solidFill>
                  <a:schemeClr val="accent2">
                    <a:lumMod val="50000"/>
                  </a:schemeClr>
                </a:solidFill>
              </a:rPr>
              <a:t>____________________</a:t>
            </a:r>
            <a:r>
              <a:rPr lang="en-US" sz="3000" b="1" kern="0" dirty="0">
                <a:solidFill>
                  <a:schemeClr val="accent2">
                    <a:lumMod val="50000"/>
                  </a:schemeClr>
                </a:solidFill>
              </a:rPr>
              <a:t> are characteristics shared by individuals belonging to the same group or community.</a:t>
            </a:r>
          </a:p>
          <a:p>
            <a:pPr marL="514350" indent="-514350" algn="l"/>
            <a:r>
              <a:rPr lang="en-US" sz="3000" b="1" kern="0" dirty="0">
                <a:solidFill>
                  <a:srgbClr val="FF0000"/>
                </a:solidFill>
              </a:rPr>
              <a:t>3. </a:t>
            </a:r>
            <a:r>
              <a:rPr lang="en-US" sz="3000" b="1" kern="0" dirty="0">
                <a:solidFill>
                  <a:schemeClr val="accent2">
                    <a:lumMod val="50000"/>
                  </a:schemeClr>
                </a:solidFill>
              </a:rPr>
              <a:t>When he studied abroad, he successfully </a:t>
            </a:r>
            <a:r>
              <a:rPr lang="en-US" sz="3000" kern="0" dirty="0">
                <a:solidFill>
                  <a:schemeClr val="accent2">
                    <a:lumMod val="50000"/>
                  </a:schemeClr>
                </a:solidFill>
              </a:rPr>
              <a:t>_________________</a:t>
            </a:r>
            <a:r>
              <a:rPr lang="en-US" sz="3000" b="1" kern="0" dirty="0">
                <a:solidFill>
                  <a:schemeClr val="accent2">
                    <a:lumMod val="50000"/>
                  </a:schemeClr>
                </a:solidFill>
              </a:rPr>
              <a:t> into the local culture.</a:t>
            </a:r>
          </a:p>
          <a:p>
            <a:pPr marL="514350" indent="-514350" algn="l"/>
            <a:r>
              <a:rPr lang="en-US" sz="3000" b="1" kern="0" dirty="0">
                <a:solidFill>
                  <a:srgbClr val="FF0000"/>
                </a:solidFill>
              </a:rPr>
              <a:t>4. </a:t>
            </a:r>
            <a:r>
              <a:rPr lang="en-US" sz="3000" b="1" kern="0" dirty="0">
                <a:solidFill>
                  <a:schemeClr val="accent2">
                    <a:lumMod val="50000"/>
                  </a:schemeClr>
                </a:solidFill>
              </a:rPr>
              <a:t>His book covers all </a:t>
            </a:r>
            <a:r>
              <a:rPr lang="en-US" sz="3000" kern="0" dirty="0">
                <a:solidFill>
                  <a:schemeClr val="accent2">
                    <a:lumMod val="50000"/>
                  </a:schemeClr>
                </a:solidFill>
              </a:rPr>
              <a:t>_________________</a:t>
            </a:r>
            <a:r>
              <a:rPr lang="en-US" sz="3000" b="1" kern="0" dirty="0">
                <a:solidFill>
                  <a:schemeClr val="accent2">
                    <a:lumMod val="50000"/>
                  </a:schemeClr>
                </a:solidFill>
              </a:rPr>
              <a:t> of  a migrant’s life.</a:t>
            </a:r>
          </a:p>
          <a:p>
            <a:pPr marL="514350" indent="-514350" algn="l">
              <a:lnSpc>
                <a:spcPct val="120000"/>
              </a:lnSpc>
              <a:buAutoNum type="arabicPeriod"/>
            </a:pP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12288" y="1002628"/>
            <a:ext cx="2264312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006600"/>
                </a:solidFill>
              </a:rPr>
              <a:t>integrate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95800" y="1002628"/>
            <a:ext cx="2264312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006600"/>
                </a:solidFill>
              </a:rPr>
              <a:t>aspect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012288" y="1473896"/>
            <a:ext cx="2264312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006600"/>
                </a:solidFill>
              </a:rPr>
              <a:t>for granted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495800" y="1479756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006600"/>
                </a:solidFill>
              </a:rPr>
              <a:t>cultural identifier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288888" y="2057400"/>
            <a:ext cx="2264312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C00000"/>
                </a:solidFill>
              </a:rPr>
              <a:t>for granted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914400" y="3048000"/>
            <a:ext cx="35814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C00000"/>
                </a:solidFill>
              </a:rPr>
              <a:t>Cultural identifiers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698088" y="4999704"/>
            <a:ext cx="2264312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C00000"/>
                </a:solidFill>
              </a:rPr>
              <a:t>integrated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203288" y="5533104"/>
            <a:ext cx="2264312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b="1" dirty="0">
                <a:solidFill>
                  <a:srgbClr val="C00000"/>
                </a:solidFill>
              </a:rPr>
              <a:t>aspects</a:t>
            </a:r>
          </a:p>
        </p:txBody>
      </p:sp>
      <p:pic>
        <p:nvPicPr>
          <p:cNvPr id="18" name="Picture 2" descr="C:\Users\Administrator\Desktop\Circle-PNG-Pi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600200" cy="83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Circle-PNG-Pi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932904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Circle-PNG-Pic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3058844" cy="6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Circle-PNG-Pict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96" y="5041488"/>
            <a:ext cx="4191000" cy="6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Circle-PNG-Pict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562600"/>
            <a:ext cx="762000" cy="6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Circle-PNG-Pictur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6" y="6051274"/>
            <a:ext cx="3124200" cy="6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2667000" y="990600"/>
            <a:ext cx="822666" cy="64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(n)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6019800" y="990600"/>
            <a:ext cx="822666" cy="64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(n)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7696200" y="1475936"/>
            <a:ext cx="914400" cy="64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(np)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3139734" y="1475936"/>
            <a:ext cx="1051266" cy="640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(phr)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Task 1. </a:t>
            </a:r>
            <a:r>
              <a:rPr lang="en-US" sz="2800" b="1" dirty="0">
                <a:solidFill>
                  <a:srgbClr val="0070C0"/>
                </a:solidFill>
              </a:rPr>
              <a:t>Use the words or phrases in the box to complete the sentences with their correct form.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6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04800" y="1963992"/>
            <a:ext cx="84582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/>
            <a:r>
              <a:rPr lang="en-US" sz="2600" b="1" dirty="0">
                <a:solidFill>
                  <a:srgbClr val="FF0000"/>
                </a:solidFill>
              </a:rPr>
              <a:t>a.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 On the other hand, there are people who choose to abandon their heritage culture and assimilate into the new culture of the majority.</a:t>
            </a:r>
          </a:p>
          <a:p>
            <a:pPr marL="514350" indent="-514350" algn="just"/>
            <a:r>
              <a:rPr lang="en-US" sz="2600" b="1" dirty="0">
                <a:solidFill>
                  <a:srgbClr val="FF0000"/>
                </a:solidFill>
              </a:rPr>
              <a:t>b. 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Cultural identity is usually understood as the identity or feeling of belonging to a group that has its own culture.</a:t>
            </a:r>
          </a:p>
          <a:p>
            <a:pPr marL="514350" indent="-514350" algn="just"/>
            <a:r>
              <a:rPr lang="en-US" sz="2600" b="1" dirty="0">
                <a:solidFill>
                  <a:srgbClr val="FF0000"/>
                </a:solidFill>
              </a:rPr>
              <a:t>c.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 However, people often do not confine themselves to one culture.</a:t>
            </a:r>
          </a:p>
          <a:p>
            <a:pPr marL="514350" indent="-514350" algn="just"/>
            <a:r>
              <a:rPr lang="en-US" sz="2600" b="1" dirty="0">
                <a:solidFill>
                  <a:srgbClr val="FF0000"/>
                </a:solidFill>
              </a:rPr>
              <a:t>d.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 The first stage, known as </a:t>
            </a:r>
            <a:r>
              <a:rPr lang="en-US" sz="2600" i="1" dirty="0">
                <a:solidFill>
                  <a:schemeClr val="accent2">
                    <a:lumMod val="50000"/>
                  </a:schemeClr>
                </a:solidFill>
              </a:rPr>
              <a:t>unexamined cultural identity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, occurs during childhood, when culture is taken for granted.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724400" y="4526526"/>
            <a:ext cx="41148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______________________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2000" y="1981200"/>
            <a:ext cx="34290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________________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430296" y="2362200"/>
            <a:ext cx="1723104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838200" y="2362200"/>
            <a:ext cx="26670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09600" y="3200400"/>
            <a:ext cx="32004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_______________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38200" y="4892778"/>
            <a:ext cx="19050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838200" y="5380704"/>
            <a:ext cx="32004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85800" y="4495800"/>
            <a:ext cx="19050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1371600" y="2773926"/>
            <a:ext cx="18288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04800" y="349659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Task 2.</a:t>
            </a:r>
            <a:r>
              <a:rPr lang="en-US" sz="2400" b="1" dirty="0">
                <a:solidFill>
                  <a:srgbClr val="006600"/>
                </a:solidFill>
              </a:rPr>
              <a:t> Read the passage about cultural identity. Four sentences have been removed from the passage. Choose a sentence (a-d) to complete each gap (1-4).</a:t>
            </a:r>
          </a:p>
        </p:txBody>
      </p:sp>
    </p:spTree>
    <p:extLst>
      <p:ext uri="{BB962C8B-B14F-4D97-AF65-F5344CB8AC3E}">
        <p14:creationId xmlns:p14="http://schemas.microsoft.com/office/powerpoint/2010/main" val="380115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600200" y="1905000"/>
            <a:ext cx="53340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(1)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________________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(2)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________________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(3)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________________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</a:rPr>
              <a:t>(4)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________________</a:t>
            </a:r>
          </a:p>
          <a:p>
            <a:pPr marL="514350" indent="-514350" algn="just">
              <a:buAutoNum type="alphaLcPeriod"/>
            </a:pP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200400" y="1905000"/>
            <a:ext cx="664112" cy="731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4000" b="1" dirty="0">
                <a:solidFill>
                  <a:srgbClr val="006600"/>
                </a:solidFill>
              </a:rPr>
              <a:t>b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200400" y="2667000"/>
            <a:ext cx="740312" cy="731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4000" b="1" dirty="0">
                <a:solidFill>
                  <a:srgbClr val="006600"/>
                </a:solidFill>
              </a:rPr>
              <a:t>d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276600" y="3429000"/>
            <a:ext cx="740312" cy="731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4000" b="1" dirty="0">
                <a:solidFill>
                  <a:srgbClr val="006600"/>
                </a:solidFill>
              </a:rPr>
              <a:t>c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76600" y="4191000"/>
            <a:ext cx="740312" cy="731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4000" b="1" dirty="0">
                <a:solidFill>
                  <a:srgbClr val="006600"/>
                </a:solidFill>
              </a:rPr>
              <a:t>a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0"/>
            <a:ext cx="8915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Task 2.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Read the passage about cultural identity. Four sentences have been removed from the passage. Choose a sentence (a-d) to complete each gap (1-4).</a:t>
            </a:r>
          </a:p>
        </p:txBody>
      </p:sp>
      <p:sp>
        <p:nvSpPr>
          <p:cNvPr id="29698" name="AutoShape 2" descr="learning cul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1" name="Picture 5" descr="C:\Users\Admin\Desktop\debates-club-picture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9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0" y="2286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b="1" dirty="0">
                <a:solidFill>
                  <a:srgbClr val="C00000"/>
                </a:solidFill>
              </a:rPr>
              <a:t>Task 3.</a:t>
            </a:r>
            <a:r>
              <a:rPr lang="en-US" b="1" dirty="0">
                <a:solidFill>
                  <a:srgbClr val="00660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Read the passage again and answer the questions.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1905000"/>
            <a:ext cx="86106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rabicPeriod"/>
            </a:pP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How do individuals define themselves?</a:t>
            </a:r>
          </a:p>
          <a:p>
            <a:pPr marL="514350" indent="-514350" algn="just">
              <a:buAutoNum type="arabicPeriod"/>
            </a:pP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What happens in the first and the second stages of the formation of cultural identity?</a:t>
            </a:r>
          </a:p>
          <a:p>
            <a:pPr marL="514350" indent="-514350" algn="just">
              <a:buAutoNum type="arabicPeriod"/>
            </a:pP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When do people reach the final stage?</a:t>
            </a:r>
          </a:p>
          <a:p>
            <a:pPr marL="514350" indent="-514350" algn="just">
              <a:buAutoNum type="arabicPeriod"/>
            </a:pP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Why can people’s cultural identity be affected by other cultures even if they live in their native country?</a:t>
            </a:r>
          </a:p>
          <a:p>
            <a:pPr marL="514350" indent="-514350" algn="just">
              <a:buAutoNum type="arabicPeriod"/>
            </a:pP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What are the three ways people react when they move to a new culture?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962400" y="1981200"/>
            <a:ext cx="32004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_________________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09600" y="2514600"/>
            <a:ext cx="32004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_______________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800600" y="2514600"/>
            <a:ext cx="16002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7391400" y="2514600"/>
            <a:ext cx="16002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85800" y="2971800"/>
            <a:ext cx="16002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85800" y="1981200"/>
            <a:ext cx="1202202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85800" y="3535926"/>
            <a:ext cx="16002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505200" y="3535926"/>
            <a:ext cx="16002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5257800" y="3535926"/>
            <a:ext cx="21336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85800" y="4114800"/>
            <a:ext cx="16002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962400" y="4114800"/>
            <a:ext cx="26670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7239000" y="4114800"/>
            <a:ext cx="16002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219200" y="4572000"/>
            <a:ext cx="25908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685800" y="5562600"/>
            <a:ext cx="25908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3276600" y="5562600"/>
            <a:ext cx="25908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__________</a:t>
            </a:r>
            <a:endParaRPr lang="en-US" sz="2500" dirty="0">
              <a:solidFill>
                <a:srgbClr val="0000FF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6629400" y="5562600"/>
            <a:ext cx="1295400" cy="502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500" dirty="0">
                <a:solidFill>
                  <a:srgbClr val="C00000"/>
                </a:solidFill>
              </a:rPr>
              <a:t>_____</a:t>
            </a:r>
            <a:endParaRPr lang="en-US" sz="2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6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inh-nen-Powerpo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6CCFF"/>
                </a:solidFill>
                <a:latin typeface="Berlin Sans FB Demi" pitchFamily="34" charset="0"/>
              </a:rPr>
              <a:t>What countries do you think of when you see the following pictures or videos?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rId5" action="ppaction://hlinksldjump"/>
          </p:cNvPr>
          <p:cNvSpPr/>
          <p:nvPr/>
        </p:nvSpPr>
        <p:spPr>
          <a:xfrm>
            <a:off x="1314245" y="1622155"/>
            <a:ext cx="1524000" cy="1447800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7" name="Oval 6">
            <a:hlinkClick r:id="rId6" action="ppaction://hlinksldjump"/>
          </p:cNvPr>
          <p:cNvSpPr/>
          <p:nvPr/>
        </p:nvSpPr>
        <p:spPr>
          <a:xfrm>
            <a:off x="2819400" y="152400"/>
            <a:ext cx="1524000" cy="1447800"/>
          </a:xfrm>
          <a:prstGeom prst="ellipse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8" name="Oval 7">
            <a:hlinkClick r:id="rId7" action="ppaction://hlinksldjump"/>
          </p:cNvPr>
          <p:cNvSpPr/>
          <p:nvPr/>
        </p:nvSpPr>
        <p:spPr>
          <a:xfrm>
            <a:off x="4953000" y="228600"/>
            <a:ext cx="1524000" cy="1447800"/>
          </a:xfrm>
          <a:prstGeom prst="ellipse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6204770" y="2036894"/>
            <a:ext cx="1524000" cy="1447800"/>
          </a:xfrm>
          <a:prstGeom prst="ellipse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10" name="Oval 9">
            <a:hlinkClick r:id="rId8" action="ppaction://hlinksldjump"/>
          </p:cNvPr>
          <p:cNvSpPr/>
          <p:nvPr/>
        </p:nvSpPr>
        <p:spPr>
          <a:xfrm>
            <a:off x="5836877" y="4125085"/>
            <a:ext cx="1524000" cy="1447800"/>
          </a:xfrm>
          <a:prstGeom prst="ellips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6600"/>
                </a:solidFill>
              </a:rPr>
              <a:t>5</a:t>
            </a:r>
          </a:p>
        </p:txBody>
      </p:sp>
      <p:sp>
        <p:nvSpPr>
          <p:cNvPr id="11" name="Oval 10">
            <a:hlinkClick r:id="rId9" action="ppaction://hlinksldjump"/>
          </p:cNvPr>
          <p:cNvSpPr/>
          <p:nvPr/>
        </p:nvSpPr>
        <p:spPr>
          <a:xfrm>
            <a:off x="3581400" y="4851814"/>
            <a:ext cx="1524000" cy="1447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6600"/>
                </a:solidFill>
              </a:rPr>
              <a:t>6</a:t>
            </a:r>
          </a:p>
        </p:txBody>
      </p:sp>
      <p:sp>
        <p:nvSpPr>
          <p:cNvPr id="13" name="Oval 12">
            <a:hlinkClick r:id="rId10" action="ppaction://hlinksldjump"/>
          </p:cNvPr>
          <p:cNvSpPr/>
          <p:nvPr/>
        </p:nvSpPr>
        <p:spPr>
          <a:xfrm>
            <a:off x="1516423" y="3785969"/>
            <a:ext cx="1524000" cy="14478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6600"/>
                </a:solidFill>
              </a:rPr>
              <a:t>7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0" y="4916"/>
            <a:ext cx="1905000" cy="757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4000" b="1" dirty="0">
                <a:solidFill>
                  <a:srgbClr val="66CCFF"/>
                </a:solidFill>
              </a:rPr>
              <a:t>GAME</a:t>
            </a:r>
            <a:endParaRPr lang="en-US" sz="4000" dirty="0">
              <a:solidFill>
                <a:srgbClr val="66CC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276599" y="2362200"/>
            <a:ext cx="2850127" cy="1633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C00000"/>
                </a:solidFill>
              </a:rPr>
              <a:t>LUCKY</a:t>
            </a:r>
          </a:p>
          <a:p>
            <a:r>
              <a:rPr lang="en-US" sz="4000" b="1" dirty="0">
                <a:solidFill>
                  <a:srgbClr val="C00000"/>
                </a:solidFill>
              </a:rPr>
              <a:t>NUMBERS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1060245" y="78171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1931193" y="434668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1055944" y="552322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586198" y="2669458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7031037" y="4127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27" name="Picture 40" descr="pinksparkle6df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93255" y="711345"/>
            <a:ext cx="495300" cy="438150"/>
          </a:xfrm>
          <a:prstGeom prst="rect">
            <a:avLst/>
          </a:prstGeom>
          <a:noFill/>
        </p:spPr>
      </p:pic>
      <p:pic>
        <p:nvPicPr>
          <p:cNvPr id="28" name="Picture 41" descr="pinksparkle6df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24450" y="930420"/>
            <a:ext cx="495300" cy="438150"/>
          </a:xfrm>
          <a:prstGeom prst="rect">
            <a:avLst/>
          </a:prstGeom>
          <a:noFill/>
        </p:spPr>
      </p:pic>
      <p:pic>
        <p:nvPicPr>
          <p:cNvPr id="30" name="Picture 41" descr="pinksparkle6df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06813" y="2201069"/>
            <a:ext cx="495300" cy="438150"/>
          </a:xfrm>
          <a:prstGeom prst="rect">
            <a:avLst/>
          </a:prstGeom>
          <a:noFill/>
        </p:spPr>
      </p:pic>
      <p:pic>
        <p:nvPicPr>
          <p:cNvPr id="31" name="Picture 41" descr="pinksparkle6df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77100" y="4021392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41" descr="pinksparkle6df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09802" y="5573713"/>
            <a:ext cx="495300" cy="438150"/>
          </a:xfrm>
          <a:prstGeom prst="rect">
            <a:avLst/>
          </a:prstGeom>
          <a:noFill/>
        </p:spPr>
      </p:pic>
      <p:pic>
        <p:nvPicPr>
          <p:cNvPr id="33" name="Picture 41" descr="pinksparkle6df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86100" y="5410200"/>
            <a:ext cx="495300" cy="438150"/>
          </a:xfrm>
          <a:prstGeom prst="rect">
            <a:avLst/>
          </a:prstGeom>
          <a:noFill/>
        </p:spPr>
      </p:pic>
      <p:pic>
        <p:nvPicPr>
          <p:cNvPr id="34" name="Picture 41" descr="pinksparkle6df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66900" y="3829050"/>
            <a:ext cx="495300" cy="438150"/>
          </a:xfrm>
          <a:prstGeom prst="rect">
            <a:avLst/>
          </a:prstGeom>
          <a:noFill/>
        </p:spPr>
      </p:pic>
      <p:pic>
        <p:nvPicPr>
          <p:cNvPr id="35" name="Picture 41" descr="pinksparkle6df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85900" y="1676400"/>
            <a:ext cx="495300" cy="438150"/>
          </a:xfrm>
          <a:prstGeom prst="rect">
            <a:avLst/>
          </a:prstGeom>
          <a:noFill/>
        </p:spPr>
      </p:pic>
      <p:pic>
        <p:nvPicPr>
          <p:cNvPr id="2" name="Trong com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590106" y="5908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2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26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04800" y="304800"/>
            <a:ext cx="8610600" cy="1910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>
                <a:solidFill>
                  <a:srgbClr val="C00000"/>
                </a:solidFill>
              </a:rPr>
              <a:t>Task 4. </a:t>
            </a:r>
            <a:r>
              <a:rPr lang="en-US" sz="3000" b="1" dirty="0">
                <a:solidFill>
                  <a:srgbClr val="0070C0"/>
                </a:solidFill>
              </a:rPr>
              <a:t>Work in pairs to dicuss this question:</a:t>
            </a:r>
          </a:p>
          <a:p>
            <a:pPr algn="l"/>
            <a:r>
              <a:rPr lang="en-US" sz="3000" b="1" dirty="0">
                <a:solidFill>
                  <a:schemeClr val="tx1"/>
                </a:solidFill>
              </a:rPr>
              <a:t>What should you do to develop your cultural identity in today’s modern society?</a:t>
            </a:r>
          </a:p>
        </p:txBody>
      </p:sp>
      <p:pic>
        <p:nvPicPr>
          <p:cNvPr id="25601" name="Picture 1" descr="C:\Users\Admin\Desktop\asian-1822520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4343400" cy="3886200"/>
          </a:xfrm>
          <a:prstGeom prst="rect">
            <a:avLst/>
          </a:prstGeom>
          <a:noFill/>
        </p:spPr>
      </p:pic>
      <p:pic>
        <p:nvPicPr>
          <p:cNvPr id="25602" name="Picture 2" descr="C:\Users\Admin\Desktop\62529691_1155079484664636_2717216265314762752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971800"/>
            <a:ext cx="48006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6158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istrator\Desktop\cho-thue-ao-tu-than-cac-lo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667000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istrator\Desktop\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1"/>
            <a:ext cx="286226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676400" y="5105400"/>
            <a:ext cx="6248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Wear our traditional costumes</a:t>
            </a:r>
          </a:p>
        </p:txBody>
      </p:sp>
      <p:pic>
        <p:nvPicPr>
          <p:cNvPr id="24578" name="Picture 2" descr="C:\Users\Admin\Desktop\35850834_913531328819454_9145012944109568000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27432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97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banh_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7017">
            <a:off x="547206" y="795709"/>
            <a:ext cx="4088906" cy="24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tor\Desktop\p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520">
            <a:off x="4740689" y="429639"/>
            <a:ext cx="3956865" cy="263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istrator\Desktop\26993731_892017750957722_315123928584566248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500">
            <a:off x="2855179" y="2552568"/>
            <a:ext cx="3319954" cy="26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71600" y="5638800"/>
            <a:ext cx="6019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Cook and eat our traditional foods </a:t>
            </a:r>
          </a:p>
        </p:txBody>
      </p:sp>
    </p:spTree>
    <p:extLst>
      <p:ext uri="{BB962C8B-B14F-4D97-AF65-F5344CB8AC3E}">
        <p14:creationId xmlns:p14="http://schemas.microsoft.com/office/powerpoint/2010/main" val="30410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esktop\phong-tuc-dac-sa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810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55626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Celebrate traditional holidays and festivals</a:t>
            </a:r>
          </a:p>
        </p:txBody>
      </p:sp>
      <p:pic>
        <p:nvPicPr>
          <p:cNvPr id="8195" name="Picture 3" descr="C:\Users\Administrator\Desktop\images2106560_0602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istrator\Desktop\mau-sac-may-man-cua-12-con-giap-nam-2018--2018-01-05-15-37_0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3048000"/>
            <a:ext cx="3737633" cy="210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istrator\Desktop\anh1_xrn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3048000"/>
            <a:ext cx="3657600" cy="205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Administrator\Desktop\VN_15b8e0d58977b2b919d21317t08ca3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7" y="304800"/>
            <a:ext cx="4794956" cy="32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dien_ao_dai_dep_di_le_chua_dau_nam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85800" y="5715000"/>
            <a:ext cx="80010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Preserve our religious beliefs and practices</a:t>
            </a:r>
          </a:p>
        </p:txBody>
      </p:sp>
    </p:spTree>
    <p:extLst>
      <p:ext uri="{BB962C8B-B14F-4D97-AF65-F5344CB8AC3E}">
        <p14:creationId xmlns:p14="http://schemas.microsoft.com/office/powerpoint/2010/main" val="142298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esktop\capture-20181115-084828-cr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6088"/>
            <a:ext cx="7391400" cy="444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4262" y="5486400"/>
            <a:ext cx="5521938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Speak our native language</a:t>
            </a:r>
          </a:p>
        </p:txBody>
      </p:sp>
      <p:pic>
        <p:nvPicPr>
          <p:cNvPr id="4" name="Đây là Tiếng nói Việt Nam 1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969738" y="409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-76200" y="1524000"/>
            <a:ext cx="6019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dirty="0">
                <a:solidFill>
                  <a:srgbClr val="333399"/>
                </a:solidFill>
                <a:latin typeface="Monotype Corsiva" pitchFamily="66" charset="0"/>
              </a:rPr>
              <a:t>Summarize the reading passage in your own words.</a:t>
            </a:r>
          </a:p>
        </p:txBody>
      </p:sp>
      <p:pic>
        <p:nvPicPr>
          <p:cNvPr id="43020" name="Picture 12" descr="3d butterfly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077200" y="2286000"/>
            <a:ext cx="800100" cy="466725"/>
          </a:xfrm>
          <a:noFill/>
          <a:ln/>
        </p:spPr>
      </p:pic>
      <p:sp>
        <p:nvSpPr>
          <p:cNvPr id="43026" name="WordArt 18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3733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FF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Homework</a:t>
            </a:r>
          </a:p>
        </p:txBody>
      </p:sp>
      <p:pic>
        <p:nvPicPr>
          <p:cNvPr id="43028" name="Picture 20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886200" y="4648200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3" name="Picture 25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3900" y="4572000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13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Users\Admin\Desktop\a31ae645dceb237d133f711dc6117b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8382000" cy="46908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Bauhaus 93" pitchFamily="82" charset="0"/>
              </a:rPr>
              <a:t>Thank you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 bwMode="auto">
          <a:xfrm>
            <a:off x="228600" y="914400"/>
            <a:ext cx="8534400" cy="2286000"/>
          </a:xfrm>
          <a:prstGeom prst="horizontalScroll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en-US" sz="300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" y="561536"/>
            <a:ext cx="3434860" cy="513472"/>
          </a:xfrm>
          <a:prstGeom prst="roundRect">
            <a:avLst/>
          </a:prstGeom>
          <a:solidFill>
            <a:srgbClr val="BBE0E3">
              <a:lumMod val="90000"/>
            </a:srgbClr>
          </a:solidFill>
          <a:ln w="952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0" dirty="0">
                <a:solidFill>
                  <a:srgbClr val="C00000"/>
                </a:solidFill>
              </a:rPr>
              <a:t>Activity 3 (page 63)</a:t>
            </a:r>
            <a:endParaRPr lang="en-US" sz="28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62000" y="1447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>
                <a:solidFill>
                  <a:srgbClr val="006600"/>
                </a:solidFill>
              </a:rPr>
              <a:t>Question 1:</a:t>
            </a:r>
            <a:endParaRPr lang="en-US" sz="3000" dirty="0">
              <a:solidFill>
                <a:srgbClr val="333399">
                  <a:lumMod val="50000"/>
                </a:srgbClr>
              </a:solidFill>
            </a:endParaRPr>
          </a:p>
          <a:p>
            <a:pPr algn="just"/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How do individuals define themselves?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81000" y="3352800"/>
            <a:ext cx="85344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>
                <a:solidFill>
                  <a:srgbClr val="006600"/>
                </a:solidFill>
              </a:rPr>
              <a:t>Suggested answer:</a:t>
            </a:r>
            <a:endParaRPr lang="en-US" sz="3000" dirty="0">
              <a:solidFill>
                <a:srgbClr val="333399">
                  <a:lumMod val="50000"/>
                </a:srgbClr>
              </a:solidFill>
            </a:endParaRPr>
          </a:p>
          <a:p>
            <a:pPr algn="just"/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They define themselves by cultural identifiers such as nationality, ethnicity, location, history, language, gender, belief, customs, clothing and food.</a:t>
            </a:r>
          </a:p>
        </p:txBody>
      </p:sp>
      <p:pic>
        <p:nvPicPr>
          <p:cNvPr id="10" name="Picture 2" descr="pinkbig_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6477000"/>
            <a:ext cx="952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888002" y="0"/>
            <a:ext cx="513100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Unit 5: Cultural Identity</a:t>
            </a:r>
          </a:p>
        </p:txBody>
      </p:sp>
    </p:spTree>
    <p:extLst>
      <p:ext uri="{BB962C8B-B14F-4D97-AF65-F5344CB8AC3E}">
        <p14:creationId xmlns:p14="http://schemas.microsoft.com/office/powerpoint/2010/main" val="217127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819400" y="5257800"/>
            <a:ext cx="37338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6000" b="1" dirty="0">
                <a:solidFill>
                  <a:srgbClr val="C00000"/>
                </a:solidFill>
              </a:rPr>
              <a:t>England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4" name="Picture 8" descr="C:\Users\Administrator\Desktop\23-best-christmas-caroler-costume-ideas-images-on-pinterest-christmas-carol-fancy-dress-christmas-carol-fancy-dress-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69888"/>
            <a:ext cx="1956570" cy="34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Administrator\Desktop\2b664c7735226f4b796576b0be9b3a9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2267"/>
            <a:ext cx="1524000" cy="38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Britishfoodcollage.jp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648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41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 bwMode="auto">
          <a:xfrm>
            <a:off x="228600" y="914400"/>
            <a:ext cx="8534400" cy="2286000"/>
          </a:xfrm>
          <a:prstGeom prst="horizontalScroll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en-US" sz="300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" y="561536"/>
            <a:ext cx="3434860" cy="513472"/>
          </a:xfrm>
          <a:prstGeom prst="roundRect">
            <a:avLst/>
          </a:prstGeom>
          <a:solidFill>
            <a:srgbClr val="BBE0E3">
              <a:lumMod val="90000"/>
            </a:srgbClr>
          </a:solidFill>
          <a:ln w="952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0" dirty="0">
                <a:solidFill>
                  <a:srgbClr val="C00000"/>
                </a:solidFill>
              </a:rPr>
              <a:t>Activity 3 (page 63)</a:t>
            </a:r>
            <a:endParaRPr lang="en-US" sz="28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09600" y="1219200"/>
            <a:ext cx="80772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>
                <a:solidFill>
                  <a:srgbClr val="006600"/>
                </a:solidFill>
              </a:rPr>
              <a:t>Question 2: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What happens in the first and the second stages of the formation of cultural identity?</a:t>
            </a:r>
          </a:p>
          <a:p>
            <a:pPr algn="just"/>
            <a:endParaRPr lang="en-US" sz="3000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8600" y="3124200"/>
            <a:ext cx="85344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>
                <a:solidFill>
                  <a:srgbClr val="006600"/>
                </a:solidFill>
              </a:rPr>
              <a:t>Suggested answer:</a:t>
            </a:r>
            <a:endParaRPr lang="en-US" sz="3000" dirty="0">
              <a:solidFill>
                <a:srgbClr val="333399">
                  <a:lumMod val="50000"/>
                </a:srgbClr>
              </a:solidFill>
            </a:endParaRPr>
          </a:p>
          <a:p>
            <a:pPr algn="just"/>
            <a:r>
              <a:rPr lang="en-US" sz="3000" b="1" dirty="0">
                <a:solidFill>
                  <a:srgbClr val="333399">
                    <a:lumMod val="50000"/>
                  </a:srgbClr>
                </a:solidFill>
              </a:rPr>
              <a:t>In the first stage</a:t>
            </a: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, children take culture for granted, and easily accept cultural ideas and values without much critical thinking.</a:t>
            </a:r>
          </a:p>
          <a:p>
            <a:pPr algn="just"/>
            <a:r>
              <a:rPr lang="en-US" sz="3000" b="1" dirty="0">
                <a:solidFill>
                  <a:srgbClr val="333399">
                    <a:lumMod val="50000"/>
                  </a:srgbClr>
                </a:solidFill>
              </a:rPr>
              <a:t>In the second stage</a:t>
            </a: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, teenagers may become more curious, and willing to explore, analyse, and compare their beliefs with other cultures.</a:t>
            </a:r>
          </a:p>
        </p:txBody>
      </p:sp>
      <p:pic>
        <p:nvPicPr>
          <p:cNvPr id="9" name="Picture 2" descr="pinkbig_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6477000"/>
            <a:ext cx="952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1888002" y="0"/>
            <a:ext cx="513100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Unit 5: Cultural Identity</a:t>
            </a:r>
          </a:p>
        </p:txBody>
      </p:sp>
    </p:spTree>
    <p:extLst>
      <p:ext uri="{BB962C8B-B14F-4D97-AF65-F5344CB8AC3E}">
        <p14:creationId xmlns:p14="http://schemas.microsoft.com/office/powerpoint/2010/main" val="411011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 bwMode="auto">
          <a:xfrm>
            <a:off x="228600" y="914400"/>
            <a:ext cx="8534400" cy="2286000"/>
          </a:xfrm>
          <a:prstGeom prst="horizontalScroll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en-US" sz="300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" y="561536"/>
            <a:ext cx="3434860" cy="513472"/>
          </a:xfrm>
          <a:prstGeom prst="roundRect">
            <a:avLst/>
          </a:prstGeom>
          <a:solidFill>
            <a:srgbClr val="BBE0E3">
              <a:lumMod val="90000"/>
            </a:srgbClr>
          </a:solidFill>
          <a:ln w="952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0" dirty="0">
                <a:solidFill>
                  <a:srgbClr val="C00000"/>
                </a:solidFill>
              </a:rPr>
              <a:t>Activity 3 (page 63)</a:t>
            </a:r>
            <a:endParaRPr lang="en-US" sz="28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81000" y="3429000"/>
            <a:ext cx="8382000" cy="289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>
                <a:solidFill>
                  <a:srgbClr val="006600"/>
                </a:solidFill>
              </a:rPr>
              <a:t>Suggested answer:</a:t>
            </a:r>
            <a:endParaRPr lang="en-US" sz="3000" dirty="0">
              <a:solidFill>
                <a:srgbClr val="333399">
                  <a:lumMod val="50000"/>
                </a:srgbClr>
              </a:solidFill>
            </a:endParaRPr>
          </a:p>
          <a:p>
            <a:pPr algn="just"/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People </a:t>
            </a:r>
            <a:r>
              <a:rPr lang="en-US" sz="3000" b="1" dirty="0">
                <a:solidFill>
                  <a:srgbClr val="333399">
                    <a:lumMod val="50000"/>
                  </a:srgbClr>
                </a:solidFill>
              </a:rPr>
              <a:t>reach the final stage </a:t>
            </a: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when they develop a clear sense of cultural identity, know which special group they belong to and feel satisfied with their cultural identity.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62000" y="1447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>
                <a:solidFill>
                  <a:srgbClr val="006600"/>
                </a:solidFill>
              </a:rPr>
              <a:t>Question 3: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When do people reach the final stage?</a:t>
            </a:r>
          </a:p>
        </p:txBody>
      </p:sp>
      <p:pic>
        <p:nvPicPr>
          <p:cNvPr id="9" name="Picture 2" descr="pinkbig_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6477000"/>
            <a:ext cx="952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888002" y="0"/>
            <a:ext cx="513100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Unit 5: Cultural Identity</a:t>
            </a:r>
          </a:p>
        </p:txBody>
      </p:sp>
    </p:spTree>
    <p:extLst>
      <p:ext uri="{BB962C8B-B14F-4D97-AF65-F5344CB8AC3E}">
        <p14:creationId xmlns:p14="http://schemas.microsoft.com/office/powerpoint/2010/main" val="411011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 bwMode="auto">
          <a:xfrm>
            <a:off x="228600" y="914400"/>
            <a:ext cx="8534400" cy="2743200"/>
          </a:xfrm>
          <a:prstGeom prst="horizontalScroll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en-US" sz="300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" y="561536"/>
            <a:ext cx="3434860" cy="513472"/>
          </a:xfrm>
          <a:prstGeom prst="roundRect">
            <a:avLst/>
          </a:prstGeom>
          <a:solidFill>
            <a:srgbClr val="BBE0E3">
              <a:lumMod val="90000"/>
            </a:srgbClr>
          </a:solidFill>
          <a:ln w="952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0" dirty="0">
                <a:solidFill>
                  <a:srgbClr val="C00000"/>
                </a:solidFill>
              </a:rPr>
              <a:t>Activity 3 (page 63)</a:t>
            </a:r>
            <a:endParaRPr lang="en-US" sz="28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81000" y="3984764"/>
            <a:ext cx="8153400" cy="2035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>
                <a:solidFill>
                  <a:srgbClr val="006600"/>
                </a:solidFill>
              </a:rPr>
              <a:t>Suggested answer:</a:t>
            </a:r>
            <a:endParaRPr lang="en-US" sz="3000" dirty="0">
              <a:solidFill>
                <a:srgbClr val="333399">
                  <a:lumMod val="50000"/>
                </a:srgbClr>
              </a:solidFill>
            </a:endParaRPr>
          </a:p>
          <a:p>
            <a:pPr algn="just"/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Because access to the Internet and the media provides instant contact with many cultures.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85800" y="1247336"/>
            <a:ext cx="78486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>
                <a:solidFill>
                  <a:srgbClr val="006600"/>
                </a:solidFill>
              </a:rPr>
              <a:t>Question 4: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Why can people’s cultural identity be affected by other cultures even if they live in their native country?</a:t>
            </a:r>
          </a:p>
        </p:txBody>
      </p:sp>
      <p:pic>
        <p:nvPicPr>
          <p:cNvPr id="9" name="Picture 2" descr="pinkbig_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6477000"/>
            <a:ext cx="952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888002" y="0"/>
            <a:ext cx="513100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Unit 5: Cultural Identity</a:t>
            </a:r>
          </a:p>
        </p:txBody>
      </p:sp>
    </p:spTree>
    <p:extLst>
      <p:ext uri="{BB962C8B-B14F-4D97-AF65-F5344CB8AC3E}">
        <p14:creationId xmlns:p14="http://schemas.microsoft.com/office/powerpoint/2010/main" val="11489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 bwMode="auto">
          <a:xfrm>
            <a:off x="228600" y="914400"/>
            <a:ext cx="8534400" cy="2209800"/>
          </a:xfrm>
          <a:prstGeom prst="horizontalScroll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en-US" sz="3000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" y="561536"/>
            <a:ext cx="3434860" cy="513472"/>
          </a:xfrm>
          <a:prstGeom prst="roundRect">
            <a:avLst/>
          </a:prstGeom>
          <a:solidFill>
            <a:srgbClr val="BBE0E3">
              <a:lumMod val="90000"/>
            </a:srgbClr>
          </a:solidFill>
          <a:ln w="9525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0" dirty="0">
                <a:solidFill>
                  <a:srgbClr val="C00000"/>
                </a:solidFill>
              </a:rPr>
              <a:t>Activity 3 (page 63)</a:t>
            </a:r>
            <a:endParaRPr lang="en-US" sz="2800" kern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81000" y="2971800"/>
            <a:ext cx="82296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>
                <a:solidFill>
                  <a:srgbClr val="006600"/>
                </a:solidFill>
              </a:rPr>
              <a:t>    Suggested answer:</a:t>
            </a:r>
            <a:endParaRPr lang="en-US" sz="3000" dirty="0">
              <a:solidFill>
                <a:srgbClr val="333399">
                  <a:lumMod val="50000"/>
                </a:srgbClr>
              </a:solidFill>
            </a:endParaRPr>
          </a:p>
          <a:p>
            <a:pPr algn="just"/>
            <a:r>
              <a:rPr lang="en-US" sz="3000" b="1" i="1" dirty="0">
                <a:solidFill>
                  <a:srgbClr val="333399">
                    <a:lumMod val="50000"/>
                  </a:srgbClr>
                </a:solidFill>
              </a:rPr>
              <a:t>First,</a:t>
            </a:r>
            <a:r>
              <a:rPr lang="en-US" sz="3000" i="1" dirty="0">
                <a:solidFill>
                  <a:srgbClr val="333399">
                    <a:lumMod val="50000"/>
                  </a:srgbClr>
                </a:solidFill>
              </a:rPr>
              <a:t> </a:t>
            </a: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they keep their cultural identity. </a:t>
            </a:r>
            <a:r>
              <a:rPr lang="en-US" sz="3000" b="1" i="1" dirty="0">
                <a:solidFill>
                  <a:srgbClr val="333399">
                    <a:lumMod val="50000"/>
                  </a:srgbClr>
                </a:solidFill>
              </a:rPr>
              <a:t>Second,</a:t>
            </a: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 they assimilate into the new culture of the majority. </a:t>
            </a:r>
            <a:r>
              <a:rPr lang="en-US" sz="3000" b="1" i="1" dirty="0">
                <a:solidFill>
                  <a:srgbClr val="333399">
                    <a:lumMod val="50000"/>
                  </a:srgbClr>
                </a:solidFill>
              </a:rPr>
              <a:t>Third,</a:t>
            </a:r>
            <a:r>
              <a:rPr lang="en-US" sz="3000" dirty="0">
                <a:solidFill>
                  <a:srgbClr val="333399">
                    <a:lumMod val="50000"/>
                  </a:srgbClr>
                </a:solidFill>
              </a:rPr>
              <a:t> they integrate into the new cultural environment while keeping their own cultural identity and flexibly adjusting to the different aspects of the new culture.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85800" y="1247336"/>
            <a:ext cx="7848600" cy="1572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>
                <a:solidFill>
                  <a:srgbClr val="006600"/>
                </a:solidFill>
              </a:rPr>
              <a:t>Question 5:</a:t>
            </a:r>
            <a:endParaRPr lang="en-US" sz="3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What are the three ways people react when they move to a new culture?</a:t>
            </a:r>
          </a:p>
        </p:txBody>
      </p:sp>
      <p:pic>
        <p:nvPicPr>
          <p:cNvPr id="9" name="Picture 2" descr="pinkbig_w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6477000"/>
            <a:ext cx="952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888002" y="0"/>
            <a:ext cx="513100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Unit 5: Cultural Identity</a:t>
            </a:r>
          </a:p>
        </p:txBody>
      </p:sp>
    </p:spTree>
    <p:extLst>
      <p:ext uri="{BB962C8B-B14F-4D97-AF65-F5344CB8AC3E}">
        <p14:creationId xmlns:p14="http://schemas.microsoft.com/office/powerpoint/2010/main" val="14328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/>
          </p:cNvSpPr>
          <p:nvPr/>
        </p:nvSpPr>
        <p:spPr bwMode="auto">
          <a:xfrm>
            <a:off x="381000" y="533400"/>
            <a:ext cx="8229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Comic Sans MS"/>
              </a:rPr>
              <a:t>Congratulations!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060245" y="78171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409950" y="582374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86198" y="2669458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7031037" y="4127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8382000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>
              <a:solidFill>
                <a:srgbClr val="FF3300"/>
              </a:solidFill>
              <a:cs typeface="Arial" charset="0"/>
            </a:endParaRPr>
          </a:p>
        </p:txBody>
      </p:sp>
      <p:pic>
        <p:nvPicPr>
          <p:cNvPr id="14" name="Picture 6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7572" y="1922463"/>
            <a:ext cx="1735137" cy="1735137"/>
          </a:xfrm>
          <a:prstGeom prst="rect">
            <a:avLst/>
          </a:prstGeom>
          <a:noFill/>
        </p:spPr>
      </p:pic>
      <p:pic>
        <p:nvPicPr>
          <p:cNvPr id="15" name="Picture 13" descr="hand cla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1420" y="3821103"/>
            <a:ext cx="1272980" cy="1272980"/>
          </a:xfrm>
          <a:prstGeom prst="rect">
            <a:avLst/>
          </a:prstGeom>
          <a:noFill/>
        </p:spPr>
      </p:pic>
      <p:pic>
        <p:nvPicPr>
          <p:cNvPr id="16" name="âm thanh vỗ t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49484" y="4238825"/>
            <a:ext cx="369832" cy="369832"/>
          </a:xfrm>
          <a:prstGeom prst="rect">
            <a:avLst/>
          </a:prstGeom>
        </p:spPr>
      </p:pic>
      <p:pic>
        <p:nvPicPr>
          <p:cNvPr id="18" name="Picture 2" descr="pinkbig_w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6477000"/>
            <a:ext cx="952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new051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589924"/>
            <a:ext cx="2011516" cy="2113935"/>
          </a:xfrm>
          <a:prstGeom prst="rect">
            <a:avLst/>
          </a:prstGeom>
          <a:noFill/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057400" y="3632200"/>
            <a:ext cx="5257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FF0000"/>
                </a:solidFill>
                <a:latin typeface="Stencil" pitchFamily="82" charset="0"/>
              </a:rPr>
              <a:t>9</a:t>
            </a:r>
            <a:r>
              <a:rPr lang="en-US" sz="6000" b="1" dirty="0">
                <a:solidFill>
                  <a:srgbClr val="FF0000"/>
                </a:solidFill>
                <a:latin typeface="Stencil" pitchFamily="82" charset="0"/>
              </a:rPr>
              <a:t> points for you !</a:t>
            </a:r>
          </a:p>
        </p:txBody>
      </p:sp>
    </p:spTree>
    <p:extLst>
      <p:ext uri="{BB962C8B-B14F-4D97-AF65-F5344CB8AC3E}">
        <p14:creationId xmlns:p14="http://schemas.microsoft.com/office/powerpoint/2010/main" val="182953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653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543196" y="5638800"/>
            <a:ext cx="2324204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6000" b="1" dirty="0">
                <a:solidFill>
                  <a:srgbClr val="C00000"/>
                </a:solidFill>
              </a:rPr>
              <a:t>India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7" name="WARM UP VIDEO SLIDE 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inistrator\Desktop\1460161250_707918_253_26489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"/>
            <a:ext cx="3429000" cy="29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781196" y="5410200"/>
            <a:ext cx="3695804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6000" b="1" dirty="0">
                <a:solidFill>
                  <a:srgbClr val="C00000"/>
                </a:solidFill>
              </a:rPr>
              <a:t>America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8" name="Picture 7" descr="C:\Users\Administrator\Desktop\7210c4294d10ad2375fccf9e305f86fa-lam-banh-hamburger-s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4114800" cy="23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Family-Turkey-560x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9" y="2731088"/>
            <a:ext cx="5268351" cy="26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5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971800" y="5638800"/>
            <a:ext cx="32766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6000" b="1" dirty="0">
                <a:solidFill>
                  <a:srgbClr val="C00000"/>
                </a:solidFill>
              </a:rPr>
              <a:t>Vietnam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00B4BD-5146-6AB9-E136-E26549B78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600200" y="152400"/>
            <a:ext cx="5715000" cy="546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057400" y="1101298"/>
            <a:ext cx="56388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500" b="1" dirty="0">
                <a:solidFill>
                  <a:srgbClr val="00B050"/>
                </a:solidFill>
                <a:latin typeface="Bauhaus 93" pitchFamily="82" charset="0"/>
              </a:rPr>
              <a:t>Period 40: Reading</a:t>
            </a:r>
            <a:endParaRPr lang="en-US" sz="4500" dirty="0">
              <a:solidFill>
                <a:srgbClr val="00B050"/>
              </a:solidFill>
              <a:latin typeface="Bauhaus 93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209800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CULTURAL IDENTITY IN MODERN SOCIETY</a:t>
            </a:r>
            <a:endParaRPr lang="en-US" sz="32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425" y="270301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Unit 5: </a:t>
            </a:r>
            <a:r>
              <a:rPr lang="en-US" sz="4800" b="1" dirty="0">
                <a:solidFill>
                  <a:srgbClr val="66CCFF"/>
                </a:solidFill>
              </a:rPr>
              <a:t>CULTURAL IDENTITY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 bwMode="auto">
          <a:xfrm>
            <a:off x="381000" y="381000"/>
            <a:ext cx="8305799" cy="5984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228600" y="304800"/>
            <a:ext cx="5791200" cy="716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b="1" dirty="0">
                <a:solidFill>
                  <a:srgbClr val="333399">
                    <a:lumMod val="50000"/>
                  </a:srgbClr>
                </a:solidFill>
                <a:latin typeface="Arial"/>
              </a:rPr>
              <a:t>T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ake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sb / st for granted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124200" y="1143000"/>
            <a:ext cx="5689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>
                <a:solidFill>
                  <a:srgbClr val="006600"/>
                </a:solidFill>
                <a:latin typeface="Arial"/>
              </a:rPr>
              <a:t>C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ai / thứ gì là điều hiển nhiên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04800" y="2667000"/>
            <a:ext cx="43434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Example: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Children take playing for granted.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Trẻ em coi</a:t>
            </a:r>
            <a:r>
              <a:rPr kumimoji="0" lang="en-US" sz="3000" b="0" i="1" u="none" strike="noStrike" kern="1200" cap="none" spc="0" normalizeH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vui chơi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là hiển nhiên.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 descr="C:\Users\Administrator\Desktop\images106203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962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7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</TotalTime>
  <Words>1026</Words>
  <Application>Microsoft Office PowerPoint</Application>
  <PresentationFormat>On-screen Show (4:3)</PresentationFormat>
  <Paragraphs>163</Paragraphs>
  <Slides>34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Arial</vt:lpstr>
      <vt:lpstr>Arial Black</vt:lpstr>
      <vt:lpstr>Bauhaus 93</vt:lpstr>
      <vt:lpstr>Berlin Sans FB Demi</vt:lpstr>
      <vt:lpstr>Calibri</vt:lpstr>
      <vt:lpstr>Calibri Light</vt:lpstr>
      <vt:lpstr>Comic Sans MS</vt:lpstr>
      <vt:lpstr>Monotype Corsiva</vt:lpstr>
      <vt:lpstr>Stencil</vt:lpstr>
      <vt:lpstr>Tahoma</vt:lpstr>
      <vt:lpstr>Times New Roman</vt:lpstr>
      <vt:lpstr>Verdana</vt:lpstr>
      <vt:lpstr>2_Office Theme</vt:lpstr>
      <vt:lpstr>13_Default Design</vt:lpstr>
      <vt:lpstr>Office Theme</vt:lpstr>
      <vt:lpstr>40_Default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Softx86.com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889</cp:revision>
  <dcterms:created xsi:type="dcterms:W3CDTF">2018-06-01T23:20:57Z</dcterms:created>
  <dcterms:modified xsi:type="dcterms:W3CDTF">2023-12-18T06:35:14Z</dcterms:modified>
</cp:coreProperties>
</file>