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58"/>
  </p:notesMasterIdLst>
  <p:handoutMasterIdLst>
    <p:handoutMasterId r:id="rId59"/>
  </p:handoutMasterIdLst>
  <p:sldIdLst>
    <p:sldId id="431" r:id="rId3"/>
    <p:sldId id="427" r:id="rId4"/>
    <p:sldId id="292" r:id="rId5"/>
    <p:sldId id="430" r:id="rId6"/>
    <p:sldId id="432" r:id="rId7"/>
    <p:sldId id="433" r:id="rId8"/>
    <p:sldId id="434" r:id="rId9"/>
    <p:sldId id="435" r:id="rId10"/>
    <p:sldId id="436" r:id="rId11"/>
    <p:sldId id="437" r:id="rId12"/>
    <p:sldId id="459" r:id="rId13"/>
    <p:sldId id="487" r:id="rId14"/>
    <p:sldId id="438" r:id="rId15"/>
    <p:sldId id="439" r:id="rId16"/>
    <p:sldId id="440" r:id="rId17"/>
    <p:sldId id="441" r:id="rId18"/>
    <p:sldId id="442" r:id="rId19"/>
    <p:sldId id="443" r:id="rId20"/>
    <p:sldId id="445" r:id="rId21"/>
    <p:sldId id="444" r:id="rId22"/>
    <p:sldId id="446" r:id="rId23"/>
    <p:sldId id="447" r:id="rId24"/>
    <p:sldId id="448" r:id="rId25"/>
    <p:sldId id="450" r:id="rId26"/>
    <p:sldId id="452" r:id="rId27"/>
    <p:sldId id="451" r:id="rId28"/>
    <p:sldId id="453" r:id="rId29"/>
    <p:sldId id="454" r:id="rId30"/>
    <p:sldId id="455" r:id="rId31"/>
    <p:sldId id="456" r:id="rId32"/>
    <p:sldId id="457" r:id="rId33"/>
    <p:sldId id="458" r:id="rId34"/>
    <p:sldId id="460" r:id="rId35"/>
    <p:sldId id="461" r:id="rId36"/>
    <p:sldId id="462" r:id="rId37"/>
    <p:sldId id="463" r:id="rId38"/>
    <p:sldId id="464" r:id="rId39"/>
    <p:sldId id="466" r:id="rId40"/>
    <p:sldId id="467" r:id="rId41"/>
    <p:sldId id="468" r:id="rId42"/>
    <p:sldId id="469" r:id="rId43"/>
    <p:sldId id="470" r:id="rId44"/>
    <p:sldId id="485" r:id="rId45"/>
    <p:sldId id="486" r:id="rId46"/>
    <p:sldId id="473" r:id="rId47"/>
    <p:sldId id="474" r:id="rId48"/>
    <p:sldId id="475" r:id="rId49"/>
    <p:sldId id="476" r:id="rId50"/>
    <p:sldId id="477" r:id="rId51"/>
    <p:sldId id="482" r:id="rId52"/>
    <p:sldId id="488" r:id="rId53"/>
    <p:sldId id="479" r:id="rId54"/>
    <p:sldId id="478" r:id="rId55"/>
    <p:sldId id="480" r:id="rId56"/>
    <p:sldId id="481" r:id="rId5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D9C4"/>
    <a:srgbClr val="EFEFEE"/>
    <a:srgbClr val="02363C"/>
    <a:srgbClr val="03474F"/>
    <a:srgbClr val="F3F3F5"/>
    <a:srgbClr val="0E3830"/>
    <a:srgbClr val="00FFDA"/>
    <a:srgbClr val="18019A"/>
    <a:srgbClr val="FFDB00"/>
    <a:srgbClr val="88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t>2023-02-26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6" name="Graphic 3">
            <a:hlinkClick r:id="rId2"/>
            <a:extLst>
              <a:ext uri="{FF2B5EF4-FFF2-40B4-BE49-F238E27FC236}">
                <a16:creationId xmlns:a16="http://schemas.microsoft.com/office/drawing/2014/main" id="{A43603B2-1D35-4AA1-8079-C7FF02AF5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717" name="TextBox 2716">
            <a:extLst>
              <a:ext uri="{FF2B5EF4-FFF2-40B4-BE49-F238E27FC236}">
                <a16:creationId xmlns:a16="http://schemas.microsoft.com/office/drawing/2014/main" id="{699CE8CD-4031-40A5-9FAF-39DCB8F561BC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EB5CBA3-0519-473A-9D25-830943663E32}"/>
              </a:ext>
            </a:extLst>
          </p:cNvPr>
          <p:cNvSpPr/>
          <p:nvPr userDrawn="1"/>
        </p:nvSpPr>
        <p:spPr>
          <a:xfrm>
            <a:off x="1857829" y="1030514"/>
            <a:ext cx="8476342" cy="47969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0239648-9CC6-45F0-8C98-3D623EDCEF1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AA798-D794-425E-BA64-2DD060502271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1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2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56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84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88909E-3521-4441-9664-6FB1B1B8A18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609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2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  <a:hlinkClick r:id="rId2"/>
              </a:rPr>
              <a:t>Presentation template by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88909E-3521-4441-9664-6FB1B1B8A18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88909E-3521-4441-9664-6FB1B1B8A18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000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63CED86B-B7D3-4D58-86D6-B3265D5EA6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9560" y="1154930"/>
            <a:ext cx="366857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88909E-3521-4441-9664-6FB1B1B8A18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000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id="{2CF31AC5-9C26-4F49-BE42-592155EDE76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03476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id="{7C972258-6CA1-4439-BDD1-AD4CC962BFD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41438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45C869E2-50EB-4D4C-B799-C48EBEC03A1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28784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2">
            <a:extLst>
              <a:ext uri="{FF2B5EF4-FFF2-40B4-BE49-F238E27FC236}">
                <a16:creationId xmlns:a16="http://schemas.microsoft.com/office/drawing/2014/main" id="{4E5216DD-94B8-4B54-9029-4657863F52A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16130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46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88909E-3521-4441-9664-6FB1B1B8A18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000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492B357C-A519-46F4-92C7-99A64C347C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9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88909E-3521-4441-9664-6FB1B1B8A18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000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C3CD1CBB-C2D3-404C-A6A8-10635A5A898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3631" y="2007008"/>
            <a:ext cx="4542519" cy="28439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882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88909E-3521-4441-9664-6FB1B1B8A18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000" dirty="0"/>
          </a:p>
        </p:txBody>
      </p:sp>
      <p:sp>
        <p:nvSpPr>
          <p:cNvPr id="7" name="그림 개체 틀 11">
            <a:extLst>
              <a:ext uri="{FF2B5EF4-FFF2-40B4-BE49-F238E27FC236}">
                <a16:creationId xmlns:a16="http://schemas.microsoft.com/office/drawing/2014/main" id="{0DF329E5-82D5-41FE-B3E7-2058C19D94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03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A4C06E6D-906F-4346-8115-56FF82DC75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24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47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88909E-3521-4441-9664-6FB1B1B8A18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000" dirty="0"/>
          </a:p>
        </p:txBody>
      </p:sp>
      <p:sp>
        <p:nvSpPr>
          <p:cNvPr id="7" name="그림 개체 틀 5">
            <a:extLst>
              <a:ext uri="{FF2B5EF4-FFF2-40B4-BE49-F238E27FC236}">
                <a16:creationId xmlns:a16="http://schemas.microsoft.com/office/drawing/2014/main" id="{45572CFE-0671-432B-8CE6-D9BC602DCD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37974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5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B88909E-3521-4441-9664-6FB1B1B8A188}"/>
              </a:ext>
            </a:extLst>
          </p:cNvPr>
          <p:cNvSpPr/>
          <p:nvPr userDrawn="1"/>
        </p:nvSpPr>
        <p:spPr>
          <a:xfrm>
            <a:off x="449400" y="450000"/>
            <a:ext cx="11293200" cy="59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000" dirty="0"/>
          </a:p>
        </p:txBody>
      </p:sp>
      <p:sp>
        <p:nvSpPr>
          <p:cNvPr id="7" name="그림 개체 틀 8">
            <a:extLst>
              <a:ext uri="{FF2B5EF4-FFF2-40B4-BE49-F238E27FC236}">
                <a16:creationId xmlns:a16="http://schemas.microsoft.com/office/drawing/2014/main" id="{D0948FD9-7B45-40E1-92DB-E9692E791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0966" y="963101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70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24EA0BCB-E3D9-40DC-AE34-DB089D953FA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480" y="0"/>
            <a:ext cx="12131040" cy="6858000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06F9C5C9-FDEA-4F42-A160-CDD1BFF542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63134"/>
            <a:ext cx="12192000" cy="6731731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5B4C801A-A158-4B6E-AAFF-B35360D5E3A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5983" y="0"/>
            <a:ext cx="1210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72" r:id="rId10"/>
    <p:sldLayoutId id="21474836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955D-7728-444F-9C29-A6772BEBBC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206A6-29AF-4F1C-AB2B-7A51D83FA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6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26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11.mp3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1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13.mp3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7.xml"/><Relationship Id="rId9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9.pn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8.mp4"/><Relationship Id="rId7" Type="http://schemas.microsoft.com/office/2007/relationships/hdphoto" Target="../media/hdphoto1.wdp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8.mp4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H="1" flipV="1">
            <a:off x="2175554" y="1406655"/>
            <a:ext cx="7830355" cy="9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Game: Hidden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389" y="2805978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6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2521527" y="5433064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Imperial Citadel of Thang Long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ight Arrow 7">
            <a:hlinkClick r:id="rId2" action="ppaction://hlinksldjump"/>
          </p:cNvPr>
          <p:cNvSpPr/>
          <p:nvPr/>
        </p:nvSpPr>
        <p:spPr>
          <a:xfrm flipH="1">
            <a:off x="623455" y="5661145"/>
            <a:ext cx="928254" cy="6096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pic>
        <p:nvPicPr>
          <p:cNvPr id="5" name="Picture 4" descr="The imperial citadel of Thang Long - Far East Vacatio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63" y="983672"/>
            <a:ext cx="8201891" cy="4449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6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 Halong Bay in Vietnam Really Worth It?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39091"/>
            <a:ext cx="8520545" cy="47382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 rot="10800000" flipH="1" flipV="1">
            <a:off x="2175554" y="833583"/>
            <a:ext cx="78303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UNIT 8: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 OUR WORLD HERITAGES</a:t>
            </a:r>
          </a:p>
        </p:txBody>
      </p:sp>
      <p:sp>
        <p:nvSpPr>
          <p:cNvPr id="5" name="TextBox 4"/>
          <p:cNvSpPr txBox="1"/>
          <p:nvPr/>
        </p:nvSpPr>
        <p:spPr>
          <a:xfrm rot="10800000" flipH="1" flipV="1">
            <a:off x="2351423" y="4130900"/>
            <a:ext cx="7830355" cy="81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Lesson: Getting started/ p.</a:t>
            </a:r>
          </a:p>
        </p:txBody>
      </p:sp>
    </p:spTree>
    <p:extLst>
      <p:ext uri="{BB962C8B-B14F-4D97-AF65-F5344CB8AC3E}">
        <p14:creationId xmlns:p14="http://schemas.microsoft.com/office/powerpoint/2010/main" val="22700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H="1" flipV="1">
            <a:off x="1925782" y="1142093"/>
            <a:ext cx="8246381" cy="89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Objectives</a:t>
            </a:r>
          </a:p>
        </p:txBody>
      </p:sp>
      <p:sp>
        <p:nvSpPr>
          <p:cNvPr id="5" name="TextBox 4"/>
          <p:cNvSpPr txBox="1"/>
          <p:nvPr/>
        </p:nvSpPr>
        <p:spPr>
          <a:xfrm rot="10800000" flipH="1" flipV="1">
            <a:off x="1925782" y="1980836"/>
            <a:ext cx="7830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Arial Rounded MT Bold" panose="020F0704030504030204" pitchFamily="34" charset="0"/>
              </a:rPr>
              <a:t>By the end of the lesson, you will be able to:</a:t>
            </a:r>
          </a:p>
        </p:txBody>
      </p:sp>
      <p:sp>
        <p:nvSpPr>
          <p:cNvPr id="7" name="TextBox 6"/>
          <p:cNvSpPr txBox="1"/>
          <p:nvPr/>
        </p:nvSpPr>
        <p:spPr>
          <a:xfrm rot="10800000" flipH="1" flipV="1">
            <a:off x="2106085" y="3206973"/>
            <a:ext cx="87281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/>
              <a:t>Familiarise yourself with the new topic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/>
              <a:t>Get to know some words related to the topic, </a:t>
            </a:r>
          </a:p>
          <a:p>
            <a:pPr marL="442913">
              <a:lnSpc>
                <a:spcPct val="150000"/>
              </a:lnSpc>
            </a:pPr>
            <a:r>
              <a:rPr lang="en-US" sz="2800" b="1" dirty="0"/>
              <a:t>pronunciation and grammatical feature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4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 descr="Royal City Apartment Hano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54" y="1490043"/>
            <a:ext cx="5060374" cy="341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97528" y="2505509"/>
            <a:ext cx="51261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 large building with various </a:t>
            </a:r>
          </a:p>
          <a:p>
            <a:r>
              <a:rPr lang="en-US" sz="2800" b="1" dirty="0"/>
              <a:t>connected rooms or a group of </a:t>
            </a:r>
          </a:p>
          <a:p>
            <a:r>
              <a:rPr lang="en-US" sz="2800" b="1" dirty="0"/>
              <a:t>buildings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62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 descr="Royal City Apartment Hano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54" y="1490043"/>
            <a:ext cx="5060374" cy="3415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4" y="2114708"/>
            <a:ext cx="742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Complex (n): </a:t>
            </a:r>
            <a:r>
              <a:rPr lang="en-US" altLang="ko-KR" sz="3600" b="1" dirty="0">
                <a:solidFill>
                  <a:srgbClr val="FF0000"/>
                </a:solidFill>
              </a:rPr>
              <a:t>tổ hợp</a:t>
            </a:r>
          </a:p>
          <a:p>
            <a:r>
              <a:rPr lang="en-US" altLang="ko-KR" sz="3600" b="1" dirty="0">
                <a:solidFill>
                  <a:srgbClr val="FF0000"/>
                </a:solidFill>
              </a:rPr>
              <a:t>		       phức hợp 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4004" y="3053427"/>
            <a:ext cx="1986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/ˈkɒm.pleks/</a:t>
            </a:r>
          </a:p>
        </p:txBody>
      </p:sp>
      <p:sp>
        <p:nvSpPr>
          <p:cNvPr id="8" name="Rectangle 7"/>
          <p:cNvSpPr/>
          <p:nvPr/>
        </p:nvSpPr>
        <p:spPr>
          <a:xfrm>
            <a:off x="720437" y="4093046"/>
            <a:ext cx="5569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E.g. They plan to build an apartment complex, scheduled to take 5 months  </a:t>
            </a:r>
          </a:p>
        </p:txBody>
      </p:sp>
      <p:pic>
        <p:nvPicPr>
          <p:cNvPr id="2" name="comple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717" y="2272145"/>
            <a:ext cx="392277" cy="3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7528" y="2505509"/>
            <a:ext cx="51261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To pull down, destroy completely, </a:t>
            </a:r>
          </a:p>
          <a:p>
            <a:r>
              <a:rPr lang="en-US" sz="2800" b="1" dirty="0"/>
              <a:t>esp. the building</a:t>
            </a:r>
            <a:endParaRPr lang="en-US" sz="2800" dirty="0"/>
          </a:p>
        </p:txBody>
      </p:sp>
      <p:pic>
        <p:nvPicPr>
          <p:cNvPr id="5" name="Picture 4" descr="What It Costs to Demolish a Hous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19" y="1685263"/>
            <a:ext cx="4738254" cy="3357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4" y="2114708"/>
            <a:ext cx="742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 demolish (v): </a:t>
            </a:r>
            <a:r>
              <a:rPr lang="en-US" altLang="ko-KR" sz="3600" b="1" dirty="0">
                <a:solidFill>
                  <a:srgbClr val="FF0000"/>
                </a:solidFill>
              </a:rPr>
              <a:t>phá dỡ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4801" y="2862484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/dɪˈmɒl.ɪʃ/</a:t>
            </a:r>
          </a:p>
        </p:txBody>
      </p:sp>
      <p:sp>
        <p:nvSpPr>
          <p:cNvPr id="8" name="Rectangle 7"/>
          <p:cNvSpPr/>
          <p:nvPr/>
        </p:nvSpPr>
        <p:spPr>
          <a:xfrm>
            <a:off x="720437" y="4093046"/>
            <a:ext cx="5569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E.g. They are going to </a:t>
            </a:r>
            <a:r>
              <a:rPr lang="en-US" sz="2800" b="1" dirty="0">
                <a:solidFill>
                  <a:srgbClr val="FF0000"/>
                </a:solidFill>
              </a:rPr>
              <a:t>demolish</a:t>
            </a:r>
            <a:r>
              <a:rPr lang="en-US" sz="2800" dirty="0"/>
              <a:t> the </a:t>
            </a:r>
          </a:p>
          <a:p>
            <a:r>
              <a:rPr lang="en-US" sz="2800" dirty="0"/>
              <a:t>old building soon</a:t>
            </a:r>
          </a:p>
        </p:txBody>
      </p:sp>
      <p:pic>
        <p:nvPicPr>
          <p:cNvPr id="10" name="Picture 9" descr="What It Costs to Demolish a Hous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19" y="1685263"/>
            <a:ext cx="4738254" cy="335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emol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125" y="2382982"/>
            <a:ext cx="337970" cy="3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7528" y="2505509"/>
            <a:ext cx="51261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Related to the studies of things/</a:t>
            </a:r>
          </a:p>
          <a:p>
            <a:r>
              <a:rPr lang="en-US" sz="2800" b="1" dirty="0"/>
              <a:t>people in the past in order to learn about their culture and society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709" y="1644670"/>
            <a:ext cx="4915351" cy="36298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2436" y="4289678"/>
            <a:ext cx="4680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...... +discovery, + ...... site, + .....value</a:t>
            </a:r>
          </a:p>
        </p:txBody>
      </p:sp>
    </p:spTree>
    <p:extLst>
      <p:ext uri="{BB962C8B-B14F-4D97-AF65-F5344CB8AC3E}">
        <p14:creationId xmlns:p14="http://schemas.microsoft.com/office/powerpoint/2010/main" val="115803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0466" y="1675049"/>
            <a:ext cx="74260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Archaeological (a): </a:t>
            </a:r>
          </a:p>
          <a:p>
            <a:r>
              <a:rPr lang="en-US" altLang="ko-KR" sz="3600" b="1" dirty="0">
                <a:solidFill>
                  <a:srgbClr val="FF0000"/>
                </a:solidFill>
              </a:rPr>
              <a:t>thuộc về khảo cổ học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4801" y="2862484"/>
            <a:ext cx="238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/ˌɑː.kiˈɒl.ə.dʒi/</a:t>
            </a:r>
          </a:p>
        </p:txBody>
      </p:sp>
      <p:sp>
        <p:nvSpPr>
          <p:cNvPr id="8" name="Rectangle 7"/>
          <p:cNvSpPr/>
          <p:nvPr/>
        </p:nvSpPr>
        <p:spPr>
          <a:xfrm>
            <a:off x="753837" y="3451385"/>
            <a:ext cx="55695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E.g. One of the most spectacular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archaeological</a:t>
            </a:r>
            <a:r>
              <a:rPr lang="en-US" sz="2800" dirty="0"/>
              <a:t> discoveries of the 20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</a:p>
          <a:p>
            <a:r>
              <a:rPr lang="en-US" sz="2800" dirty="0"/>
              <a:t>century is terra cotta statues in Qin </a:t>
            </a:r>
          </a:p>
          <a:p>
            <a:r>
              <a:rPr lang="en-US" sz="2800" dirty="0"/>
              <a:t>Shi Huang Emperor burial complex.</a:t>
            </a:r>
          </a:p>
        </p:txBody>
      </p:sp>
      <p:pic>
        <p:nvPicPr>
          <p:cNvPr id="3" name="archaelogic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780" y="1870364"/>
            <a:ext cx="303093" cy="303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32708" y="5143410"/>
            <a:ext cx="7426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Archaeology (n) </a:t>
            </a:r>
          </a:p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Archaeologist (n)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3709" y="1644670"/>
            <a:ext cx="4915351" cy="3629891"/>
          </a:xfrm>
          <a:prstGeom prst="rect">
            <a:avLst/>
          </a:prstGeom>
        </p:spPr>
      </p:pic>
      <p:pic>
        <p:nvPicPr>
          <p:cNvPr id="7" name="archaelo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635" y="5332948"/>
            <a:ext cx="295256" cy="295256"/>
          </a:xfrm>
          <a:prstGeom prst="rect">
            <a:avLst/>
          </a:prstGeom>
        </p:spPr>
      </p:pic>
      <p:pic>
        <p:nvPicPr>
          <p:cNvPr id="12" name="archaelogis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800" y="5766284"/>
            <a:ext cx="277091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1545" y="2364801"/>
            <a:ext cx="5527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an object, tradition, or system </a:t>
            </a:r>
          </a:p>
          <a:p>
            <a:r>
              <a:rPr lang="en-US" sz="2800" b="1" dirty="0"/>
              <a:t>from the past that continues to exist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1378527" y="2366964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Relic (n):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1378526" y="3468776"/>
            <a:ext cx="742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tàn tích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8527" y="2951739"/>
            <a:ext cx="1339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/ˈrel.ɪk/</a:t>
            </a:r>
          </a:p>
        </p:txBody>
      </p:sp>
      <p:pic>
        <p:nvPicPr>
          <p:cNvPr id="9" name="re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437" y="2563812"/>
            <a:ext cx="387927" cy="3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7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2E9-0194-4006-B8B0-22FD1C577218}"/>
              </a:ext>
            </a:extLst>
          </p:cNvPr>
          <p:cNvSpPr txBox="1"/>
          <p:nvPr/>
        </p:nvSpPr>
        <p:spPr>
          <a:xfrm>
            <a:off x="2865482" y="724402"/>
            <a:ext cx="6159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Game rules</a:t>
            </a:r>
            <a:endParaRPr lang="ko-KR" altLang="en-US" sz="3600" b="1" dirty="0">
              <a:solidFill>
                <a:srgbClr val="FF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581891" y="1648109"/>
            <a:ext cx="1100050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+mj-lt"/>
              </a:rPr>
              <a:t>Three groups competes with one another.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6 pieces </a:t>
            </a:r>
            <a:r>
              <a:rPr lang="en-US" altLang="ko-KR" sz="2400" dirty="0">
                <a:latin typeface="+mj-lt"/>
              </a:rPr>
              <a:t>cover the completes picture.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+mj-lt"/>
              </a:rPr>
              <a:t>A </a:t>
            </a: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correct answer </a:t>
            </a:r>
            <a:r>
              <a:rPr lang="en-US" altLang="ko-KR" sz="2400" dirty="0">
                <a:latin typeface="+mj-lt"/>
              </a:rPr>
              <a:t>helps you to </a:t>
            </a: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uncover one part </a:t>
            </a:r>
            <a:r>
              <a:rPr lang="en-US" altLang="ko-KR" sz="2400" dirty="0">
                <a:latin typeface="+mj-lt"/>
              </a:rPr>
              <a:t>of completed picture.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+mj-lt"/>
              </a:rPr>
              <a:t>Answer </a:t>
            </a: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within 10 secs, </a:t>
            </a:r>
            <a:r>
              <a:rPr lang="en-US" altLang="ko-KR" sz="2400" dirty="0">
                <a:latin typeface="+mj-lt"/>
              </a:rPr>
              <a:t>other groups grab your chance to answer if you exceed time limit.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Vietnamese</a:t>
            </a:r>
            <a:r>
              <a:rPr lang="en-US" altLang="ko-KR" sz="2400" dirty="0">
                <a:latin typeface="+mj-lt"/>
              </a:rPr>
              <a:t> correct name: </a:t>
            </a: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1 point</a:t>
            </a:r>
            <a:r>
              <a:rPr lang="en-US" altLang="ko-KR" sz="2400" dirty="0">
                <a:latin typeface="+mj-lt"/>
              </a:rPr>
              <a:t>, </a:t>
            </a: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English </a:t>
            </a:r>
            <a:r>
              <a:rPr lang="en-US" altLang="ko-KR" sz="2400" dirty="0">
                <a:latin typeface="+mj-lt"/>
              </a:rPr>
              <a:t>correct name: </a:t>
            </a: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2 points</a:t>
            </a:r>
            <a:r>
              <a:rPr lang="en-US" altLang="ko-KR" sz="2400" dirty="0">
                <a:latin typeface="+mj-lt"/>
              </a:rPr>
              <a:t>, the </a:t>
            </a: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completed picture: 20 points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srgbClr val="FF0000"/>
                </a:solidFill>
                <a:latin typeface="+mj-lt"/>
              </a:rPr>
              <a:t>Say “BINGO” </a:t>
            </a:r>
            <a:r>
              <a:rPr lang="en-US" altLang="ko-KR" sz="2400" dirty="0">
                <a:latin typeface="+mj-lt"/>
              </a:rPr>
              <a:t>anytime if you have an answer for the key picture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ko-KR" altLang="en-US" sz="1600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F8C6BDA-B45F-4F76-A63C-891A450661B6}"/>
              </a:ext>
            </a:extLst>
          </p:cNvPr>
          <p:cNvSpPr/>
          <p:nvPr/>
        </p:nvSpPr>
        <p:spPr>
          <a:xfrm>
            <a:off x="2151642" y="3671574"/>
            <a:ext cx="35273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>
                <a:latin typeface="+mj-lt"/>
              </a:rPr>
              <a:t>- </a:t>
            </a:r>
            <a:endParaRPr lang="ko-KR" alt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03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Nguyen Dynasty- My last name... | Việt nam, Viết, Lịch sử m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/>
          <a:stretch/>
        </p:blipFill>
        <p:spPr bwMode="auto">
          <a:xfrm>
            <a:off x="7453745" y="1306117"/>
            <a:ext cx="3699164" cy="474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02328" y="3919555"/>
            <a:ext cx="55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Prosperous+ ......, feudal + ......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7528" y="2505509"/>
            <a:ext cx="51261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 series of rulers or leaders who are all from the same family,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78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4" y="2114708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Dynasty (n): 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4004" y="3053427"/>
            <a:ext cx="1986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/ˈdaɪ.nə.sti/</a:t>
            </a:r>
          </a:p>
        </p:txBody>
      </p:sp>
      <p:sp>
        <p:nvSpPr>
          <p:cNvPr id="8" name="Rectangle 7"/>
          <p:cNvSpPr/>
          <p:nvPr/>
        </p:nvSpPr>
        <p:spPr>
          <a:xfrm>
            <a:off x="720437" y="4093046"/>
            <a:ext cx="5569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E.g. The Nguyễn </a:t>
            </a:r>
            <a:r>
              <a:rPr lang="en-US" sz="2800" b="1" dirty="0">
                <a:solidFill>
                  <a:srgbClr val="FF0000"/>
                </a:solidFill>
              </a:rPr>
              <a:t>dynasty </a:t>
            </a:r>
            <a:r>
              <a:rPr lang="en-US" sz="2800" dirty="0"/>
              <a:t>was the last Vietnamese dynasty</a:t>
            </a:r>
          </a:p>
        </p:txBody>
      </p:sp>
      <p:pic>
        <p:nvPicPr>
          <p:cNvPr id="1026" name="Picture 2" descr="Nguyen Dynasty- My last name... | Việt nam, Viết, Lịch sử m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/>
          <a:stretch/>
        </p:blipFill>
        <p:spPr bwMode="auto">
          <a:xfrm>
            <a:off x="7453745" y="1306117"/>
            <a:ext cx="3699164" cy="474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ynas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859" y="2253361"/>
            <a:ext cx="311727" cy="311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66829" y="2083929"/>
            <a:ext cx="1845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triều đại </a:t>
            </a:r>
          </a:p>
        </p:txBody>
      </p:sp>
    </p:spTree>
    <p:extLst>
      <p:ext uri="{BB962C8B-B14F-4D97-AF65-F5344CB8AC3E}">
        <p14:creationId xmlns:p14="http://schemas.microsoft.com/office/powerpoint/2010/main" val="42364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4" grpId="0"/>
      <p:bldP spid="8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 descr="Hanoi Old Citadel - Northern Gate (Hà Nội, Việt Nam) - Đánh giá -  Tripadviso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7" y="1480992"/>
            <a:ext cx="3699163" cy="252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o Dynasty Citadel – A world cultural heritage site - Vietnam National  Administration of Touris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74" y="2466110"/>
            <a:ext cx="3325089" cy="252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omplete guide into the ancient Hue citade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73" y="3659042"/>
            <a:ext cx="3297381" cy="249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4" y="2114708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Citadel (n): 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4004" y="3053427"/>
            <a:ext cx="1773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/ˈsɪt.ə.del/</a:t>
            </a:r>
          </a:p>
        </p:txBody>
      </p:sp>
      <p:sp>
        <p:nvSpPr>
          <p:cNvPr id="8" name="Rectangle 7"/>
          <p:cNvSpPr/>
          <p:nvPr/>
        </p:nvSpPr>
        <p:spPr>
          <a:xfrm>
            <a:off x="720437" y="4093046"/>
            <a:ext cx="5569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E.g. Hue Imperial </a:t>
            </a:r>
            <a:r>
              <a:rPr lang="en-US" sz="2800" b="1" dirty="0">
                <a:solidFill>
                  <a:srgbClr val="FF0000"/>
                </a:solidFill>
              </a:rPr>
              <a:t>Citadel</a:t>
            </a:r>
            <a:r>
              <a:rPr lang="en-US" sz="2800" dirty="0"/>
              <a:t> stands firm </a:t>
            </a:r>
          </a:p>
          <a:p>
            <a:r>
              <a:rPr lang="en-US" sz="2800" dirty="0"/>
              <a:t>in the center of the city, alongside </a:t>
            </a:r>
          </a:p>
          <a:p>
            <a:r>
              <a:rPr lang="en-US" sz="2800" dirty="0"/>
              <a:t>the Perfume River.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66829" y="2083929"/>
            <a:ext cx="1215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cố đô</a:t>
            </a:r>
          </a:p>
        </p:txBody>
      </p:sp>
      <p:pic>
        <p:nvPicPr>
          <p:cNvPr id="2" name="citad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182" y="2240839"/>
            <a:ext cx="332509" cy="332509"/>
          </a:xfrm>
          <a:prstGeom prst="rect">
            <a:avLst/>
          </a:prstGeom>
        </p:spPr>
      </p:pic>
      <p:pic>
        <p:nvPicPr>
          <p:cNvPr id="2050" name="Picture 2" descr="Visiting the Imperial City of Hue - The Hue Citadel, Vietnam (2021)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4" y="2064167"/>
            <a:ext cx="5077962" cy="30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  <p:bldP spid="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419" y="3946002"/>
            <a:ext cx="55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remain+ ......., keep + ....., preserve + .....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7419" y="2376065"/>
            <a:ext cx="5126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complete and in the original state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31" y="2260188"/>
            <a:ext cx="2932723" cy="1951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483" y="2202927"/>
            <a:ext cx="2619375" cy="20088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86946" y="4407667"/>
            <a:ext cx="55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Before 				After</a:t>
            </a:r>
          </a:p>
        </p:txBody>
      </p:sp>
    </p:spTree>
    <p:extLst>
      <p:ext uri="{BB962C8B-B14F-4D97-AF65-F5344CB8AC3E}">
        <p14:creationId xmlns:p14="http://schemas.microsoft.com/office/powerpoint/2010/main" val="42035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Vocabulary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3" y="2141931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Intact    (a): 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7993" y="3052371"/>
            <a:ext cx="1621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0"/>
            <a:r>
              <a:rPr lang="en-US" sz="2800" dirty="0">
                <a:solidFill>
                  <a:prstClr val="black"/>
                </a:solidFill>
              </a:rPr>
              <a:t> /ɪnˈtækt/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0437" y="3782586"/>
            <a:ext cx="5569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lang="en-US" sz="2800" dirty="0">
                <a:solidFill>
                  <a:prstClr val="black"/>
                </a:solidFill>
              </a:rPr>
              <a:t>. Most of the unearth relics remain </a:t>
            </a:r>
            <a:r>
              <a:rPr lang="en-US" sz="2800" b="1" dirty="0">
                <a:solidFill>
                  <a:srgbClr val="FF0000"/>
                </a:solidFill>
              </a:rPr>
              <a:t>intact.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5338" y="2081305"/>
            <a:ext cx="2396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vẹn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3" y="51506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  <a:ea typeface="맑은 고딕" panose="020B0503020000020004" pitchFamily="34" charset="-127"/>
              </a:rPr>
              <a:t>In ruin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      :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3805" y="5119904"/>
            <a:ext cx="1433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Đổ nát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nta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720" y="2292004"/>
            <a:ext cx="273717" cy="273717"/>
          </a:xfrm>
          <a:prstGeom prst="rect">
            <a:avLst/>
          </a:prstGeom>
        </p:spPr>
      </p:pic>
      <p:pic>
        <p:nvPicPr>
          <p:cNvPr id="12" name="in ruin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499" y="5304523"/>
            <a:ext cx="277091" cy="277091"/>
          </a:xfrm>
          <a:prstGeom prst="rect">
            <a:avLst/>
          </a:prstGeom>
        </p:spPr>
      </p:pic>
      <p:pic>
        <p:nvPicPr>
          <p:cNvPr id="15" name="Picture 14" descr="Many Intact Eggs and One Broken Egg Shell with Visible Egg Yolk, Vitellus.  Stock Photo - Image of pattern, protein: 15522077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16" y="1942332"/>
            <a:ext cx="4493623" cy="316973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ight Arrow 13"/>
          <p:cNvSpPr/>
          <p:nvPr/>
        </p:nvSpPr>
        <p:spPr>
          <a:xfrm>
            <a:off x="7256021" y="2081305"/>
            <a:ext cx="1433275" cy="666136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Intact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8271816" y="2980913"/>
            <a:ext cx="1481784" cy="666136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 ruin</a:t>
            </a:r>
          </a:p>
        </p:txBody>
      </p:sp>
    </p:spTree>
    <p:extLst>
      <p:ext uri="{BB962C8B-B14F-4D97-AF65-F5344CB8AC3E}">
        <p14:creationId xmlns:p14="http://schemas.microsoft.com/office/powerpoint/2010/main" val="27909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4" grpId="0"/>
      <p:bldP spid="8" grpId="0"/>
      <p:bldP spid="3" grpId="0"/>
      <p:bldP spid="9" grpId="0"/>
      <p:bldP spid="10" grpId="0"/>
      <p:bldP spid="14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2328" y="3919555"/>
            <a:ext cx="55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Archaeological + ......, artifacts + .....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7528" y="2505509"/>
            <a:ext cx="51261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The act of unearthing to discover </a:t>
            </a:r>
          </a:p>
          <a:p>
            <a:r>
              <a:rPr lang="en-US" sz="2800" b="1" dirty="0"/>
              <a:t>old objects</a:t>
            </a:r>
            <a:endParaRPr lang="en-US" sz="2800" dirty="0"/>
          </a:p>
        </p:txBody>
      </p:sp>
      <p:pic>
        <p:nvPicPr>
          <p:cNvPr id="7" name="Picture 6" descr="Culture ministry permits another excavation at Vườn Chuối site - Life &amp;amp;  Style - Vietnam News | Politics, Business, Economy, Society, Life, Sports -  VietNam New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590" y="2101499"/>
            <a:ext cx="4267865" cy="2983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6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Vocabulary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4" y="2114708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Excavation (n): 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7993" y="3052371"/>
            <a:ext cx="2567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/ˌeks.kəˈveɪ.ʃən/</a:t>
            </a:r>
          </a:p>
        </p:txBody>
      </p:sp>
      <p:sp>
        <p:nvSpPr>
          <p:cNvPr id="8" name="Rectangle 7"/>
          <p:cNvSpPr/>
          <p:nvPr/>
        </p:nvSpPr>
        <p:spPr>
          <a:xfrm>
            <a:off x="720437" y="3782586"/>
            <a:ext cx="5569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A large-scale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excavation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conducted to study features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artifacts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5338" y="2081305"/>
            <a:ext cx="2484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 khai quật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3" y="51506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Excavate (v):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3805" y="5119904"/>
            <a:ext cx="1933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 quật</a:t>
            </a:r>
          </a:p>
        </p:txBody>
      </p:sp>
      <p:pic>
        <p:nvPicPr>
          <p:cNvPr id="16" name="Picture 15" descr="Culture ministry permits another excavation at Vườn Chuối site - Life &amp;amp;  Style - Vietnam News | Politics, Business, Economy, Society, Life, Sports -  VietNam News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45" y="2099592"/>
            <a:ext cx="4267865" cy="298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xcav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276" y="2251179"/>
            <a:ext cx="273717" cy="273717"/>
          </a:xfrm>
          <a:prstGeom prst="rect">
            <a:avLst/>
          </a:prstGeom>
        </p:spPr>
      </p:pic>
      <p:pic>
        <p:nvPicPr>
          <p:cNvPr id="12" name="excav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720" y="5316802"/>
            <a:ext cx="273717" cy="27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8" grpId="0"/>
      <p:bldP spid="3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8691" y="4045772"/>
            <a:ext cx="55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Ly Thai To .......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7528" y="2505509"/>
            <a:ext cx="5292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 structure or building that is built </a:t>
            </a:r>
          </a:p>
          <a:p>
            <a:r>
              <a:rPr lang="en-US" sz="2800" b="1" dirty="0"/>
              <a:t>to honour a special person or event:</a:t>
            </a:r>
            <a:endParaRPr lang="en-US" sz="2800" dirty="0"/>
          </a:p>
        </p:txBody>
      </p:sp>
      <p:pic>
        <p:nvPicPr>
          <p:cNvPr id="8" name="Picture 7" descr="Lý Thái Tổ - Wikiwa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5" y="1935014"/>
            <a:ext cx="4170218" cy="3049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60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Vocabulary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4" y="2114708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Monument (n): 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3190" y="2884794"/>
            <a:ext cx="2614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0"/>
            <a:r>
              <a:rPr lang="en-US" sz="2800" dirty="0">
                <a:solidFill>
                  <a:prstClr val="black"/>
                </a:solidFill>
              </a:rPr>
              <a:t>  /ˈmɒn.jə.mənt/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7994" y="3554963"/>
            <a:ext cx="5569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lang="en-US" sz="2800" dirty="0">
                <a:solidFill>
                  <a:prstClr val="black"/>
                </a:solidFill>
              </a:rPr>
              <a:t>. King Ly Thai To </a:t>
            </a:r>
            <a:r>
              <a:rPr lang="en-US" sz="2800" b="1" dirty="0">
                <a:solidFill>
                  <a:srgbClr val="FF0000"/>
                </a:solidFill>
              </a:rPr>
              <a:t>Monument</a:t>
            </a:r>
            <a:r>
              <a:rPr lang="en-US" sz="2800" dirty="0">
                <a:solidFill>
                  <a:prstClr val="black"/>
                </a:solidFill>
              </a:rPr>
              <a:t> is located in Ly Thai To Garden, Dinh Tien Hoang Street.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4443" y="1831796"/>
            <a:ext cx="21355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đài tưởng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niệm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ý Thái Tổ - Wikiwa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5" y="1935014"/>
            <a:ext cx="4170218" cy="304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u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820" y="2244202"/>
            <a:ext cx="325786" cy="3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  <p:bldP spid="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83A13074-8864-46BD-91AA-C81C43820B76}"/>
              </a:ext>
            </a:extLst>
          </p:cNvPr>
          <p:cNvSpPr/>
          <p:nvPr/>
        </p:nvSpPr>
        <p:spPr>
          <a:xfrm>
            <a:off x="6049807" y="2709261"/>
            <a:ext cx="228308" cy="228307"/>
          </a:xfrm>
          <a:custGeom>
            <a:avLst/>
            <a:gdLst>
              <a:gd name="connsiteX0" fmla="*/ 18288 w 76200"/>
              <a:gd name="connsiteY0" fmla="*/ 73797 h 76200"/>
              <a:gd name="connsiteX1" fmla="*/ 62389 w 76200"/>
              <a:gd name="connsiteY1" fmla="*/ 73797 h 76200"/>
              <a:gd name="connsiteX2" fmla="*/ 73723 w 76200"/>
              <a:gd name="connsiteY2" fmla="*/ 63987 h 76200"/>
              <a:gd name="connsiteX3" fmla="*/ 62674 w 76200"/>
              <a:gd name="connsiteY3" fmla="*/ 51604 h 76200"/>
              <a:gd name="connsiteX4" fmla="*/ 29337 w 76200"/>
              <a:gd name="connsiteY4" fmla="*/ 51604 h 76200"/>
              <a:gd name="connsiteX5" fmla="*/ 29337 w 76200"/>
              <a:gd name="connsiteY5" fmla="*/ 18552 h 76200"/>
              <a:gd name="connsiteX6" fmla="*/ 19526 w 76200"/>
              <a:gd name="connsiteY6" fmla="*/ 7218 h 76200"/>
              <a:gd name="connsiteX7" fmla="*/ 7144 w 76200"/>
              <a:gd name="connsiteY7" fmla="*/ 18267 h 76200"/>
              <a:gd name="connsiteX8" fmla="*/ 7144 w 76200"/>
              <a:gd name="connsiteY8" fmla="*/ 62653 h 76200"/>
              <a:gd name="connsiteX9" fmla="*/ 18288 w 76200"/>
              <a:gd name="connsiteY9" fmla="*/ 73797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200" h="76200">
                <a:moveTo>
                  <a:pt x="18288" y="73797"/>
                </a:moveTo>
                <a:lnTo>
                  <a:pt x="62389" y="73797"/>
                </a:lnTo>
                <a:cubicBezTo>
                  <a:pt x="68103" y="73797"/>
                  <a:pt x="73057" y="69606"/>
                  <a:pt x="73723" y="63987"/>
                </a:cubicBezTo>
                <a:cubicBezTo>
                  <a:pt x="74486" y="57319"/>
                  <a:pt x="69246" y="51604"/>
                  <a:pt x="62674" y="51604"/>
                </a:cubicBezTo>
                <a:lnTo>
                  <a:pt x="29337" y="51604"/>
                </a:lnTo>
                <a:lnTo>
                  <a:pt x="29337" y="18552"/>
                </a:lnTo>
                <a:cubicBezTo>
                  <a:pt x="29337" y="12838"/>
                  <a:pt x="25146" y="7884"/>
                  <a:pt x="19526" y="7218"/>
                </a:cubicBezTo>
                <a:cubicBezTo>
                  <a:pt x="12859" y="6456"/>
                  <a:pt x="7144" y="11694"/>
                  <a:pt x="7144" y="18267"/>
                </a:cubicBezTo>
                <a:lnTo>
                  <a:pt x="7144" y="62653"/>
                </a:lnTo>
                <a:cubicBezTo>
                  <a:pt x="7144" y="68845"/>
                  <a:pt x="12096" y="73797"/>
                  <a:pt x="18288" y="73797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>
              <a:solidFill>
                <a:srgbClr val="EDECE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2F346-FC6A-493B-995E-DB2FC357CBE3}"/>
              </a:ext>
            </a:extLst>
          </p:cNvPr>
          <p:cNvSpPr txBox="1"/>
          <p:nvPr/>
        </p:nvSpPr>
        <p:spPr>
          <a:xfrm>
            <a:off x="114300" y="3530598"/>
            <a:ext cx="584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4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8" descr="The imperial citadel of Thang Long - Far East Vacatio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60" y="727363"/>
            <a:ext cx="7772401" cy="51954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9">
            <a:hlinkClick r:id="rId3" action="ppaction://hlinksldjump"/>
          </p:cNvPr>
          <p:cNvSpPr/>
          <p:nvPr/>
        </p:nvSpPr>
        <p:spPr>
          <a:xfrm>
            <a:off x="2274775" y="720436"/>
            <a:ext cx="2978727" cy="2604655"/>
          </a:xfrm>
          <a:custGeom>
            <a:avLst/>
            <a:gdLst>
              <a:gd name="connsiteX0" fmla="*/ 0 w 3174610"/>
              <a:gd name="connsiteY0" fmla="*/ 0 h 2869810"/>
              <a:gd name="connsiteX1" fmla="*/ 2869810 w 3174610"/>
              <a:gd name="connsiteY1" fmla="*/ 0 h 2869810"/>
              <a:gd name="connsiteX2" fmla="*/ 2869810 w 3174610"/>
              <a:gd name="connsiteY2" fmla="*/ 1130105 h 2869810"/>
              <a:gd name="connsiteX3" fmla="*/ 3174610 w 3174610"/>
              <a:gd name="connsiteY3" fmla="*/ 1434905 h 2869810"/>
              <a:gd name="connsiteX4" fmla="*/ 2869810 w 3174610"/>
              <a:gd name="connsiteY4" fmla="*/ 1739705 h 2869810"/>
              <a:gd name="connsiteX5" fmla="*/ 2869810 w 3174610"/>
              <a:gd name="connsiteY5" fmla="*/ 2869810 h 2869810"/>
              <a:gd name="connsiteX6" fmla="*/ 1738819 w 3174610"/>
              <a:gd name="connsiteY6" fmla="*/ 2869810 h 2869810"/>
              <a:gd name="connsiteX7" fmla="*/ 1739705 w 3174610"/>
              <a:gd name="connsiteY7" fmla="*/ 2861019 h 2869810"/>
              <a:gd name="connsiteX8" fmla="*/ 1434905 w 3174610"/>
              <a:gd name="connsiteY8" fmla="*/ 2556219 h 2869810"/>
              <a:gd name="connsiteX9" fmla="*/ 1130105 w 3174610"/>
              <a:gd name="connsiteY9" fmla="*/ 2861019 h 2869810"/>
              <a:gd name="connsiteX10" fmla="*/ 1130991 w 3174610"/>
              <a:gd name="connsiteY10" fmla="*/ 2869810 h 2869810"/>
              <a:gd name="connsiteX11" fmla="*/ 0 w 3174610"/>
              <a:gd name="connsiteY11" fmla="*/ 2869810 h 286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74610" h="2869810">
                <a:moveTo>
                  <a:pt x="0" y="0"/>
                </a:moveTo>
                <a:lnTo>
                  <a:pt x="2869810" y="0"/>
                </a:lnTo>
                <a:lnTo>
                  <a:pt x="2869810" y="1130105"/>
                </a:lnTo>
                <a:cubicBezTo>
                  <a:pt x="3038146" y="1130105"/>
                  <a:pt x="3174610" y="1266569"/>
                  <a:pt x="3174610" y="1434905"/>
                </a:cubicBezTo>
                <a:cubicBezTo>
                  <a:pt x="3174610" y="1603241"/>
                  <a:pt x="3038146" y="1739705"/>
                  <a:pt x="2869810" y="1739705"/>
                </a:cubicBezTo>
                <a:lnTo>
                  <a:pt x="2869810" y="2869810"/>
                </a:lnTo>
                <a:lnTo>
                  <a:pt x="1738819" y="2869810"/>
                </a:lnTo>
                <a:lnTo>
                  <a:pt x="1739705" y="2861019"/>
                </a:lnTo>
                <a:cubicBezTo>
                  <a:pt x="1739705" y="2692683"/>
                  <a:pt x="1603241" y="2556219"/>
                  <a:pt x="1434905" y="2556219"/>
                </a:cubicBezTo>
                <a:cubicBezTo>
                  <a:pt x="1266569" y="2556219"/>
                  <a:pt x="1130105" y="2692683"/>
                  <a:pt x="1130105" y="2861019"/>
                </a:cubicBezTo>
                <a:lnTo>
                  <a:pt x="1130991" y="2869810"/>
                </a:lnTo>
                <a:lnTo>
                  <a:pt x="0" y="2869810"/>
                </a:lnTo>
                <a:close/>
              </a:path>
            </a:pathLst>
          </a:custGeom>
          <a:solidFill>
            <a:srgbClr val="6CD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hlinkClick r:id="rId4" action="ppaction://hlinksldjump"/>
          </p:cNvPr>
          <p:cNvSpPr/>
          <p:nvPr/>
        </p:nvSpPr>
        <p:spPr>
          <a:xfrm>
            <a:off x="2274775" y="2937568"/>
            <a:ext cx="2669114" cy="2966189"/>
          </a:xfrm>
          <a:custGeom>
            <a:avLst/>
            <a:gdLst>
              <a:gd name="connsiteX0" fmla="*/ 1434905 w 2869810"/>
              <a:gd name="connsiteY0" fmla="*/ 0 h 3174610"/>
              <a:gd name="connsiteX1" fmla="*/ 1739705 w 2869810"/>
              <a:gd name="connsiteY1" fmla="*/ 304800 h 3174610"/>
              <a:gd name="connsiteX2" fmla="*/ 2869810 w 2869810"/>
              <a:gd name="connsiteY2" fmla="*/ 304800 h 3174610"/>
              <a:gd name="connsiteX3" fmla="*/ 2869810 w 2869810"/>
              <a:gd name="connsiteY3" fmla="*/ 1434905 h 3174610"/>
              <a:gd name="connsiteX4" fmla="*/ 2565010 w 2869810"/>
              <a:gd name="connsiteY4" fmla="*/ 1739705 h 3174610"/>
              <a:gd name="connsiteX5" fmla="*/ 2869810 w 2869810"/>
              <a:gd name="connsiteY5" fmla="*/ 2044505 h 3174610"/>
              <a:gd name="connsiteX6" fmla="*/ 2869810 w 2869810"/>
              <a:gd name="connsiteY6" fmla="*/ 3174610 h 3174610"/>
              <a:gd name="connsiteX7" fmla="*/ 0 w 2869810"/>
              <a:gd name="connsiteY7" fmla="*/ 3174610 h 3174610"/>
              <a:gd name="connsiteX8" fmla="*/ 0 w 2869810"/>
              <a:gd name="connsiteY8" fmla="*/ 304800 h 3174610"/>
              <a:gd name="connsiteX9" fmla="*/ 1130105 w 2869810"/>
              <a:gd name="connsiteY9" fmla="*/ 304800 h 3174610"/>
              <a:gd name="connsiteX10" fmla="*/ 1434905 w 2869810"/>
              <a:gd name="connsiteY10" fmla="*/ 0 h 317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69810" h="3174610">
                <a:moveTo>
                  <a:pt x="1434905" y="0"/>
                </a:moveTo>
                <a:cubicBezTo>
                  <a:pt x="1603241" y="0"/>
                  <a:pt x="1739705" y="136464"/>
                  <a:pt x="1739705" y="304800"/>
                </a:cubicBezTo>
                <a:lnTo>
                  <a:pt x="2869810" y="304800"/>
                </a:lnTo>
                <a:lnTo>
                  <a:pt x="2869810" y="1434905"/>
                </a:lnTo>
                <a:cubicBezTo>
                  <a:pt x="2701474" y="1434905"/>
                  <a:pt x="2565010" y="1571369"/>
                  <a:pt x="2565010" y="1739705"/>
                </a:cubicBezTo>
                <a:cubicBezTo>
                  <a:pt x="2565010" y="1908041"/>
                  <a:pt x="2701474" y="2044505"/>
                  <a:pt x="2869810" y="2044505"/>
                </a:cubicBezTo>
                <a:lnTo>
                  <a:pt x="2869810" y="3174610"/>
                </a:lnTo>
                <a:lnTo>
                  <a:pt x="0" y="3174610"/>
                </a:lnTo>
                <a:lnTo>
                  <a:pt x="0" y="304800"/>
                </a:lnTo>
                <a:lnTo>
                  <a:pt x="1130105" y="304800"/>
                </a:lnTo>
                <a:cubicBezTo>
                  <a:pt x="1130105" y="136464"/>
                  <a:pt x="1266569" y="0"/>
                  <a:pt x="1434905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4943888" y="720436"/>
            <a:ext cx="2789390" cy="2810162"/>
          </a:xfrm>
          <a:custGeom>
            <a:avLst/>
            <a:gdLst>
              <a:gd name="connsiteX0" fmla="*/ 0 w 3174610"/>
              <a:gd name="connsiteY0" fmla="*/ 0 h 3165819"/>
              <a:gd name="connsiteX1" fmla="*/ 2869810 w 3174610"/>
              <a:gd name="connsiteY1" fmla="*/ 0 h 3165819"/>
              <a:gd name="connsiteX2" fmla="*/ 2869810 w 3174610"/>
              <a:gd name="connsiteY2" fmla="*/ 1130105 h 3165819"/>
              <a:gd name="connsiteX3" fmla="*/ 3174610 w 3174610"/>
              <a:gd name="connsiteY3" fmla="*/ 1434905 h 3165819"/>
              <a:gd name="connsiteX4" fmla="*/ 2869810 w 3174610"/>
              <a:gd name="connsiteY4" fmla="*/ 1739705 h 3165819"/>
              <a:gd name="connsiteX5" fmla="*/ 2869810 w 3174610"/>
              <a:gd name="connsiteY5" fmla="*/ 2869810 h 3165819"/>
              <a:gd name="connsiteX6" fmla="*/ 1738819 w 3174610"/>
              <a:gd name="connsiteY6" fmla="*/ 2869810 h 3165819"/>
              <a:gd name="connsiteX7" fmla="*/ 1733513 w 3174610"/>
              <a:gd name="connsiteY7" fmla="*/ 2922447 h 3165819"/>
              <a:gd name="connsiteX8" fmla="*/ 1434905 w 3174610"/>
              <a:gd name="connsiteY8" fmla="*/ 3165819 h 3165819"/>
              <a:gd name="connsiteX9" fmla="*/ 1136298 w 3174610"/>
              <a:gd name="connsiteY9" fmla="*/ 2922447 h 3165819"/>
              <a:gd name="connsiteX10" fmla="*/ 1130992 w 3174610"/>
              <a:gd name="connsiteY10" fmla="*/ 2869810 h 3165819"/>
              <a:gd name="connsiteX11" fmla="*/ 0 w 3174610"/>
              <a:gd name="connsiteY11" fmla="*/ 2869810 h 3165819"/>
              <a:gd name="connsiteX12" fmla="*/ 0 w 3174610"/>
              <a:gd name="connsiteY12" fmla="*/ 1732278 h 3165819"/>
              <a:gd name="connsiteX13" fmla="*/ 304800 w 3174610"/>
              <a:gd name="connsiteY13" fmla="*/ 1427478 h 3165819"/>
              <a:gd name="connsiteX14" fmla="*/ 0 w 3174610"/>
              <a:gd name="connsiteY14" fmla="*/ 1122678 h 316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74610" h="3165819">
                <a:moveTo>
                  <a:pt x="0" y="0"/>
                </a:moveTo>
                <a:lnTo>
                  <a:pt x="2869810" y="0"/>
                </a:lnTo>
                <a:lnTo>
                  <a:pt x="2869810" y="1130105"/>
                </a:lnTo>
                <a:cubicBezTo>
                  <a:pt x="3038146" y="1130105"/>
                  <a:pt x="3174610" y="1266569"/>
                  <a:pt x="3174610" y="1434905"/>
                </a:cubicBezTo>
                <a:cubicBezTo>
                  <a:pt x="3174610" y="1603241"/>
                  <a:pt x="3038146" y="1739705"/>
                  <a:pt x="2869810" y="1739705"/>
                </a:cubicBezTo>
                <a:lnTo>
                  <a:pt x="2869810" y="2869810"/>
                </a:lnTo>
                <a:lnTo>
                  <a:pt x="1738819" y="2869810"/>
                </a:lnTo>
                <a:lnTo>
                  <a:pt x="1733513" y="2922447"/>
                </a:lnTo>
                <a:cubicBezTo>
                  <a:pt x="1705091" y="3061339"/>
                  <a:pt x="1582199" y="3165819"/>
                  <a:pt x="1434905" y="3165819"/>
                </a:cubicBezTo>
                <a:cubicBezTo>
                  <a:pt x="1287611" y="3165819"/>
                  <a:pt x="1164719" y="3061339"/>
                  <a:pt x="1136298" y="2922447"/>
                </a:cubicBezTo>
                <a:lnTo>
                  <a:pt x="1130992" y="2869810"/>
                </a:lnTo>
                <a:lnTo>
                  <a:pt x="0" y="2869810"/>
                </a:lnTo>
                <a:lnTo>
                  <a:pt x="0" y="1732278"/>
                </a:lnTo>
                <a:cubicBezTo>
                  <a:pt x="168336" y="1732278"/>
                  <a:pt x="304800" y="1595814"/>
                  <a:pt x="304800" y="1427478"/>
                </a:cubicBezTo>
                <a:cubicBezTo>
                  <a:pt x="304800" y="1259142"/>
                  <a:pt x="168336" y="1122678"/>
                  <a:pt x="0" y="112267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hlinkClick r:id="rId6" action="ppaction://hlinksldjump"/>
          </p:cNvPr>
          <p:cNvSpPr/>
          <p:nvPr/>
        </p:nvSpPr>
        <p:spPr>
          <a:xfrm>
            <a:off x="7463308" y="720436"/>
            <a:ext cx="2583869" cy="2810162"/>
          </a:xfrm>
          <a:custGeom>
            <a:avLst/>
            <a:gdLst>
              <a:gd name="connsiteX0" fmla="*/ 0 w 2869810"/>
              <a:gd name="connsiteY0" fmla="*/ 0 h 3165819"/>
              <a:gd name="connsiteX1" fmla="*/ 2869810 w 2869810"/>
              <a:gd name="connsiteY1" fmla="*/ 0 h 3165819"/>
              <a:gd name="connsiteX2" fmla="*/ 2869810 w 2869810"/>
              <a:gd name="connsiteY2" fmla="*/ 2869810 h 3165819"/>
              <a:gd name="connsiteX3" fmla="*/ 1738819 w 2869810"/>
              <a:gd name="connsiteY3" fmla="*/ 2869810 h 3165819"/>
              <a:gd name="connsiteX4" fmla="*/ 1733513 w 2869810"/>
              <a:gd name="connsiteY4" fmla="*/ 2922447 h 3165819"/>
              <a:gd name="connsiteX5" fmla="*/ 1434905 w 2869810"/>
              <a:gd name="connsiteY5" fmla="*/ 3165819 h 3165819"/>
              <a:gd name="connsiteX6" fmla="*/ 1136298 w 2869810"/>
              <a:gd name="connsiteY6" fmla="*/ 2922447 h 3165819"/>
              <a:gd name="connsiteX7" fmla="*/ 1130992 w 2869810"/>
              <a:gd name="connsiteY7" fmla="*/ 2869810 h 3165819"/>
              <a:gd name="connsiteX8" fmla="*/ 0 w 2869810"/>
              <a:gd name="connsiteY8" fmla="*/ 2869810 h 3165819"/>
              <a:gd name="connsiteX9" fmla="*/ 0 w 2869810"/>
              <a:gd name="connsiteY9" fmla="*/ 1732278 h 3165819"/>
              <a:gd name="connsiteX10" fmla="*/ 304800 w 2869810"/>
              <a:gd name="connsiteY10" fmla="*/ 1427478 h 3165819"/>
              <a:gd name="connsiteX11" fmla="*/ 0 w 2869810"/>
              <a:gd name="connsiteY11" fmla="*/ 1122678 h 316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9810" h="3165819">
                <a:moveTo>
                  <a:pt x="0" y="0"/>
                </a:moveTo>
                <a:lnTo>
                  <a:pt x="2869810" y="0"/>
                </a:lnTo>
                <a:lnTo>
                  <a:pt x="2869810" y="2869810"/>
                </a:lnTo>
                <a:lnTo>
                  <a:pt x="1738819" y="2869810"/>
                </a:lnTo>
                <a:lnTo>
                  <a:pt x="1733513" y="2922447"/>
                </a:lnTo>
                <a:cubicBezTo>
                  <a:pt x="1705091" y="3061339"/>
                  <a:pt x="1582199" y="3165819"/>
                  <a:pt x="1434905" y="3165819"/>
                </a:cubicBezTo>
                <a:cubicBezTo>
                  <a:pt x="1287611" y="3165819"/>
                  <a:pt x="1164719" y="3061339"/>
                  <a:pt x="1136298" y="2922447"/>
                </a:cubicBezTo>
                <a:lnTo>
                  <a:pt x="1130992" y="2869810"/>
                </a:lnTo>
                <a:lnTo>
                  <a:pt x="0" y="2869810"/>
                </a:lnTo>
                <a:lnTo>
                  <a:pt x="0" y="1732278"/>
                </a:lnTo>
                <a:cubicBezTo>
                  <a:pt x="168336" y="1732278"/>
                  <a:pt x="304800" y="1595814"/>
                  <a:pt x="304800" y="1427478"/>
                </a:cubicBezTo>
                <a:cubicBezTo>
                  <a:pt x="304800" y="1259142"/>
                  <a:pt x="168336" y="1122678"/>
                  <a:pt x="0" y="1122678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hlinkClick r:id="rId7" action="ppaction://hlinksldjump"/>
          </p:cNvPr>
          <p:cNvSpPr/>
          <p:nvPr/>
        </p:nvSpPr>
        <p:spPr>
          <a:xfrm>
            <a:off x="4663676" y="3264093"/>
            <a:ext cx="2799632" cy="2651798"/>
          </a:xfrm>
          <a:custGeom>
            <a:avLst/>
            <a:gdLst>
              <a:gd name="connsiteX0" fmla="*/ 304800 w 3174610"/>
              <a:gd name="connsiteY0" fmla="*/ 0 h 2869810"/>
              <a:gd name="connsiteX1" fmla="*/ 1434905 w 3174610"/>
              <a:gd name="connsiteY1" fmla="*/ 0 h 2869810"/>
              <a:gd name="connsiteX2" fmla="*/ 1739705 w 3174610"/>
              <a:gd name="connsiteY2" fmla="*/ 304800 h 2869810"/>
              <a:gd name="connsiteX3" fmla="*/ 2044505 w 3174610"/>
              <a:gd name="connsiteY3" fmla="*/ 0 h 2869810"/>
              <a:gd name="connsiteX4" fmla="*/ 3174610 w 3174610"/>
              <a:gd name="connsiteY4" fmla="*/ 0 h 2869810"/>
              <a:gd name="connsiteX5" fmla="*/ 3174610 w 3174610"/>
              <a:gd name="connsiteY5" fmla="*/ 1130105 h 2869810"/>
              <a:gd name="connsiteX6" fmla="*/ 2869810 w 3174610"/>
              <a:gd name="connsiteY6" fmla="*/ 1434905 h 2869810"/>
              <a:gd name="connsiteX7" fmla="*/ 3174610 w 3174610"/>
              <a:gd name="connsiteY7" fmla="*/ 1739705 h 2869810"/>
              <a:gd name="connsiteX8" fmla="*/ 3174610 w 3174610"/>
              <a:gd name="connsiteY8" fmla="*/ 2869810 h 2869810"/>
              <a:gd name="connsiteX9" fmla="*/ 304800 w 3174610"/>
              <a:gd name="connsiteY9" fmla="*/ 2869810 h 2869810"/>
              <a:gd name="connsiteX10" fmla="*/ 304800 w 3174610"/>
              <a:gd name="connsiteY10" fmla="*/ 1732278 h 2869810"/>
              <a:gd name="connsiteX11" fmla="*/ 0 w 3174610"/>
              <a:gd name="connsiteY11" fmla="*/ 1427478 h 2869810"/>
              <a:gd name="connsiteX12" fmla="*/ 304800 w 3174610"/>
              <a:gd name="connsiteY12" fmla="*/ 1122678 h 286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4610" h="2869810">
                <a:moveTo>
                  <a:pt x="304800" y="0"/>
                </a:moveTo>
                <a:lnTo>
                  <a:pt x="1434905" y="0"/>
                </a:lnTo>
                <a:cubicBezTo>
                  <a:pt x="1434905" y="168336"/>
                  <a:pt x="1571369" y="304800"/>
                  <a:pt x="1739705" y="304800"/>
                </a:cubicBezTo>
                <a:cubicBezTo>
                  <a:pt x="1908041" y="304800"/>
                  <a:pt x="2044505" y="168336"/>
                  <a:pt x="2044505" y="0"/>
                </a:cubicBezTo>
                <a:lnTo>
                  <a:pt x="3174610" y="0"/>
                </a:lnTo>
                <a:lnTo>
                  <a:pt x="3174610" y="1130105"/>
                </a:lnTo>
                <a:cubicBezTo>
                  <a:pt x="3006274" y="1130105"/>
                  <a:pt x="2869810" y="1266569"/>
                  <a:pt x="2869810" y="1434905"/>
                </a:cubicBezTo>
                <a:cubicBezTo>
                  <a:pt x="2869810" y="1603241"/>
                  <a:pt x="3006274" y="1739705"/>
                  <a:pt x="3174610" y="1739705"/>
                </a:cubicBezTo>
                <a:lnTo>
                  <a:pt x="3174610" y="2869810"/>
                </a:lnTo>
                <a:lnTo>
                  <a:pt x="304800" y="2869810"/>
                </a:lnTo>
                <a:lnTo>
                  <a:pt x="304800" y="1732278"/>
                </a:lnTo>
                <a:cubicBezTo>
                  <a:pt x="136464" y="1732278"/>
                  <a:pt x="0" y="1595814"/>
                  <a:pt x="0" y="1427478"/>
                </a:cubicBezTo>
                <a:cubicBezTo>
                  <a:pt x="0" y="1259142"/>
                  <a:pt x="136464" y="1122678"/>
                  <a:pt x="304800" y="1122678"/>
                </a:cubicBezTo>
                <a:close/>
              </a:path>
            </a:pathLst>
          </a:custGeom>
          <a:solidFill>
            <a:srgbClr val="6CD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hlinkClick r:id="rId8" action="ppaction://hlinksldjump"/>
          </p:cNvPr>
          <p:cNvSpPr/>
          <p:nvPr/>
        </p:nvSpPr>
        <p:spPr>
          <a:xfrm>
            <a:off x="7179285" y="3264093"/>
            <a:ext cx="2873863" cy="2651798"/>
          </a:xfrm>
          <a:custGeom>
            <a:avLst/>
            <a:gdLst>
              <a:gd name="connsiteX0" fmla="*/ 304800 w 3174610"/>
              <a:gd name="connsiteY0" fmla="*/ 0 h 2869810"/>
              <a:gd name="connsiteX1" fmla="*/ 1434905 w 3174610"/>
              <a:gd name="connsiteY1" fmla="*/ 0 h 2869810"/>
              <a:gd name="connsiteX2" fmla="*/ 1739705 w 3174610"/>
              <a:gd name="connsiteY2" fmla="*/ 304800 h 2869810"/>
              <a:gd name="connsiteX3" fmla="*/ 2044505 w 3174610"/>
              <a:gd name="connsiteY3" fmla="*/ 0 h 2869810"/>
              <a:gd name="connsiteX4" fmla="*/ 3174610 w 3174610"/>
              <a:gd name="connsiteY4" fmla="*/ 0 h 2869810"/>
              <a:gd name="connsiteX5" fmla="*/ 3174610 w 3174610"/>
              <a:gd name="connsiteY5" fmla="*/ 2869810 h 2869810"/>
              <a:gd name="connsiteX6" fmla="*/ 304800 w 3174610"/>
              <a:gd name="connsiteY6" fmla="*/ 2869810 h 2869810"/>
              <a:gd name="connsiteX7" fmla="*/ 304800 w 3174610"/>
              <a:gd name="connsiteY7" fmla="*/ 1732278 h 2869810"/>
              <a:gd name="connsiteX8" fmla="*/ 0 w 3174610"/>
              <a:gd name="connsiteY8" fmla="*/ 1427478 h 2869810"/>
              <a:gd name="connsiteX9" fmla="*/ 304800 w 3174610"/>
              <a:gd name="connsiteY9" fmla="*/ 1122678 h 286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4610" h="2869810">
                <a:moveTo>
                  <a:pt x="304800" y="0"/>
                </a:moveTo>
                <a:lnTo>
                  <a:pt x="1434905" y="0"/>
                </a:lnTo>
                <a:cubicBezTo>
                  <a:pt x="1434905" y="168336"/>
                  <a:pt x="1571369" y="304800"/>
                  <a:pt x="1739705" y="304800"/>
                </a:cubicBezTo>
                <a:cubicBezTo>
                  <a:pt x="1908041" y="304800"/>
                  <a:pt x="2044505" y="168336"/>
                  <a:pt x="2044505" y="0"/>
                </a:cubicBezTo>
                <a:lnTo>
                  <a:pt x="3174610" y="0"/>
                </a:lnTo>
                <a:lnTo>
                  <a:pt x="3174610" y="2869810"/>
                </a:lnTo>
                <a:lnTo>
                  <a:pt x="304800" y="2869810"/>
                </a:lnTo>
                <a:lnTo>
                  <a:pt x="304800" y="1732278"/>
                </a:lnTo>
                <a:cubicBezTo>
                  <a:pt x="136464" y="1732278"/>
                  <a:pt x="0" y="1595814"/>
                  <a:pt x="0" y="1427478"/>
                </a:cubicBezTo>
                <a:cubicBezTo>
                  <a:pt x="0" y="1259142"/>
                  <a:pt x="136464" y="1122678"/>
                  <a:pt x="304800" y="112267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06821" y="1482031"/>
            <a:ext cx="550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88884" y="1454321"/>
            <a:ext cx="550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15152" y="1482030"/>
            <a:ext cx="550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08364" y="4119868"/>
            <a:ext cx="550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56300" y="4111494"/>
            <a:ext cx="550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15152" y="4119868"/>
            <a:ext cx="550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28" name="Rectangle 27">
            <a:hlinkClick r:id="rId9" action="ppaction://hlinksldjump"/>
          </p:cNvPr>
          <p:cNvSpPr/>
          <p:nvPr/>
        </p:nvSpPr>
        <p:spPr>
          <a:xfrm>
            <a:off x="581891" y="727363"/>
            <a:ext cx="1482436" cy="4364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+mj-lt"/>
              </a:rPr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40467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/>
      <p:bldP spid="22" grpId="0"/>
      <p:bldP spid="23" grpId="0"/>
      <p:bldP spid="24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8691" y="4045772"/>
            <a:ext cx="55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....... palace</a:t>
            </a:r>
          </a:p>
        </p:txBody>
      </p:sp>
      <p:pic>
        <p:nvPicPr>
          <p:cNvPr id="7" name="Picture 6" descr="Changing of the guard at Hue Imperial Citade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1" y="1476576"/>
            <a:ext cx="3933508" cy="244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ater Le Dynasty - XƯA Handicraf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23" y="1519722"/>
            <a:ext cx="3882794" cy="244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perial Academy Là Gì ????? Câu Hỏi 116185 7 When Was The Imperial 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31" y="1519722"/>
            <a:ext cx="2857500" cy="24470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749636" y="4045772"/>
            <a:ext cx="55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....... robes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99418" y="3990842"/>
            <a:ext cx="55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....... academy</a:t>
            </a:r>
          </a:p>
        </p:txBody>
      </p:sp>
    </p:spTree>
    <p:extLst>
      <p:ext uri="{BB962C8B-B14F-4D97-AF65-F5344CB8AC3E}">
        <p14:creationId xmlns:p14="http://schemas.microsoft.com/office/powerpoint/2010/main" val="9493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Vocabulary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977994" y="2114708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Imperial (a): 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3190" y="2884794"/>
            <a:ext cx="2331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0"/>
            <a:r>
              <a:rPr lang="en-US" sz="2800" dirty="0">
                <a:solidFill>
                  <a:prstClr val="black"/>
                </a:solidFill>
              </a:rPr>
              <a:t>   /ɪmˈpɪə.ri.əl/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7994" y="3797975"/>
            <a:ext cx="55695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lang="en-US" sz="2800" dirty="0">
                <a:solidFill>
                  <a:prstClr val="black"/>
                </a:solidFill>
              </a:rPr>
              <a:t>. Imperial robes of Emperor are normally embroided with gold dragon pattern.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4443" y="1831796"/>
            <a:ext cx="20008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Thuộc về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hoàng gia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ý Thái Tổ - Wikiwa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5" y="1935014"/>
            <a:ext cx="4170218" cy="304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peri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339" y="2309216"/>
            <a:ext cx="245488" cy="24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4" grpId="0"/>
      <p:bldP spid="8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129265"/>
              </p:ext>
            </p:extLst>
          </p:nvPr>
        </p:nvGraphicFramePr>
        <p:xfrm>
          <a:off x="304800" y="247016"/>
          <a:ext cx="8697032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362">
                  <a:extLst>
                    <a:ext uri="{9D8B030D-6E8A-4147-A177-3AD203B41FA5}">
                      <a16:colId xmlns:a16="http://schemas.microsoft.com/office/drawing/2014/main" val="2488325145"/>
                    </a:ext>
                  </a:extLst>
                </a:gridCol>
                <a:gridCol w="826309">
                  <a:extLst>
                    <a:ext uri="{9D8B030D-6E8A-4147-A177-3AD203B41FA5}">
                      <a16:colId xmlns:a16="http://schemas.microsoft.com/office/drawing/2014/main" val="110146080"/>
                    </a:ext>
                  </a:extLst>
                </a:gridCol>
                <a:gridCol w="5025361">
                  <a:extLst>
                    <a:ext uri="{9D8B030D-6E8A-4147-A177-3AD203B41FA5}">
                      <a16:colId xmlns:a16="http://schemas.microsoft.com/office/drawing/2014/main" val="507998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1. complex </a:t>
                      </a:r>
                    </a:p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Tổ hợp,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 phức hợp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852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2. demolish </a:t>
                      </a:r>
                    </a:p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(v)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Phá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 dỡ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805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3. archaelogical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- archaelogy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- archaelogist </a:t>
                      </a:r>
                    </a:p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(adj)</a:t>
                      </a: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(n)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(n)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Thuộc về khảo cổ học </a:t>
                      </a:r>
                    </a:p>
                    <a:p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Khảo cổ học </a:t>
                      </a:r>
                    </a:p>
                    <a:p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Nhà khảo cổ học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8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4. relic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(n)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Tàn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 tích 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542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5. dynasty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Triều đại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00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1175657" y="4665316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맑은 고딕" panose="020B0503020000020004" pitchFamily="34" charset="-127"/>
                <a:cs typeface="+mn-cs"/>
              </a:rPr>
              <a:t>Vocabulary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44489"/>
              </p:ext>
            </p:extLst>
          </p:nvPr>
        </p:nvGraphicFramePr>
        <p:xfrm>
          <a:off x="5411918" y="3327024"/>
          <a:ext cx="8697032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362">
                  <a:extLst>
                    <a:ext uri="{9D8B030D-6E8A-4147-A177-3AD203B41FA5}">
                      <a16:colId xmlns:a16="http://schemas.microsoft.com/office/drawing/2014/main" val="1876242146"/>
                    </a:ext>
                  </a:extLst>
                </a:gridCol>
                <a:gridCol w="826309">
                  <a:extLst>
                    <a:ext uri="{9D8B030D-6E8A-4147-A177-3AD203B41FA5}">
                      <a16:colId xmlns:a16="http://schemas.microsoft.com/office/drawing/2014/main" val="1707653777"/>
                    </a:ext>
                  </a:extLst>
                </a:gridCol>
                <a:gridCol w="5025361">
                  <a:extLst>
                    <a:ext uri="{9D8B030D-6E8A-4147-A177-3AD203B41FA5}">
                      <a16:colId xmlns:a16="http://schemas.microsoft.com/office/drawing/2014/main" val="385895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6. citadel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(n)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Cố đô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677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7. intact  &gt;&lt; in ruins </a:t>
                      </a:r>
                    </a:p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(a)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Vẹn nguyên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 &gt;&lt; đổ nát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03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8. excavation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- excavate </a:t>
                      </a:r>
                    </a:p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(n)</a:t>
                      </a: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(v)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Việc khai quật</a:t>
                      </a:r>
                    </a:p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Khai quật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63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9. monument </a:t>
                      </a:r>
                    </a:p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Đài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 tưởng niệm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66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10. imperial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(a)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Thuộc về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 hoàng gia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984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95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Predictions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799" y="1348858"/>
            <a:ext cx="10087120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440"/>
              </a:lnSpc>
            </a:pPr>
            <a:r>
              <a:rPr lang="en-US" sz="3200" i="1" dirty="0"/>
              <a:t>Which of the following do you predict the content mentions?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Time of construction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What people can see there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Time when it is official recognized as World Heritage Sites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Other 8 UNESCO World Heritage Sites in Vietnam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What people should carry along when going there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Names of excavated relics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Time they will visit the citadel </a:t>
            </a:r>
          </a:p>
          <a:p>
            <a:pPr>
              <a:lnSpc>
                <a:spcPts val="444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653247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Listen and check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7" y="1348858"/>
            <a:ext cx="4710545" cy="4954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627" y="1348857"/>
            <a:ext cx="5319035" cy="4567033"/>
          </a:xfrm>
          <a:prstGeom prst="rect">
            <a:avLst/>
          </a:prstGeom>
        </p:spPr>
      </p:pic>
      <p:pic>
        <p:nvPicPr>
          <p:cNvPr id="2" name="Listen and check- U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1891" y="683841"/>
            <a:ext cx="554181" cy="5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Predictions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799" y="1348858"/>
            <a:ext cx="10087120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440"/>
              </a:lnSpc>
            </a:pPr>
            <a:r>
              <a:rPr lang="en-US" sz="3200" i="1" dirty="0"/>
              <a:t>Which of the following do you predict the content mentions?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Time of construction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What people can see there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Time when it is official recognized as World Heritage Sites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Other 8 UNESCO World Heritage Sites in Vietnam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What people should carry along when going there 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Names of excavated relics</a:t>
            </a:r>
          </a:p>
          <a:p>
            <a:pPr>
              <a:lnSpc>
                <a:spcPts val="4440"/>
              </a:lnSpc>
            </a:pPr>
            <a:r>
              <a:rPr lang="en-US" sz="3200" dirty="0"/>
              <a:t>- Time they will visit the citadel </a:t>
            </a:r>
          </a:p>
          <a:p>
            <a:pPr>
              <a:lnSpc>
                <a:spcPts val="4440"/>
              </a:lnSpc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67746" y="193363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61053" y="24185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691" y="47045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4525" y="535087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2: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415" y="556264"/>
            <a:ext cx="6996494" cy="5860937"/>
          </a:xfrm>
          <a:prstGeom prst="rect">
            <a:avLst/>
          </a:prstGeom>
        </p:spPr>
      </p:pic>
      <p:pic>
        <p:nvPicPr>
          <p:cNvPr id="10" name="2 mi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2315" y="0"/>
            <a:ext cx="2019685" cy="1136073"/>
          </a:xfrm>
          <a:prstGeom prst="rect">
            <a:avLst/>
          </a:prstGeom>
        </p:spPr>
      </p:pic>
      <p:pic>
        <p:nvPicPr>
          <p:cNvPr id="11" name="1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9668" y="1136073"/>
            <a:ext cx="1912332" cy="10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59091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2: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1460872" y="2591733"/>
            <a:ext cx="742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34" charset="-127"/>
                <a:cs typeface="+mn-cs"/>
              </a:rPr>
              <a:t>Correction:</a:t>
            </a:r>
            <a:r>
              <a:rPr kumimoji="0" lang="en-US" altLang="ko-KR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34" charset="-127"/>
                <a:cs typeface="+mn-cs"/>
              </a:rPr>
              <a:t> He wants to go sightseeing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7125" y="1762262"/>
            <a:ext cx="6161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1. Dan wants to see the city nightlife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93578" y="1191921"/>
            <a:ext cx="111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T      F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93578" y="1786725"/>
            <a:ext cx="462848" cy="4575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478309" y="1790504"/>
            <a:ext cx="462848" cy="4575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56411" y="173148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7125" y="3280610"/>
            <a:ext cx="7298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Nam suggests visiting the Central Sector of the Imperial Citadel of Thang Long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793578" y="3280611"/>
            <a:ext cx="462848" cy="46297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98459" y="3280610"/>
            <a:ext cx="462848" cy="46297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81313" y="3188929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6054" y="4523485"/>
            <a:ext cx="7298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Nam: How about visiting the Central Sector of the Imperial Citadel of Thang Long</a:t>
            </a:r>
          </a:p>
        </p:txBody>
      </p:sp>
    </p:spTree>
    <p:extLst>
      <p:ext uri="{BB962C8B-B14F-4D97-AF65-F5344CB8AC3E}">
        <p14:creationId xmlns:p14="http://schemas.microsoft.com/office/powerpoint/2010/main" val="14826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2: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1463512" y="2917810"/>
            <a:ext cx="872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34" charset="-127"/>
                <a:cs typeface="+mn-cs"/>
              </a:rPr>
              <a:t>Correction:</a:t>
            </a:r>
            <a:r>
              <a:rPr kumimoji="0" lang="en-US" altLang="ko-KR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34" charset="-127"/>
                <a:cs typeface="+mn-cs"/>
              </a:rPr>
              <a:t> Most of the citadel was demolished in the early 20</a:t>
            </a:r>
            <a:r>
              <a:rPr kumimoji="0" lang="en-US" altLang="ko-KR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34" charset="-127"/>
                <a:cs typeface="+mn-cs"/>
              </a:rPr>
              <a:t>th</a:t>
            </a:r>
            <a:r>
              <a:rPr kumimoji="0" lang="en-US" altLang="ko-KR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34" charset="-127"/>
                <a:cs typeface="+mn-cs"/>
              </a:rPr>
              <a:t> century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8312" y="1594725"/>
            <a:ext cx="7181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The Central Sector of the Imperial </a:t>
            </a:r>
          </a:p>
          <a:p>
            <a:r>
              <a:rPr lang="en-US" sz="3200" dirty="0"/>
              <a:t>Citadel of Thang Long remains intact.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57341" y="1063168"/>
            <a:ext cx="111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T      F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93578" y="1786725"/>
            <a:ext cx="462848" cy="4575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572664" y="1796861"/>
            <a:ext cx="462848" cy="4575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30615" y="1705899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8311" y="3941810"/>
            <a:ext cx="7370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Visitors can see the Flag Tower of Hanoi and the stone dragons at Kinh Thien Palace.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793578" y="4022918"/>
            <a:ext cx="462848" cy="4575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14712" y="4022918"/>
            <a:ext cx="462848" cy="4575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08340" y="392850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6452" y="5088921"/>
            <a:ext cx="90154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Nam: The only structure to </a:t>
            </a:r>
            <a:r>
              <a:rPr lang="en-US" sz="2600" i="1" dirty="0">
                <a:solidFill>
                  <a:srgbClr val="FF0000"/>
                </a:solidFill>
              </a:rPr>
              <a:t>remain intact is the Flag Tower </a:t>
            </a:r>
            <a:r>
              <a:rPr lang="en-US" sz="2600" i="1" dirty="0"/>
              <a:t>.... </a:t>
            </a:r>
          </a:p>
          <a:p>
            <a:r>
              <a:rPr lang="en-US" sz="2600" i="1" dirty="0">
                <a:solidFill>
                  <a:srgbClr val="FF0000"/>
                </a:solidFill>
              </a:rPr>
              <a:t>We can also see the stone dragons of Kinh Thien Palace </a:t>
            </a:r>
            <a:r>
              <a:rPr lang="en-US" sz="2600" i="1" dirty="0"/>
              <a:t>and relics...</a:t>
            </a:r>
          </a:p>
        </p:txBody>
      </p:sp>
    </p:spTree>
    <p:extLst>
      <p:ext uri="{BB962C8B-B14F-4D97-AF65-F5344CB8AC3E}">
        <p14:creationId xmlns:p14="http://schemas.microsoft.com/office/powerpoint/2010/main" val="30121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2: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6026" y="1691219"/>
            <a:ext cx="6906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 Dan and Nam will visit the Thang Long Imperial Citadel at the weekend.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7341" y="1063168"/>
            <a:ext cx="111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T      F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93578" y="1786725"/>
            <a:ext cx="462848" cy="4575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525005" y="1772327"/>
            <a:ext cx="462848" cy="4575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37792" y="175074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0611" y="2913350"/>
            <a:ext cx="69061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Nam: Do you prefer weekday or the weekend?</a:t>
            </a:r>
          </a:p>
          <a:p>
            <a:pPr marL="711200" indent="-711200"/>
            <a:r>
              <a:rPr lang="en-US" sz="2600" i="1" dirty="0"/>
              <a:t>Dan: </a:t>
            </a:r>
            <a:r>
              <a:rPr lang="en-US" sz="2600" i="1" dirty="0">
                <a:solidFill>
                  <a:srgbClr val="FF0000"/>
                </a:solidFill>
              </a:rPr>
              <a:t>The weekend suits me better</a:t>
            </a:r>
            <a:r>
              <a:rPr lang="en-US" sz="2600" i="1" dirty="0"/>
              <a:t>. </a:t>
            </a:r>
            <a:r>
              <a:rPr lang="en-US" sz="2600" i="1" dirty="0">
                <a:solidFill>
                  <a:srgbClr val="FF0000"/>
                </a:solidFill>
              </a:rPr>
              <a:t>Shall we go </a:t>
            </a:r>
          </a:p>
          <a:p>
            <a:pPr marL="711200"/>
            <a:r>
              <a:rPr lang="en-US" sz="2600" i="1" dirty="0">
                <a:solidFill>
                  <a:srgbClr val="FF0000"/>
                </a:solidFill>
              </a:rPr>
              <a:t>there this Sunday?</a:t>
            </a:r>
          </a:p>
          <a:p>
            <a:r>
              <a:rPr lang="en-US" sz="2600" i="1" dirty="0"/>
              <a:t>Nam: </a:t>
            </a:r>
            <a:r>
              <a:rPr lang="en-US" sz="2600" i="1" dirty="0">
                <a:solidFill>
                  <a:srgbClr val="FF0000"/>
                </a:solidFill>
              </a:rPr>
              <a:t>Sure, </a:t>
            </a:r>
            <a:r>
              <a:rPr lang="en-US" sz="2600" i="1" dirty="0"/>
              <a:t>See you on Sunday morning then </a:t>
            </a:r>
          </a:p>
        </p:txBody>
      </p:sp>
    </p:spTree>
    <p:extLst>
      <p:ext uri="{BB962C8B-B14F-4D97-AF65-F5344CB8AC3E}">
        <p14:creationId xmlns:p14="http://schemas.microsoft.com/office/powerpoint/2010/main" val="379513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lete guide into the ancient Hue citade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43" y="789709"/>
            <a:ext cx="6622475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3269673" y="5433064"/>
            <a:ext cx="597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Hue Imperial citadel complex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ight Arrow 6">
            <a:hlinkClick r:id="rId5" action="ppaction://hlinksldjump"/>
          </p:cNvPr>
          <p:cNvSpPr/>
          <p:nvPr/>
        </p:nvSpPr>
        <p:spPr>
          <a:xfrm flipH="1">
            <a:off x="623455" y="5661145"/>
            <a:ext cx="928254" cy="6096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pic>
        <p:nvPicPr>
          <p:cNvPr id="3" name="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636" y="-1"/>
            <a:ext cx="1870364" cy="10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3: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855" y="542410"/>
            <a:ext cx="5225181" cy="5567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45" y="1348858"/>
            <a:ext cx="4689810" cy="7773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0437" y="2059787"/>
            <a:ext cx="2008909" cy="651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+mj-lt"/>
              </a:rPr>
              <a:t>1. 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19625" y="2705607"/>
            <a:ext cx="2008909" cy="651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+mj-lt"/>
              </a:rPr>
              <a:t>2. 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9430" y="3347001"/>
            <a:ext cx="2008909" cy="651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+mj-lt"/>
              </a:rPr>
              <a:t>3. 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00266" y="4013380"/>
            <a:ext cx="2008909" cy="651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+mj-lt"/>
              </a:rPr>
              <a:t>4. 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9430" y="4702095"/>
            <a:ext cx="2008909" cy="651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+mj-lt"/>
              </a:rPr>
              <a:t>5. 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19625" y="5390810"/>
            <a:ext cx="2008909" cy="651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+mj-lt"/>
              </a:rPr>
              <a:t>6. c</a:t>
            </a:r>
          </a:p>
        </p:txBody>
      </p:sp>
      <p:pic>
        <p:nvPicPr>
          <p:cNvPr id="11" name="2 mi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0073" y="4680"/>
            <a:ext cx="1911927" cy="107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4: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2 mi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0073" y="4680"/>
            <a:ext cx="1911927" cy="1075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2327563" y="787751"/>
            <a:ext cx="11152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Work and discuss with your partner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09882" y="1532347"/>
            <a:ext cx="1077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Find the sentences in the conversation which have the same meaning as the following sentences.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897578" y="2646275"/>
            <a:ext cx="10400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1. </a:t>
            </a:r>
            <a:r>
              <a:rPr lang="en-US" sz="2800" dirty="0"/>
              <a:t>It is a cultural complex that comprises royal palaces and monument.</a:t>
            </a:r>
          </a:p>
        </p:txBody>
      </p:sp>
      <p:sp>
        <p:nvSpPr>
          <p:cNvPr id="9" name="Rectangle 8"/>
          <p:cNvSpPr/>
          <p:nvPr/>
        </p:nvSpPr>
        <p:spPr>
          <a:xfrm>
            <a:off x="835891" y="3384939"/>
            <a:ext cx="10400145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2. </a:t>
            </a:r>
            <a:r>
              <a:rPr lang="en-US" sz="2800" dirty="0"/>
              <a:t>Most of the citadel which was built during the Ly dynasty in the 11th century and then expanded by the subsequent dynasties, was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demolished in the early 20th century. 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795316" y="5349451"/>
            <a:ext cx="10400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3. </a:t>
            </a:r>
            <a:r>
              <a:rPr lang="en-US" sz="2800" dirty="0"/>
              <a:t>The only structure that is still intact is the Flag Tower of Hanoi.</a:t>
            </a:r>
          </a:p>
        </p:txBody>
      </p:sp>
    </p:spTree>
    <p:extLst>
      <p:ext uri="{BB962C8B-B14F-4D97-AF65-F5344CB8AC3E}">
        <p14:creationId xmlns:p14="http://schemas.microsoft.com/office/powerpoint/2010/main" val="19662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4: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4664" y="1630275"/>
            <a:ext cx="10400145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/>
              <a:t>It is a cultural complex that comprises royal palaces and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monument.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794659" y="3405050"/>
            <a:ext cx="10832902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It is a cultural complex comprising royal palaces and monument. </a:t>
            </a:r>
          </a:p>
        </p:txBody>
      </p:sp>
    </p:spTree>
    <p:extLst>
      <p:ext uri="{BB962C8B-B14F-4D97-AF65-F5344CB8AC3E}">
        <p14:creationId xmlns:p14="http://schemas.microsoft.com/office/powerpoint/2010/main" val="192797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4: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4659" y="1348858"/>
            <a:ext cx="104001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2. Most of the citadel which was built during the Ly dynasty in the 11</a:t>
            </a:r>
            <a:r>
              <a:rPr lang="en-US" sz="3200" baseline="30000" dirty="0"/>
              <a:t>th</a:t>
            </a:r>
            <a:r>
              <a:rPr lang="en-US" sz="3200" dirty="0"/>
              <a:t> century and then expanded by the subsequent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dynasties, was demolished in the early 20</a:t>
            </a:r>
            <a:r>
              <a:rPr lang="en-US" sz="3200" baseline="30000" dirty="0"/>
              <a:t>th</a:t>
            </a:r>
            <a:r>
              <a:rPr lang="en-US" sz="3200" dirty="0"/>
              <a:t> century.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4659" y="3657182"/>
            <a:ext cx="104001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Most of the citadel first built during the Ly dynasty in the 11</a:t>
            </a:r>
            <a:r>
              <a:rPr lang="en-US" sz="3200" baseline="30000" dirty="0">
                <a:solidFill>
                  <a:srgbClr val="FF0000"/>
                </a:solidFill>
              </a:rPr>
              <a:t>th</a:t>
            </a:r>
            <a:r>
              <a:rPr lang="en-US" sz="3200" dirty="0">
                <a:solidFill>
                  <a:srgbClr val="FF0000"/>
                </a:solidFill>
              </a:rPr>
              <a:t> century and.... was demolished in the early 20</a:t>
            </a:r>
            <a:r>
              <a:rPr lang="en-US" sz="3200" baseline="30000" dirty="0">
                <a:solidFill>
                  <a:srgbClr val="FF0000"/>
                </a:solidFill>
              </a:rPr>
              <a:t>th</a:t>
            </a:r>
            <a:r>
              <a:rPr lang="en-US" sz="3200" dirty="0">
                <a:solidFill>
                  <a:srgbClr val="FF0000"/>
                </a:solidFill>
              </a:rPr>
              <a:t> century.</a:t>
            </a:r>
          </a:p>
        </p:txBody>
      </p:sp>
    </p:spTree>
    <p:extLst>
      <p:ext uri="{BB962C8B-B14F-4D97-AF65-F5344CB8AC3E}">
        <p14:creationId xmlns:p14="http://schemas.microsoft.com/office/powerpoint/2010/main" val="27527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764083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4: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0437" y="1584385"/>
            <a:ext cx="10400145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3. The only structure that is still intact is the Flag Tower of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Hanoi.</a:t>
            </a:r>
          </a:p>
        </p:txBody>
      </p:sp>
      <p:sp>
        <p:nvSpPr>
          <p:cNvPr id="3" name="Rectangle 2"/>
          <p:cNvSpPr/>
          <p:nvPr/>
        </p:nvSpPr>
        <p:spPr>
          <a:xfrm>
            <a:off x="928255" y="3313270"/>
            <a:ext cx="1040014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The only structure to remain intact is the Flag Tower of Hanoi. </a:t>
            </a:r>
          </a:p>
        </p:txBody>
      </p:sp>
    </p:spTree>
    <p:extLst>
      <p:ext uri="{BB962C8B-B14F-4D97-AF65-F5344CB8AC3E}">
        <p14:creationId xmlns:p14="http://schemas.microsoft.com/office/powerpoint/2010/main" val="25290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639392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4: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973972" y="1056470"/>
            <a:ext cx="103036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1. </a:t>
            </a:r>
            <a:r>
              <a:rPr lang="en-US" sz="2800" dirty="0"/>
              <a:t>It is a cultural complex that comprises royal palaces and monument.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It is a cultural complex comprising royal palaces and monument.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Most of the citadel which was built during the Ly dynasty in the 11</a:t>
            </a:r>
            <a:r>
              <a:rPr lang="en-US" sz="2800" baseline="30000" dirty="0"/>
              <a:t>th</a:t>
            </a:r>
            <a:r>
              <a:rPr lang="en-US" sz="2800" dirty="0"/>
              <a:t> century and then expanded by the subsequent dynasties, was </a:t>
            </a:r>
            <a:br>
              <a:rPr lang="en-US" sz="2800" dirty="0"/>
            </a:br>
            <a:r>
              <a:rPr lang="en-US" sz="2800" dirty="0"/>
              <a:t>demolished in the early 20</a:t>
            </a:r>
            <a:r>
              <a:rPr lang="en-US" sz="2800" baseline="30000" dirty="0"/>
              <a:t>th</a:t>
            </a:r>
            <a:r>
              <a:rPr lang="en-US" sz="2800" dirty="0"/>
              <a:t> century. 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FF0000"/>
                </a:solidFill>
              </a:rPr>
              <a:t>Most of the citadel first built during...., was demolished in the ....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The only structure that is still intact is the Flag Tower of Hanoi.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FF0000"/>
                </a:solidFill>
              </a:rPr>
              <a:t>The only structure to remain intact is the Flag Tower of Hanoi. </a:t>
            </a:r>
          </a:p>
        </p:txBody>
      </p:sp>
    </p:spTree>
    <p:extLst>
      <p:ext uri="{BB962C8B-B14F-4D97-AF65-F5344CB8AC3E}">
        <p14:creationId xmlns:p14="http://schemas.microsoft.com/office/powerpoint/2010/main" val="36175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639392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4: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1015535" y="1056470"/>
            <a:ext cx="103036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1. </a:t>
            </a:r>
            <a:r>
              <a:rPr lang="en-US" sz="2800" dirty="0"/>
              <a:t>It is a cultural complex </a:t>
            </a:r>
            <a:r>
              <a:rPr lang="en-US" sz="2800" b="1" dirty="0">
                <a:solidFill>
                  <a:schemeClr val="accent1"/>
                </a:solidFill>
              </a:rPr>
              <a:t>that comprises </a:t>
            </a:r>
            <a:r>
              <a:rPr lang="en-US" sz="2800" dirty="0"/>
              <a:t>royal palaces and monument.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It is a cultural complex </a:t>
            </a:r>
            <a:r>
              <a:rPr lang="en-US" sz="2800" b="1" dirty="0">
                <a:solidFill>
                  <a:schemeClr val="accent1"/>
                </a:solidFill>
              </a:rPr>
              <a:t>comprising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royal palaces and monument.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Most of the citadel </a:t>
            </a:r>
            <a:r>
              <a:rPr lang="en-US" sz="2800" b="1" dirty="0">
                <a:solidFill>
                  <a:schemeClr val="accent1"/>
                </a:solidFill>
              </a:rPr>
              <a:t>which was built </a:t>
            </a:r>
            <a:r>
              <a:rPr lang="en-US" sz="2800" dirty="0"/>
              <a:t>during the Ly dynasty in the 11</a:t>
            </a:r>
            <a:r>
              <a:rPr lang="en-US" sz="2800" baseline="30000" dirty="0"/>
              <a:t>th</a:t>
            </a:r>
            <a:r>
              <a:rPr lang="en-US" sz="2800" dirty="0"/>
              <a:t> century and then expanded by the subsequent dynasties, was </a:t>
            </a:r>
            <a:br>
              <a:rPr lang="en-US" sz="2800" dirty="0"/>
            </a:br>
            <a:r>
              <a:rPr lang="en-US" sz="2800" dirty="0"/>
              <a:t>demolished in the early 20</a:t>
            </a:r>
            <a:r>
              <a:rPr lang="en-US" sz="2800" baseline="30000" dirty="0"/>
              <a:t>th</a:t>
            </a:r>
            <a:r>
              <a:rPr lang="en-US" sz="2800" dirty="0"/>
              <a:t> century. 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FF0000"/>
                </a:solidFill>
              </a:rPr>
              <a:t>Most of the citadel first </a:t>
            </a:r>
            <a:r>
              <a:rPr lang="en-US" sz="2800" b="1" dirty="0">
                <a:solidFill>
                  <a:schemeClr val="accent1"/>
                </a:solidFill>
              </a:rPr>
              <a:t>built </a:t>
            </a:r>
            <a:r>
              <a:rPr lang="en-US" sz="2800" dirty="0">
                <a:solidFill>
                  <a:srgbClr val="FF0000"/>
                </a:solidFill>
              </a:rPr>
              <a:t>during...., was demolished in the ....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The only structure </a:t>
            </a:r>
            <a:r>
              <a:rPr lang="en-US" sz="2800" b="1" dirty="0">
                <a:solidFill>
                  <a:schemeClr val="accent1"/>
                </a:solidFill>
              </a:rPr>
              <a:t>that is still intact </a:t>
            </a:r>
            <a:r>
              <a:rPr lang="en-US" sz="2800" dirty="0"/>
              <a:t>is the Flag Tower of Hanoi.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FF0000"/>
                </a:solidFill>
              </a:rPr>
              <a:t>The only structure to </a:t>
            </a:r>
            <a:r>
              <a:rPr lang="en-US" sz="2800" b="1" dirty="0">
                <a:solidFill>
                  <a:schemeClr val="accent1"/>
                </a:solidFill>
              </a:rPr>
              <a:t>remain intact </a:t>
            </a:r>
            <a:r>
              <a:rPr lang="en-US" sz="2800" dirty="0">
                <a:solidFill>
                  <a:srgbClr val="FF0000"/>
                </a:solidFill>
              </a:rPr>
              <a:t>is the Flag Tower of Hanoi. </a:t>
            </a:r>
          </a:p>
        </p:txBody>
      </p:sp>
    </p:spTree>
    <p:extLst>
      <p:ext uri="{BB962C8B-B14F-4D97-AF65-F5344CB8AC3E}">
        <p14:creationId xmlns:p14="http://schemas.microsoft.com/office/powerpoint/2010/main" val="19555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932407" y="2774433"/>
            <a:ext cx="10303628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Grammatical feature: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Reduction of relative clause with </a:t>
            </a:r>
            <a:r>
              <a:rPr lang="en-US" sz="3200" b="1" dirty="0"/>
              <a:t>participial phrases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(past participle, present participle) and </a:t>
            </a:r>
            <a:r>
              <a:rPr lang="en-US" sz="3200" b="1" dirty="0"/>
              <a:t>to-infinitive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2" y="591764"/>
            <a:ext cx="28384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969817" y="1167307"/>
            <a:ext cx="10723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Find questions with the form </a:t>
            </a: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OR B?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 Rounded MT Bold" panose="020F0704030504030204" pitchFamily="34" charset="0"/>
              </a:rPr>
              <a:t>with your partner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Discuss its name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235" y="2850138"/>
            <a:ext cx="4334291" cy="419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35" y="3516868"/>
            <a:ext cx="6730252" cy="556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1888372" y="4913618"/>
            <a:ext cx="10303628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Alternative/choice question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720437" y="639392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Task 5: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1m3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5660" y="0"/>
            <a:ext cx="1576340" cy="8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0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932407" y="2774433"/>
            <a:ext cx="1030362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Pronunciation feature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Intonation of alternative/choice questions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2" y="591764"/>
            <a:ext cx="28384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3909445" y="5433064"/>
            <a:ext cx="488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Citadel of Ho Dynasty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 descr="Ho Dynasty Citadel – A world cultural heritage site - Vietnam National  Administration of Touris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09" y="969819"/>
            <a:ext cx="7148946" cy="43503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6">
            <a:hlinkClick r:id="rId5" action="ppaction://hlinksldjump"/>
          </p:cNvPr>
          <p:cNvSpPr/>
          <p:nvPr/>
        </p:nvSpPr>
        <p:spPr>
          <a:xfrm flipH="1">
            <a:off x="623455" y="5661145"/>
            <a:ext cx="928254" cy="6096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pic>
        <p:nvPicPr>
          <p:cNvPr id="8" name="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636" y="-1"/>
            <a:ext cx="1870364" cy="10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6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780007" y="1984724"/>
            <a:ext cx="103036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 pair, ask and answer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Have you ever visited the Central Sector of the Imperial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Citadel of Thang Long?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+ If yes, tell your partner about your visit. If no, would you like to visit? Why?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909" y="628216"/>
            <a:ext cx="2743200" cy="1666875"/>
          </a:xfrm>
          <a:prstGeom prst="rect">
            <a:avLst/>
          </a:prstGeom>
        </p:spPr>
      </p:pic>
      <p:pic>
        <p:nvPicPr>
          <p:cNvPr id="6" name="2 mi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7140" y="0"/>
            <a:ext cx="1674860" cy="9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9091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H="1" flipV="1">
            <a:off x="1925782" y="1142093"/>
            <a:ext cx="8246381" cy="89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+mn-cs"/>
              </a:rPr>
              <a:t>Self-assessement</a:t>
            </a:r>
          </a:p>
        </p:txBody>
      </p:sp>
      <p:sp>
        <p:nvSpPr>
          <p:cNvPr id="5" name="TextBox 4"/>
          <p:cNvSpPr txBox="1"/>
          <p:nvPr/>
        </p:nvSpPr>
        <p:spPr>
          <a:xfrm rot="10800000" flipH="1" flipV="1">
            <a:off x="1925782" y="1980836"/>
            <a:ext cx="7830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+mn-cs"/>
              </a:rPr>
              <a:t>By the end of the lesson, you will be able to: </a:t>
            </a:r>
          </a:p>
        </p:txBody>
      </p:sp>
      <p:sp>
        <p:nvSpPr>
          <p:cNvPr id="7" name="TextBox 6"/>
          <p:cNvSpPr txBox="1"/>
          <p:nvPr/>
        </p:nvSpPr>
        <p:spPr>
          <a:xfrm rot="10800000" flipH="1" flipV="1">
            <a:off x="2106085" y="3206973"/>
            <a:ext cx="87281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cs typeface="+mn-cs"/>
              </a:rPr>
              <a:t>Familiarise yourself with the new topic.</a:t>
            </a:r>
          </a:p>
          <a:p>
            <a:pPr marL="457200" marR="0" lvl="0" indent="-4572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cs typeface="+mn-cs"/>
              </a:rPr>
              <a:t>Get to know some words related to the topic, </a:t>
            </a:r>
          </a:p>
          <a:p>
            <a:pPr marL="442913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cs typeface="+mn-cs"/>
              </a:rPr>
              <a:t>pronunciation and grammatical feature.</a:t>
            </a:r>
          </a:p>
          <a:p>
            <a:pPr marL="457200" marR="0" lvl="0" indent="-4572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2014101" y="1306882"/>
            <a:ext cx="11139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4765963" y="750228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Summary</a:t>
            </a:r>
            <a:endParaRPr lang="ko-KR" alt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262182" y="1209069"/>
            <a:ext cx="2382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Complex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250750" y="2050151"/>
            <a:ext cx="23829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Excavate &amp; excavation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489361" y="3638994"/>
            <a:ext cx="2680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 demolish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7060636" y="1209069"/>
            <a:ext cx="2680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imperial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404265" y="3293460"/>
            <a:ext cx="2680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citadel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4902773" y="4415678"/>
            <a:ext cx="2680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relics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6940259" y="4526515"/>
            <a:ext cx="2680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dynasty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9234932" y="2452740"/>
            <a:ext cx="2680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Intact 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in ruins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1131738" y="4951073"/>
            <a:ext cx="3318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archaeological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872836" y="2648366"/>
            <a:ext cx="2680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Monument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94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595744" y="1236579"/>
            <a:ext cx="1113905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Vocabulary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Lexical items of the topic “Our World Heritage Sites”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Pronunciation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Intonation of alternative question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Grammar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Reduction of relative clauses with participial phrases, to -infinitive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4765963" y="750228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Summary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573" y="738620"/>
            <a:ext cx="4200525" cy="10858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flipH="1">
            <a:off x="637307" y="2323234"/>
            <a:ext cx="111390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Revise today’s new words &amp; Record yourself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Prepare for the next lesson</a:t>
            </a:r>
          </a:p>
          <a:p>
            <a:pPr>
              <a:lnSpc>
                <a:spcPct val="150000"/>
              </a:lnSpc>
            </a:pP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50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k You Beautiful Lettering Text Vector: Vector có sẵn (miễn phí bản  quyền) 134011517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3" b="20188"/>
          <a:stretch/>
        </p:blipFill>
        <p:spPr bwMode="auto">
          <a:xfrm>
            <a:off x="0" y="346362"/>
            <a:ext cx="12192000" cy="65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6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4075700" y="5433064"/>
            <a:ext cx="488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My Son sanctuary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 descr="My Son Sanctuary - the Holy Land of the Ancient Kingdom in Vietna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09" y="831273"/>
            <a:ext cx="7730836" cy="44750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 flipH="1">
            <a:off x="623455" y="5661145"/>
            <a:ext cx="928254" cy="6096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pic>
        <p:nvPicPr>
          <p:cNvPr id="9" name="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636" y="-1"/>
            <a:ext cx="1870364" cy="10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3103418" y="5433064"/>
            <a:ext cx="684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Trang An landscape complex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 descr="Trang An Scenic Landscape Complex in Ninh Binh - Asia Open Tour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37" y="997528"/>
            <a:ext cx="7048500" cy="42302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>
            <a:hlinkClick r:id="rId5" action="ppaction://hlinksldjump"/>
          </p:cNvPr>
          <p:cNvSpPr/>
          <p:nvPr/>
        </p:nvSpPr>
        <p:spPr>
          <a:xfrm flipH="1">
            <a:off x="623455" y="5661145"/>
            <a:ext cx="928254" cy="6096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pic>
        <p:nvPicPr>
          <p:cNvPr id="8" name="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636" y="-1"/>
            <a:ext cx="1870364" cy="10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6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2521527" y="5433064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Phong Nha-Ke Bang National Park 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Khám Phá Phong Nha Kẻ Bàng - Kỳ Quan đệ Nhất Của Việt Nam - Tinphuot.co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28" y="955964"/>
            <a:ext cx="7883236" cy="43641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6">
            <a:hlinkClick r:id="rId5" action="ppaction://hlinksldjump"/>
          </p:cNvPr>
          <p:cNvSpPr/>
          <p:nvPr/>
        </p:nvSpPr>
        <p:spPr>
          <a:xfrm flipH="1">
            <a:off x="623455" y="5661145"/>
            <a:ext cx="928254" cy="6096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pic>
        <p:nvPicPr>
          <p:cNvPr id="9" name="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636" y="-1"/>
            <a:ext cx="1870364" cy="10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17F9BC-6EF9-44DB-B4A3-C12E88A3D437}"/>
              </a:ext>
            </a:extLst>
          </p:cNvPr>
          <p:cNvSpPr txBox="1"/>
          <p:nvPr/>
        </p:nvSpPr>
        <p:spPr>
          <a:xfrm>
            <a:off x="2521527" y="5433064"/>
            <a:ext cx="742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Ha Long Bay</a:t>
            </a:r>
            <a:endParaRPr lang="ko-KR" altLang="en-US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 descr="Is Halong Bay in Vietnam Really Worth It?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81" y="1149928"/>
            <a:ext cx="7620000" cy="42831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 flipH="1">
            <a:off x="623455" y="5661145"/>
            <a:ext cx="928254" cy="6096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>
              <a:latin typeface="+mj-lt"/>
            </a:endParaRPr>
          </a:p>
        </p:txBody>
      </p:sp>
      <p:pic>
        <p:nvPicPr>
          <p:cNvPr id="9" name="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636" y="-1"/>
            <a:ext cx="1870364" cy="10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- Calibri Light">
      <a:majorFont>
        <a:latin typeface="Times New Roman"/>
        <a:ea typeface="Arial Unicode MS"/>
        <a:cs typeface=""/>
      </a:majorFont>
      <a:minorFont>
        <a:latin typeface="Calibri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b="1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</TotalTime>
  <Words>1750</Words>
  <Application>Microsoft Office PowerPoint</Application>
  <PresentationFormat>Widescreen</PresentationFormat>
  <Paragraphs>316</Paragraphs>
  <Slides>55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맑은 고딕</vt:lpstr>
      <vt:lpstr>Arial</vt:lpstr>
      <vt:lpstr>Arial Rounded MT Bold</vt:lpstr>
      <vt:lpstr>Calibri</vt:lpstr>
      <vt:lpstr>Calibri Light</vt:lpstr>
      <vt:lpstr>Times New Roman</vt:lpstr>
      <vt:lpstr>Wingdings</vt:lpstr>
      <vt:lpstr>PPTMON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Ngọc Nguyễn</cp:lastModifiedBy>
  <cp:revision>347</cp:revision>
  <dcterms:created xsi:type="dcterms:W3CDTF">2019-04-06T05:20:47Z</dcterms:created>
  <dcterms:modified xsi:type="dcterms:W3CDTF">2023-02-26T15:29:00Z</dcterms:modified>
</cp:coreProperties>
</file>