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sldIdLst>
    <p:sldId id="257" r:id="rId5"/>
    <p:sldId id="268" r:id="rId6"/>
    <p:sldId id="292" r:id="rId7"/>
    <p:sldId id="294" r:id="rId8"/>
    <p:sldId id="287" r:id="rId9"/>
    <p:sldId id="295" r:id="rId10"/>
    <p:sldId id="286" r:id="rId11"/>
    <p:sldId id="305" r:id="rId12"/>
    <p:sldId id="310" r:id="rId13"/>
    <p:sldId id="308" r:id="rId14"/>
    <p:sldId id="312" r:id="rId15"/>
    <p:sldId id="314" r:id="rId16"/>
    <p:sldId id="316" r:id="rId17"/>
    <p:sldId id="307" r:id="rId18"/>
    <p:sldId id="283" r:id="rId19"/>
    <p:sldId id="271" r:id="rId20"/>
    <p:sldId id="285" r:id="rId21"/>
    <p:sldId id="272" r:id="rId22"/>
    <p:sldId id="273" r:id="rId23"/>
    <p:sldId id="290" r:id="rId24"/>
    <p:sldId id="274" r:id="rId25"/>
    <p:sldId id="275" r:id="rId26"/>
    <p:sldId id="289" r:id="rId27"/>
    <p:sldId id="276" r:id="rId28"/>
    <p:sldId id="277" r:id="rId29"/>
    <p:sldId id="288" r:id="rId30"/>
    <p:sldId id="278" r:id="rId31"/>
    <p:sldId id="279" r:id="rId32"/>
    <p:sldId id="265" r:id="rId33"/>
    <p:sldId id="280" r:id="rId34"/>
    <p:sldId id="300" r:id="rId35"/>
    <p:sldId id="318" r:id="rId36"/>
    <p:sldId id="320" r:id="rId37"/>
    <p:sldId id="267" r:id="rId38"/>
    <p:sldId id="296" r:id="rId39"/>
    <p:sldId id="297" r:id="rId40"/>
    <p:sldId id="298" r:id="rId41"/>
    <p:sldId id="281" r:id="rId42"/>
    <p:sldId id="282" r:id="rId43"/>
    <p:sldId id="30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0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0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84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9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84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5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88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8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5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2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94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9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80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78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7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7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66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2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8465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51546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958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61594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111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5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40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>
                <a:solidFill>
                  <a:srgbClr val="F8B323">
                    <a:lumMod val="50000"/>
                  </a:srgbClr>
                </a:solidFill>
              </a:rPr>
              <a:pPr/>
              <a:t>12/18/2023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8B323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46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>
                <a:solidFill>
                  <a:srgbClr val="F3F3F2"/>
                </a:solidFill>
              </a:rPr>
              <a:pPr/>
              <a:t>12/18/2023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3F3F2"/>
                </a:solidFill>
              </a:rPr>
              <a:pPr/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24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99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11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34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57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91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0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4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4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4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DAD1-D110-4B79-A95E-C3687DF33AF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AD9D-110A-449F-A930-D85C5308B4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5125-6D2D-4A5C-B8EE-8C25D27714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70465-767B-4CD3-873E-05864A721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6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9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F63B152-7103-4FFE-90AC-D94EB7F44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9DD5A9-4EF1-497E-92EF-2D23CF305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3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28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34.jpeg"/><Relationship Id="rId18" Type="http://schemas.openxmlformats.org/officeDocument/2006/relationships/slide" Target="slide27.xml"/><Relationship Id="rId3" Type="http://schemas.openxmlformats.org/officeDocument/2006/relationships/image" Target="../media/image29.jpeg"/><Relationship Id="rId21" Type="http://schemas.openxmlformats.org/officeDocument/2006/relationships/image" Target="../media/image38.jpeg"/><Relationship Id="rId7" Type="http://schemas.openxmlformats.org/officeDocument/2006/relationships/image" Target="../media/image31.jpeg"/><Relationship Id="rId12" Type="http://schemas.openxmlformats.org/officeDocument/2006/relationships/slide" Target="slide21.xml"/><Relationship Id="rId17" Type="http://schemas.openxmlformats.org/officeDocument/2006/relationships/image" Target="../media/image36.jpeg"/><Relationship Id="rId2" Type="http://schemas.openxmlformats.org/officeDocument/2006/relationships/slide" Target="slide22.xml"/><Relationship Id="rId16" Type="http://schemas.openxmlformats.org/officeDocument/2006/relationships/slide" Target="slide2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33.jpeg"/><Relationship Id="rId5" Type="http://schemas.openxmlformats.org/officeDocument/2006/relationships/image" Target="../media/image30.gif"/><Relationship Id="rId15" Type="http://schemas.openxmlformats.org/officeDocument/2006/relationships/image" Target="../media/image35.jpeg"/><Relationship Id="rId10" Type="http://schemas.openxmlformats.org/officeDocument/2006/relationships/slide" Target="slide19.xml"/><Relationship Id="rId19" Type="http://schemas.openxmlformats.org/officeDocument/2006/relationships/image" Target="../media/image37.gif"/><Relationship Id="rId4" Type="http://schemas.openxmlformats.org/officeDocument/2006/relationships/slide" Target="slide23.xml"/><Relationship Id="rId9" Type="http://schemas.openxmlformats.org/officeDocument/2006/relationships/image" Target="../media/image32.jpeg"/><Relationship Id="rId14" Type="http://schemas.openxmlformats.org/officeDocument/2006/relationships/slide" Target="slide25.xml"/><Relationship Id="rId22" Type="http://schemas.openxmlformats.org/officeDocument/2006/relationships/slide" Target="slide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33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442" y="107221"/>
            <a:ext cx="7886700" cy="90096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.VnCooper" panose="020B7200000000000000" pitchFamily="34" charset="0"/>
              </a:rPr>
              <a:t>Vocabulary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58" y="1648142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  <a:r>
              <a:rPr lang="en-US" sz="2800" b="1" dirty="0"/>
              <a:t> </a:t>
            </a:r>
            <a:r>
              <a:rPr lang="en-US" sz="2800" dirty="0"/>
              <a:t>in accordance with (</a:t>
            </a:r>
            <a:r>
              <a:rPr lang="en-US" sz="2800" dirty="0" err="1"/>
              <a:t>ph.v</a:t>
            </a:r>
            <a:r>
              <a:rPr lang="en-US" sz="2800" dirty="0"/>
              <a:t>) :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858" y="2766581"/>
            <a:ext cx="829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-&gt; 5. </a:t>
            </a:r>
            <a:r>
              <a:rPr lang="en-US" sz="2800" dirty="0"/>
              <a:t>legal /</a:t>
            </a:r>
            <a:r>
              <a:rPr lang="en-US" sz="2800" dirty="0">
                <a:latin typeface="Arial" panose="020B0604020202020204" pitchFamily="34" charset="0"/>
              </a:rPr>
              <a:t>ˈliː.</a:t>
            </a:r>
            <a:r>
              <a:rPr lang="en-US" sz="2800" dirty="0" err="1">
                <a:latin typeface="Arial" panose="020B0604020202020204" pitchFamily="34" charset="0"/>
              </a:rPr>
              <a:t>ɡ</a:t>
            </a:r>
            <a:r>
              <a:rPr lang="en-US" sz="2800" baseline="30000" dirty="0" err="1">
                <a:latin typeface="Arial" panose="020B0604020202020204" pitchFamily="34" charset="0"/>
              </a:rPr>
              <a:t>ə</a:t>
            </a:r>
            <a:r>
              <a:rPr lang="en-US" sz="2800" dirty="0" err="1">
                <a:latin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</a:rPr>
              <a:t>/</a:t>
            </a:r>
            <a:r>
              <a:rPr lang="en-US" sz="2800" dirty="0"/>
              <a:t>  (adj) : </a:t>
            </a:r>
            <a:r>
              <a:rPr lang="en-US" sz="2800" dirty="0">
                <a:solidFill>
                  <a:srgbClr val="0070C0"/>
                </a:solidFill>
              </a:rPr>
              <a:t>be in accordance with the law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1EE90-ABEF-47BA-ADB4-330F2E3B197D}"/>
              </a:ext>
            </a:extLst>
          </p:cNvPr>
          <p:cNvSpPr txBox="1"/>
          <p:nvPr/>
        </p:nvSpPr>
        <p:spPr>
          <a:xfrm>
            <a:off x="5029200" y="1600200"/>
            <a:ext cx="349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theo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như</a:t>
            </a:r>
            <a:r>
              <a:rPr lang="en-US" sz="2800" dirty="0">
                <a:solidFill>
                  <a:srgbClr val="0070C0"/>
                </a:solidFill>
              </a:rPr>
              <a:t>/</a:t>
            </a:r>
            <a:r>
              <a:rPr lang="en-US" sz="2800" dirty="0" err="1">
                <a:solidFill>
                  <a:srgbClr val="0070C0"/>
                </a:solidFill>
              </a:rPr>
              <a:t>phù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hợp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01251F-E6F8-4DDE-B75F-A8982656DE7E}"/>
              </a:ext>
            </a:extLst>
          </p:cNvPr>
          <p:cNvSpPr txBox="1"/>
          <p:nvPr/>
        </p:nvSpPr>
        <p:spPr>
          <a:xfrm>
            <a:off x="4265558" y="319816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pháp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D37755-6513-41A3-B00A-7E3C81065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49" y="4325112"/>
            <a:ext cx="2486817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442" y="107221"/>
            <a:ext cx="7886700" cy="90096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.VnCooper" panose="020B7200000000000000" pitchFamily="34" charset="0"/>
              </a:rPr>
              <a:t>Vocabulary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806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6.</a:t>
            </a:r>
            <a:r>
              <a:rPr lang="en-US" sz="2800" b="1" dirty="0"/>
              <a:t> </a:t>
            </a:r>
            <a:r>
              <a:rPr lang="en-US" sz="2800" dirty="0"/>
              <a:t>dispute </a:t>
            </a:r>
            <a:r>
              <a:rPr lang="en-US" sz="2800" dirty="0">
                <a:latin typeface="Arial" panose="020B0604020202020204" pitchFamily="34" charset="0"/>
              </a:rPr>
              <a:t>/</a:t>
            </a:r>
            <a:r>
              <a:rPr lang="en-US" sz="2800" dirty="0" err="1">
                <a:latin typeface="Arial" panose="020B0604020202020204" pitchFamily="34" charset="0"/>
              </a:rPr>
              <a:t>dɪˈspjuːt</a:t>
            </a:r>
            <a:r>
              <a:rPr lang="en-US" sz="2800" dirty="0">
                <a:latin typeface="Arial" panose="020B0604020202020204" pitchFamily="34" charset="0"/>
              </a:rPr>
              <a:t>/</a:t>
            </a:r>
            <a:r>
              <a:rPr lang="en-US" sz="2800" dirty="0"/>
              <a:t> (n) = </a:t>
            </a:r>
            <a:r>
              <a:rPr lang="en-US" sz="2800" dirty="0">
                <a:solidFill>
                  <a:srgbClr val="0070C0"/>
                </a:solidFill>
              </a:rPr>
              <a:t>argument/ disagreement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DC3CD-D23B-4BC9-8BCF-0E9A87D71FFB}"/>
              </a:ext>
            </a:extLst>
          </p:cNvPr>
          <p:cNvSpPr txBox="1"/>
          <p:nvPr/>
        </p:nvSpPr>
        <p:spPr>
          <a:xfrm>
            <a:off x="4457846" y="1894820"/>
            <a:ext cx="369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chấp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luận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F62F70-505C-40D6-8985-0ADD5423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82871"/>
            <a:ext cx="4643100" cy="50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442" y="107221"/>
            <a:ext cx="7886700" cy="90096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Cooper" panose="020B7200000000000000" pitchFamily="34" charset="0"/>
                <a:ea typeface="+mj-ea"/>
                <a:cs typeface="+mj-cs"/>
              </a:rPr>
              <a:t>Vocabulary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071" y="5686351"/>
            <a:ext cx="823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affair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əˈfeə</a:t>
            </a:r>
            <a:r>
              <a:rPr kumimoji="0" 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(n)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political events and activities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7F2E57-A2A0-452B-88BF-806F3952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4" y="1219200"/>
            <a:ext cx="8085892" cy="4233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0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442" y="107221"/>
            <a:ext cx="7886700" cy="90096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Cooper" panose="020B7200000000000000" pitchFamily="34" charset="0"/>
                <a:ea typeface="+mj-ea"/>
                <a:cs typeface="+mj-cs"/>
              </a:rPr>
              <a:t>Vocabulary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45126" y="1305196"/>
            <a:ext cx="52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 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ɪnˈtɜ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ː.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ə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 (adj)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domestic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F52BC4-7A74-42A8-8015-47E41AE381A0}"/>
              </a:ext>
            </a:extLst>
          </p:cNvPr>
          <p:cNvSpPr txBox="1"/>
          <p:nvPr/>
        </p:nvSpPr>
        <p:spPr>
          <a:xfrm flipH="1">
            <a:off x="6172200" y="130167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15584B-2200-4DEA-8861-1DCEE76C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6798642" cy="4649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490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442" y="107221"/>
            <a:ext cx="7886700" cy="90096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Cooper" panose="020B7200000000000000" pitchFamily="34" charset="0"/>
                <a:ea typeface="+mj-ea"/>
                <a:cs typeface="+mj-cs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62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motto 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ˈ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mɒt.əʊ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(n) 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734" y="1409053"/>
            <a:ext cx="845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aɪˈden.tə.ti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(n) 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563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into force 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562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accordance with 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788" y="4340445"/>
            <a:ext cx="566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dispute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dɪˈspjuːt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argument/ disagreement 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541" y="3596307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 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ˈliː.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ɡ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ə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(adj) 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in accordance with the law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576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affair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əˈfeə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(n)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political events and activities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16526" y="5931878"/>
            <a:ext cx="745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 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ɪnˈtɜ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ː.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ə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 (adj)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domestic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02" y="2133600"/>
            <a:ext cx="3182298" cy="32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335352"/>
            <a:ext cx="8268101" cy="1185440"/>
          </a:xfrm>
          <a:solidFill>
            <a:srgbClr val="FFC000"/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Activity 1:</a:t>
            </a:r>
            <a:r>
              <a:rPr lang="en-US" sz="2800" dirty="0"/>
              <a:t> Match the headings (1-5) with the paragraphs (A-E)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44656"/>
              </p:ext>
            </p:extLst>
          </p:nvPr>
        </p:nvGraphicFramePr>
        <p:xfrm>
          <a:off x="685800" y="1752600"/>
          <a:ext cx="7475388" cy="32812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1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247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1. Cultural and sports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Paragraph </a:t>
                      </a:r>
                      <a:r>
                        <a:rPr lang="en-US" sz="2400" b="1" dirty="0">
                          <a:latin typeface="Times New Roman"/>
                          <a:cs typeface="Times New Roman"/>
                          <a:hlinkClick r:id="rId2" action="ppaction://hlinksldjump"/>
                        </a:rPr>
                        <a:t>A</a:t>
                      </a:r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 ----------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2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2. Aims and motto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Paragraph </a:t>
                      </a:r>
                      <a:r>
                        <a:rPr lang="en-US" sz="2400" b="1" dirty="0">
                          <a:latin typeface="Times New Roman"/>
                          <a:cs typeface="Times New Roman"/>
                          <a:hlinkClick r:id="rId3" action="ppaction://hlinksldjump"/>
                        </a:rPr>
                        <a:t>B</a:t>
                      </a:r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 ----------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2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3. Charter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Paragraph </a:t>
                      </a:r>
                      <a:r>
                        <a:rPr lang="en-US" sz="2400" b="1" dirty="0">
                          <a:latin typeface="Times New Roman"/>
                          <a:cs typeface="Times New Roman"/>
                          <a:hlinkClick r:id="rId4" action="ppaction://hlinksldjump"/>
                        </a:rPr>
                        <a:t>C</a:t>
                      </a:r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 ----------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2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4. Area,</a:t>
                      </a:r>
                      <a:r>
                        <a:rPr lang="en-US" sz="2400" baseline="0" dirty="0">
                          <a:latin typeface="Times New Roman"/>
                          <a:cs typeface="Times New Roman"/>
                        </a:rPr>
                        <a:t> population and economies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Paragraph </a:t>
                      </a:r>
                      <a:r>
                        <a:rPr lang="en-US" sz="2400" b="1" dirty="0">
                          <a:latin typeface="Times New Roman"/>
                          <a:cs typeface="Times New Roman"/>
                          <a:hlinkClick r:id="rId5" action="ppaction://hlinksldjump"/>
                        </a:rPr>
                        <a:t>D</a:t>
                      </a:r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 ----------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2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lang="en-US" sz="2400" baseline="0" dirty="0">
                          <a:latin typeface="Times New Roman"/>
                          <a:cs typeface="Times New Roman"/>
                        </a:rPr>
                        <a:t> History and membership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Paragraph </a:t>
                      </a:r>
                      <a:r>
                        <a:rPr lang="en-US" sz="2400" b="1" u="none" dirty="0">
                          <a:latin typeface="Times New Roman"/>
                          <a:cs typeface="Times New Roman"/>
                          <a:hlinkClick r:id="rId6" action="ppaction://hlinksldjump"/>
                        </a:rPr>
                        <a:t>E</a:t>
                      </a:r>
                      <a:r>
                        <a:rPr lang="en-US" sz="2400" b="0" dirty="0">
                          <a:latin typeface="Times New Roman"/>
                          <a:cs typeface="Times New Roman"/>
                          <a:hlinkClick r:id="rId6" action="ppaction://hlinksldjump"/>
                        </a:rPr>
                        <a:t> </a:t>
                      </a:r>
                      <a:r>
                        <a:rPr lang="en-US" sz="2400" b="0" dirty="0">
                          <a:latin typeface="Times New Roman"/>
                          <a:cs typeface="Times New Roman"/>
                        </a:rPr>
                        <a:t>----------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1676400"/>
            <a:ext cx="59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2286000"/>
            <a:ext cx="59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1718" y="2895600"/>
            <a:ext cx="59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3591580"/>
            <a:ext cx="59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4191000"/>
            <a:ext cx="59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5122" name="Picture 2" descr="C:\Users\Admin\Desktop\download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5486401"/>
            <a:ext cx="73152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6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0"/>
            <a:ext cx="7581900" cy="900965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Bauhaus 93" pitchFamily="82" charset="0"/>
              </a:rPr>
              <a:t>Activity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Find the words or expressions in the text that have the following meanings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29142"/>
              </p:ext>
            </p:extLst>
          </p:nvPr>
        </p:nvGraphicFramePr>
        <p:xfrm>
          <a:off x="975946" y="2533672"/>
          <a:ext cx="6972300" cy="4183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3851520488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911469473"/>
                    </a:ext>
                  </a:extLst>
                </a:gridCol>
              </a:tblGrid>
              <a:tr h="86127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sz="2000" b="1" dirty="0"/>
                        <a:t> The Constitution</a:t>
                      </a:r>
                      <a:r>
                        <a:rPr lang="en-US" sz="2000" b="1" baseline="0" dirty="0"/>
                        <a:t> of ASEAN</a:t>
                      </a:r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Charter</a:t>
                      </a:r>
                      <a:r>
                        <a:rPr lang="en-US" sz="2400" baseline="0" dirty="0"/>
                        <a:t> ( paragraph D)</a:t>
                      </a:r>
                      <a:endParaRPr 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490729532"/>
                  </a:ext>
                </a:extLst>
              </a:tr>
              <a:tr h="86127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2000" b="1" dirty="0"/>
                        <a:t> a policy of</a:t>
                      </a:r>
                      <a:r>
                        <a:rPr lang="en-US" sz="2000" b="1" baseline="0" dirty="0"/>
                        <a:t> not getting involved in other countries’ disputes </a:t>
                      </a:r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  non- interference</a:t>
                      </a:r>
                      <a:r>
                        <a:rPr lang="en-US" sz="2400" b="1" baseline="0" dirty="0"/>
                        <a:t> ( paragraph D)</a:t>
                      </a:r>
                      <a:endParaRPr lang="en-US" sz="2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142344998"/>
                  </a:ext>
                </a:extLst>
              </a:tr>
              <a:tr h="86127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n-US" sz="2000" b="1" baseline="0" dirty="0"/>
                        <a:t> a short sentence or phrase used to express a principle, goal, or ideal of a person or an </a:t>
                      </a:r>
                      <a:r>
                        <a:rPr lang="en-US" sz="2000" b="1" baseline="0" dirty="0" err="1"/>
                        <a:t>organisation</a:t>
                      </a:r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motto (paragraph</a:t>
                      </a:r>
                      <a:r>
                        <a:rPr lang="en-US" sz="2400" b="1" baseline="0" dirty="0"/>
                        <a:t> C)</a:t>
                      </a:r>
                      <a:endParaRPr lang="en-US" sz="2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4355871"/>
                  </a:ext>
                </a:extLst>
              </a:tr>
              <a:tr h="86127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en-US" sz="2000" b="1" dirty="0"/>
                        <a:t> an</a:t>
                      </a:r>
                      <a:r>
                        <a:rPr lang="en-US" sz="2000" b="1" baseline="0" dirty="0"/>
                        <a:t> act of showing proper acceptance, consideration or appreciation </a:t>
                      </a:r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respect</a:t>
                      </a:r>
                      <a:r>
                        <a:rPr lang="en-US" sz="2400" b="1" baseline="0" dirty="0"/>
                        <a:t> ( paragraph D)</a:t>
                      </a:r>
                      <a:endParaRPr lang="en-US" sz="2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26824517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>
            <a:cxnSpLocks/>
          </p:cNvCxnSpPr>
          <p:nvPr/>
        </p:nvCxnSpPr>
        <p:spPr>
          <a:xfrm>
            <a:off x="1591408" y="2895600"/>
            <a:ext cx="1456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302119" y="3775575"/>
            <a:ext cx="13554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312984" y="4716147"/>
            <a:ext cx="2725616" cy="44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19200" y="5638800"/>
            <a:ext cx="990600" cy="117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2438400" y="5017479"/>
            <a:ext cx="1371600" cy="117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84780" y="2533672"/>
            <a:ext cx="3463466" cy="8660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4780" y="3431087"/>
            <a:ext cx="3463466" cy="8660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84780" y="4328503"/>
            <a:ext cx="3463466" cy="8660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84780" y="5222601"/>
            <a:ext cx="3463466" cy="866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F86800-48D6-458D-8D00-32E82A588947}"/>
              </a:ext>
            </a:extLst>
          </p:cNvPr>
          <p:cNvCxnSpPr>
            <a:cxnSpLocks/>
          </p:cNvCxnSpPr>
          <p:nvPr/>
        </p:nvCxnSpPr>
        <p:spPr>
          <a:xfrm>
            <a:off x="1100797" y="4038600"/>
            <a:ext cx="1109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125705-C587-41B9-A914-C8043DD620BF}"/>
              </a:ext>
            </a:extLst>
          </p:cNvPr>
          <p:cNvCxnSpPr>
            <a:cxnSpLocks/>
          </p:cNvCxnSpPr>
          <p:nvPr/>
        </p:nvCxnSpPr>
        <p:spPr>
          <a:xfrm flipV="1">
            <a:off x="2209800" y="6043710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AC8454-27CC-447F-BF32-7F3DE35363B7}"/>
              </a:ext>
            </a:extLst>
          </p:cNvPr>
          <p:cNvCxnSpPr>
            <a:cxnSpLocks/>
          </p:cNvCxnSpPr>
          <p:nvPr/>
        </p:nvCxnSpPr>
        <p:spPr>
          <a:xfrm flipV="1">
            <a:off x="988841" y="6361294"/>
            <a:ext cx="122095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5" y="1600200"/>
            <a:ext cx="8417291" cy="41075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spcAft>
                <a:spcPts val="3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.VnArial" panose="020B7200000000000000" pitchFamily="34" charset="0"/>
              </a:rPr>
              <a:t>1. </a:t>
            </a:r>
            <a:r>
              <a:rPr lang="en-US" sz="2600" dirty="0">
                <a:solidFill>
                  <a:schemeClr val="tx1"/>
                </a:solidFill>
                <a:latin typeface=".VnArial" panose="020B7200000000000000" pitchFamily="34" charset="0"/>
              </a:rPr>
              <a:t>Which were the first five members of ASEAN?</a:t>
            </a:r>
          </a:p>
          <a:p>
            <a:pPr marL="514350" indent="-514350">
              <a:spcAft>
                <a:spcPts val="3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.VnArial" panose="020B7200000000000000" pitchFamily="34" charset="0"/>
              </a:rPr>
              <a:t>2.</a:t>
            </a:r>
            <a:r>
              <a:rPr lang="en-US" sz="2600" dirty="0">
                <a:solidFill>
                  <a:schemeClr val="tx1"/>
                </a:solidFill>
                <a:latin typeface=".VnArial" panose="020B7200000000000000" pitchFamily="34" charset="0"/>
              </a:rPr>
              <a:t> When did the other states join the bloc? </a:t>
            </a:r>
          </a:p>
          <a:p>
            <a:pPr marL="514350" indent="-514350">
              <a:spcAft>
                <a:spcPts val="3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.VnArial" panose="020B7200000000000000" pitchFamily="34" charset="0"/>
              </a:rPr>
              <a:t>3.</a:t>
            </a:r>
            <a:r>
              <a:rPr lang="en-US" sz="2600" dirty="0">
                <a:solidFill>
                  <a:schemeClr val="tx1"/>
                </a:solidFill>
                <a:latin typeface=".VnArial" panose="020B7200000000000000" pitchFamily="34" charset="0"/>
              </a:rPr>
              <a:t> How big is ASEAN? </a:t>
            </a:r>
          </a:p>
          <a:p>
            <a:pPr marL="514350" indent="-514350">
              <a:spcAft>
                <a:spcPts val="3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.VnArial" panose="020B7200000000000000" pitchFamily="34" charset="0"/>
              </a:rPr>
              <a:t>4.</a:t>
            </a:r>
            <a:r>
              <a:rPr lang="en-US" sz="2600" dirty="0">
                <a:latin typeface=".VnArial" panose="020B7200000000000000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.VnArial" panose="020B7200000000000000" pitchFamily="34" charset="0"/>
              </a:rPr>
              <a:t>What are the six majors?</a:t>
            </a:r>
          </a:p>
          <a:p>
            <a:pPr marL="514350" indent="-514350">
              <a:spcAft>
                <a:spcPts val="3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.VnArial" panose="020B7200000000000000" pitchFamily="34" charset="0"/>
              </a:rPr>
              <a:t>5.</a:t>
            </a:r>
            <a:r>
              <a:rPr lang="en-US" sz="2600" dirty="0">
                <a:latin typeface=".VnArial" panose="020B7200000000000000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.VnArial" panose="020B7200000000000000" pitchFamily="34" charset="0"/>
              </a:rPr>
              <a:t>What is ASEAN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>
                <a:solidFill>
                  <a:schemeClr val="tx1"/>
                </a:solidFill>
                <a:latin typeface=".VnArial" panose="020B7200000000000000" pitchFamily="34" charset="0"/>
              </a:rPr>
              <a:t>s motto?</a:t>
            </a:r>
          </a:p>
          <a:p>
            <a:pPr marL="514350" indent="-514350">
              <a:spcAft>
                <a:spcPts val="3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.VnArial" panose="020B7200000000000000" pitchFamily="34" charset="0"/>
              </a:rPr>
              <a:t>6.</a:t>
            </a:r>
            <a:r>
              <a:rPr lang="en-US" sz="2600" dirty="0">
                <a:latin typeface=".VnArial" panose="020B7200000000000000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.VnArial" panose="020B7200000000000000" pitchFamily="34" charset="0"/>
              </a:rPr>
              <a:t>What are the main principles of the ASEAN charter?</a:t>
            </a:r>
          </a:p>
          <a:p>
            <a:pPr marL="514350" indent="-514350">
              <a:spcAft>
                <a:spcPts val="3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.VnArial" panose="020B7200000000000000" pitchFamily="34" charset="0"/>
              </a:rPr>
              <a:t>7.</a:t>
            </a:r>
            <a:r>
              <a:rPr lang="en-US" sz="2600" dirty="0">
                <a:latin typeface=".VnArial" panose="020B7200000000000000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.VnArial" panose="020B7200000000000000" pitchFamily="34" charset="0"/>
              </a:rPr>
              <a:t>How does the bloc integrate its state member?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915400" cy="675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cs typeface="Times New Roman"/>
              </a:rPr>
              <a:t>Activity 3:</a:t>
            </a:r>
            <a:r>
              <a:rPr lang="en-US" sz="2600" b="1" dirty="0">
                <a:cs typeface="Times New Roman"/>
              </a:rPr>
              <a:t> </a:t>
            </a:r>
            <a:r>
              <a:rPr lang="en-US" sz="3200" b="1" dirty="0">
                <a:solidFill>
                  <a:srgbClr val="0070C0"/>
                </a:solidFill>
                <a:cs typeface="Times New Roman"/>
              </a:rPr>
              <a:t>Read the text and answer the questions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03310" y="2039602"/>
            <a:ext cx="821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276600" y="2039602"/>
            <a:ext cx="27274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2611" y="2039602"/>
            <a:ext cx="8626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2590800"/>
            <a:ext cx="821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895600" y="2590800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3048000"/>
            <a:ext cx="1119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3048000"/>
            <a:ext cx="942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3581400"/>
            <a:ext cx="734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19400" y="3581400"/>
            <a:ext cx="13886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4400" y="4114800"/>
            <a:ext cx="7312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7400" y="4114800"/>
            <a:ext cx="21758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4400" y="4648200"/>
            <a:ext cx="821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5600" y="4648200"/>
            <a:ext cx="21199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096000" y="4648200"/>
            <a:ext cx="2077278" cy="210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38200" y="5181600"/>
            <a:ext cx="6204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19400" y="5181600"/>
            <a:ext cx="47114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4AC13C-3EDF-4D4F-BD8A-0D052298011A}"/>
              </a:ext>
            </a:extLst>
          </p:cNvPr>
          <p:cNvCxnSpPr>
            <a:cxnSpLocks/>
          </p:cNvCxnSpPr>
          <p:nvPr/>
        </p:nvCxnSpPr>
        <p:spPr>
          <a:xfrm>
            <a:off x="4672615" y="2590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70" y="4369235"/>
            <a:ext cx="1036172" cy="208297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62" y="1495350"/>
            <a:ext cx="995072" cy="203488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14" y="4409469"/>
            <a:ext cx="1064239" cy="212321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0" y="4409469"/>
            <a:ext cx="1089720" cy="2042742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14" y="1495349"/>
            <a:ext cx="1064239" cy="2001058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1461519"/>
            <a:ext cx="1089720" cy="2034889"/>
          </a:xfrm>
          <a:prstGeom prst="rect">
            <a:avLst/>
          </a:prstGeom>
        </p:spPr>
      </p:pic>
      <p:pic>
        <p:nvPicPr>
          <p:cNvPr id="9" name="Picture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61" y="4409469"/>
            <a:ext cx="952500" cy="2123211"/>
          </a:xfrm>
          <a:prstGeom prst="rect">
            <a:avLst/>
          </a:prstGeom>
        </p:spPr>
      </p:pic>
      <p:pic>
        <p:nvPicPr>
          <p:cNvPr id="10" name="Picture 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21" y="4396811"/>
            <a:ext cx="963850" cy="2027822"/>
          </a:xfrm>
          <a:prstGeom prst="rect">
            <a:avLst/>
          </a:prstGeom>
        </p:spPr>
      </p:pic>
      <p:pic>
        <p:nvPicPr>
          <p:cNvPr id="11" name="Picture 1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09" y="1495350"/>
            <a:ext cx="1039602" cy="2034888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04" y="1495351"/>
            <a:ext cx="963850" cy="2001056"/>
          </a:xfrm>
          <a:prstGeom prst="rect">
            <a:avLst/>
          </a:prstGeom>
        </p:spPr>
      </p:pic>
      <p:sp>
        <p:nvSpPr>
          <p:cNvPr id="13" name="Explosion 2 12"/>
          <p:cNvSpPr/>
          <p:nvPr/>
        </p:nvSpPr>
        <p:spPr>
          <a:xfrm>
            <a:off x="1371600" y="0"/>
            <a:ext cx="5867400" cy="13716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Lucky flags</a:t>
            </a:r>
          </a:p>
        </p:txBody>
      </p:sp>
      <p:sp>
        <p:nvSpPr>
          <p:cNvPr id="14" name="Right Arrow 13">
            <a:hlinkClick r:id="rId22" action="ppaction://hlinksldjump"/>
          </p:cNvPr>
          <p:cNvSpPr/>
          <p:nvPr/>
        </p:nvSpPr>
        <p:spPr>
          <a:xfrm>
            <a:off x="7772400" y="304800"/>
            <a:ext cx="13716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1077575"/>
          </a:xfrm>
          <a:prstGeom prst="cloud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Comic Sans MS" panose="030F0702030302020204" pitchFamily="66" charset="0"/>
              </a:rPr>
              <a:t>How big is ASEAN?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2514600"/>
            <a:ext cx="8382000" cy="29813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It has a land area of 4,46 million km2 and a population of  600 million people. ASEAN would rank as the eight largest economy in the world if it were a single country.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(Paragraph B)</a:t>
            </a: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698077" y="222151"/>
            <a:ext cx="1210408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0BF9FC38-1261-4E53-BAE6-95EDA2ADB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2" y="4419600"/>
            <a:ext cx="1064239" cy="2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3716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.VnArial" panose="020B7200000000000000" pitchFamily="34" charset="0"/>
              </a:rPr>
              <a:t>Stick the national flags of 10 ASEAN membership states beside the right names of those countries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7288451" cy="434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0"/>
            <a:ext cx="1412748" cy="1609344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676400" y="0"/>
            <a:ext cx="6248400" cy="1143000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auhaus 93" pitchFamily="82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07832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81000" y="152400"/>
            <a:ext cx="1447800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\Desktop\istockphoto-521505820-102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243DE6BF-40D7-462A-9DCB-9267F32FD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62" y="187569"/>
            <a:ext cx="963850" cy="20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19952"/>
            <a:ext cx="9144000" cy="3232725"/>
          </a:xfrm>
          <a:prstGeom prst="cloud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Comic Sans MS" panose="030F0702030302020204" pitchFamily="66" charset="0"/>
              </a:rPr>
              <a:t> Which were the first five members of ASEAN?</a:t>
            </a:r>
          </a:p>
        </p:txBody>
      </p:sp>
      <p:sp>
        <p:nvSpPr>
          <p:cNvPr id="4" name="Oval 3"/>
          <p:cNvSpPr/>
          <p:nvPr/>
        </p:nvSpPr>
        <p:spPr>
          <a:xfrm>
            <a:off x="685800" y="4114800"/>
            <a:ext cx="8077200" cy="21431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Indonesia, Malaysia, the Philippines, Singapore and Thailand were the first five members of ASEAN.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(paragraph A)</a:t>
            </a: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465992" y="187570"/>
            <a:ext cx="1134208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92E56F92-6B72-4FDF-A754-8F8DC39B8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0" y="4312537"/>
            <a:ext cx="1089720" cy="20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9952"/>
            <a:ext cx="9293469" cy="2202001"/>
          </a:xfrm>
          <a:prstGeom prst="cloud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 did other states join the bloc?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3352800"/>
            <a:ext cx="8915400" cy="27552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Brunei became the sixth member in 1984. In 1995, Vietnam became the seventh member. Laos and Myanmar joined the bloc in 1997, and Cambodia joined two years later. (paragraph A)</a:t>
            </a: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465992" y="187570"/>
            <a:ext cx="606669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34268E24-2ABA-4F05-B6D6-860F4F922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53456"/>
            <a:ext cx="1036172" cy="20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81000" y="152400"/>
            <a:ext cx="1447800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\Desktop\istockphoto-521505820-102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B79A1F17-44E4-4042-A075-42CC06B96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914"/>
            <a:ext cx="995072" cy="20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291147" cy="2389406"/>
          </a:xfrm>
          <a:prstGeom prst="cloud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b="1" dirty="0">
                <a:latin typeface="Comic Sans MS" panose="030F0702030302020204" pitchFamily="66" charset="0"/>
              </a:rPr>
              <a:t>What are the main principles of the ASEAN Charter? </a:t>
            </a:r>
          </a:p>
        </p:txBody>
      </p:sp>
      <p:sp>
        <p:nvSpPr>
          <p:cNvPr id="4" name="Oval 3"/>
          <p:cNvSpPr/>
          <p:nvPr/>
        </p:nvSpPr>
        <p:spPr>
          <a:xfrm>
            <a:off x="464046" y="3752677"/>
            <a:ext cx="8146553" cy="27552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Its main principles include respect for the member states independence and non-interference in their internal affairs.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(paragraph D)</a:t>
            </a: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465992" y="187570"/>
            <a:ext cx="606669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810B546B-6ABB-4026-B812-A4E14EA7D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" y="4267200"/>
            <a:ext cx="1089720" cy="20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519952"/>
            <a:ext cx="8291147" cy="2389406"/>
          </a:xfrm>
          <a:prstGeom prst="cloud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b="1" dirty="0">
                <a:latin typeface="Comic Sans MS" panose="030F0702030302020204" pitchFamily="66" charset="0"/>
              </a:rPr>
              <a:t>How does the bloc integrate its member states? 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505200"/>
            <a:ext cx="8222754" cy="27552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ASEAN organizes projects and activities which include educational awards, and various cultural and sports activities. (paragraph E)</a:t>
            </a: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465992" y="187570"/>
            <a:ext cx="606669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7CA3C4C-04DC-4DB3-B9FF-33C51B00A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" y="4343400"/>
            <a:ext cx="952500" cy="21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81000" y="152400"/>
            <a:ext cx="1447800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\Desktop\istockphoto-521505820-102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D77018BA-F401-42C4-B6E5-D5E2F8BB3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963850" cy="202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291147" cy="2202001"/>
          </a:xfrm>
          <a:prstGeom prst="cloud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400" b="1" dirty="0">
                <a:latin typeface="Comic Sans MS" panose="030F0702030302020204" pitchFamily="66" charset="0"/>
              </a:rPr>
              <a:t>What are the six majors?</a:t>
            </a:r>
          </a:p>
        </p:txBody>
      </p:sp>
      <p:sp>
        <p:nvSpPr>
          <p:cNvPr id="4" name="Oval 3"/>
          <p:cNvSpPr/>
          <p:nvPr/>
        </p:nvSpPr>
        <p:spPr>
          <a:xfrm>
            <a:off x="464046" y="3752677"/>
            <a:ext cx="8298954" cy="27552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Indonesia, Thailand, Malaysia, Singapore, the Philippines and Vietnam are the six majors.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 (Paragraph B)</a:t>
            </a: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465992" y="187570"/>
            <a:ext cx="606669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9275EFFD-987F-445C-A7B2-C747E4641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5" y="4473084"/>
            <a:ext cx="1039602" cy="20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519952"/>
            <a:ext cx="8291147" cy="2202001"/>
          </a:xfrm>
          <a:prstGeom prst="cloud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400" b="1" dirty="0">
                <a:latin typeface="Comic Sans MS" panose="030F0702030302020204" pitchFamily="66" charset="0"/>
              </a:rPr>
              <a:t>What is ASEAN’s motto?</a:t>
            </a:r>
          </a:p>
        </p:txBody>
      </p:sp>
      <p:sp>
        <p:nvSpPr>
          <p:cNvPr id="4" name="Oval 3"/>
          <p:cNvSpPr/>
          <p:nvPr/>
        </p:nvSpPr>
        <p:spPr>
          <a:xfrm>
            <a:off x="965207" y="3305909"/>
            <a:ext cx="7300913" cy="17232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“One Vision, One Identity, One Community”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(Paragraph C)</a:t>
            </a: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465992" y="187570"/>
            <a:ext cx="606669" cy="621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81220EF8-F6A3-499E-BAA0-04B9B1C65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6" y="4547220"/>
            <a:ext cx="1064239" cy="21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-112931"/>
            <a:ext cx="107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-257908" y="522849"/>
            <a:ext cx="9401908" cy="6249626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0" indent="-74295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were Indonesia, Malaysia, the Philippines, Singapore and Thailand. </a:t>
            </a:r>
          </a:p>
          <a:p>
            <a:pPr marL="742950" lvl="0" indent="-74295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Brunei became the sixth member in 1984 and Viet Nam became the seventh member in 1995. Laos and Myanmar joined the bloc in 1997 and Cambodia joined two years later. </a:t>
            </a:r>
          </a:p>
          <a:p>
            <a:pPr marL="742950" lvl="0" indent="-74295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has a land area of 4.46 million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km2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a population of about 600 million people. (ASEAN would rank as the eighth largest economy in the world if it were a single country.)</a:t>
            </a:r>
          </a:p>
          <a:p>
            <a:pPr marL="742950" lvl="0" indent="-74295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are Indonesia, Thailand, Malaysia, Singapore, the Philippines, and Viet Nam. </a:t>
            </a:r>
          </a:p>
          <a:p>
            <a:pPr marL="742950" lvl="0" indent="-74295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'One Vision, One Identity, One Community'. </a:t>
            </a:r>
          </a:p>
          <a:p>
            <a:pPr marL="742950" lvl="0" indent="-74295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are to respect for the member states' independence and non-interference in their internal affairs. </a:t>
            </a:r>
          </a:p>
          <a:p>
            <a:pPr marL="742950" lvl="0" indent="-74295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organises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different projects and activities, including educational awards, and various cultural and sports activities.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Picture 7" descr="nature%20(6)">
            <a:extLst>
              <a:ext uri="{FF2B5EF4-FFF2-40B4-BE49-F238E27FC236}">
                <a16:creationId xmlns:a16="http://schemas.microsoft.com/office/drawing/2014/main" id="{087FF317-A57C-47C7-BE87-B8B9AC163E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6815" y="685800"/>
            <a:ext cx="60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ature%20(6)">
            <a:extLst>
              <a:ext uri="{FF2B5EF4-FFF2-40B4-BE49-F238E27FC236}">
                <a16:creationId xmlns:a16="http://schemas.microsoft.com/office/drawing/2014/main" id="{10C34814-E985-4353-A46B-3D6A2AD72B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-15318"/>
            <a:ext cx="455661" cy="45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ature%20(6)">
            <a:extLst>
              <a:ext uri="{FF2B5EF4-FFF2-40B4-BE49-F238E27FC236}">
                <a16:creationId xmlns:a16="http://schemas.microsoft.com/office/drawing/2014/main" id="{51EFA047-BCDA-4BF9-B095-0CE836EED9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556" y="297297"/>
            <a:ext cx="363415" cy="3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8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4323" y="1191024"/>
            <a:ext cx="2490288" cy="542343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1. Brunei Darussalam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2. Cambodia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3. Indonesia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4. Laos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5. Malaysia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6. Myanmar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7. The Philippines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8. Singapore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9. Thailand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10. Vietnam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963777" y="1259959"/>
            <a:ext cx="1169823" cy="535103"/>
            <a:chOff x="4522166" y="1179220"/>
            <a:chExt cx="1553391" cy="710555"/>
          </a:xfrm>
        </p:grpSpPr>
        <p:sp>
          <p:nvSpPr>
            <p:cNvPr id="4" name="Content Placeholder 1"/>
            <p:cNvSpPr txBox="1">
              <a:spLocks/>
            </p:cNvSpPr>
            <p:nvPr/>
          </p:nvSpPr>
          <p:spPr>
            <a:xfrm>
              <a:off x="4522166" y="1179220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a.  </a:t>
              </a:r>
            </a:p>
          </p:txBody>
        </p:sp>
        <p:pic>
          <p:nvPicPr>
            <p:cNvPr id="5" name="Picture 4" descr="Thai-La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9" y="1179221"/>
              <a:ext cx="1125638" cy="710554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990600" y="2499842"/>
            <a:ext cx="1169823" cy="552560"/>
            <a:chOff x="4522166" y="2361957"/>
            <a:chExt cx="1553390" cy="733736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4522166" y="2370865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b.  </a:t>
              </a:r>
            </a:p>
          </p:txBody>
        </p:sp>
        <p:pic>
          <p:nvPicPr>
            <p:cNvPr id="10" name="Picture 9" descr="singapor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9" y="2361957"/>
              <a:ext cx="1125637" cy="733736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963777" y="3724435"/>
            <a:ext cx="1169823" cy="556955"/>
            <a:chOff x="4522166" y="3585451"/>
            <a:chExt cx="1553390" cy="739572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4522166" y="3614468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c.  </a:t>
              </a:r>
            </a:p>
          </p:txBody>
        </p:sp>
        <p:pic>
          <p:nvPicPr>
            <p:cNvPr id="11" name="Picture 10" descr="tai_xuong(1)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9" y="3585451"/>
              <a:ext cx="1125637" cy="724984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963777" y="4939902"/>
            <a:ext cx="1169823" cy="535103"/>
            <a:chOff x="4522166" y="4806371"/>
            <a:chExt cx="1553390" cy="710555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4522166" y="4806371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d.  </a:t>
              </a:r>
            </a:p>
          </p:txBody>
        </p:sp>
        <p:pic>
          <p:nvPicPr>
            <p:cNvPr id="17" name="Picture 16" descr="lao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9" y="4806371"/>
              <a:ext cx="1125637" cy="710555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963777" y="6085214"/>
            <a:ext cx="1169823" cy="545793"/>
            <a:chOff x="4522166" y="5949015"/>
            <a:chExt cx="1553390" cy="724751"/>
          </a:xfrm>
        </p:grpSpPr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4522166" y="5949015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e.  </a:t>
              </a:r>
            </a:p>
          </p:txBody>
        </p:sp>
        <p:pic>
          <p:nvPicPr>
            <p:cNvPr id="18" name="Picture 17" descr="QKMY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8" y="5949015"/>
              <a:ext cx="1125637" cy="72475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5791200" y="1283733"/>
            <a:ext cx="1144387" cy="535103"/>
            <a:chOff x="6821649" y="1150202"/>
            <a:chExt cx="1519613" cy="710555"/>
          </a:xfrm>
        </p:grpSpPr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6821649" y="1150202"/>
              <a:ext cx="1519613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f.  </a:t>
              </a:r>
            </a:p>
          </p:txBody>
        </p:sp>
        <p:pic>
          <p:nvPicPr>
            <p:cNvPr id="19" name="Picture 18" descr="QKBR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105" y="1150203"/>
              <a:ext cx="1147157" cy="678984"/>
            </a:xfrm>
            <a:prstGeom prst="rect">
              <a:avLst/>
            </a:prstGeom>
          </p:spPr>
        </p:pic>
      </p:grpSp>
      <p:grpSp>
        <p:nvGrpSpPr>
          <p:cNvPr id="29" name="Group 33"/>
          <p:cNvGrpSpPr/>
          <p:nvPr/>
        </p:nvGrpSpPr>
        <p:grpSpPr>
          <a:xfrm>
            <a:off x="5791200" y="2475378"/>
            <a:ext cx="1158832" cy="535103"/>
            <a:chOff x="6821650" y="2475376"/>
            <a:chExt cx="1158832" cy="535103"/>
          </a:xfrm>
        </p:grpSpPr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6821650" y="2475376"/>
              <a:ext cx="1144387" cy="53510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g.  </a:t>
              </a:r>
            </a:p>
          </p:txBody>
        </p:sp>
        <p:pic>
          <p:nvPicPr>
            <p:cNvPr id="20" name="Picture 19" descr="qkml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38" y="2475376"/>
              <a:ext cx="878344" cy="535103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5867400" y="3718981"/>
            <a:ext cx="1144387" cy="535103"/>
            <a:chOff x="6821649" y="3585450"/>
            <a:chExt cx="1519613" cy="710555"/>
          </a:xfrm>
        </p:grpSpPr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6821649" y="3585450"/>
              <a:ext cx="1519613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h.  </a:t>
              </a:r>
            </a:p>
          </p:txBody>
        </p:sp>
        <p:pic>
          <p:nvPicPr>
            <p:cNvPr id="21" name="Picture 20" descr="qkvn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105" y="3585450"/>
              <a:ext cx="1147157" cy="710554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5867400" y="4910881"/>
            <a:ext cx="1144387" cy="535104"/>
            <a:chOff x="6821649" y="4777352"/>
            <a:chExt cx="1519613" cy="710556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>
            <a:xfrm>
              <a:off x="6821649" y="4777353"/>
              <a:ext cx="1519613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 err="1">
                  <a:solidFill>
                    <a:srgbClr val="000000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.  </a:t>
              </a:r>
            </a:p>
          </p:txBody>
        </p:sp>
        <p:pic>
          <p:nvPicPr>
            <p:cNvPr id="22" name="Picture 21" descr="philippines_png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106" y="4777352"/>
              <a:ext cx="1147156" cy="710555"/>
            </a:xfrm>
            <a:prstGeom prst="rect">
              <a:avLst/>
            </a:prstGeom>
          </p:spPr>
        </p:pic>
      </p:grpSp>
      <p:grpSp>
        <p:nvGrpSpPr>
          <p:cNvPr id="32" name="Group 34"/>
          <p:cNvGrpSpPr/>
          <p:nvPr/>
        </p:nvGrpSpPr>
        <p:grpSpPr>
          <a:xfrm>
            <a:off x="5867400" y="6096826"/>
            <a:ext cx="1158831" cy="535139"/>
            <a:chOff x="6821649" y="6096824"/>
            <a:chExt cx="1158831" cy="535139"/>
          </a:xfrm>
        </p:grpSpPr>
        <p:sp>
          <p:nvSpPr>
            <p:cNvPr id="16" name="Content Placeholder 1"/>
            <p:cNvSpPr txBox="1">
              <a:spLocks/>
            </p:cNvSpPr>
            <p:nvPr/>
          </p:nvSpPr>
          <p:spPr>
            <a:xfrm>
              <a:off x="6821649" y="6096825"/>
              <a:ext cx="1144386" cy="53510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j.  </a:t>
              </a:r>
            </a:p>
          </p:txBody>
        </p:sp>
        <p:pic>
          <p:nvPicPr>
            <p:cNvPr id="23" name="Picture 22" descr="QKCP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38" y="6096824"/>
              <a:ext cx="878342" cy="535139"/>
            </a:xfrm>
            <a:prstGeom prst="rect">
              <a:avLst/>
            </a:prstGeom>
          </p:spPr>
        </p:pic>
      </p:grpSp>
      <p:sp>
        <p:nvSpPr>
          <p:cNvPr id="33" name="Flowchart: Punched Tape 32"/>
          <p:cNvSpPr/>
          <p:nvPr/>
        </p:nvSpPr>
        <p:spPr>
          <a:xfrm>
            <a:off x="685800" y="0"/>
            <a:ext cx="8001000" cy="685800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Bauhaus 93" pitchFamily="82" charset="0"/>
              </a:rPr>
              <a:t>GAME: Matching</a:t>
            </a:r>
          </a:p>
        </p:txBody>
      </p:sp>
    </p:spTree>
    <p:extLst>
      <p:ext uri="{BB962C8B-B14F-4D97-AF65-F5344CB8AC3E}">
        <p14:creationId xmlns:p14="http://schemas.microsoft.com/office/powerpoint/2010/main" val="1774532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02" y="2204193"/>
            <a:ext cx="8483698" cy="44958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1.	ASEAN </a:t>
            </a:r>
            <a:r>
              <a:rPr lang="en-US" dirty="0">
                <a:highlight>
                  <a:srgbClr val="FFFF00"/>
                </a:highlight>
              </a:rPr>
              <a:t>(1)</a:t>
            </a:r>
            <a:r>
              <a:rPr lang="en-US" dirty="0"/>
              <a:t>………………………… the Association of Southeast Asian Nations, which was formed on </a:t>
            </a:r>
            <a:r>
              <a:rPr lang="en-US" dirty="0">
                <a:highlight>
                  <a:srgbClr val="FFFF00"/>
                </a:highlight>
              </a:rPr>
              <a:t>(2)</a:t>
            </a:r>
            <a:r>
              <a:rPr lang="en-US" dirty="0"/>
              <a:t>…………………………………., in Bangkok, Thailand.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2.	The first five members of ASEAN were Indonesia, </a:t>
            </a:r>
            <a:r>
              <a:rPr lang="en-US" dirty="0">
                <a:highlight>
                  <a:srgbClr val="FFFF00"/>
                </a:highlight>
              </a:rPr>
              <a:t>(3)</a:t>
            </a:r>
            <a:r>
              <a:rPr lang="en-US" dirty="0"/>
              <a:t> …………………………., the Philippines, Singapore and Thailand.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3.	Brunei Darussalam became the sixth member in </a:t>
            </a:r>
            <a:r>
              <a:rPr lang="en-US" dirty="0">
                <a:highlight>
                  <a:srgbClr val="FFFF00"/>
                </a:highlight>
              </a:rPr>
              <a:t>(4)</a:t>
            </a:r>
            <a:r>
              <a:rPr lang="en-US" dirty="0"/>
              <a:t>………………………..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4.	In 1995, </a:t>
            </a:r>
            <a:r>
              <a:rPr lang="en-US" dirty="0">
                <a:highlight>
                  <a:srgbClr val="FFFF00"/>
                </a:highlight>
              </a:rPr>
              <a:t>(5)</a:t>
            </a:r>
            <a:r>
              <a:rPr lang="en-US" dirty="0"/>
              <a:t>………………………… became the seventh member.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5.	</a:t>
            </a:r>
            <a:r>
              <a:rPr lang="en-US" dirty="0">
                <a:highlight>
                  <a:srgbClr val="FFFF00"/>
                </a:highlight>
              </a:rPr>
              <a:t>(6)</a:t>
            </a:r>
            <a:r>
              <a:rPr lang="en-US" dirty="0"/>
              <a:t> ……………………………………….. joined the bloc in 1997.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Admin\Desktop\download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8420" y="6248400"/>
            <a:ext cx="705579" cy="6377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Activity 4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r>
              <a:rPr lang="en-US" sz="2800" dirty="0">
                <a:solidFill>
                  <a:srgbClr val="0070C0"/>
                </a:solidFill>
              </a:rPr>
              <a:t> Complete the sentences using the words in the box.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83222D-F32C-4FAB-B8F3-0E34FA9FE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24173"/>
              </p:ext>
            </p:extLst>
          </p:nvPr>
        </p:nvGraphicFramePr>
        <p:xfrm>
          <a:off x="279302" y="711688"/>
          <a:ext cx="8585396" cy="957874"/>
        </p:xfrm>
        <a:graphic>
          <a:graphicData uri="http://schemas.openxmlformats.org/drawingml/2006/table">
            <a:tbl>
              <a:tblPr firstRow="1" firstCol="1" bandRow="1"/>
              <a:tblGrid>
                <a:gridCol w="1092298">
                  <a:extLst>
                    <a:ext uri="{9D8B030D-6E8A-4147-A177-3AD203B41FA5}">
                      <a16:colId xmlns:a16="http://schemas.microsoft.com/office/drawing/2014/main" val="220197223"/>
                    </a:ext>
                  </a:extLst>
                </a:gridCol>
                <a:gridCol w="1707173">
                  <a:extLst>
                    <a:ext uri="{9D8B030D-6E8A-4147-A177-3AD203B41FA5}">
                      <a16:colId xmlns:a16="http://schemas.microsoft.com/office/drawing/2014/main" val="1091212797"/>
                    </a:ext>
                  </a:extLst>
                </a:gridCol>
                <a:gridCol w="1036027">
                  <a:extLst>
                    <a:ext uri="{9D8B030D-6E8A-4147-A177-3AD203B41FA5}">
                      <a16:colId xmlns:a16="http://schemas.microsoft.com/office/drawing/2014/main" val="3490883932"/>
                    </a:ext>
                  </a:extLst>
                </a:gridCol>
                <a:gridCol w="1104673">
                  <a:extLst>
                    <a:ext uri="{9D8B030D-6E8A-4147-A177-3AD203B41FA5}">
                      <a16:colId xmlns:a16="http://schemas.microsoft.com/office/drawing/2014/main" val="1171370491"/>
                    </a:ext>
                  </a:extLst>
                </a:gridCol>
                <a:gridCol w="1582715">
                  <a:extLst>
                    <a:ext uri="{9D8B030D-6E8A-4147-A177-3AD203B41FA5}">
                      <a16:colId xmlns:a16="http://schemas.microsoft.com/office/drawing/2014/main" val="2199059962"/>
                    </a:ext>
                  </a:extLst>
                </a:gridCol>
                <a:gridCol w="2062510">
                  <a:extLst>
                    <a:ext uri="{9D8B030D-6E8A-4147-A177-3AD203B41FA5}">
                      <a16:colId xmlns:a16="http://schemas.microsoft.com/office/drawing/2014/main" val="2787267195"/>
                    </a:ext>
                  </a:extLst>
                </a:gridCol>
              </a:tblGrid>
              <a:tr h="353993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principles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Malaysia</a:t>
                      </a:r>
                      <a:endParaRPr lang="vi-VN" sz="1400" b="1" i="0" kern="120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1400" b="1" i="0" kern="120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otto</a:t>
                      </a:r>
                      <a:endParaRPr lang="vi-VN" sz="1400" b="1" i="0" kern="120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4.46 million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 8th 1967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Cambodia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084384"/>
                  </a:ext>
                </a:extLst>
              </a:tr>
              <a:tr h="534519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December 2008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stands for</a:t>
                      </a:r>
                      <a:endParaRPr lang="vi-VN" sz="1400" b="1" i="0" kern="120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 million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Viet Nam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Laos and Myanmar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21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02" y="2204193"/>
            <a:ext cx="8483698" cy="44958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6.	</a:t>
            </a:r>
            <a:r>
              <a:rPr lang="en-US" dirty="0">
                <a:highlight>
                  <a:srgbClr val="FFFF00"/>
                </a:highlight>
              </a:rPr>
              <a:t>(7)</a:t>
            </a:r>
            <a:r>
              <a:rPr lang="en-US" dirty="0"/>
              <a:t> ……………………………….. became the tenth member in 1999.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7.	The bloc has a land area of </a:t>
            </a:r>
            <a:r>
              <a:rPr lang="en-US" dirty="0">
                <a:highlight>
                  <a:srgbClr val="FFFF00"/>
                </a:highlight>
              </a:rPr>
              <a:t>(8)</a:t>
            </a:r>
            <a:r>
              <a:rPr lang="en-US" dirty="0"/>
              <a:t>………………..</a:t>
            </a:r>
            <a:r>
              <a:rPr lang="en-US" dirty="0" err="1"/>
              <a:t>km2</a:t>
            </a:r>
            <a:r>
              <a:rPr lang="en-US" dirty="0"/>
              <a:t> and a population of about </a:t>
            </a:r>
            <a:r>
              <a:rPr lang="en-US" dirty="0">
                <a:highlight>
                  <a:srgbClr val="FFFF00"/>
                </a:highlight>
              </a:rPr>
              <a:t>(9)</a:t>
            </a:r>
            <a:r>
              <a:rPr lang="en-US" dirty="0"/>
              <a:t>…………………… people.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8.	The bloc’s </a:t>
            </a:r>
            <a:r>
              <a:rPr lang="en-US" dirty="0">
                <a:highlight>
                  <a:srgbClr val="FFFF00"/>
                </a:highlight>
              </a:rPr>
              <a:t>(10)</a:t>
            </a:r>
            <a:r>
              <a:rPr lang="en-US" dirty="0"/>
              <a:t> ……………….. is: ‘One Vision, One Identity, One Community’.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9.	The ASEAN Charter came into force on </a:t>
            </a:r>
            <a:r>
              <a:rPr lang="en-US" dirty="0">
                <a:highlight>
                  <a:srgbClr val="FFFF00"/>
                </a:highlight>
              </a:rPr>
              <a:t>(11) </a:t>
            </a:r>
            <a:r>
              <a:rPr lang="en-US" dirty="0"/>
              <a:t>……………………………………..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10.	The main </a:t>
            </a:r>
            <a:r>
              <a:rPr lang="en-US" dirty="0">
                <a:highlight>
                  <a:srgbClr val="FFFF00"/>
                </a:highlight>
              </a:rPr>
              <a:t>(12)</a:t>
            </a:r>
            <a:r>
              <a:rPr lang="en-US" dirty="0"/>
              <a:t>……………………………… include respect for the member states’ independence and non-interference in their internal affairs.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098" name="Picture 2" descr="C:\Users\Admin\Desktop\download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228979"/>
            <a:ext cx="695939" cy="6290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Activity 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Complete the sentences using the words in the box.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83222D-F32C-4FAB-B8F3-0E34FA9FE04F}"/>
              </a:ext>
            </a:extLst>
          </p:cNvPr>
          <p:cNvGraphicFramePr>
            <a:graphicFrameLocks noGrp="1"/>
          </p:cNvGraphicFramePr>
          <p:nvPr/>
        </p:nvGraphicFramePr>
        <p:xfrm>
          <a:off x="279302" y="711688"/>
          <a:ext cx="8585396" cy="957874"/>
        </p:xfrm>
        <a:graphic>
          <a:graphicData uri="http://schemas.openxmlformats.org/drawingml/2006/table">
            <a:tbl>
              <a:tblPr firstRow="1" firstCol="1" bandRow="1"/>
              <a:tblGrid>
                <a:gridCol w="1092298">
                  <a:extLst>
                    <a:ext uri="{9D8B030D-6E8A-4147-A177-3AD203B41FA5}">
                      <a16:colId xmlns:a16="http://schemas.microsoft.com/office/drawing/2014/main" val="220197223"/>
                    </a:ext>
                  </a:extLst>
                </a:gridCol>
                <a:gridCol w="1707173">
                  <a:extLst>
                    <a:ext uri="{9D8B030D-6E8A-4147-A177-3AD203B41FA5}">
                      <a16:colId xmlns:a16="http://schemas.microsoft.com/office/drawing/2014/main" val="1091212797"/>
                    </a:ext>
                  </a:extLst>
                </a:gridCol>
                <a:gridCol w="1036027">
                  <a:extLst>
                    <a:ext uri="{9D8B030D-6E8A-4147-A177-3AD203B41FA5}">
                      <a16:colId xmlns:a16="http://schemas.microsoft.com/office/drawing/2014/main" val="3490883932"/>
                    </a:ext>
                  </a:extLst>
                </a:gridCol>
                <a:gridCol w="1104673">
                  <a:extLst>
                    <a:ext uri="{9D8B030D-6E8A-4147-A177-3AD203B41FA5}">
                      <a16:colId xmlns:a16="http://schemas.microsoft.com/office/drawing/2014/main" val="1171370491"/>
                    </a:ext>
                  </a:extLst>
                </a:gridCol>
                <a:gridCol w="1582715">
                  <a:extLst>
                    <a:ext uri="{9D8B030D-6E8A-4147-A177-3AD203B41FA5}">
                      <a16:colId xmlns:a16="http://schemas.microsoft.com/office/drawing/2014/main" val="2199059962"/>
                    </a:ext>
                  </a:extLst>
                </a:gridCol>
                <a:gridCol w="2062510">
                  <a:extLst>
                    <a:ext uri="{9D8B030D-6E8A-4147-A177-3AD203B41FA5}">
                      <a16:colId xmlns:a16="http://schemas.microsoft.com/office/drawing/2014/main" val="2787267195"/>
                    </a:ext>
                  </a:extLst>
                </a:gridCol>
              </a:tblGrid>
              <a:tr h="353993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principles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Malaysia</a:t>
                      </a:r>
                      <a:endParaRPr lang="vi-VN" sz="1400" b="1" i="0" kern="120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1400" b="1" i="0" kern="120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otto</a:t>
                      </a:r>
                      <a:endParaRPr lang="vi-VN" sz="1400" b="1" i="0" kern="120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4.46 million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 8th 1967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Cambodia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084384"/>
                  </a:ext>
                </a:extLst>
              </a:tr>
              <a:tr h="534519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December 2008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stands for</a:t>
                      </a:r>
                      <a:endParaRPr lang="vi-VN" sz="1400" b="1" i="0" kern="120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 million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Viet Nam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vi-VN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Laos and Myanmar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9" marR="68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2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419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02" y="1676400"/>
            <a:ext cx="8483698" cy="502359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1.	ASEAN </a:t>
            </a:r>
            <a:r>
              <a:rPr lang="en-US" dirty="0">
                <a:highlight>
                  <a:srgbClr val="FFFF00"/>
                </a:highlight>
              </a:rPr>
              <a:t>(1)</a:t>
            </a:r>
            <a:r>
              <a:rPr lang="en-US" dirty="0"/>
              <a:t>………………………… the Association of Southeast Asian Nations, which was formed on </a:t>
            </a:r>
            <a:r>
              <a:rPr lang="en-US" dirty="0">
                <a:highlight>
                  <a:srgbClr val="FFFF00"/>
                </a:highlight>
              </a:rPr>
              <a:t>(2)</a:t>
            </a:r>
            <a:r>
              <a:rPr lang="en-US" dirty="0"/>
              <a:t>…………………………………., in Bangkok, Thailand.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2.	The first five members of ASEAN were Indonesia, </a:t>
            </a:r>
            <a:r>
              <a:rPr lang="en-US" dirty="0">
                <a:highlight>
                  <a:srgbClr val="FFFF00"/>
                </a:highlight>
              </a:rPr>
              <a:t>(3)</a:t>
            </a:r>
            <a:r>
              <a:rPr lang="en-US" dirty="0"/>
              <a:t> …………………………., the Philippines, Singapore and Thailand.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3.	Brunei Darussalam became the sixth member in </a:t>
            </a:r>
            <a:r>
              <a:rPr lang="en-US" dirty="0">
                <a:highlight>
                  <a:srgbClr val="FFFF00"/>
                </a:highlight>
              </a:rPr>
              <a:t>(4)</a:t>
            </a:r>
            <a:r>
              <a:rPr lang="en-US" dirty="0"/>
              <a:t>………………………..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4.	In 1995, </a:t>
            </a:r>
            <a:r>
              <a:rPr lang="en-US" dirty="0">
                <a:highlight>
                  <a:srgbClr val="FFFF00"/>
                </a:highlight>
              </a:rPr>
              <a:t>(5)</a:t>
            </a:r>
            <a:r>
              <a:rPr lang="en-US" dirty="0"/>
              <a:t>………………………… became the seventh member.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5.	</a:t>
            </a:r>
            <a:r>
              <a:rPr lang="en-US" dirty="0">
                <a:highlight>
                  <a:srgbClr val="FFFF00"/>
                </a:highlight>
              </a:rPr>
              <a:t>(6)</a:t>
            </a:r>
            <a:r>
              <a:rPr lang="en-US" dirty="0"/>
              <a:t> ……………………………………….. joined the bloc in 1997.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Admin\Desktop\download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8420" y="6248400"/>
            <a:ext cx="705579" cy="6377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172" y="225187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Activity 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Complete the sentences using the words in the box.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18C07-FE40-44D8-90F2-1BB7C95B7F25}"/>
              </a:ext>
            </a:extLst>
          </p:cNvPr>
          <p:cNvSpPr txBox="1"/>
          <p:nvPr/>
        </p:nvSpPr>
        <p:spPr>
          <a:xfrm>
            <a:off x="3421966" y="1638408"/>
            <a:ext cx="1803302" cy="34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en-US" sz="2700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stands for</a:t>
            </a:r>
            <a:endParaRPr lang="vi-VN" sz="2700" dirty="0">
              <a:solidFill>
                <a:srgbClr val="FF0000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73BA4-2B51-45B3-911B-81C060FFD3A5}"/>
              </a:ext>
            </a:extLst>
          </p:cNvPr>
          <p:cNvSpPr txBox="1"/>
          <p:nvPr/>
        </p:nvSpPr>
        <p:spPr>
          <a:xfrm>
            <a:off x="1396951" y="2467513"/>
            <a:ext cx="2819400" cy="33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vi-VN" sz="2700" dirty="0">
                <a:solidFill>
                  <a:srgbClr val="FF0000"/>
                </a:solidFill>
              </a:rPr>
              <a:t>August 8th 1967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09A4A-44B2-4D08-B91E-D2BDF904E5DB}"/>
              </a:ext>
            </a:extLst>
          </p:cNvPr>
          <p:cNvSpPr txBox="1"/>
          <p:nvPr/>
        </p:nvSpPr>
        <p:spPr>
          <a:xfrm>
            <a:off x="3505200" y="3195884"/>
            <a:ext cx="1803302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en-US" sz="2800" dirty="0">
                <a:solidFill>
                  <a:srgbClr val="FF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  <a:endParaRPr lang="vi-VN" sz="2800" dirty="0">
              <a:solidFill>
                <a:srgbClr val="FF0000"/>
              </a:solidFill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A8CC-6451-46F2-BD1C-2DABECEB9FCF}"/>
              </a:ext>
            </a:extLst>
          </p:cNvPr>
          <p:cNvSpPr txBox="1"/>
          <p:nvPr/>
        </p:nvSpPr>
        <p:spPr>
          <a:xfrm>
            <a:off x="1739851" y="4471405"/>
            <a:ext cx="1066800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endParaRPr lang="vi-VN" sz="28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B4BDD-47FF-452B-BF27-81A0C9E567E7}"/>
              </a:ext>
            </a:extLst>
          </p:cNvPr>
          <p:cNvSpPr txBox="1"/>
          <p:nvPr/>
        </p:nvSpPr>
        <p:spPr>
          <a:xfrm>
            <a:off x="3619500" y="4844007"/>
            <a:ext cx="1803302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Viet Nam</a:t>
            </a:r>
            <a:endParaRPr lang="vi-VN" sz="2800" dirty="0">
              <a:solidFill>
                <a:srgbClr val="FF0000"/>
              </a:solidFill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EFAAA-A215-4314-9141-2E22DE22B9FF}"/>
              </a:ext>
            </a:extLst>
          </p:cNvPr>
          <p:cNvSpPr txBox="1"/>
          <p:nvPr/>
        </p:nvSpPr>
        <p:spPr>
          <a:xfrm>
            <a:off x="1981200" y="5772000"/>
            <a:ext cx="3810000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Laos and Myanmar</a:t>
            </a:r>
            <a:endParaRPr lang="vi-VN" sz="28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02" y="2204193"/>
            <a:ext cx="8483698" cy="44958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6.	</a:t>
            </a:r>
            <a:r>
              <a:rPr lang="en-US" dirty="0">
                <a:highlight>
                  <a:srgbClr val="FFFF00"/>
                </a:highlight>
              </a:rPr>
              <a:t>(7)</a:t>
            </a:r>
            <a:r>
              <a:rPr lang="en-US" dirty="0"/>
              <a:t> ……………………………….. became the tenth member in 1999.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7.	The bloc has a land area of </a:t>
            </a:r>
            <a:r>
              <a:rPr lang="en-US" dirty="0">
                <a:highlight>
                  <a:srgbClr val="FFFF00"/>
                </a:highlight>
              </a:rPr>
              <a:t>(8)</a:t>
            </a:r>
            <a:r>
              <a:rPr lang="en-US" dirty="0"/>
              <a:t>………………..</a:t>
            </a:r>
            <a:r>
              <a:rPr lang="en-US" dirty="0" err="1"/>
              <a:t>km2</a:t>
            </a:r>
            <a:r>
              <a:rPr lang="en-US" dirty="0"/>
              <a:t> and a population of about </a:t>
            </a:r>
            <a:r>
              <a:rPr lang="en-US" dirty="0">
                <a:highlight>
                  <a:srgbClr val="FFFF00"/>
                </a:highlight>
              </a:rPr>
              <a:t>(9)</a:t>
            </a:r>
            <a:r>
              <a:rPr lang="en-US" dirty="0"/>
              <a:t>…………………… people.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8.	The bloc’s </a:t>
            </a:r>
            <a:r>
              <a:rPr lang="en-US" dirty="0">
                <a:highlight>
                  <a:srgbClr val="FFFF00"/>
                </a:highlight>
              </a:rPr>
              <a:t>(10)</a:t>
            </a:r>
            <a:r>
              <a:rPr lang="en-US" dirty="0"/>
              <a:t> ……………….. is: ‘One Vision, One Identity, One Community’.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9.	The ASEAN Charter came into force on </a:t>
            </a:r>
            <a:r>
              <a:rPr lang="en-US" dirty="0">
                <a:highlight>
                  <a:srgbClr val="FFFF00"/>
                </a:highlight>
              </a:rPr>
              <a:t>(11) </a:t>
            </a:r>
            <a:r>
              <a:rPr lang="en-US" dirty="0"/>
              <a:t>……………………………………..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10.	The main </a:t>
            </a:r>
            <a:r>
              <a:rPr lang="en-US" dirty="0">
                <a:highlight>
                  <a:srgbClr val="FFFF00"/>
                </a:highlight>
              </a:rPr>
              <a:t>(12)</a:t>
            </a:r>
            <a:r>
              <a:rPr lang="en-US" dirty="0"/>
              <a:t>……………………………… include respect for the member states’ independence and non-interference in their internal affairs.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098" name="Picture 2" descr="C:\Users\Admin\Desktop\download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228979"/>
            <a:ext cx="695939" cy="6290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723" y="502893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Activity 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Complete the sentences using the words in the box.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6E909-9A89-498C-BB31-43A6B4BFC0D5}"/>
              </a:ext>
            </a:extLst>
          </p:cNvPr>
          <p:cNvSpPr txBox="1"/>
          <p:nvPr/>
        </p:nvSpPr>
        <p:spPr>
          <a:xfrm>
            <a:off x="2443822" y="2224355"/>
            <a:ext cx="2057400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Cambodia</a:t>
            </a:r>
            <a:endParaRPr lang="vi-VN" sz="28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45798-F8B5-400A-86E7-2F1DBFF2902B}"/>
              </a:ext>
            </a:extLst>
          </p:cNvPr>
          <p:cNvSpPr txBox="1"/>
          <p:nvPr/>
        </p:nvSpPr>
        <p:spPr>
          <a:xfrm>
            <a:off x="6096000" y="3038506"/>
            <a:ext cx="2057400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4.46 million</a:t>
            </a:r>
            <a:endParaRPr lang="vi-VN" sz="28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EAA69-46D1-4A5B-8977-6A0ADADD3103}"/>
              </a:ext>
            </a:extLst>
          </p:cNvPr>
          <p:cNvSpPr txBox="1"/>
          <p:nvPr/>
        </p:nvSpPr>
        <p:spPr>
          <a:xfrm>
            <a:off x="5395340" y="3429000"/>
            <a:ext cx="2057400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600 million</a:t>
            </a:r>
            <a:endParaRPr lang="vi-VN" sz="28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FE1F0-10D0-45C6-8A80-36B5FD870C04}"/>
              </a:ext>
            </a:extLst>
          </p:cNvPr>
          <p:cNvSpPr txBox="1"/>
          <p:nvPr/>
        </p:nvSpPr>
        <p:spPr>
          <a:xfrm>
            <a:off x="3951263" y="3881627"/>
            <a:ext cx="1139776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en-US" sz="2800" dirty="0">
                <a:solidFill>
                  <a:srgbClr val="FF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srgbClr val="FF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otto</a:t>
            </a:r>
            <a:endParaRPr lang="vi-VN" sz="2800" dirty="0">
              <a:solidFill>
                <a:srgbClr val="FF0000"/>
              </a:solidFill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8F259-F4F1-411E-9163-29A50B290432}"/>
              </a:ext>
            </a:extLst>
          </p:cNvPr>
          <p:cNvSpPr txBox="1"/>
          <p:nvPr/>
        </p:nvSpPr>
        <p:spPr>
          <a:xfrm>
            <a:off x="914400" y="5050600"/>
            <a:ext cx="3505200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 December 2008</a:t>
            </a:r>
            <a:endParaRPr lang="vi-VN" sz="28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3CCA56-8589-4DEA-AD3F-9ADF49330178}"/>
              </a:ext>
            </a:extLst>
          </p:cNvPr>
          <p:cNvSpPr txBox="1"/>
          <p:nvPr/>
        </p:nvSpPr>
        <p:spPr>
          <a:xfrm>
            <a:off x="4501222" y="5562600"/>
            <a:ext cx="1788237" cy="33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vi-VN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endParaRPr lang="vi-VN" sz="2800" dirty="0">
              <a:solidFill>
                <a:srgbClr val="FF0000"/>
              </a:solidFill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2800"/>
            <a:ext cx="6858000" cy="3505200"/>
          </a:xfrm>
          <a:prstGeom prst="rect">
            <a:avLst/>
          </a:prstGeom>
          <a:noFill/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143000" y="304800"/>
            <a:ext cx="6705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CC0066"/>
                </a:solidFill>
                <a:latin typeface="Comic Sans MS" pitchFamily="66" charset="0"/>
                <a:cs typeface="Arial" charset="0"/>
              </a:rPr>
              <a:t>Thank you for your attention</a:t>
            </a:r>
            <a:r>
              <a:rPr lang="en-US" sz="8800" dirty="0">
                <a:solidFill>
                  <a:srgbClr val="CC0066"/>
                </a:solidFill>
                <a:latin typeface="Monotype Corsiva" pitchFamily="66" charset="0"/>
                <a:cs typeface="Arial" charset="0"/>
              </a:rPr>
              <a:t> </a:t>
            </a:r>
          </a:p>
        </p:txBody>
      </p:sp>
      <p:pic>
        <p:nvPicPr>
          <p:cNvPr id="4" name="Picture 7" descr="nature%20(6)">
            <a:extLst>
              <a:ext uri="{FF2B5EF4-FFF2-40B4-BE49-F238E27FC236}">
                <a16:creationId xmlns:a16="http://schemas.microsoft.com/office/drawing/2014/main" id="{002DB27A-6751-426C-AF05-9876172A28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66" y="304800"/>
            <a:ext cx="807134" cy="7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ature%20(6)">
            <a:extLst>
              <a:ext uri="{FF2B5EF4-FFF2-40B4-BE49-F238E27FC236}">
                <a16:creationId xmlns:a16="http://schemas.microsoft.com/office/drawing/2014/main" id="{A3D1B2E4-2118-4B49-9B07-A71BB1C3B4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498" y="1018253"/>
            <a:ext cx="741766" cy="73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ature%20(6)">
            <a:extLst>
              <a:ext uri="{FF2B5EF4-FFF2-40B4-BE49-F238E27FC236}">
                <a16:creationId xmlns:a16="http://schemas.microsoft.com/office/drawing/2014/main" id="{6F744725-B1C2-4520-9B0B-635650B9D5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646" y="1067040"/>
            <a:ext cx="692487" cy="68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ature%20(6)">
            <a:extLst>
              <a:ext uri="{FF2B5EF4-FFF2-40B4-BE49-F238E27FC236}">
                <a16:creationId xmlns:a16="http://schemas.microsoft.com/office/drawing/2014/main" id="{E3E1FB8F-741A-4D6B-9A3C-3E950E7D38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81714"/>
            <a:ext cx="807134" cy="7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ature%20(6)">
            <a:extLst>
              <a:ext uri="{FF2B5EF4-FFF2-40B4-BE49-F238E27FC236}">
                <a16:creationId xmlns:a16="http://schemas.microsoft.com/office/drawing/2014/main" id="{2612D0CD-CE13-405B-A11C-C185498836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367" y="2307303"/>
            <a:ext cx="931800" cy="92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ature%20(6)">
            <a:extLst>
              <a:ext uri="{FF2B5EF4-FFF2-40B4-BE49-F238E27FC236}">
                <a16:creationId xmlns:a16="http://schemas.microsoft.com/office/drawing/2014/main" id="{28F85F81-F5C2-48C6-8A9E-16F0AD3CB4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437" y="2430722"/>
            <a:ext cx="631270" cy="6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nature%20(6)">
            <a:extLst>
              <a:ext uri="{FF2B5EF4-FFF2-40B4-BE49-F238E27FC236}">
                <a16:creationId xmlns:a16="http://schemas.microsoft.com/office/drawing/2014/main" id="{4ECAA6BB-48D1-4B79-B67E-9C8F28AC35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66" y="2436101"/>
            <a:ext cx="541111" cy="5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 nen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664" y="1600200"/>
            <a:ext cx="7382578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A.</a:t>
            </a:r>
            <a:r>
              <a:rPr lang="en-US" dirty="0"/>
              <a:t> ASEAN stands for the Association of Southeast Asian Nations, which was </a:t>
            </a:r>
            <a:r>
              <a:rPr lang="en-US" b="1" dirty="0">
                <a:solidFill>
                  <a:srgbClr val="FF0000"/>
                </a:solidFill>
              </a:rPr>
              <a:t>formed on August 8th 1967</a:t>
            </a:r>
            <a:r>
              <a:rPr lang="en-US" dirty="0"/>
              <a:t>, in Bangkok, Thailand by </a:t>
            </a:r>
            <a:r>
              <a:rPr lang="en-US" b="1" dirty="0">
                <a:solidFill>
                  <a:srgbClr val="FF0000"/>
                </a:solidFill>
              </a:rPr>
              <a:t>Indonesia, Malaysia, the Philippines, Singapore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Thailand</a:t>
            </a:r>
            <a:r>
              <a:rPr lang="en-US" dirty="0"/>
              <a:t>. Brunei Darussalam became the sixth member in 1984, right after its independence. In 1995, </a:t>
            </a:r>
            <a:r>
              <a:rPr lang="en-US" b="1" dirty="0">
                <a:solidFill>
                  <a:srgbClr val="FF0000"/>
                </a:solidFill>
              </a:rPr>
              <a:t>Viet Nam </a:t>
            </a:r>
            <a:r>
              <a:rPr lang="en-US" dirty="0"/>
              <a:t>became the seventh member. </a:t>
            </a:r>
            <a:r>
              <a:rPr lang="en-US" b="1" dirty="0">
                <a:solidFill>
                  <a:srgbClr val="FF0000"/>
                </a:solidFill>
              </a:rPr>
              <a:t>Laos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Myanmar </a:t>
            </a:r>
            <a:r>
              <a:rPr lang="en-US" dirty="0"/>
              <a:t>joined the bloc in 1997, and </a:t>
            </a:r>
            <a:r>
              <a:rPr lang="en-US" b="1" dirty="0">
                <a:solidFill>
                  <a:srgbClr val="FF0000"/>
                </a:solidFill>
              </a:rPr>
              <a:t>Cambodia</a:t>
            </a:r>
            <a:r>
              <a:rPr lang="en-US" dirty="0"/>
              <a:t> joined two years later.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779619" y="5659021"/>
            <a:ext cx="1005840" cy="4671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EAC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811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 nen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664" y="1600200"/>
            <a:ext cx="743070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B.</a:t>
            </a:r>
            <a:r>
              <a:rPr lang="en-US" dirty="0"/>
              <a:t> The bloc has </a:t>
            </a:r>
            <a:r>
              <a:rPr lang="en-US" b="1" dirty="0">
                <a:solidFill>
                  <a:srgbClr val="FF0000"/>
                </a:solidFill>
              </a:rPr>
              <a:t>a land area of 4.46 million km²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a population of about 600 million people</a:t>
            </a:r>
            <a:r>
              <a:rPr lang="en-US" dirty="0"/>
              <a:t>. Its sea area is about three times larger than its land area. ASEAN would rank as </a:t>
            </a:r>
            <a:r>
              <a:rPr lang="en-US" b="1" dirty="0">
                <a:solidFill>
                  <a:srgbClr val="FF0000"/>
                </a:solidFill>
              </a:rPr>
              <a:t>the eighth largest economy in the world </a:t>
            </a:r>
            <a:r>
              <a:rPr lang="en-US" dirty="0"/>
              <a:t>if it were a single country. Indonesia, Thailand, Malaysia, Singapore, the Philippines and Viet Nam are called the six majors. These countries are </a:t>
            </a:r>
            <a:r>
              <a:rPr lang="en-US" b="1" dirty="0">
                <a:solidFill>
                  <a:srgbClr val="FF0000"/>
                </a:solidFill>
              </a:rPr>
              <a:t>the six largest economies in the region</a:t>
            </a:r>
            <a:r>
              <a:rPr lang="en-US" dirty="0"/>
              <a:t>.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779619" y="5659021"/>
            <a:ext cx="1005840" cy="4671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EAC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95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 nen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7392202" cy="4525963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C.</a:t>
            </a:r>
            <a:r>
              <a:rPr lang="en-US" dirty="0"/>
              <a:t> ASEAN </a:t>
            </a:r>
            <a:r>
              <a:rPr lang="en-US" b="1" dirty="0">
                <a:solidFill>
                  <a:srgbClr val="FF0000"/>
                </a:solidFill>
              </a:rPr>
              <a:t>aims at promoting economic growth, social progress and cultural development</a:t>
            </a:r>
            <a:r>
              <a:rPr lang="en-US" dirty="0"/>
              <a:t>. At the same time, it focuses on protecting regional peace and stability, and providing opportunities for its member states to discuss diﬀerences peacefully. The bloc’s </a:t>
            </a:r>
            <a:r>
              <a:rPr lang="en-US" b="1" dirty="0">
                <a:solidFill>
                  <a:srgbClr val="FF0000"/>
                </a:solidFill>
              </a:rPr>
              <a:t>motto</a:t>
            </a:r>
            <a:r>
              <a:rPr lang="en-US" dirty="0"/>
              <a:t> is: </a:t>
            </a:r>
            <a:r>
              <a:rPr lang="en-US" b="1" dirty="0">
                <a:solidFill>
                  <a:srgbClr val="FF0000"/>
                </a:solidFill>
              </a:rPr>
              <a:t>'One Vision, One Identity, One Community'.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779619" y="5659021"/>
            <a:ext cx="1005840" cy="4671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EAC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211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 nen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38" y="1600200"/>
            <a:ext cx="741145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D.</a:t>
            </a:r>
            <a:r>
              <a:rPr lang="en-US" dirty="0"/>
              <a:t> The ASEAN </a:t>
            </a:r>
            <a:r>
              <a:rPr lang="en-US" b="1" dirty="0">
                <a:solidFill>
                  <a:srgbClr val="FF0000"/>
                </a:solidFill>
              </a:rPr>
              <a:t>Charter </a:t>
            </a:r>
            <a:r>
              <a:rPr lang="en-US" dirty="0"/>
              <a:t>came into force on 15 December 2008. It is the </a:t>
            </a:r>
            <a:r>
              <a:rPr lang="en-US" b="1" dirty="0">
                <a:solidFill>
                  <a:srgbClr val="FF0000"/>
                </a:solidFill>
              </a:rPr>
              <a:t>Constitution</a:t>
            </a:r>
            <a:r>
              <a:rPr lang="en-US" dirty="0"/>
              <a:t> of ASEAN and the ten member states must act in accordance with it. After entering into force on December 15th 2008, the </a:t>
            </a:r>
            <a:r>
              <a:rPr lang="en-US" b="1" dirty="0">
                <a:solidFill>
                  <a:srgbClr val="FF0000"/>
                </a:solidFill>
              </a:rPr>
              <a:t>Charter </a:t>
            </a:r>
            <a:r>
              <a:rPr lang="en-US" dirty="0"/>
              <a:t>has become a </a:t>
            </a:r>
            <a:r>
              <a:rPr lang="en-US" b="1" dirty="0">
                <a:solidFill>
                  <a:srgbClr val="FF0000"/>
                </a:solidFill>
              </a:rPr>
              <a:t>legal agreement </a:t>
            </a:r>
            <a:r>
              <a:rPr lang="en-US" dirty="0"/>
              <a:t>among the ten ASEAN member states. Its main </a:t>
            </a:r>
            <a:r>
              <a:rPr lang="en-US" b="1" dirty="0">
                <a:solidFill>
                  <a:srgbClr val="FF0000"/>
                </a:solidFill>
              </a:rPr>
              <a:t>principles</a:t>
            </a:r>
            <a:r>
              <a:rPr lang="en-US" dirty="0"/>
              <a:t> include respect for the member states’ independence and non-interference in their internal aﬀairs.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779619" y="5659021"/>
            <a:ext cx="1005840" cy="4671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EAC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168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 nen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39" y="1417638"/>
            <a:ext cx="7271886" cy="4708525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E.</a:t>
            </a:r>
            <a:r>
              <a:rPr lang="en-US" dirty="0"/>
              <a:t> ASEAN </a:t>
            </a:r>
            <a:r>
              <a:rPr lang="en-US" dirty="0" err="1"/>
              <a:t>organises</a:t>
            </a:r>
            <a:r>
              <a:rPr lang="en-US" dirty="0"/>
              <a:t> different projects and activities to integrate its members. These include educational awards, and various </a:t>
            </a:r>
            <a:r>
              <a:rPr lang="en-US" b="1" dirty="0">
                <a:solidFill>
                  <a:srgbClr val="FF0000"/>
                </a:solidFill>
              </a:rPr>
              <a:t>cultural and sports activities</a:t>
            </a:r>
            <a:r>
              <a:rPr lang="en-US" dirty="0"/>
              <a:t>. Examples of these are the Singapore-sponsored ASEAN Scholarships, the Southeast Asian Games, the ASEAN Para Games, the ASEAN Schools Games and the ASEAN Football Championship.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779619" y="5659021"/>
            <a:ext cx="1005840" cy="4671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EAC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62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5977" y="1108178"/>
            <a:ext cx="2441823" cy="396751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US" sz="1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963777" y="1259959"/>
            <a:ext cx="1169823" cy="535103"/>
            <a:chOff x="4522166" y="1179220"/>
            <a:chExt cx="1553391" cy="710555"/>
          </a:xfrm>
        </p:grpSpPr>
        <p:sp>
          <p:nvSpPr>
            <p:cNvPr id="4" name="Content Placeholder 1"/>
            <p:cNvSpPr txBox="1">
              <a:spLocks/>
            </p:cNvSpPr>
            <p:nvPr/>
          </p:nvSpPr>
          <p:spPr>
            <a:xfrm>
              <a:off x="4522166" y="1179220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a.  </a:t>
              </a:r>
            </a:p>
          </p:txBody>
        </p:sp>
        <p:pic>
          <p:nvPicPr>
            <p:cNvPr id="5" name="Picture 4" descr="Thai-La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9" y="1179221"/>
              <a:ext cx="1125638" cy="710554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990600" y="2499842"/>
            <a:ext cx="1169823" cy="552560"/>
            <a:chOff x="4522166" y="2361957"/>
            <a:chExt cx="1553390" cy="733736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4522166" y="2370865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b.  </a:t>
              </a:r>
            </a:p>
          </p:txBody>
        </p:sp>
        <p:pic>
          <p:nvPicPr>
            <p:cNvPr id="10" name="Picture 9" descr="singapor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9" y="2361957"/>
              <a:ext cx="1125637" cy="733736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963777" y="3724435"/>
            <a:ext cx="1169823" cy="556955"/>
            <a:chOff x="4522166" y="3585451"/>
            <a:chExt cx="1553390" cy="739572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4522166" y="3614468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c.  </a:t>
              </a:r>
            </a:p>
          </p:txBody>
        </p:sp>
        <p:pic>
          <p:nvPicPr>
            <p:cNvPr id="11" name="Picture 10" descr="tai_xuong(1)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9" y="3585451"/>
              <a:ext cx="1125637" cy="724984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963777" y="4724400"/>
            <a:ext cx="1169823" cy="535109"/>
            <a:chOff x="4522166" y="4806363"/>
            <a:chExt cx="1553390" cy="710563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4522166" y="4806363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d.  </a:t>
              </a:r>
            </a:p>
          </p:txBody>
        </p:sp>
        <p:pic>
          <p:nvPicPr>
            <p:cNvPr id="17" name="Picture 16" descr="lao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9" y="4806371"/>
              <a:ext cx="1125637" cy="710555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947946" y="5867400"/>
            <a:ext cx="1169823" cy="545793"/>
            <a:chOff x="4522166" y="5949015"/>
            <a:chExt cx="1553390" cy="724751"/>
          </a:xfrm>
        </p:grpSpPr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4522166" y="5949015"/>
              <a:ext cx="1553390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e.  </a:t>
              </a:r>
            </a:p>
          </p:txBody>
        </p:sp>
        <p:pic>
          <p:nvPicPr>
            <p:cNvPr id="18" name="Picture 17" descr="QKMY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918" y="5949015"/>
              <a:ext cx="1125637" cy="72475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6018413" y="1283733"/>
            <a:ext cx="1144387" cy="535103"/>
            <a:chOff x="6821649" y="1150202"/>
            <a:chExt cx="1519613" cy="710555"/>
          </a:xfrm>
        </p:grpSpPr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6821649" y="1150202"/>
              <a:ext cx="1519613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f.  </a:t>
              </a:r>
            </a:p>
          </p:txBody>
        </p:sp>
        <p:pic>
          <p:nvPicPr>
            <p:cNvPr id="19" name="Picture 18" descr="QKBR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105" y="1150203"/>
              <a:ext cx="1147157" cy="678984"/>
            </a:xfrm>
            <a:prstGeom prst="rect">
              <a:avLst/>
            </a:prstGeom>
          </p:spPr>
        </p:pic>
      </p:grpSp>
      <p:grpSp>
        <p:nvGrpSpPr>
          <p:cNvPr id="29" name="Group 33"/>
          <p:cNvGrpSpPr/>
          <p:nvPr/>
        </p:nvGrpSpPr>
        <p:grpSpPr>
          <a:xfrm>
            <a:off x="6019800" y="2475378"/>
            <a:ext cx="1158832" cy="535103"/>
            <a:chOff x="6821650" y="2475376"/>
            <a:chExt cx="1158832" cy="535103"/>
          </a:xfrm>
        </p:grpSpPr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6821650" y="2475376"/>
              <a:ext cx="1144387" cy="53510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g.  </a:t>
              </a:r>
            </a:p>
          </p:txBody>
        </p:sp>
        <p:pic>
          <p:nvPicPr>
            <p:cNvPr id="20" name="Picture 19" descr="qkml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38" y="2475376"/>
              <a:ext cx="878344" cy="535103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6018413" y="3657600"/>
            <a:ext cx="1144387" cy="535103"/>
            <a:chOff x="6821649" y="3585450"/>
            <a:chExt cx="1519613" cy="710555"/>
          </a:xfrm>
        </p:grpSpPr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6821649" y="3585450"/>
              <a:ext cx="1519613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h.  </a:t>
              </a:r>
            </a:p>
          </p:txBody>
        </p:sp>
        <p:pic>
          <p:nvPicPr>
            <p:cNvPr id="21" name="Picture 20" descr="qkvn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105" y="3585450"/>
              <a:ext cx="1147157" cy="710554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6003969" y="4698258"/>
            <a:ext cx="1144387" cy="535105"/>
            <a:chOff x="6821649" y="4777352"/>
            <a:chExt cx="1519613" cy="710558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>
            <a:xfrm>
              <a:off x="6821649" y="4777355"/>
              <a:ext cx="1519613" cy="710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 err="1">
                  <a:solidFill>
                    <a:srgbClr val="000000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.  </a:t>
              </a:r>
            </a:p>
          </p:txBody>
        </p:sp>
        <p:pic>
          <p:nvPicPr>
            <p:cNvPr id="22" name="Picture 21" descr="philippines_png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106" y="4777352"/>
              <a:ext cx="1147156" cy="710555"/>
            </a:xfrm>
            <a:prstGeom prst="rect">
              <a:avLst/>
            </a:prstGeom>
          </p:spPr>
        </p:pic>
      </p:grpSp>
      <p:grpSp>
        <p:nvGrpSpPr>
          <p:cNvPr id="32" name="Group 34"/>
          <p:cNvGrpSpPr/>
          <p:nvPr/>
        </p:nvGrpSpPr>
        <p:grpSpPr>
          <a:xfrm>
            <a:off x="6003969" y="5941861"/>
            <a:ext cx="1158831" cy="535139"/>
            <a:chOff x="6821649" y="6209429"/>
            <a:chExt cx="1158831" cy="535139"/>
          </a:xfrm>
        </p:grpSpPr>
        <p:sp>
          <p:nvSpPr>
            <p:cNvPr id="16" name="Content Placeholder 1"/>
            <p:cNvSpPr txBox="1">
              <a:spLocks/>
            </p:cNvSpPr>
            <p:nvPr/>
          </p:nvSpPr>
          <p:spPr>
            <a:xfrm>
              <a:off x="6821649" y="6209465"/>
              <a:ext cx="1144386" cy="53510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j.  </a:t>
              </a:r>
            </a:p>
          </p:txBody>
        </p:sp>
        <p:pic>
          <p:nvPicPr>
            <p:cNvPr id="23" name="Picture 22" descr="QKCP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38" y="6209429"/>
              <a:ext cx="878342" cy="535139"/>
            </a:xfrm>
            <a:prstGeom prst="rect">
              <a:avLst/>
            </a:prstGeom>
          </p:spPr>
        </p:pic>
      </p:grpSp>
      <p:sp>
        <p:nvSpPr>
          <p:cNvPr id="33" name="Flowchart: Punched Tape 32"/>
          <p:cNvSpPr/>
          <p:nvPr/>
        </p:nvSpPr>
        <p:spPr>
          <a:xfrm>
            <a:off x="685800" y="0"/>
            <a:ext cx="8001000" cy="685800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Bauhaus 93" pitchFamily="82" charset="0"/>
              </a:rPr>
              <a:t>GAME: Matching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07AD7C-CBB0-47E4-BC2E-4EAEE201B14A}"/>
              </a:ext>
            </a:extLst>
          </p:cNvPr>
          <p:cNvSpPr txBox="1"/>
          <p:nvPr/>
        </p:nvSpPr>
        <p:spPr>
          <a:xfrm>
            <a:off x="3036873" y="1219200"/>
            <a:ext cx="260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1. Brunei Darussalam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CF23D-6F17-4D00-AC1A-8DEE5DB39351}"/>
              </a:ext>
            </a:extLst>
          </p:cNvPr>
          <p:cNvSpPr txBox="1"/>
          <p:nvPr/>
        </p:nvSpPr>
        <p:spPr>
          <a:xfrm>
            <a:off x="3048000" y="1600200"/>
            <a:ext cx="216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2. Cambodia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7FB6EB-2195-4E80-ADE5-168D9ECC5A5C}"/>
              </a:ext>
            </a:extLst>
          </p:cNvPr>
          <p:cNvSpPr txBox="1"/>
          <p:nvPr/>
        </p:nvSpPr>
        <p:spPr>
          <a:xfrm>
            <a:off x="3048000" y="19372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3. Indonesia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583D0-BFD4-4665-BD50-CF63F691BDB4}"/>
              </a:ext>
            </a:extLst>
          </p:cNvPr>
          <p:cNvSpPr txBox="1"/>
          <p:nvPr/>
        </p:nvSpPr>
        <p:spPr>
          <a:xfrm>
            <a:off x="3021177" y="2258853"/>
            <a:ext cx="116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4. Laos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36581F-72F0-4900-A9F0-5AEACD7E60E8}"/>
              </a:ext>
            </a:extLst>
          </p:cNvPr>
          <p:cNvSpPr txBox="1"/>
          <p:nvPr/>
        </p:nvSpPr>
        <p:spPr>
          <a:xfrm>
            <a:off x="3048000" y="264114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5. Malaysia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A438FF-4A5F-40EA-BD41-985E52677C2C}"/>
              </a:ext>
            </a:extLst>
          </p:cNvPr>
          <p:cNvSpPr txBox="1"/>
          <p:nvPr/>
        </p:nvSpPr>
        <p:spPr>
          <a:xfrm>
            <a:off x="3048000" y="2842122"/>
            <a:ext cx="144780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6. Myanmar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018249-97BC-4456-A519-FE6D50D980A1}"/>
              </a:ext>
            </a:extLst>
          </p:cNvPr>
          <p:cNvSpPr txBox="1"/>
          <p:nvPr/>
        </p:nvSpPr>
        <p:spPr>
          <a:xfrm>
            <a:off x="3048000" y="3179188"/>
            <a:ext cx="216259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7. The Philippines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4D3D4-0D7A-4135-A162-123754505E28}"/>
              </a:ext>
            </a:extLst>
          </p:cNvPr>
          <p:cNvSpPr txBox="1"/>
          <p:nvPr/>
        </p:nvSpPr>
        <p:spPr>
          <a:xfrm>
            <a:off x="3048000" y="3662853"/>
            <a:ext cx="155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8. Singapore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E2CDB2-132E-4274-A255-03DA06260CF7}"/>
              </a:ext>
            </a:extLst>
          </p:cNvPr>
          <p:cNvSpPr txBox="1"/>
          <p:nvPr/>
        </p:nvSpPr>
        <p:spPr>
          <a:xfrm>
            <a:off x="3051930" y="4079405"/>
            <a:ext cx="174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9. Thailand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FEF143-D30C-4005-BBB5-798111DD31A0}"/>
              </a:ext>
            </a:extLst>
          </p:cNvPr>
          <p:cNvSpPr txBox="1"/>
          <p:nvPr/>
        </p:nvSpPr>
        <p:spPr>
          <a:xfrm>
            <a:off x="2971800" y="443277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10. Vietnam</a:t>
            </a:r>
          </a:p>
        </p:txBody>
      </p:sp>
    </p:spTree>
    <p:extLst>
      <p:ext uri="{BB962C8B-B14F-4D97-AF65-F5344CB8AC3E}">
        <p14:creationId xmlns:p14="http://schemas.microsoft.com/office/powerpoint/2010/main" val="22275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3368 -0.3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22466 -0.1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85 L -0.23646 0.33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 0.02153 L -0.01962 0.13148 C 0.02743 0.15463 0.05399 0.18935 0.05399 0.22546 C 0.05399 0.26667 0.02743 0.29954 -0.01962 0.32269 L -0.2276 0.433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3646 0.4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2454 L 0.28958 0.075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32083 0.04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25 -0.033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31511 0.282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30677 0.706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inute Countdown Tim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76501"/>
            <a:ext cx="9047747" cy="50893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WordArt 6"/>
          <p:cNvSpPr>
            <a:spLocks noChangeArrowheads="1" noChangeShapeType="1" noTextEdit="1"/>
          </p:cNvSpPr>
          <p:nvPr/>
        </p:nvSpPr>
        <p:spPr bwMode="auto">
          <a:xfrm>
            <a:off x="1133476" y="1591708"/>
            <a:ext cx="1724012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rect">
                    <a:fillToRect r="100000" b="100000"/>
                  </a:path>
                </a:gradFill>
                <a:effectLst/>
                <a:uLnTx/>
                <a:uFillTx/>
                <a:latin typeface=".VnBahamasBH"/>
                <a:ea typeface="+mn-ea"/>
                <a:cs typeface="+mn-cs"/>
              </a:rPr>
              <a:t>U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rect">
                    <a:fillToRect r="100000" b="100000"/>
                  </a:path>
                </a:gra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nit 5</a:t>
            </a: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rect">
                    <a:fillToRect r="100000" b="100000"/>
                  </a:path>
                </a:gradFill>
                <a:effectLst/>
                <a:uLnTx/>
                <a:uFillTx/>
                <a:latin typeface=".VnBahamasBH"/>
                <a:ea typeface="+mn-ea"/>
                <a:cs typeface="+mn-cs"/>
              </a:rPr>
              <a:t>:</a:t>
            </a:r>
            <a:endParaRPr kumimoji="0" lang="vi-VN" sz="40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rect">
                  <a:fillToRect r="100000" b="100000"/>
                </a:path>
              </a:gra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483318" y="2685059"/>
            <a:ext cx="350359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Part 3: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2976" y="562910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Period 40: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WordArt 5" descr="FLOWR011"/>
          <p:cNvSpPr>
            <a:spLocks noChangeArrowheads="1" noChangeShapeType="1" noTextEdit="1"/>
          </p:cNvSpPr>
          <p:nvPr/>
        </p:nvSpPr>
        <p:spPr bwMode="auto">
          <a:xfrm>
            <a:off x="3114684" y="1591917"/>
            <a:ext cx="4600588" cy="8048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BEING PART OF ASEAN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prstClr val="black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me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64" y="3890256"/>
            <a:ext cx="3614872" cy="2800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925049" y="3558118"/>
            <a:ext cx="553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The Association of Southeast Asian Nations</a:t>
            </a:r>
          </a:p>
        </p:txBody>
      </p:sp>
    </p:spTree>
    <p:extLst>
      <p:ext uri="{BB962C8B-B14F-4D97-AF65-F5344CB8AC3E}">
        <p14:creationId xmlns:p14="http://schemas.microsoft.com/office/powerpoint/2010/main" val="3694846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Kết quả hình ảnh cho unit 5 being part of as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7338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Kết quả hình ảnh cho unit 5 being part of as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36" y="160338"/>
            <a:ext cx="35814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Kết quả hình ảnh cho ase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2" descr="Kết quả hình ảnh cho as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AutoShape 4" descr="Kết quả hình ảnh cho as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9" name="AutoShape 6" descr="Kết quả hình ảnh cho as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0" name="AutoShape 8" descr="Kết quả hình ảnh cho as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AutoShape 10" descr="Kết quả hình ảnh cho as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2" name="AutoShape 12" descr="Kết quả hình ảnh cho as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3" name="AutoShape 14" descr="Kết quả hình ảnh cho as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4" name="AutoShape 16" descr="Kết quả hình ảnh cho as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5" name="AutoShape 18" descr="Kết quả hình ảnh cho as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4292" name="Picture 20" descr="Kết quả hình ảnh cho ase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8" y="138900"/>
            <a:ext cx="4951228" cy="298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442" y="107221"/>
            <a:ext cx="7886700" cy="90096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.VnCooper" panose="020B7200000000000000" pitchFamily="34" charset="0"/>
              </a:rPr>
              <a:t>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88348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</a:t>
            </a:r>
            <a:r>
              <a:rPr lang="en-US" sz="3200" b="1" dirty="0"/>
              <a:t> </a:t>
            </a:r>
            <a:r>
              <a:rPr lang="en-US" sz="3200" dirty="0"/>
              <a:t>identity </a:t>
            </a:r>
            <a:r>
              <a:rPr lang="en-US" sz="3200" dirty="0">
                <a:latin typeface="Arial" panose="020B0604020202020204" pitchFamily="34" charset="0"/>
              </a:rPr>
              <a:t>/</a:t>
            </a:r>
            <a:r>
              <a:rPr lang="en-US" sz="3200" dirty="0" err="1">
                <a:latin typeface="Arial" panose="020B0604020202020204" pitchFamily="34" charset="0"/>
              </a:rPr>
              <a:t>aɪˈden.tə.ti</a:t>
            </a:r>
            <a:r>
              <a:rPr lang="en-US" sz="3200" dirty="0">
                <a:latin typeface="Arial" panose="020B0604020202020204" pitchFamily="34" charset="0"/>
              </a:rPr>
              <a:t>/ (n) :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654A0C-60A7-48C2-8041-B11134F4E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1"/>
            <a:ext cx="8455266" cy="45409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C52B1E-73FB-401C-97AB-BFD2CC7190FE}"/>
              </a:ext>
            </a:extLst>
          </p:cNvPr>
          <p:cNvSpPr txBox="1"/>
          <p:nvPr/>
        </p:nvSpPr>
        <p:spPr>
          <a:xfrm>
            <a:off x="5314072" y="1569143"/>
            <a:ext cx="382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/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17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442" y="107221"/>
            <a:ext cx="7886700" cy="90096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.VnCooper" panose="020B7200000000000000" pitchFamily="34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749" y="1386188"/>
            <a:ext cx="527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</a:t>
            </a:r>
            <a:r>
              <a:rPr lang="en-US" sz="4000" b="1" dirty="0"/>
              <a:t> </a:t>
            </a:r>
            <a:r>
              <a:rPr lang="en-US" sz="4000" dirty="0"/>
              <a:t>motto /</a:t>
            </a:r>
            <a:r>
              <a:rPr lang="en-US" sz="4000" dirty="0">
                <a:latin typeface="Arial" panose="020B0604020202020204" pitchFamily="34" charset="0"/>
              </a:rPr>
              <a:t>ˈ</a:t>
            </a:r>
            <a:r>
              <a:rPr lang="en-US" sz="4000" dirty="0" err="1">
                <a:latin typeface="Arial" panose="020B0604020202020204" pitchFamily="34" charset="0"/>
              </a:rPr>
              <a:t>mɒt.əʊ</a:t>
            </a:r>
            <a:r>
              <a:rPr lang="en-US" sz="4000" dirty="0">
                <a:latin typeface="Arial" panose="020B0604020202020204" pitchFamily="34" charset="0"/>
              </a:rPr>
              <a:t>/ </a:t>
            </a:r>
            <a:r>
              <a:rPr lang="en-US" sz="4000" dirty="0"/>
              <a:t> (n) :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14" y="2453319"/>
            <a:ext cx="3546743" cy="3593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DEF5C-EE8A-425D-93E8-8B644EDB1B42}"/>
              </a:ext>
            </a:extLst>
          </p:cNvPr>
          <p:cNvSpPr txBox="1"/>
          <p:nvPr/>
        </p:nvSpPr>
        <p:spPr>
          <a:xfrm>
            <a:off x="5562600" y="1391246"/>
            <a:ext cx="318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phương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châm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3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442" y="107221"/>
            <a:ext cx="7886700" cy="90096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.VnCooper" panose="020B7200000000000000" pitchFamily="34" charset="0"/>
              </a:rPr>
              <a:t>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09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b="1" dirty="0"/>
              <a:t>come into force (</a:t>
            </a:r>
            <a:r>
              <a:rPr lang="en-US" sz="2800" b="1" dirty="0" err="1"/>
              <a:t>ph.v</a:t>
            </a:r>
            <a:r>
              <a:rPr lang="en-US" sz="2800" b="1" dirty="0"/>
              <a:t>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3DEE46-A5DA-4CB8-BBB6-F036F86640D1}"/>
              </a:ext>
            </a:extLst>
          </p:cNvPr>
          <p:cNvSpPr txBox="1"/>
          <p:nvPr/>
        </p:nvSpPr>
        <p:spPr>
          <a:xfrm>
            <a:off x="4648200" y="6096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hiệu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lự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7B3704-6AFE-425F-BA21-21C783C13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333500"/>
            <a:ext cx="8199120" cy="419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8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1909</Words>
  <Application>Microsoft Office PowerPoint</Application>
  <PresentationFormat>On-screen Show (4:3)</PresentationFormat>
  <Paragraphs>229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.VnArial</vt:lpstr>
      <vt:lpstr>.VnBahamasBH</vt:lpstr>
      <vt:lpstr>.VnCooper</vt:lpstr>
      <vt:lpstr>Arial</vt:lpstr>
      <vt:lpstr>Arial (Body)</vt:lpstr>
      <vt:lpstr>Bauhaus 93</vt:lpstr>
      <vt:lpstr>Calibri</vt:lpstr>
      <vt:lpstr>Century Gothic</vt:lpstr>
      <vt:lpstr>Comic Sans MS</vt:lpstr>
      <vt:lpstr>Monotype Corsiva</vt:lpstr>
      <vt:lpstr>Symbol</vt:lpstr>
      <vt:lpstr>Tahoma</vt:lpstr>
      <vt:lpstr>Times New Roman</vt:lpstr>
      <vt:lpstr>Wingdings</vt:lpstr>
      <vt:lpstr>Wingdings 3</vt:lpstr>
      <vt:lpstr>Office Theme</vt:lpstr>
      <vt:lpstr>1_Office Theme</vt:lpstr>
      <vt:lpstr>Wisp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1: Match the headings (1-5) with the paragraphs (A-E)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LoanTran</cp:lastModifiedBy>
  <cp:revision>76</cp:revision>
  <dcterms:created xsi:type="dcterms:W3CDTF">2020-02-28T08:43:24Z</dcterms:created>
  <dcterms:modified xsi:type="dcterms:W3CDTF">2023-12-18T13:36:58Z</dcterms:modified>
</cp:coreProperties>
</file>