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7" r:id="rId3"/>
    <p:sldId id="296" r:id="rId4"/>
    <p:sldId id="258" r:id="rId5"/>
    <p:sldId id="298" r:id="rId6"/>
    <p:sldId id="299" r:id="rId7"/>
    <p:sldId id="300" r:id="rId8"/>
    <p:sldId id="301" r:id="rId9"/>
    <p:sldId id="302" r:id="rId10"/>
    <p:sldId id="303" r:id="rId11"/>
    <p:sldId id="305" r:id="rId12"/>
    <p:sldId id="257" r:id="rId13"/>
    <p:sldId id="275" r:id="rId14"/>
    <p:sldId id="262" r:id="rId15"/>
    <p:sldId id="263" r:id="rId16"/>
    <p:sldId id="276" r:id="rId17"/>
    <p:sldId id="259" r:id="rId18"/>
    <p:sldId id="260" r:id="rId19"/>
    <p:sldId id="266" r:id="rId20"/>
    <p:sldId id="261" r:id="rId21"/>
    <p:sldId id="273" r:id="rId22"/>
    <p:sldId id="308" r:id="rId23"/>
    <p:sldId id="309" r:id="rId24"/>
    <p:sldId id="310" r:id="rId25"/>
    <p:sldId id="307" r:id="rId26"/>
    <p:sldId id="274" r:id="rId27"/>
    <p:sldId id="267" r:id="rId28"/>
    <p:sldId id="268" r:id="rId29"/>
    <p:sldId id="269" r:id="rId30"/>
    <p:sldId id="270" r:id="rId31"/>
    <p:sldId id="271" r:id="rId32"/>
    <p:sldId id="272" r:id="rId33"/>
    <p:sldId id="312" r:id="rId34"/>
    <p:sldId id="26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AB68-B6B0-40AD-8F12-2EC81F6965D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A7FC-4BC3-443D-A02D-09192429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0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AB68-B6B0-40AD-8F12-2EC81F6965D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A7FC-4BC3-443D-A02D-09192429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0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AB68-B6B0-40AD-8F12-2EC81F6965D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A7FC-4BC3-443D-A02D-09192429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8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AB68-B6B0-40AD-8F12-2EC81F6965D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A7FC-4BC3-443D-A02D-09192429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9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AB68-B6B0-40AD-8F12-2EC81F6965D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A7FC-4BC3-443D-A02D-09192429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5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AB68-B6B0-40AD-8F12-2EC81F6965D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A7FC-4BC3-443D-A02D-09192429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AB68-B6B0-40AD-8F12-2EC81F6965D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A7FC-4BC3-443D-A02D-09192429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03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AB68-B6B0-40AD-8F12-2EC81F6965D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A7FC-4BC3-443D-A02D-09192429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5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AB68-B6B0-40AD-8F12-2EC81F6965D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A7FC-4BC3-443D-A02D-09192429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52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AB68-B6B0-40AD-8F12-2EC81F6965D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A7FC-4BC3-443D-A02D-09192429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1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CAB68-B6B0-40AD-8F12-2EC81F6965D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A7FC-4BC3-443D-A02D-09192429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3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CAB68-B6B0-40AD-8F12-2EC81F6965D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4A7FC-4BC3-443D-A02D-09192429E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7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file:///F:\Track30.cda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Relationship Id="rId14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Relationship Id="rId14" Type="http://schemas.openxmlformats.org/officeDocument/2006/relationships/image" Target="../media/image29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Relationship Id="rId14" Type="http://schemas.openxmlformats.org/officeDocument/2006/relationships/image" Target="../media/image29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Relationship Id="rId14" Type="http://schemas.openxmlformats.org/officeDocument/2006/relationships/image" Target="../media/image29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4740" y="1359878"/>
            <a:ext cx="100193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rgbClr val="00B050"/>
                </a:solidFill>
                <a:latin typeface=".VnBahamasB" panose="020BE200000000000000" pitchFamily="34" charset="0"/>
              </a:rPr>
              <a:t>Welcome everyone to </a:t>
            </a:r>
            <a:r>
              <a:rPr lang="en-US" sz="8000">
                <a:solidFill>
                  <a:srgbClr val="00B050"/>
                </a:solidFill>
                <a:latin typeface=".VnBahamasB" panose="020BE200000000000000" pitchFamily="34" charset="0"/>
              </a:rPr>
              <a:t>our </a:t>
            </a:r>
            <a:r>
              <a:rPr lang="en-US" sz="8000" smtClean="0">
                <a:solidFill>
                  <a:srgbClr val="00B050"/>
                </a:solidFill>
                <a:latin typeface=".VnBahamasB" panose="020BE200000000000000" pitchFamily="34" charset="0"/>
              </a:rPr>
              <a:t>class</a:t>
            </a:r>
            <a:endParaRPr lang="en-US" sz="8000" dirty="0">
              <a:solidFill>
                <a:srgbClr val="00B050"/>
              </a:solidFill>
              <a:latin typeface=".VnBahamasB" panose="020BE200000000000000" pitchFamily="34" charset="0"/>
            </a:endParaRPr>
          </a:p>
        </p:txBody>
      </p:sp>
      <p:pic>
        <p:nvPicPr>
          <p:cNvPr id="6" name="Picture 10" descr="Anh Dong (498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4" y="365126"/>
            <a:ext cx="11012812" cy="42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nh Dong (168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225" y="1900121"/>
            <a:ext cx="1864008" cy="524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Anh Dong (15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9" y="5525784"/>
            <a:ext cx="988644" cy="13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19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7" y="321972"/>
            <a:ext cx="10632583" cy="5854991"/>
          </a:xfrm>
        </p:spPr>
        <p:txBody>
          <a:bodyPr/>
          <a:lstStyle/>
          <a:p>
            <a:pPr marL="0" indent="0" algn="ctr">
              <a:buNone/>
            </a:pPr>
            <a:r>
              <a:rPr lang="vi-VN" smtClean="0"/>
              <a:t>Cooperation /kəʊˌɒpəˈreɪʃn/(n)</a:t>
            </a:r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54" y="953302"/>
            <a:ext cx="7031865" cy="395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9961" y="5317833"/>
            <a:ext cx="1879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>
                <a:latin typeface="+mj-lt"/>
              </a:rPr>
              <a:t>sự hợp tác</a:t>
            </a:r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024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0" y="1371601"/>
            <a:ext cx="4493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3600" b="1" i="1">
                <a:latin typeface="Times New Roman" pitchFamily="18" charset="0"/>
                <a:cs typeface="Times New Roman" pitchFamily="18" charset="0"/>
              </a:rPr>
              <a:t>hygiene</a:t>
            </a:r>
            <a:r>
              <a:rPr lang="vi-VN" sz="3600">
                <a:latin typeface="Times New Roman" pitchFamily="18" charset="0"/>
                <a:cs typeface="Times New Roman" pitchFamily="18" charset="0"/>
              </a:rPr>
              <a:t> /ˈhaɪdʒiːn/ (</a:t>
            </a:r>
            <a:r>
              <a:rPr lang="vi-VN" sz="36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60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/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-34885" y="2933507"/>
            <a:ext cx="9159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vi-VN" sz="3600" b="1" i="1" smtClean="0">
                <a:latin typeface="Times New Roman" pitchFamily="18" charset="0"/>
                <a:cs typeface="Times New Roman" pitchFamily="18" charset="0"/>
              </a:rPr>
              <a:t>non- governmental </a:t>
            </a:r>
            <a:r>
              <a:rPr lang="vi-VN" sz="3600" smtClean="0">
                <a:latin typeface="Times New Roman" pitchFamily="18" charset="0"/>
                <a:cs typeface="Times New Roman" pitchFamily="18" charset="0"/>
              </a:rPr>
              <a:t>/ ˌnɑːn ˌɡʌvərnˈmentl/ (adj):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-89769" y="3780330"/>
            <a:ext cx="63482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vi-VN" sz="3600" b="1" i="1" smtClean="0">
                <a:latin typeface="+mj-lt"/>
              </a:rPr>
              <a:t>Cooperation</a:t>
            </a:r>
            <a:r>
              <a:rPr lang="vi-VN" sz="3600" b="1" i="1">
                <a:latin typeface="+mj-lt"/>
              </a:rPr>
              <a:t> </a:t>
            </a:r>
            <a:r>
              <a:rPr lang="vi-VN" sz="3600" smtClean="0">
                <a:latin typeface="+mj-lt"/>
              </a:rPr>
              <a:t>/kəʊ</a:t>
            </a:r>
            <a:r>
              <a:rPr lang="vi-VN" sz="3600">
                <a:latin typeface="+mj-lt"/>
              </a:rPr>
              <a:t>ˌɒpəˈ</a:t>
            </a:r>
            <a:r>
              <a:rPr lang="vi-VN" sz="3600">
                <a:latin typeface="+mj-lt"/>
              </a:rPr>
              <a:t>reɪʃn</a:t>
            </a:r>
            <a:r>
              <a:rPr lang="vi-VN" sz="3600" smtClean="0">
                <a:latin typeface="+mj-lt"/>
              </a:rPr>
              <a:t>/ (n):</a:t>
            </a:r>
            <a:endParaRPr lang="vi-VN" sz="3600">
              <a:latin typeface="+mj-lt"/>
            </a:endParaRPr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0" y="2114299"/>
            <a:ext cx="82894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3600" b="1" i="1">
                <a:latin typeface="Times New Roman" pitchFamily="18" charset="0"/>
                <a:cs typeface="Times New Roman" pitchFamily="18" charset="0"/>
              </a:rPr>
              <a:t>humanitarian</a:t>
            </a:r>
            <a:r>
              <a:rPr lang="vi-VN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600">
                <a:latin typeface="Times New Roman" pitchFamily="18" charset="0"/>
                <a:cs typeface="Times New Roman" pitchFamily="18" charset="0"/>
              </a:rPr>
              <a:t>hjuːˌmænɪˈ</a:t>
            </a:r>
            <a:r>
              <a:rPr lang="vi-VN" sz="3600">
                <a:latin typeface="Times New Roman" pitchFamily="18" charset="0"/>
                <a:cs typeface="Times New Roman" pitchFamily="18" charset="0"/>
              </a:rPr>
              <a:t>teəriən</a:t>
            </a:r>
            <a:r>
              <a:rPr lang="vi-VN" sz="3600" smtClean="0">
                <a:latin typeface="Times New Roman" pitchFamily="18" charset="0"/>
                <a:cs typeface="Times New Roman" pitchFamily="18" charset="0"/>
              </a:rPr>
              <a:t>/ (n)/(adj):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7" name="Rectangle 11"/>
          <p:cNvSpPr>
            <a:spLocks noChangeArrowheads="1"/>
          </p:cNvSpPr>
          <p:nvPr/>
        </p:nvSpPr>
        <p:spPr bwMode="auto">
          <a:xfrm>
            <a:off x="4978400" y="1371601"/>
            <a:ext cx="14930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v</a:t>
            </a:r>
            <a:r>
              <a:rPr lang="en-US" sz="3600" smtClean="0">
                <a:solidFill>
                  <a:srgbClr val="FF0000"/>
                </a:solidFill>
              </a:rPr>
              <a:t>ệ sinh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6451620" y="3732413"/>
            <a:ext cx="22004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3600" smtClean="0">
                <a:solidFill>
                  <a:srgbClr val="FF0000"/>
                </a:solidFill>
              </a:rPr>
              <a:t>s</a:t>
            </a:r>
            <a:r>
              <a:rPr lang="it-IT" sz="3600" smtClean="0">
                <a:solidFill>
                  <a:srgbClr val="FF0000"/>
                </a:solidFill>
              </a:rPr>
              <a:t>ự hợp tác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1219201" y="0"/>
            <a:ext cx="96477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orte" pitchFamily="66" charset="0"/>
                <a:ea typeface="+mj-ea"/>
                <a:cs typeface="+mj-cs"/>
              </a:rPr>
              <a:t>Vocabulary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64088" y="2114299"/>
            <a:ext cx="1980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</a:t>
            </a:r>
            <a:r>
              <a:rPr lang="vi-VN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 </a:t>
            </a:r>
            <a:endParaRPr lang="vi-VN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45237" y="2866237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>
                <a:solidFill>
                  <a:srgbClr val="FF0000"/>
                </a:solidFill>
                <a:latin typeface="+mj-lt"/>
              </a:rPr>
              <a:t>phi chính phủ</a:t>
            </a:r>
            <a:endParaRPr lang="vi-VN" sz="36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433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145987"/>
            <a:ext cx="4517454" cy="7694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COMMUNICATION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9" y="1143000"/>
            <a:ext cx="2247900" cy="5410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191000" y="1143000"/>
            <a:ext cx="617220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/>
              <a:t>1. Listen to an introduction to a charitable organisation. Complete the table.</a:t>
            </a:r>
            <a:endParaRPr lang="en-US" sz="4000"/>
          </a:p>
        </p:txBody>
      </p:sp>
      <p:pic>
        <p:nvPicPr>
          <p:cNvPr id="8" name="30 Track 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23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3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26" y="76199"/>
            <a:ext cx="5638800" cy="1066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8915400" cy="5181600"/>
          </a:xfrm>
          <a:prstGeom prst="rect">
            <a:avLst/>
          </a:prstGeom>
        </p:spPr>
      </p:pic>
      <p:pic>
        <p:nvPicPr>
          <p:cNvPr id="9" name="30 Track 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0700" y="30479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608" y="0"/>
            <a:ext cx="5164429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/>
              <a:t>1. Listen to an introduction to a charitable organisation. Complete the table.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85705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405826"/>
            <a:ext cx="39624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/>
              <a:t>1. Year it was founded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2545" y="1132582"/>
            <a:ext cx="8624455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East Meets West was started by humanitarian Le Ly Ilayslip </a:t>
            </a:r>
            <a:r>
              <a:rPr lang="en-US" sz="3200" b="1">
                <a:solidFill>
                  <a:srgbClr val="0000FF"/>
                </a:solidFill>
              </a:rPr>
              <a:t>in 1988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3327" y="3276601"/>
            <a:ext cx="48006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/>
              <a:t>2. Type of the organisation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1" y="4191000"/>
            <a:ext cx="8624455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East Meets West has become </a:t>
            </a:r>
            <a:r>
              <a:rPr lang="en-US" sz="3200" b="1">
                <a:solidFill>
                  <a:srgbClr val="0000FF"/>
                </a:solidFill>
              </a:rPr>
              <a:t>a non-governmental organisation</a:t>
            </a:r>
            <a:r>
              <a:rPr lang="en-US" sz="3200" b="1">
                <a:solidFill>
                  <a:srgbClr val="FF0000"/>
                </a:solidFill>
              </a:rPr>
              <a:t> with large- scale projects in Southeast Asia and South Asia.</a:t>
            </a:r>
          </a:p>
        </p:txBody>
      </p:sp>
      <p:pic>
        <p:nvPicPr>
          <p:cNvPr id="8" name="1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88612"/>
            <a:ext cx="609600" cy="609600"/>
          </a:xfrm>
          <a:prstGeom prst="rect">
            <a:avLst/>
          </a:prstGeom>
        </p:spPr>
      </p:pic>
      <p:pic>
        <p:nvPicPr>
          <p:cNvPr id="9" name="1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1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5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1507314"/>
            <a:ext cx="1537856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/>
              <a:t>Aims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799" y="230041"/>
            <a:ext cx="6934199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3. Its programmes are mainly in the </a:t>
            </a:r>
            <a:r>
              <a:rPr lang="en-US" sz="3200" b="1">
                <a:solidFill>
                  <a:srgbClr val="0000FF"/>
                </a:solidFill>
              </a:rPr>
              <a:t>fields of healthcare</a:t>
            </a:r>
            <a:r>
              <a:rPr lang="en-US" sz="3200" b="1">
                <a:solidFill>
                  <a:srgbClr val="FF0000"/>
                </a:solidFill>
              </a:rPr>
              <a:t>, </a:t>
            </a:r>
            <a:r>
              <a:rPr lang="en-US" sz="3200" b="1">
                <a:solidFill>
                  <a:srgbClr val="0000FF"/>
                </a:solidFill>
              </a:rPr>
              <a:t>education</a:t>
            </a:r>
            <a:r>
              <a:rPr lang="en-US" sz="3200" b="1">
                <a:solidFill>
                  <a:srgbClr val="FF0000"/>
                </a:solidFill>
              </a:rPr>
              <a:t>, </a:t>
            </a:r>
            <a:r>
              <a:rPr lang="en-US" sz="3200" b="1">
                <a:solidFill>
                  <a:srgbClr val="00B050"/>
                </a:solidFill>
              </a:rPr>
              <a:t>clean water and good hygiene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799" y="1981200"/>
            <a:ext cx="6934199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4. and aim at helping people in Asia </a:t>
            </a:r>
            <a:r>
              <a:rPr lang="en-US" sz="3200" b="1">
                <a:solidFill>
                  <a:srgbClr val="0000FF"/>
                </a:solidFill>
              </a:rPr>
              <a:t>have better lives</a:t>
            </a:r>
            <a:r>
              <a:rPr lang="en-US" sz="3200" b="1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9" name="1-3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3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3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53000" y="152401"/>
            <a:ext cx="24384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/>
              <a:t>programmes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1407856"/>
            <a:ext cx="8610600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In Viet Nam, East Meets West has launched the "</a:t>
            </a:r>
            <a:r>
              <a:rPr lang="en-US" sz="3200" b="1">
                <a:solidFill>
                  <a:srgbClr val="0000FF"/>
                </a:solidFill>
              </a:rPr>
              <a:t>Inspire Sports</a:t>
            </a:r>
            <a:r>
              <a:rPr lang="en-US" sz="3200" b="1">
                <a:solidFill>
                  <a:srgbClr val="FF0000"/>
                </a:solidFill>
              </a:rPr>
              <a:t>" programme in Quang Tri Province to provide disabled people with opportunities to take part in sports with professional coaches and healthcare workers.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227256"/>
            <a:ext cx="8610600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5. East Meets West is also working with Viet Nam Television on an international campaign called "</a:t>
            </a:r>
            <a:r>
              <a:rPr lang="en-US" sz="3200" b="1">
                <a:solidFill>
                  <a:srgbClr val="0000FF"/>
                </a:solidFill>
              </a:rPr>
              <a:t>Life is Beautiful</a:t>
            </a:r>
            <a:r>
              <a:rPr lang="en-US" sz="3200" b="1">
                <a:solidFill>
                  <a:srgbClr val="FF0000"/>
                </a:solidFill>
              </a:rPr>
              <a:t>" to raise awareness about the issues that disabled people are facing in the country</a:t>
            </a:r>
          </a:p>
        </p:txBody>
      </p:sp>
      <p:pic>
        <p:nvPicPr>
          <p:cNvPr id="2" name="1-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5600" y="203775"/>
            <a:ext cx="609600" cy="609600"/>
          </a:xfrm>
          <a:prstGeom prst="rect">
            <a:avLst/>
          </a:prstGeom>
        </p:spPr>
      </p:pic>
      <p:pic>
        <p:nvPicPr>
          <p:cNvPr id="3" name="1-5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159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935078"/>
              </p:ext>
            </p:extLst>
          </p:nvPr>
        </p:nvGraphicFramePr>
        <p:xfrm>
          <a:off x="627017" y="1915419"/>
          <a:ext cx="10972800" cy="4694386"/>
        </p:xfrm>
        <a:graphic>
          <a:graphicData uri="http://schemas.openxmlformats.org/drawingml/2006/table">
            <a:tbl>
              <a:tblPr/>
              <a:tblGrid>
                <a:gridCol w="375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13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8311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effectLst/>
                        </a:rPr>
                        <a:t>Name of the organization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i="1" dirty="0">
                          <a:effectLst/>
                        </a:rPr>
                        <a:t>East Meets West</a:t>
                      </a:r>
                      <a:endParaRPr lang="en-US" sz="2400" b="1" dirty="0">
                        <a:effectLst/>
                      </a:endParaRP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601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effectLst/>
                        </a:rPr>
                        <a:t>Year it was founded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(1) 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601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effectLst/>
                        </a:rPr>
                        <a:t>Type of the organization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(2) 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23223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effectLst/>
                        </a:rPr>
                        <a:t>Aim(s)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- </a:t>
                      </a:r>
                      <a:r>
                        <a:rPr lang="en-US" sz="2400" i="1" dirty="0">
                          <a:effectLst/>
                        </a:rPr>
                        <a:t>To provide health care, education,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</a:p>
                    <a:p>
                      <a:pPr algn="l"/>
                      <a:r>
                        <a:rPr lang="en-US" sz="2400" dirty="0">
                          <a:effectLst/>
                        </a:rPr>
                        <a:t>(3)  </a:t>
                      </a:r>
                    </a:p>
                    <a:p>
                      <a:pPr algn="l"/>
                      <a:r>
                        <a:rPr lang="en-US" sz="2400" dirty="0">
                          <a:effectLst/>
                        </a:rPr>
                        <a:t/>
                      </a:r>
                      <a:br>
                        <a:rPr lang="en-US" sz="2400" dirty="0">
                          <a:effectLst/>
                        </a:rPr>
                      </a:br>
                      <a:r>
                        <a:rPr lang="en-US" sz="2400" dirty="0">
                          <a:effectLst/>
                        </a:rPr>
                        <a:t>- </a:t>
                      </a:r>
                      <a:r>
                        <a:rPr lang="en-US" sz="2400" i="1" dirty="0">
                          <a:effectLst/>
                        </a:rPr>
                        <a:t>To help people in Asia</a:t>
                      </a:r>
                      <a:r>
                        <a:rPr lang="en-US" sz="2400" dirty="0">
                          <a:effectLst/>
                        </a:rPr>
                        <a:t> (4) 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601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effectLst/>
                        </a:rPr>
                        <a:t>Programmes</a:t>
                      </a:r>
                      <a:endParaRPr lang="en-US" sz="2400" b="1" dirty="0">
                        <a:effectLst/>
                      </a:endParaRP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1" dirty="0">
                          <a:effectLst/>
                        </a:rPr>
                        <a:t>Inspire Sports;</a:t>
                      </a:r>
                      <a:r>
                        <a:rPr lang="en-US" sz="2400" dirty="0">
                          <a:effectLst/>
                        </a:rPr>
                        <a:t> (5) 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55326" y="301295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1988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3521293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non- governmental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7300" y="4672974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clean water and good hygiene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05800" y="5384111"/>
            <a:ext cx="280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have better lives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1726" y="6076126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Life is Beautiful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017" y="-69370"/>
            <a:ext cx="11207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linkClick r:id="rId2" action="ppaction://hlinkfile"/>
              </a:rPr>
              <a:t>Task 1</a:t>
            </a:r>
            <a:r>
              <a:rPr lang="en-US" sz="3200" b="1" dirty="0"/>
              <a:t>. Listen  to an introduction to a charitable organization . Complete the </a:t>
            </a:r>
            <a:r>
              <a:rPr lang="en-US" sz="3200" b="1"/>
              <a:t>table</a:t>
            </a:r>
            <a:r>
              <a:rPr lang="en-US" sz="3200" b="1" smtClean="0"/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374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011" y="78046"/>
            <a:ext cx="11168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Task 2.Work in 4 groups. Your class want to get involved in East Meets West’s work. Prepare a campaign to support it. </a:t>
            </a:r>
          </a:p>
          <a:p>
            <a:r>
              <a:rPr lang="en-US" sz="2800" b="1" dirty="0"/>
              <a:t>Discuss and write down </a:t>
            </a:r>
            <a:r>
              <a:rPr lang="en-US" sz="2800" b="1"/>
              <a:t>your </a:t>
            </a:r>
            <a:r>
              <a:rPr lang="en-US" sz="2800" b="1" smtClean="0"/>
              <a:t>campaign’s.Give </a:t>
            </a:r>
            <a:r>
              <a:rPr lang="en-US" sz="2800" b="1" dirty="0"/>
              <a:t>your results.</a:t>
            </a:r>
          </a:p>
        </p:txBody>
      </p:sp>
      <p:sp>
        <p:nvSpPr>
          <p:cNvPr id="3" name="Oval 2"/>
          <p:cNvSpPr/>
          <p:nvPr/>
        </p:nvSpPr>
        <p:spPr>
          <a:xfrm>
            <a:off x="4107300" y="2770487"/>
            <a:ext cx="3000778" cy="15712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Campaign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7108078" y="3457148"/>
            <a:ext cx="815841" cy="106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Up Arrow 11"/>
          <p:cNvSpPr/>
          <p:nvPr/>
        </p:nvSpPr>
        <p:spPr>
          <a:xfrm rot="20266376">
            <a:off x="4737858" y="2095428"/>
            <a:ext cx="182333" cy="7858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Left Arrow 12"/>
          <p:cNvSpPr/>
          <p:nvPr/>
        </p:nvSpPr>
        <p:spPr>
          <a:xfrm rot="14264793">
            <a:off x="6023567" y="4511793"/>
            <a:ext cx="762936" cy="1699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ight Arrow 13"/>
          <p:cNvSpPr/>
          <p:nvPr/>
        </p:nvSpPr>
        <p:spPr>
          <a:xfrm rot="19535356" flipV="1">
            <a:off x="6250747" y="2502585"/>
            <a:ext cx="859483" cy="154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Up Arrow 15"/>
          <p:cNvSpPr/>
          <p:nvPr/>
        </p:nvSpPr>
        <p:spPr>
          <a:xfrm rot="13820336" flipH="1">
            <a:off x="4092805" y="3940927"/>
            <a:ext cx="161408" cy="9638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ight Arrow 16"/>
          <p:cNvSpPr/>
          <p:nvPr/>
        </p:nvSpPr>
        <p:spPr>
          <a:xfrm rot="10800000" flipV="1">
            <a:off x="3024842" y="3457148"/>
            <a:ext cx="1082458" cy="1471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/>
          <p:cNvSpPr/>
          <p:nvPr/>
        </p:nvSpPr>
        <p:spPr>
          <a:xfrm>
            <a:off x="7920121" y="3297878"/>
            <a:ext cx="1055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mtClean="0"/>
              <a:t>Funding</a:t>
            </a:r>
            <a:r>
              <a:rPr lang="en-US" smtClean="0"/>
              <a:t>: </a:t>
            </a:r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6943414" y="2067499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mtClean="0"/>
              <a:t>Aims:</a:t>
            </a:r>
            <a:endParaRPr lang="vi-VN" b="1"/>
          </a:p>
        </p:txBody>
      </p:sp>
      <p:sp>
        <p:nvSpPr>
          <p:cNvPr id="21" name="Rectangle 20"/>
          <p:cNvSpPr/>
          <p:nvPr/>
        </p:nvSpPr>
        <p:spPr>
          <a:xfrm>
            <a:off x="4134009" y="1681442"/>
            <a:ext cx="806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E</a:t>
            </a:r>
            <a:r>
              <a:rPr lang="en-US" b="1" smtClean="0"/>
              <a:t>vents</a:t>
            </a:r>
            <a:endParaRPr lang="vi-VN" b="1"/>
          </a:p>
        </p:txBody>
      </p:sp>
      <p:sp>
        <p:nvSpPr>
          <p:cNvPr id="22" name="Rectangle 21"/>
          <p:cNvSpPr/>
          <p:nvPr/>
        </p:nvSpPr>
        <p:spPr>
          <a:xfrm>
            <a:off x="1788601" y="3297878"/>
            <a:ext cx="1020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M</a:t>
            </a:r>
            <a:r>
              <a:rPr lang="en-US" b="1" smtClean="0"/>
              <a:t>essage</a:t>
            </a:r>
            <a:endParaRPr lang="vi-VN" b="1"/>
          </a:p>
        </p:txBody>
      </p:sp>
      <p:sp>
        <p:nvSpPr>
          <p:cNvPr id="23" name="Rectangle 22"/>
          <p:cNvSpPr/>
          <p:nvPr/>
        </p:nvSpPr>
        <p:spPr>
          <a:xfrm>
            <a:off x="1660398" y="4864856"/>
            <a:ext cx="3837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mtClean="0"/>
              <a:t>Coorperation with other organisations</a:t>
            </a:r>
            <a:endParaRPr lang="vi-VN" b="1"/>
          </a:p>
        </p:txBody>
      </p:sp>
      <p:sp>
        <p:nvSpPr>
          <p:cNvPr id="24" name="Rectangle 23"/>
          <p:cNvSpPr/>
          <p:nvPr/>
        </p:nvSpPr>
        <p:spPr>
          <a:xfrm>
            <a:off x="5895550" y="4934856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mtClean="0"/>
              <a:t>Volunteers:</a:t>
            </a:r>
            <a:endParaRPr lang="vi-VN" b="1"/>
          </a:p>
        </p:txBody>
      </p:sp>
      <p:sp>
        <p:nvSpPr>
          <p:cNvPr id="25" name="Rectangle 24"/>
          <p:cNvSpPr/>
          <p:nvPr/>
        </p:nvSpPr>
        <p:spPr>
          <a:xfrm>
            <a:off x="8919118" y="3297878"/>
            <a:ext cx="29081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(</a:t>
            </a:r>
            <a:r>
              <a:rPr lang="en-US" smtClean="0"/>
              <a:t> </a:t>
            </a:r>
            <a:r>
              <a:rPr lang="en-US"/>
              <a:t>fund-raising </a:t>
            </a:r>
            <a:r>
              <a:rPr lang="en-US" smtClean="0"/>
              <a:t>performances) </a:t>
            </a:r>
            <a:endParaRPr lang="vi-VN"/>
          </a:p>
          <a:p>
            <a:pPr algn="ctr"/>
            <a:endParaRPr lang="vi-VN"/>
          </a:p>
        </p:txBody>
      </p:sp>
      <p:sp>
        <p:nvSpPr>
          <p:cNvPr id="26" name="Rectangle 25"/>
          <p:cNvSpPr/>
          <p:nvPr/>
        </p:nvSpPr>
        <p:spPr>
          <a:xfrm>
            <a:off x="7647742" y="2090138"/>
            <a:ext cx="3319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(</a:t>
            </a:r>
            <a:r>
              <a:rPr lang="en-US" b="1" smtClean="0"/>
              <a:t> </a:t>
            </a:r>
            <a:r>
              <a:rPr lang="en-US"/>
              <a:t>to help </a:t>
            </a:r>
            <a:r>
              <a:rPr lang="en-US"/>
              <a:t>disadvantaged </a:t>
            </a:r>
            <a:r>
              <a:rPr lang="en-US" smtClean="0"/>
              <a:t>children) </a:t>
            </a:r>
            <a:endParaRPr lang="vi-VN"/>
          </a:p>
          <a:p>
            <a:pPr algn="ctr"/>
            <a:endParaRPr lang="vi-VN" b="1"/>
          </a:p>
        </p:txBody>
      </p:sp>
      <p:sp>
        <p:nvSpPr>
          <p:cNvPr id="27" name="Rectangle 26"/>
          <p:cNvSpPr/>
          <p:nvPr/>
        </p:nvSpPr>
        <p:spPr>
          <a:xfrm>
            <a:off x="7179819" y="4972675"/>
            <a:ext cx="3332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( Students </a:t>
            </a:r>
            <a:r>
              <a:rPr lang="en-US"/>
              <a:t>from grade 10 </a:t>
            </a:r>
            <a:r>
              <a:rPr lang="en-US"/>
              <a:t>and </a:t>
            </a:r>
            <a:r>
              <a:rPr lang="en-US" smtClean="0"/>
              <a:t>11) </a:t>
            </a:r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2024600" y="5485258"/>
            <a:ext cx="3250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(With </a:t>
            </a:r>
            <a:r>
              <a:rPr lang="en-US"/>
              <a:t>Student's Parents </a:t>
            </a:r>
            <a:r>
              <a:rPr lang="en-US"/>
              <a:t>Society </a:t>
            </a:r>
            <a:r>
              <a:rPr lang="en-US" smtClean="0"/>
              <a:t>)</a:t>
            </a:r>
            <a:endParaRPr lang="vi-VN"/>
          </a:p>
        </p:txBody>
      </p:sp>
      <p:sp>
        <p:nvSpPr>
          <p:cNvPr id="29" name="Rectangle 28"/>
          <p:cNvSpPr/>
          <p:nvPr/>
        </p:nvSpPr>
        <p:spPr>
          <a:xfrm>
            <a:off x="2494434" y="1669306"/>
            <a:ext cx="175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(volunteer work)</a:t>
            </a:r>
            <a:endParaRPr lang="vi-VN"/>
          </a:p>
        </p:txBody>
      </p:sp>
      <p:sp>
        <p:nvSpPr>
          <p:cNvPr id="30" name="Rectangle 29"/>
          <p:cNvSpPr/>
          <p:nvPr/>
        </p:nvSpPr>
        <p:spPr>
          <a:xfrm>
            <a:off x="-126622" y="3759543"/>
            <a:ext cx="4530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(Happiness </a:t>
            </a:r>
            <a:r>
              <a:rPr lang="en-US"/>
              <a:t>rises double; Sadness </a:t>
            </a:r>
            <a:r>
              <a:rPr lang="en-US"/>
              <a:t>divides </a:t>
            </a:r>
            <a:r>
              <a:rPr lang="en-US" smtClean="0"/>
              <a:t>half)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017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52570"/>
            <a:ext cx="1209620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Look at the picture.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>
                <a:latin typeface="Times New Roman" pitchFamily="18" charset="0"/>
                <a:cs typeface="Times New Roman" pitchFamily="18" charset="0"/>
              </a:rPr>
            </a:b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What is it about?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6" y="1387050"/>
            <a:ext cx="7782888" cy="51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2024" y="0"/>
            <a:ext cx="12694024" cy="6252882"/>
          </a:xfrm>
        </p:spPr>
        <p:txBody>
          <a:bodyPr>
            <a:noAutofit/>
          </a:bodyPr>
          <a:lstStyle/>
          <a:p>
            <a:pPr algn="ctr"/>
            <a:r>
              <a:rPr lang="en-US" sz="12500" dirty="0" smtClean="0">
                <a:solidFill>
                  <a:srgbClr val="C00000"/>
                </a:solidFill>
                <a:latin typeface=".VnBodoni" panose="020B7200000000000000" pitchFamily="34" charset="0"/>
              </a:rPr>
              <a:t>Watch</a:t>
            </a:r>
            <a:br>
              <a:rPr lang="en-US" sz="12500" dirty="0" smtClean="0">
                <a:solidFill>
                  <a:srgbClr val="C00000"/>
                </a:solidFill>
                <a:latin typeface=".VnBodoni" panose="020B7200000000000000" pitchFamily="34" charset="0"/>
              </a:rPr>
            </a:br>
            <a:r>
              <a:rPr lang="en-US" sz="12500" dirty="0" smtClean="0">
                <a:solidFill>
                  <a:srgbClr val="C00000"/>
                </a:solidFill>
                <a:latin typeface=".VnBodoni" panose="020B7200000000000000" pitchFamily="34" charset="0"/>
              </a:rPr>
              <a:t>the </a:t>
            </a:r>
            <a:r>
              <a:rPr lang="en-US" sz="12500" dirty="0">
                <a:solidFill>
                  <a:srgbClr val="C00000"/>
                </a:solidFill>
                <a:latin typeface=".VnBodoni" panose="020B7200000000000000" pitchFamily="34" charset="0"/>
              </a:rPr>
              <a:t/>
            </a:r>
            <a:br>
              <a:rPr lang="en-US" sz="12500" dirty="0">
                <a:solidFill>
                  <a:srgbClr val="C00000"/>
                </a:solidFill>
                <a:latin typeface=".VnBodoni" panose="020B7200000000000000" pitchFamily="34" charset="0"/>
              </a:rPr>
            </a:br>
            <a:r>
              <a:rPr lang="en-US" sz="12500" dirty="0" smtClean="0">
                <a:solidFill>
                  <a:srgbClr val="C00000"/>
                </a:solidFill>
                <a:latin typeface=".VnBodoni" panose="020B7200000000000000" pitchFamily="34" charset="0"/>
              </a:rPr>
              <a:t>video</a:t>
            </a:r>
            <a:endParaRPr lang="en-US" sz="12500" dirty="0">
              <a:solidFill>
                <a:srgbClr val="C00000"/>
              </a:solidFill>
              <a:latin typeface=".VnBodoni" panose="020B7200000000000000" pitchFamily="34" charset="0"/>
            </a:endParaRPr>
          </a:p>
        </p:txBody>
      </p:sp>
      <p:pic>
        <p:nvPicPr>
          <p:cNvPr id="1030" name="Picture 6" descr="hÃ¬nh ná»n Äá»ng dÃ¢y ngang Äáº¹p 1 (1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6" y="5338483"/>
            <a:ext cx="9681881" cy="151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8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U4-L4-1-Cu-e88aab503fd559d9551936fda67049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4" y="1856840"/>
            <a:ext cx="5401493" cy="392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4949" y="533401"/>
            <a:ext cx="11260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Culture</a:t>
            </a:r>
          </a:p>
          <a:p>
            <a:r>
              <a:rPr lang="en-US" sz="4000" dirty="0">
                <a:solidFill>
                  <a:srgbClr val="FF0000"/>
                </a:solidFill>
              </a:rPr>
              <a:t>International Day of Persons with disabilities.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78" y="1856840"/>
            <a:ext cx="5316582" cy="39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1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Vocabulary:</a:t>
            </a:r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504417" y="1796692"/>
            <a:ext cx="261588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Issue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/ˈɪʃuː/</a:t>
            </a:r>
            <a:r>
              <a:rPr lang="en-US" sz="24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(n) :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3233057" y="1825625"/>
            <a:ext cx="1606731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smtClean="0">
                <a:solidFill>
                  <a:srgbClr val="7030A0"/>
                </a:solidFill>
              </a:rPr>
              <a:t>= problem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7942217" y="1825625"/>
            <a:ext cx="118654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FF0000"/>
                </a:solidFill>
              </a:rPr>
              <a:t>vấn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đề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504417" y="2865499"/>
            <a:ext cx="285803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7030A0"/>
                </a:solidFill>
              </a:rPr>
              <a:t>citizen </a:t>
            </a:r>
            <a:r>
              <a:rPr lang="vi-VN" sz="2400"/>
              <a:t>/ˈsɪtɪzn/ </a:t>
            </a:r>
            <a:r>
              <a:rPr lang="en-US" sz="2400" smtClean="0">
                <a:solidFill>
                  <a:srgbClr val="7030A0"/>
                </a:solidFill>
              </a:rPr>
              <a:t>(</a:t>
            </a:r>
            <a:r>
              <a:rPr lang="en-US" sz="2400" dirty="0">
                <a:solidFill>
                  <a:srgbClr val="7030A0"/>
                </a:solidFill>
              </a:rPr>
              <a:t>n) :</a:t>
            </a:r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3230319" y="2865499"/>
            <a:ext cx="468790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7030A0"/>
                </a:solidFill>
              </a:rPr>
              <a:t>people living together in a country</a:t>
            </a: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8039099" y="2865499"/>
            <a:ext cx="2179322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FF0000"/>
                </a:solidFill>
              </a:rPr>
              <a:t>công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dân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09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490" y="399245"/>
            <a:ext cx="10555310" cy="57777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mtClean="0">
                <a:solidFill>
                  <a:srgbClr val="7030A0"/>
                </a:solidFill>
              </a:rPr>
              <a:t>integration </a:t>
            </a:r>
            <a:r>
              <a:rPr lang="vi-VN"/>
              <a:t>/ˌɪntɪˈɡreɪʃn/</a:t>
            </a:r>
            <a:r>
              <a:rPr lang="en-US">
                <a:solidFill>
                  <a:srgbClr val="7030A0"/>
                </a:solidFill>
              </a:rPr>
              <a:t> (</a:t>
            </a:r>
            <a:r>
              <a:rPr lang="en-US">
                <a:solidFill>
                  <a:srgbClr val="7030A0"/>
                </a:solidFill>
              </a:rPr>
              <a:t>n</a:t>
            </a:r>
            <a:r>
              <a:rPr lang="en-US" smtClean="0">
                <a:solidFill>
                  <a:srgbClr val="7030A0"/>
                </a:solidFill>
              </a:rPr>
              <a:t>) </a:t>
            </a:r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19" y="2361600"/>
            <a:ext cx="5615189" cy="3979766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8496009" y="423833"/>
            <a:ext cx="2272937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</a:rPr>
              <a:t>sự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hòa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nhập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7829" y="929150"/>
            <a:ext cx="3581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integrate 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/ˈɪntɪɡreɪt/ </a:t>
            </a:r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(v)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42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309093"/>
            <a:ext cx="10568189" cy="586787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poverty 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/ˈpɑːvərti/ (n)</a:t>
            </a:r>
            <a:r>
              <a:rPr lang="en-US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10" y="1588752"/>
            <a:ext cx="7046622" cy="46977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61793" y="315326"/>
            <a:ext cx="2169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7030A0"/>
                </a:solidFill>
              </a:rPr>
              <a:t>sự nghèo nàn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838198" y="941662"/>
            <a:ext cx="4223199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poor </a:t>
            </a:r>
            <a:r>
              <a:rPr lang="vi-VN">
                <a:latin typeface="Times New Roman" pitchFamily="18" charset="0"/>
                <a:cs typeface="Times New Roman" pitchFamily="18" charset="0"/>
              </a:rPr>
              <a:t>/pʊə(r)/ </a:t>
            </a:r>
            <a:r>
              <a:rPr lang="en-US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332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 noGrp="1"/>
          </p:cNvSpPr>
          <p:nvPr>
            <p:ph idx="1"/>
          </p:nvPr>
        </p:nvSpPr>
        <p:spPr>
          <a:xfrm>
            <a:off x="1055375" y="273767"/>
            <a:ext cx="10504487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discrimination </a:t>
            </a:r>
            <a:r>
              <a:rPr lang="vi-VN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dɪˌskrɪmɪˈneɪʃn/ </a:t>
            </a:r>
            <a:r>
              <a:rPr lang="en-US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(n) :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95" y="1252068"/>
            <a:ext cx="7740203" cy="43538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88296" y="255294"/>
            <a:ext cx="19319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 phân biệt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7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Vocabulary:</a:t>
            </a:r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809897" y="1841863"/>
            <a:ext cx="261588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Issue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/ˈɪʃuː/</a:t>
            </a:r>
            <a:r>
              <a:rPr lang="en-US" sz="24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(n) :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012726" y="1783813"/>
            <a:ext cx="118654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FF0000"/>
                </a:solidFill>
              </a:rPr>
              <a:t>vấn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đề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819692" y="2385294"/>
            <a:ext cx="4287594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7030A0"/>
                </a:solidFill>
              </a:rPr>
              <a:t>Integration </a:t>
            </a:r>
            <a:r>
              <a:rPr lang="vi-VN" sz="2400" smtClean="0"/>
              <a:t>/</a:t>
            </a:r>
            <a:r>
              <a:rPr lang="vi-VN" sz="2400"/>
              <a:t>ˌɪntɪˈɡreɪʃn/</a:t>
            </a:r>
            <a:r>
              <a:rPr lang="en-US" sz="2400" smtClean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(n) :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504477" y="2385294"/>
            <a:ext cx="2272937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FF0000"/>
                </a:solidFill>
              </a:rPr>
              <a:t>sự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hòa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nhập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838197" y="3340394"/>
            <a:ext cx="3463345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rgbClr val="7030A0"/>
                </a:solidFill>
              </a:rPr>
              <a:t>poverty </a:t>
            </a:r>
            <a:r>
              <a:rPr lang="vi-VN" sz="2400"/>
              <a:t>/ˈ</a:t>
            </a:r>
            <a:r>
              <a:rPr lang="vi-VN" sz="2400"/>
              <a:t>pɑːvərti</a:t>
            </a:r>
            <a:r>
              <a:rPr lang="vi-VN" sz="2400" smtClean="0"/>
              <a:t>/ (n)</a:t>
            </a:r>
            <a:r>
              <a:rPr lang="en-US" sz="2400" smtClean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819692" y="2788881"/>
            <a:ext cx="3481851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rgbClr val="7030A0"/>
                </a:solidFill>
              </a:rPr>
              <a:t>integrate </a:t>
            </a:r>
            <a:r>
              <a:rPr lang="en-US" sz="2400" smtClean="0">
                <a:solidFill>
                  <a:srgbClr val="7030A0"/>
                </a:solidFill>
              </a:rPr>
              <a:t> </a:t>
            </a:r>
            <a:r>
              <a:rPr lang="vi-VN" sz="2400"/>
              <a:t>/ˈɪntɪɡreɪt/ </a:t>
            </a:r>
            <a:r>
              <a:rPr lang="en-US" sz="2400" smtClean="0">
                <a:solidFill>
                  <a:srgbClr val="7030A0"/>
                </a:solidFill>
              </a:rPr>
              <a:t>(</a:t>
            </a:r>
            <a:r>
              <a:rPr lang="en-US" sz="2400" dirty="0">
                <a:solidFill>
                  <a:srgbClr val="7030A0"/>
                </a:solidFill>
              </a:rPr>
              <a:t>v)</a:t>
            </a: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838198" y="3775014"/>
            <a:ext cx="2623426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rgbClr val="7030A0"/>
                </a:solidFill>
              </a:rPr>
              <a:t>poor </a:t>
            </a:r>
            <a:r>
              <a:rPr lang="vi-VN" sz="2400"/>
              <a:t>/pʊə(r)/ </a:t>
            </a:r>
            <a:r>
              <a:rPr lang="en-US" sz="2400" smtClean="0">
                <a:solidFill>
                  <a:srgbClr val="7030A0"/>
                </a:solidFill>
              </a:rPr>
              <a:t>(</a:t>
            </a:r>
            <a:r>
              <a:rPr lang="en-US" sz="2400" err="1">
                <a:solidFill>
                  <a:srgbClr val="7030A0"/>
                </a:solidFill>
              </a:rPr>
              <a:t>adj</a:t>
            </a:r>
            <a:r>
              <a:rPr lang="en-US" sz="2400" smtClean="0">
                <a:solidFill>
                  <a:srgbClr val="7030A0"/>
                </a:solidFill>
              </a:rPr>
              <a:t>):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3898251" y="3341972"/>
            <a:ext cx="2179322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FF0000"/>
                </a:solidFill>
              </a:rPr>
              <a:t>sự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nghèo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nàn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838197" y="4333691"/>
            <a:ext cx="285803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7030A0"/>
                </a:solidFill>
              </a:rPr>
              <a:t>citizen </a:t>
            </a:r>
            <a:r>
              <a:rPr lang="vi-VN" sz="2400"/>
              <a:t>/ˈsɪtɪzn/ </a:t>
            </a:r>
            <a:r>
              <a:rPr lang="en-US" sz="2400" smtClean="0">
                <a:solidFill>
                  <a:srgbClr val="7030A0"/>
                </a:solidFill>
              </a:rPr>
              <a:t>(</a:t>
            </a:r>
            <a:r>
              <a:rPr lang="en-US" sz="2400" dirty="0">
                <a:solidFill>
                  <a:srgbClr val="7030A0"/>
                </a:solidFill>
              </a:rPr>
              <a:t>n) :</a:t>
            </a: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3484589" y="4355994"/>
            <a:ext cx="2179322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FF0000"/>
                </a:solidFill>
              </a:rPr>
              <a:t>công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dân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819692" y="4780726"/>
            <a:ext cx="4821254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rgbClr val="7030A0"/>
                </a:solidFill>
              </a:rPr>
              <a:t>discrimination </a:t>
            </a:r>
            <a:r>
              <a:rPr lang="vi-VN" sz="2400"/>
              <a:t>dɪˌskrɪmɪˈneɪʃn/ </a:t>
            </a:r>
            <a:r>
              <a:rPr lang="en-US" sz="2400" smtClean="0">
                <a:solidFill>
                  <a:srgbClr val="7030A0"/>
                </a:solidFill>
              </a:rPr>
              <a:t>(</a:t>
            </a:r>
            <a:r>
              <a:rPr lang="en-US" sz="2400" dirty="0">
                <a:solidFill>
                  <a:srgbClr val="7030A0"/>
                </a:solidFill>
              </a:rPr>
              <a:t>n) :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5565652" y="4780726"/>
            <a:ext cx="217329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FF0000"/>
                </a:solidFill>
              </a:rPr>
              <a:t>sự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biệt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72904" y="2788881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òa nhập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05997" y="3802714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626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Vocabulary check</a:t>
            </a:r>
            <a:r>
              <a:rPr lang="en-US" b="1" u="sng"/>
              <a:t/>
            </a:r>
            <a:br>
              <a:rPr lang="en-US" b="1" u="sng"/>
            </a:br>
            <a:r>
              <a:rPr lang="en-US" sz="3300" smtClean="0"/>
              <a:t>Work </a:t>
            </a:r>
            <a:r>
              <a:rPr lang="en-US" sz="3300" dirty="0"/>
              <a:t>in pair </a:t>
            </a:r>
            <a:r>
              <a:rPr lang="en-US" sz="3300"/>
              <a:t>in </a:t>
            </a:r>
            <a:r>
              <a:rPr lang="en-US" sz="3300" smtClean="0"/>
              <a:t>1 minute</a:t>
            </a:r>
            <a:r>
              <a:rPr lang="en-US" sz="3300" dirty="0"/>
              <a:t/>
            </a:r>
            <a:br>
              <a:rPr lang="en-US" sz="3300" dirty="0"/>
            </a:br>
            <a:r>
              <a:rPr lang="en-US" sz="3300" dirty="0"/>
              <a:t>Match A (words) with B (meanings)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661181"/>
              </p:ext>
            </p:extLst>
          </p:nvPr>
        </p:nvGraphicFramePr>
        <p:xfrm>
          <a:off x="838200" y="2322013"/>
          <a:ext cx="105156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288332545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xmlns="" val="3097169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474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1. 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a. </a:t>
                      </a:r>
                      <a:r>
                        <a:rPr lang="en-US" sz="2400" dirty="0" err="1"/>
                        <a:t>sự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nghèo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8896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2.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/>
                        <a:t>b. công</a:t>
                      </a:r>
                      <a:r>
                        <a:rPr lang="en-US" sz="2400" baseline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6707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3. poverty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c. </a:t>
                      </a:r>
                      <a:r>
                        <a:rPr lang="en-US" sz="2400" dirty="0" err="1"/>
                        <a:t>sự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biệt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3719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4. citizen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d. </a:t>
                      </a:r>
                      <a:r>
                        <a:rPr lang="en-US" sz="2400" dirty="0" err="1"/>
                        <a:t>vấn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đề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7928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5. discrimination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/>
                        <a:t>e. </a:t>
                      </a:r>
                      <a:r>
                        <a:rPr lang="en-US" sz="2400" dirty="0" err="1"/>
                        <a:t>sự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hòa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nhập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8513200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3643532" y="3207435"/>
            <a:ext cx="2452467" cy="2092652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643532" y="3848083"/>
            <a:ext cx="2353856" cy="203228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643532" y="3334871"/>
            <a:ext cx="2452467" cy="130244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643532" y="3986095"/>
            <a:ext cx="2452467" cy="125362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643532" y="4562111"/>
            <a:ext cx="2452467" cy="1318252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19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4"/>
          <p:cNvSpPr>
            <a:spLocks noChangeArrowheads="1"/>
          </p:cNvSpPr>
          <p:nvPr/>
        </p:nvSpPr>
        <p:spPr bwMode="auto">
          <a:xfrm>
            <a:off x="1752600" y="2057400"/>
            <a:ext cx="8915400" cy="3124200"/>
          </a:xfrm>
          <a:prstGeom prst="ellipse">
            <a:avLst/>
          </a:pr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275C2394-A4B3-F44F-A39F-9832B1B1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6147" name="WordArt 31"/>
          <p:cNvSpPr>
            <a:spLocks noChangeArrowheads="1" noChangeShapeType="1" noTextEdit="1"/>
          </p:cNvSpPr>
          <p:nvPr/>
        </p:nvSpPr>
        <p:spPr bwMode="auto">
          <a:xfrm>
            <a:off x="2514600" y="28194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ea typeface="Tahoma"/>
                <a:cs typeface="Tahoma"/>
              </a:rPr>
              <a:t>Who's a millionaire ?</a:t>
            </a: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3124200" y="228600"/>
            <a:ext cx="5686168" cy="7846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>
                <a:latin typeface="Times New Roman" pitchFamily="18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154613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ackground_87225829_468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181600" y="228601"/>
            <a:ext cx="19050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u="sng">
                <a:solidFill>
                  <a:srgbClr val="FF0000"/>
                </a:solidFill>
                <a:latin typeface="Times New Roman" pitchFamily="18" charset="0"/>
              </a:rPr>
              <a:t>RULES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057400" y="9906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600">
                <a:latin typeface="Times New Roman" pitchFamily="18" charset="0"/>
              </a:rPr>
              <a:t>Work in four groups in 2 minutes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600">
                <a:latin typeface="Times New Roman" pitchFamily="18" charset="0"/>
              </a:rPr>
              <a:t>Take turn to read aloud the following sentences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600">
                <a:latin typeface="Times New Roman" pitchFamily="18" charset="0"/>
              </a:rPr>
              <a:t>Find out who is best at reading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600">
                <a:latin typeface="Times New Roman" pitchFamily="18" charset="0"/>
              </a:rPr>
              <a:t>The best will have a present</a:t>
            </a:r>
          </a:p>
        </p:txBody>
      </p:sp>
      <p:sp>
        <p:nvSpPr>
          <p:cNvPr id="33799" name="Text Box 12"/>
          <p:cNvSpPr txBox="1">
            <a:spLocks noChangeArrowheads="1"/>
          </p:cNvSpPr>
          <p:nvPr/>
        </p:nvSpPr>
        <p:spPr bwMode="auto">
          <a:xfrm>
            <a:off x="7205664" y="5327651"/>
            <a:ext cx="13287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7176" name="Oval 13"/>
          <p:cNvSpPr>
            <a:spLocks noChangeArrowheads="1"/>
          </p:cNvSpPr>
          <p:nvPr/>
        </p:nvSpPr>
        <p:spPr bwMode="auto">
          <a:xfrm>
            <a:off x="8382001" y="5638800"/>
            <a:ext cx="149225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60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7177" name="Oval 14"/>
          <p:cNvSpPr>
            <a:spLocks noChangeArrowheads="1"/>
          </p:cNvSpPr>
          <p:nvPr/>
        </p:nvSpPr>
        <p:spPr bwMode="auto">
          <a:xfrm>
            <a:off x="8382000" y="5867400"/>
            <a:ext cx="152400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60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7243" name="Text Box 75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7244" name="Text Box 76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7245" name="Text Box 77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246" name="Text Box 78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247" name="Text Box 79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48" name="Text Box 80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249" name="Text Box 81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250" name="Text Box 82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251" name="Text Box 83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252" name="Text Box 84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253" name="Text Box 85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254" name="Text Box 86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255" name="Text Box 87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7256" name="Text Box 88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7257" name="Text Box 89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7258" name="Text Box 90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7259" name="Text Box 91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7260" name="Text Box 92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7261" name="Text Box 93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7262" name="Text Box 94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7263" name="Text Box 95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7264" name="Text Box 96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7265" name="Text Box 97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7266" name="Text Box 98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7267" name="Text Box 99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7268" name="Text Box 100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7270" name="Text Box 102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7271" name="Text Box 103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7272" name="Text Box 104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7273" name="Text Box 105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7274" name="Text Box 106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7275" name="Text Box 107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7276" name="Text Box 108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7278" name="Text Box 110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7279" name="Text Box 111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7280" name="Text Box 112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7281" name="Text Box 113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7282" name="Text Box 114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7283" name="Text Box 115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7284" name="Text Box 116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7285" name="Text Box 117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7286" name="Text Box 118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7287" name="Text Box 119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7288" name="Text Box 120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7289" name="Text Box 121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7290" name="Text Box 122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7291" name="Text Box 123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7292" name="Text Box 124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7293" name="Text Box 125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7294" name="Text Box 126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7295" name="Text Box 127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7296" name="Text Box 128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7297" name="Text Box 129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7298" name="Text Box 130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7299" name="Text Box 131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7300" name="Text Box 132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7301" name="Text Box 133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7305" name="Text Box 137"/>
          <p:cNvSpPr txBox="1">
            <a:spLocks noChangeArrowheads="1"/>
          </p:cNvSpPr>
          <p:nvPr/>
        </p:nvSpPr>
        <p:spPr bwMode="auto">
          <a:xfrm>
            <a:off x="8458200" y="5334001"/>
            <a:ext cx="1371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33862" name="Text Box 12"/>
          <p:cNvSpPr txBox="1">
            <a:spLocks noChangeArrowheads="1"/>
          </p:cNvSpPr>
          <p:nvPr/>
        </p:nvSpPr>
        <p:spPr bwMode="auto">
          <a:xfrm>
            <a:off x="7205664" y="5334001"/>
            <a:ext cx="13287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00</a:t>
            </a:r>
          </a:p>
        </p:txBody>
      </p:sp>
      <p:pic>
        <p:nvPicPr>
          <p:cNvPr id="33863" name="Picture 71" descr="Picture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4949826"/>
            <a:ext cx="31242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40" name="Rectangle 72"/>
          <p:cNvSpPr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vi-VN" sz="4400">
              <a:solidFill>
                <a:schemeClr val="tx2"/>
              </a:solidFill>
            </a:endParaRPr>
          </a:p>
        </p:txBody>
      </p:sp>
      <p:pic>
        <p:nvPicPr>
          <p:cNvPr id="7241" name="Picture 73" descr="background_87225829_468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42" name="Rectangle 74"/>
          <p:cNvSpPr>
            <a:spLocks noChangeArrowheads="1"/>
          </p:cNvSpPr>
          <p:nvPr/>
        </p:nvSpPr>
        <p:spPr bwMode="auto">
          <a:xfrm>
            <a:off x="1981200" y="3810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</a:pPr>
            <a:r>
              <a:rPr lang="en-US" altLang="ja-JP" sz="3600" b="1" u="sng" dirty="0">
                <a:solidFill>
                  <a:srgbClr val="3333CC"/>
                </a:solidFill>
                <a:latin typeface="Times New Roman" pitchFamily="18" charset="0"/>
                <a:ea typeface="MS PGothic" pitchFamily="34" charset="-128"/>
              </a:rPr>
              <a:t>RULES</a:t>
            </a:r>
            <a:endParaRPr lang="en-US" sz="3600" b="1" dirty="0">
              <a:latin typeface="Times New Roman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600" b="1" dirty="0">
                <a:latin typeface="Times New Roman" pitchFamily="18" charset="0"/>
              </a:rPr>
              <a:t>Work in 4 groups.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600" b="1" dirty="0">
                <a:latin typeface="Times New Roman" pitchFamily="18" charset="0"/>
                <a:ea typeface="MS PGothic" pitchFamily="34" charset="-128"/>
              </a:rPr>
              <a:t>Give your answer </a:t>
            </a:r>
            <a:r>
              <a:rPr lang="en-US" sz="3600" b="1">
                <a:latin typeface="Times New Roman" pitchFamily="18" charset="0"/>
                <a:ea typeface="MS PGothic" pitchFamily="34" charset="-128"/>
              </a:rPr>
              <a:t>after </a:t>
            </a:r>
            <a:r>
              <a:rPr lang="en-US" sz="3600" b="1" smtClean="0">
                <a:latin typeface="Times New Roman" pitchFamily="18" charset="0"/>
                <a:ea typeface="MS PGothic" pitchFamily="34" charset="-128"/>
              </a:rPr>
              <a:t>10 seconds </a:t>
            </a:r>
            <a:r>
              <a:rPr lang="en-US" sz="3600" b="1" dirty="0">
                <a:latin typeface="Times New Roman" pitchFamily="18" charset="0"/>
                <a:ea typeface="MS PGothic" pitchFamily="34" charset="-128"/>
              </a:rPr>
              <a:t>(by </a:t>
            </a:r>
            <a:r>
              <a:rPr lang="en-US" sz="3600" b="1">
                <a:latin typeface="Times New Roman" pitchFamily="18" charset="0"/>
                <a:ea typeface="MS PGothic" pitchFamily="34" charset="-128"/>
              </a:rPr>
              <a:t>using </a:t>
            </a:r>
            <a:r>
              <a:rPr lang="en-US" sz="3600" b="1" smtClean="0">
                <a:latin typeface="Times New Roman" pitchFamily="18" charset="0"/>
                <a:ea typeface="MS PGothic" pitchFamily="34" charset="-128"/>
              </a:rPr>
              <a:t>small board)</a:t>
            </a:r>
            <a:endParaRPr lang="en-US" sz="3600" b="1" dirty="0">
              <a:latin typeface="Times New Roman" pitchFamily="18" charset="0"/>
              <a:ea typeface="MS PGothic" pitchFamily="34" charset="-128"/>
            </a:endParaRP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600" b="1" dirty="0">
                <a:latin typeface="Times New Roman" pitchFamily="18" charset="0"/>
                <a:ea typeface="MS PGothic" pitchFamily="34" charset="-128"/>
              </a:rPr>
              <a:t>10 points for each correct answer.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600" b="1" dirty="0">
                <a:latin typeface="Times New Roman" pitchFamily="18" charset="0"/>
                <a:ea typeface="MS PGothic" pitchFamily="34" charset="-128"/>
              </a:rPr>
              <a:t>WINNER will receive a PRESENT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endParaRPr lang="en-US" sz="3600" b="1" dirty="0">
              <a:latin typeface="Times New Roman" pitchFamily="18" charset="0"/>
              <a:ea typeface="MS PGothic" pitchFamily="34" charset="-128"/>
            </a:endParaRP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endParaRPr lang="en-US" sz="3600" b="1" dirty="0">
              <a:latin typeface="Times New Roman" pitchFamily="18" charset="0"/>
              <a:ea typeface="MS PGothic" pitchFamily="34" charset="-128"/>
            </a:endParaRP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endParaRPr lang="en-US" sz="3600" b="1" dirty="0"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876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3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1"/>
                                            </p:cond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4"/>
                                            </p:cond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5"/>
                                            </p:cond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7"/>
                                            </p:cond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9"/>
                                            </p:cond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7"/>
                                            </p:cond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9"/>
                                            </p:cond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1"/>
                                            </p:cond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5"/>
                                            </p:cond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7"/>
                                            </p:cond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9"/>
                                            </p:cond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2"/>
                                            </p:cond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63"/>
                  </p:tgtEl>
                </p:cond>
              </p:nextCondLst>
            </p:seq>
          </p:childTnLst>
        </p:cTn>
      </p:par>
    </p:tnLst>
    <p:bldLst>
      <p:bldP spid="33799" grpId="0"/>
      <p:bldP spid="7184" grpId="0"/>
      <p:bldP spid="7184" grpId="1"/>
      <p:bldP spid="7243" grpId="0"/>
      <p:bldP spid="7243" grpId="1"/>
      <p:bldP spid="7244" grpId="0"/>
      <p:bldP spid="7244" grpId="1"/>
      <p:bldP spid="7245" grpId="0"/>
      <p:bldP spid="7245" grpId="1"/>
      <p:bldP spid="7246" grpId="0"/>
      <p:bldP spid="7246" grpId="1"/>
      <p:bldP spid="7247" grpId="0"/>
      <p:bldP spid="7247" grpId="1"/>
      <p:bldP spid="7248" grpId="0"/>
      <p:bldP spid="7248" grpId="1"/>
      <p:bldP spid="7249" grpId="0"/>
      <p:bldP spid="7249" grpId="1"/>
      <p:bldP spid="7250" grpId="0"/>
      <p:bldP spid="7250" grpId="1"/>
      <p:bldP spid="7251" grpId="0"/>
      <p:bldP spid="7251" grpId="1"/>
      <p:bldP spid="7252" grpId="0"/>
      <p:bldP spid="7252" grpId="1"/>
      <p:bldP spid="7253" grpId="0"/>
      <p:bldP spid="7253" grpId="1"/>
      <p:bldP spid="7254" grpId="0"/>
      <p:bldP spid="7254" grpId="1"/>
      <p:bldP spid="7255" grpId="0"/>
      <p:bldP spid="7255" grpId="1"/>
      <p:bldP spid="7256" grpId="0"/>
      <p:bldP spid="7256" grpId="1"/>
      <p:bldP spid="7257" grpId="0"/>
      <p:bldP spid="7257" grpId="1"/>
      <p:bldP spid="7258" grpId="0"/>
      <p:bldP spid="7258" grpId="1"/>
      <p:bldP spid="7259" grpId="0"/>
      <p:bldP spid="7259" grpId="1"/>
      <p:bldP spid="7260" grpId="0"/>
      <p:bldP spid="7260" grpId="1"/>
      <p:bldP spid="7261" grpId="0"/>
      <p:bldP spid="7261" grpId="1"/>
      <p:bldP spid="7262" grpId="0"/>
      <p:bldP spid="7262" grpId="1"/>
      <p:bldP spid="7263" grpId="0"/>
      <p:bldP spid="7263" grpId="1"/>
      <p:bldP spid="7264" grpId="0"/>
      <p:bldP spid="7264" grpId="1"/>
      <p:bldP spid="7265" grpId="0"/>
      <p:bldP spid="7265" grpId="1"/>
      <p:bldP spid="7266" grpId="0"/>
      <p:bldP spid="7266" grpId="1"/>
      <p:bldP spid="7267" grpId="0"/>
      <p:bldP spid="7267" grpId="1"/>
      <p:bldP spid="7268" grpId="0"/>
      <p:bldP spid="7268" grpId="1"/>
      <p:bldP spid="7270" grpId="0"/>
      <p:bldP spid="7270" grpId="1"/>
      <p:bldP spid="7271" grpId="0"/>
      <p:bldP spid="7271" grpId="1"/>
      <p:bldP spid="7272" grpId="0"/>
      <p:bldP spid="7272" grpId="1"/>
      <p:bldP spid="7273" grpId="0"/>
      <p:bldP spid="7273" grpId="1"/>
      <p:bldP spid="7274" grpId="0"/>
      <p:bldP spid="7274" grpId="1"/>
      <p:bldP spid="7275" grpId="0"/>
      <p:bldP spid="7275" grpId="1"/>
      <p:bldP spid="7276" grpId="0"/>
      <p:bldP spid="7276" grpId="1"/>
      <p:bldP spid="7277" grpId="0"/>
      <p:bldP spid="7277" grpId="1"/>
      <p:bldP spid="7278" grpId="0"/>
      <p:bldP spid="7278" grpId="1"/>
      <p:bldP spid="7279" grpId="0"/>
      <p:bldP spid="7279" grpId="1"/>
      <p:bldP spid="7280" grpId="0"/>
      <p:bldP spid="7280" grpId="1"/>
      <p:bldP spid="7281" grpId="0"/>
      <p:bldP spid="7281" grpId="1"/>
      <p:bldP spid="7282" grpId="0"/>
      <p:bldP spid="7282" grpId="1"/>
      <p:bldP spid="7283" grpId="0"/>
      <p:bldP spid="7283" grpId="1"/>
      <p:bldP spid="7284" grpId="0"/>
      <p:bldP spid="7284" grpId="1"/>
      <p:bldP spid="7285" grpId="0"/>
      <p:bldP spid="7285" grpId="1"/>
      <p:bldP spid="7286" grpId="0"/>
      <p:bldP spid="7286" grpId="1"/>
      <p:bldP spid="7287" grpId="0"/>
      <p:bldP spid="7287" grpId="1"/>
      <p:bldP spid="7288" grpId="0"/>
      <p:bldP spid="7288" grpId="1"/>
      <p:bldP spid="7289" grpId="0"/>
      <p:bldP spid="7289" grpId="1"/>
      <p:bldP spid="7290" grpId="0"/>
      <p:bldP spid="7290" grpId="1"/>
      <p:bldP spid="7291" grpId="0"/>
      <p:bldP spid="7291" grpId="1"/>
      <p:bldP spid="7292" grpId="0"/>
      <p:bldP spid="7292" grpId="1"/>
      <p:bldP spid="7293" grpId="0"/>
      <p:bldP spid="7293" grpId="1"/>
      <p:bldP spid="7294" grpId="0"/>
      <p:bldP spid="7294" grpId="1"/>
      <p:bldP spid="7295" grpId="0"/>
      <p:bldP spid="7295" grpId="1"/>
      <p:bldP spid="7296" grpId="0"/>
      <p:bldP spid="7296" grpId="1"/>
      <p:bldP spid="7297" grpId="0"/>
      <p:bldP spid="7297" grpId="1"/>
      <p:bldP spid="7298" grpId="0"/>
      <p:bldP spid="7298" grpId="1"/>
      <p:bldP spid="7299" grpId="0"/>
      <p:bldP spid="7299" grpId="1"/>
      <p:bldP spid="7300" grpId="0"/>
      <p:bldP spid="7300" grpId="1"/>
      <p:bldP spid="7301" grpId="0"/>
      <p:bldP spid="7301" grpId="1"/>
      <p:bldP spid="7305" grpId="0"/>
      <p:bldP spid="7305" grpId="1"/>
      <p:bldP spid="338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lackboar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38835" y="1016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1600201"/>
            <a:ext cx="9144000" cy="12223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2209800" y="1917472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452628" indent="-342900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Question 1: </a:t>
            </a:r>
            <a:r>
              <a:rPr lang="en-US" sz="2400" dirty="0">
                <a:solidFill>
                  <a:srgbClr val="FFFF00"/>
                </a:solidFill>
                <a:latin typeface="Helvetica Neue"/>
              </a:rPr>
              <a:t>Who promoted the </a:t>
            </a:r>
            <a:r>
              <a:rPr lang="en-US" sz="2400" i="1" dirty="0">
                <a:solidFill>
                  <a:srgbClr val="FFFF00"/>
                </a:solidFill>
                <a:latin typeface="Helvetica Neue"/>
              </a:rPr>
              <a:t>International Day of</a:t>
            </a:r>
          </a:p>
          <a:p>
            <a:pPr marL="452628" indent="-342900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n-US" sz="2400" i="1" dirty="0">
                <a:solidFill>
                  <a:srgbClr val="FFFF00"/>
                </a:solidFill>
                <a:latin typeface="Helvetica Neue"/>
              </a:rPr>
              <a:t> Persons with Disabilities ?</a:t>
            </a:r>
          </a:p>
          <a:p>
            <a:pPr marL="452628" indent="-342900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-3124200" y="1600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3" descr="biglogo">
            <a:hlinkClick r:id="" action="ppaction://noaction">
              <a:snd r:embed="rId11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74800" y="101600"/>
            <a:ext cx="12954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pic>
        <p:nvPicPr>
          <p:cNvPr id="9224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35137" y="4254062"/>
            <a:ext cx="5812397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cxnSp>
        <p:nvCxnSpPr>
          <p:cNvPr id="9225" name="Straight Connector 20"/>
          <p:cNvCxnSpPr>
            <a:cxnSpLocks noChangeShapeType="1"/>
          </p:cNvCxnSpPr>
          <p:nvPr/>
        </p:nvCxnSpPr>
        <p:spPr bwMode="auto">
          <a:xfrm>
            <a:off x="2819400" y="733426"/>
            <a:ext cx="7162800" cy="28575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pic>
        <p:nvPicPr>
          <p:cNvPr id="9226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14499" y="2884258"/>
            <a:ext cx="5833036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9227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35138" y="4924204"/>
            <a:ext cx="5812396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9228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28694" y="3568677"/>
            <a:ext cx="5818842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2025748" y="4254061"/>
            <a:ext cx="5521785" cy="609600"/>
          </a:xfrm>
          <a:prstGeom prst="hexagon">
            <a:avLst>
              <a:gd name="adj" fmla="val 61619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United Nations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0" name="TextBox 26"/>
          <p:cNvSpPr txBox="1">
            <a:spLocks noChangeArrowheads="1"/>
          </p:cNvSpPr>
          <p:nvPr/>
        </p:nvSpPr>
        <p:spPr bwMode="auto">
          <a:xfrm>
            <a:off x="2341469" y="3662340"/>
            <a:ext cx="5206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 World Health Organization 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420939" y="5000403"/>
            <a:ext cx="3233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The Asian 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334373" y="4334678"/>
            <a:ext cx="47448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The United Nations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8538135" y="831622"/>
            <a:ext cx="1295400" cy="685800"/>
            <a:chOff x="2971800" y="3886200"/>
            <a:chExt cx="1295400" cy="685800"/>
          </a:xfrm>
        </p:grpSpPr>
        <p:sp>
          <p:nvSpPr>
            <p:cNvPr id="9245" name="AutoShape 27"/>
            <p:cNvSpPr>
              <a:spLocks noChangeArrowheads="1"/>
            </p:cNvSpPr>
            <p:nvPr/>
          </p:nvSpPr>
          <p:spPr bwMode="auto">
            <a:xfrm rot="5400000">
              <a:off x="3810000" y="4114800"/>
              <a:ext cx="304800" cy="304800"/>
            </a:xfrm>
            <a:prstGeom prst="flowChartDisplay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 b="1"/>
            </a:p>
          </p:txBody>
        </p:sp>
        <p:sp>
          <p:nvSpPr>
            <p:cNvPr id="9246" name="AutoShape 22"/>
            <p:cNvSpPr>
              <a:spLocks noChangeArrowheads="1"/>
            </p:cNvSpPr>
            <p:nvPr/>
          </p:nvSpPr>
          <p:spPr bwMode="auto">
            <a:xfrm rot="5400000">
              <a:off x="3200400" y="4125684"/>
              <a:ext cx="304800" cy="304800"/>
            </a:xfrm>
            <a:prstGeom prst="flowChartDisplay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 b="1"/>
            </a:p>
          </p:txBody>
        </p:sp>
        <p:sp>
          <p:nvSpPr>
            <p:cNvPr id="9247" name="Oval 26"/>
            <p:cNvSpPr>
              <a:spLocks noChangeArrowheads="1"/>
            </p:cNvSpPr>
            <p:nvPr/>
          </p:nvSpPr>
          <p:spPr bwMode="auto">
            <a:xfrm>
              <a:off x="3581400" y="3962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 b="1"/>
            </a:p>
          </p:txBody>
        </p:sp>
        <p:sp>
          <p:nvSpPr>
            <p:cNvPr id="9248" name="Oval 25"/>
            <p:cNvSpPr>
              <a:spLocks noChangeArrowheads="1"/>
            </p:cNvSpPr>
            <p:nvPr/>
          </p:nvSpPr>
          <p:spPr bwMode="auto">
            <a:xfrm>
              <a:off x="3276600" y="3962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 b="1"/>
            </a:p>
          </p:txBody>
        </p:sp>
        <p:sp>
          <p:nvSpPr>
            <p:cNvPr id="9249" name="Oval 23"/>
            <p:cNvSpPr>
              <a:spLocks noChangeArrowheads="1"/>
            </p:cNvSpPr>
            <p:nvPr/>
          </p:nvSpPr>
          <p:spPr bwMode="auto">
            <a:xfrm>
              <a:off x="3886200" y="3962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solidFill>
                  <a:schemeClr val="bg1"/>
                </a:solidFill>
                <a:latin typeface="Garamond" pitchFamily="18" charset="0"/>
              </a:endParaRPr>
            </a:p>
          </p:txBody>
        </p:sp>
        <p:sp>
          <p:nvSpPr>
            <p:cNvPr id="9250" name="AutoShape 24"/>
            <p:cNvSpPr>
              <a:spLocks noChangeArrowheads="1"/>
            </p:cNvSpPr>
            <p:nvPr/>
          </p:nvSpPr>
          <p:spPr bwMode="auto">
            <a:xfrm rot="5400000">
              <a:off x="3505200" y="4125686"/>
              <a:ext cx="304800" cy="304800"/>
            </a:xfrm>
            <a:prstGeom prst="flowChartDisplay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 b="1"/>
            </a:p>
          </p:txBody>
        </p:sp>
        <p:sp>
          <p:nvSpPr>
            <p:cNvPr id="9251" name="Oval 18"/>
            <p:cNvSpPr>
              <a:spLocks noChangeArrowheads="1"/>
            </p:cNvSpPr>
            <p:nvPr/>
          </p:nvSpPr>
          <p:spPr bwMode="auto">
            <a:xfrm>
              <a:off x="2971800" y="388620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 b="1">
                <a:latin typeface="Times New Roman" pitchFamily="18" charset="0"/>
              </a:endParaRPr>
            </a:p>
          </p:txBody>
        </p:sp>
      </p:grpSp>
      <p:sp>
        <p:nvSpPr>
          <p:cNvPr id="9234" name="Oval 19"/>
          <p:cNvSpPr>
            <a:spLocks noChangeArrowheads="1"/>
          </p:cNvSpPr>
          <p:nvPr/>
        </p:nvSpPr>
        <p:spPr bwMode="auto">
          <a:xfrm>
            <a:off x="7166535" y="831622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b="1">
              <a:latin typeface="Times New Roman" pitchFamily="18" charset="0"/>
            </a:endParaRPr>
          </a:p>
        </p:txBody>
      </p:sp>
      <p:pic>
        <p:nvPicPr>
          <p:cNvPr id="9235" name="Picture 2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V="1">
            <a:off x="7547535" y="861786"/>
            <a:ext cx="51435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6" name="Oval 17"/>
          <p:cNvSpPr>
            <a:spLocks noChangeArrowheads="1"/>
          </p:cNvSpPr>
          <p:nvPr/>
        </p:nvSpPr>
        <p:spPr bwMode="auto">
          <a:xfrm>
            <a:off x="5794935" y="869722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309906" y="2978714"/>
            <a:ext cx="4980127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The World Trade Organization</a:t>
            </a: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5817161" y="831622"/>
            <a:ext cx="1262063" cy="685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.VnArial" pitchFamily="34" charset="0"/>
              </a:rPr>
              <a:t>50:50</a:t>
            </a:r>
          </a:p>
        </p:txBody>
      </p:sp>
      <p:sp>
        <p:nvSpPr>
          <p:cNvPr id="4126" name="AutoShape 30"/>
          <p:cNvSpPr>
            <a:spLocks noChangeArrowheads="1"/>
          </p:cNvSpPr>
          <p:nvPr/>
        </p:nvSpPr>
        <p:spPr bwMode="auto">
          <a:xfrm>
            <a:off x="6400800" y="6019800"/>
            <a:ext cx="2971800" cy="685800"/>
          </a:xfrm>
          <a:prstGeom prst="cloudCallout">
            <a:avLst>
              <a:gd name="adj1" fmla="val 132745"/>
              <a:gd name="adj2" fmla="val -439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Time for sending SMS</a:t>
            </a:r>
          </a:p>
        </p:txBody>
      </p: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4128" name="Rectangle 3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4129" name="Rectangle 3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4130" name="Rectangle 3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61557541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111" grpId="0" animBg="1"/>
      <p:bldP spid="28" grpId="0"/>
      <p:bldP spid="29" grpId="0"/>
      <p:bldP spid="56" grpId="0" animBg="1"/>
      <p:bldP spid="4126" grpId="0" animBg="1"/>
      <p:bldP spid="4127" grpId="0" animBg="1"/>
      <p:bldP spid="4128" grpId="0" animBg="1"/>
      <p:bldP spid="4129" grpId="0" animBg="1"/>
      <p:bldP spid="4130" grpId="0" animBg="1"/>
      <p:bldP spid="41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8411379_875975409265640_3702268693984575488_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3083" y="-2070847"/>
            <a:ext cx="12425083" cy="10233212"/>
          </a:xfrm>
        </p:spPr>
      </p:pic>
      <p:sp>
        <p:nvSpPr>
          <p:cNvPr id="6" name="Rectangle 5"/>
          <p:cNvSpPr/>
          <p:nvPr/>
        </p:nvSpPr>
        <p:spPr>
          <a:xfrm>
            <a:off x="-233083" y="-1450227"/>
            <a:ext cx="12425083" cy="18153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33083" y="5688107"/>
            <a:ext cx="12425083" cy="18825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lackboar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1600201"/>
            <a:ext cx="9144000" cy="12223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2286000" y="1799998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Question 2: </a:t>
            </a:r>
            <a:r>
              <a:rPr lang="en-US" sz="2400" dirty="0">
                <a:solidFill>
                  <a:srgbClr val="FFFF00"/>
                </a:solidFill>
                <a:latin typeface="Helvetica Neue"/>
              </a:rPr>
              <a:t>What is the aim of this special day?</a:t>
            </a: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-3124200" y="1600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3" descr="biglogo">
            <a:hlinkClick r:id="" action="ppaction://noaction">
              <a:snd r:embed="rId11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24000" y="539750"/>
            <a:ext cx="12954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WordArt 31"/>
          <p:cNvSpPr>
            <a:spLocks noChangeArrowheads="1" noChangeShapeType="1" noTextEdit="1"/>
          </p:cNvSpPr>
          <p:nvPr/>
        </p:nvSpPr>
        <p:spPr bwMode="auto">
          <a:xfrm>
            <a:off x="5410200" y="3810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pic>
        <p:nvPicPr>
          <p:cNvPr id="8200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6333" y="4484252"/>
            <a:ext cx="8683065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cxnSp>
        <p:nvCxnSpPr>
          <p:cNvPr id="8201" name="Straight Connector 20"/>
          <p:cNvCxnSpPr>
            <a:cxnSpLocks noChangeShapeType="1"/>
          </p:cNvCxnSpPr>
          <p:nvPr/>
        </p:nvCxnSpPr>
        <p:spPr bwMode="auto">
          <a:xfrm>
            <a:off x="2819400" y="733426"/>
            <a:ext cx="7162800" cy="28575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pic>
        <p:nvPicPr>
          <p:cNvPr id="8202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65300" y="3121043"/>
            <a:ext cx="8674100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8203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2600" y="5175826"/>
            <a:ext cx="8522898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8204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6334" y="3793332"/>
            <a:ext cx="8683065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2240427" y="3793331"/>
            <a:ext cx="8073727" cy="609600"/>
          </a:xfrm>
          <a:prstGeom prst="hexagon">
            <a:avLst>
              <a:gd name="adj" fmla="val 61619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raising awareness of disability issues and calls for</a:t>
            </a:r>
          </a:p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support for the rights and well – being of disabled people</a:t>
            </a:r>
            <a:endParaRPr lang="en-US" sz="2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591097" y="3753636"/>
            <a:ext cx="71331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raising awareness of disability issues and calls for support for the rights and well – being of disabled people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591097" y="5268049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providing healthcare and education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591097" y="4574251"/>
            <a:ext cx="68613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raising money to prepare gifts for the disabled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8629650" y="874068"/>
            <a:ext cx="1295400" cy="685800"/>
            <a:chOff x="2971800" y="3886200"/>
            <a:chExt cx="1295400" cy="685800"/>
          </a:xfrm>
        </p:grpSpPr>
        <p:sp>
          <p:nvSpPr>
            <p:cNvPr id="8221" name="AutoShape 27"/>
            <p:cNvSpPr>
              <a:spLocks noChangeArrowheads="1"/>
            </p:cNvSpPr>
            <p:nvPr/>
          </p:nvSpPr>
          <p:spPr bwMode="auto">
            <a:xfrm rot="5400000">
              <a:off x="3810000" y="4114800"/>
              <a:ext cx="304800" cy="304800"/>
            </a:xfrm>
            <a:prstGeom prst="flowChartDisplay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 b="1"/>
            </a:p>
          </p:txBody>
        </p:sp>
        <p:sp>
          <p:nvSpPr>
            <p:cNvPr id="8222" name="AutoShape 22"/>
            <p:cNvSpPr>
              <a:spLocks noChangeArrowheads="1"/>
            </p:cNvSpPr>
            <p:nvPr/>
          </p:nvSpPr>
          <p:spPr bwMode="auto">
            <a:xfrm rot="5400000">
              <a:off x="3200400" y="4125684"/>
              <a:ext cx="304800" cy="304800"/>
            </a:xfrm>
            <a:prstGeom prst="flowChartDisplay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 b="1"/>
            </a:p>
          </p:txBody>
        </p:sp>
        <p:sp>
          <p:nvSpPr>
            <p:cNvPr id="8223" name="Oval 26"/>
            <p:cNvSpPr>
              <a:spLocks noChangeArrowheads="1"/>
            </p:cNvSpPr>
            <p:nvPr/>
          </p:nvSpPr>
          <p:spPr bwMode="auto">
            <a:xfrm>
              <a:off x="3581400" y="3962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 b="1"/>
            </a:p>
          </p:txBody>
        </p:sp>
        <p:sp>
          <p:nvSpPr>
            <p:cNvPr id="8224" name="Oval 25"/>
            <p:cNvSpPr>
              <a:spLocks noChangeArrowheads="1"/>
            </p:cNvSpPr>
            <p:nvPr/>
          </p:nvSpPr>
          <p:spPr bwMode="auto">
            <a:xfrm>
              <a:off x="3276600" y="3962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 b="1"/>
            </a:p>
          </p:txBody>
        </p:sp>
        <p:sp>
          <p:nvSpPr>
            <p:cNvPr id="8225" name="Oval 23"/>
            <p:cNvSpPr>
              <a:spLocks noChangeArrowheads="1"/>
            </p:cNvSpPr>
            <p:nvPr/>
          </p:nvSpPr>
          <p:spPr bwMode="auto">
            <a:xfrm>
              <a:off x="3886200" y="3962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b="1">
                <a:solidFill>
                  <a:schemeClr val="bg1"/>
                </a:solidFill>
                <a:latin typeface="Garamond" pitchFamily="18" charset="0"/>
              </a:endParaRPr>
            </a:p>
          </p:txBody>
        </p:sp>
        <p:sp>
          <p:nvSpPr>
            <p:cNvPr id="8226" name="AutoShape 24"/>
            <p:cNvSpPr>
              <a:spLocks noChangeArrowheads="1"/>
            </p:cNvSpPr>
            <p:nvPr/>
          </p:nvSpPr>
          <p:spPr bwMode="auto">
            <a:xfrm rot="5400000">
              <a:off x="3505200" y="4125686"/>
              <a:ext cx="304800" cy="304800"/>
            </a:xfrm>
            <a:prstGeom prst="flowChartDisplay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 b="1"/>
            </a:p>
          </p:txBody>
        </p:sp>
        <p:sp>
          <p:nvSpPr>
            <p:cNvPr id="8227" name="Oval 18"/>
            <p:cNvSpPr>
              <a:spLocks noChangeArrowheads="1"/>
            </p:cNvSpPr>
            <p:nvPr/>
          </p:nvSpPr>
          <p:spPr bwMode="auto">
            <a:xfrm>
              <a:off x="2971800" y="388620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 b="1">
                <a:latin typeface="Times New Roman" pitchFamily="18" charset="0"/>
              </a:endParaRPr>
            </a:p>
          </p:txBody>
        </p:sp>
      </p:grpSp>
      <p:sp>
        <p:nvSpPr>
          <p:cNvPr id="8210" name="Oval 19"/>
          <p:cNvSpPr>
            <a:spLocks noChangeArrowheads="1"/>
          </p:cNvSpPr>
          <p:nvPr/>
        </p:nvSpPr>
        <p:spPr bwMode="auto">
          <a:xfrm>
            <a:off x="7258050" y="874068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b="1">
              <a:latin typeface="Times New Roman" pitchFamily="18" charset="0"/>
            </a:endParaRPr>
          </a:p>
        </p:txBody>
      </p:sp>
      <p:pic>
        <p:nvPicPr>
          <p:cNvPr id="8211" name="Picture 2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V="1">
            <a:off x="7639050" y="904232"/>
            <a:ext cx="51435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2" name="Oval 17"/>
          <p:cNvSpPr>
            <a:spLocks noChangeArrowheads="1"/>
          </p:cNvSpPr>
          <p:nvPr/>
        </p:nvSpPr>
        <p:spPr bwMode="auto">
          <a:xfrm>
            <a:off x="5886450" y="874068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213" name="TextBox 55"/>
          <p:cNvSpPr txBox="1">
            <a:spLocks noChangeArrowheads="1"/>
          </p:cNvSpPr>
          <p:nvPr/>
        </p:nvSpPr>
        <p:spPr bwMode="auto">
          <a:xfrm>
            <a:off x="2513973" y="3210005"/>
            <a:ext cx="70001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teaching the disable to read and write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5908676" y="874068"/>
            <a:ext cx="1262063" cy="685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.VnArial" pitchFamily="34" charset="0"/>
              </a:rPr>
              <a:t>50:50</a:t>
            </a:r>
          </a:p>
        </p:txBody>
      </p:sp>
      <p:sp>
        <p:nvSpPr>
          <p:cNvPr id="3102" name="AutoShape 30"/>
          <p:cNvSpPr>
            <a:spLocks noChangeArrowheads="1"/>
          </p:cNvSpPr>
          <p:nvPr/>
        </p:nvSpPr>
        <p:spPr bwMode="auto">
          <a:xfrm>
            <a:off x="6400800" y="6019800"/>
            <a:ext cx="2971800" cy="685800"/>
          </a:xfrm>
          <a:prstGeom prst="cloudCallout">
            <a:avLst>
              <a:gd name="adj1" fmla="val 132745"/>
              <a:gd name="adj2" fmla="val -439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Time for sending SMS</a:t>
            </a:r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3107" name="Rectangle 3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78778549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111" grpId="0" animBg="1"/>
      <p:bldP spid="27" grpId="0"/>
      <p:bldP spid="28" grpId="0"/>
      <p:bldP spid="29" grpId="0"/>
      <p:bldP spid="3102" grpId="0" animBg="1"/>
      <p:bldP spid="3103" grpId="0" animBg="1"/>
      <p:bldP spid="3104" grpId="0" animBg="1"/>
      <p:bldP spid="3105" grpId="0" animBg="1"/>
      <p:bldP spid="3106" grpId="0" animBg="1"/>
      <p:bldP spid="310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lackboar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1600201"/>
            <a:ext cx="9144000" cy="12223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2057400" y="1828800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2400" b="1">
              <a:solidFill>
                <a:srgbClr val="FFCC00"/>
              </a:solidFill>
              <a:latin typeface=".VnTime" pitchFamily="34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-3124200" y="1600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3" descr="biglogo">
            <a:hlinkClick r:id="" action="ppaction://noaction">
              <a:snd r:embed="rId11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74800" y="101600"/>
            <a:ext cx="12954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pic>
        <p:nvPicPr>
          <p:cNvPr id="11272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2599" y="4350220"/>
            <a:ext cx="8619564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cxnSp>
        <p:nvCxnSpPr>
          <p:cNvPr id="11273" name="Straight Connector 20"/>
          <p:cNvCxnSpPr>
            <a:cxnSpLocks noChangeShapeType="1"/>
          </p:cNvCxnSpPr>
          <p:nvPr/>
        </p:nvCxnSpPr>
        <p:spPr bwMode="auto">
          <a:xfrm>
            <a:off x="2819400" y="733426"/>
            <a:ext cx="7162800" cy="28575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pic>
        <p:nvPicPr>
          <p:cNvPr id="11274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2599" y="3010556"/>
            <a:ext cx="8619564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1275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46248" y="5036020"/>
            <a:ext cx="8625915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1276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2599" y="3680388"/>
            <a:ext cx="8619564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2374665" y="5054276"/>
            <a:ext cx="7845099" cy="609600"/>
          </a:xfrm>
          <a:prstGeom prst="hexagon">
            <a:avLst>
              <a:gd name="adj" fmla="val 61619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facing challenges, discrimination, poverty, </a:t>
            </a:r>
          </a:p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access to education, employment and heath care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651312" y="3810147"/>
            <a:ext cx="72737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They are facing poverty, uneducated and healthcare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620564" y="4961906"/>
            <a:ext cx="73533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facing challenges, discrimination, poverty, limited access to education, employment and heath care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636836" y="4452661"/>
            <a:ext cx="72882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They are facing challenges and healthcare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85" name="TextBox 55"/>
          <p:cNvSpPr txBox="1">
            <a:spLocks noChangeArrowheads="1"/>
          </p:cNvSpPr>
          <p:nvPr/>
        </p:nvSpPr>
        <p:spPr bwMode="auto">
          <a:xfrm>
            <a:off x="2560637" y="3101089"/>
            <a:ext cx="75784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They are facing unemployment, health and discrimination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58116" y="874060"/>
            <a:ext cx="4038600" cy="685800"/>
            <a:chOff x="1752600" y="3886200"/>
            <a:chExt cx="4038600" cy="685800"/>
          </a:xfrm>
        </p:grpSpPr>
        <p:grpSp>
          <p:nvGrpSpPr>
            <p:cNvPr id="2" name="Group 60"/>
            <p:cNvGrpSpPr>
              <a:grpSpLocks/>
            </p:cNvGrpSpPr>
            <p:nvPr/>
          </p:nvGrpSpPr>
          <p:grpSpPr bwMode="auto">
            <a:xfrm>
              <a:off x="4495800" y="3886200"/>
              <a:ext cx="1295400" cy="685800"/>
              <a:chOff x="2971800" y="3886200"/>
              <a:chExt cx="1295400" cy="685800"/>
            </a:xfrm>
          </p:grpSpPr>
          <p:sp>
            <p:nvSpPr>
              <p:cNvPr id="11294" name="AutoShape 27"/>
              <p:cNvSpPr>
                <a:spLocks noChangeArrowheads="1"/>
              </p:cNvSpPr>
              <p:nvPr/>
            </p:nvSpPr>
            <p:spPr bwMode="auto">
              <a:xfrm rot="5400000">
                <a:off x="3810000" y="4114800"/>
                <a:ext cx="304800" cy="304800"/>
              </a:xfrm>
              <a:prstGeom prst="flowChartDisplay">
                <a:avLst/>
              </a:prstGeom>
              <a:solidFill>
                <a:srgbClr val="0000FF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b="1"/>
              </a:p>
            </p:txBody>
          </p:sp>
          <p:sp>
            <p:nvSpPr>
              <p:cNvPr id="11295" name="AutoShape 22"/>
              <p:cNvSpPr>
                <a:spLocks noChangeArrowheads="1"/>
              </p:cNvSpPr>
              <p:nvPr/>
            </p:nvSpPr>
            <p:spPr bwMode="auto">
              <a:xfrm rot="5400000">
                <a:off x="3200400" y="4125684"/>
                <a:ext cx="304800" cy="304800"/>
              </a:xfrm>
              <a:prstGeom prst="flowChartDisplay">
                <a:avLst/>
              </a:prstGeom>
              <a:solidFill>
                <a:srgbClr val="0000FF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b="1"/>
              </a:p>
            </p:txBody>
          </p:sp>
          <p:sp>
            <p:nvSpPr>
              <p:cNvPr id="11296" name="Oval 26"/>
              <p:cNvSpPr>
                <a:spLocks noChangeArrowheads="1"/>
              </p:cNvSpPr>
              <p:nvPr/>
            </p:nvSpPr>
            <p:spPr bwMode="auto">
              <a:xfrm>
                <a:off x="3581400" y="3962400"/>
                <a:ext cx="152400" cy="152400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 b="1"/>
              </a:p>
            </p:txBody>
          </p:sp>
          <p:sp>
            <p:nvSpPr>
              <p:cNvPr id="11297" name="Oval 25"/>
              <p:cNvSpPr>
                <a:spLocks noChangeArrowheads="1"/>
              </p:cNvSpPr>
              <p:nvPr/>
            </p:nvSpPr>
            <p:spPr bwMode="auto">
              <a:xfrm>
                <a:off x="3276600" y="3962400"/>
                <a:ext cx="152400" cy="152400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 b="1"/>
              </a:p>
            </p:txBody>
          </p:sp>
          <p:sp>
            <p:nvSpPr>
              <p:cNvPr id="11298" name="Oval 23"/>
              <p:cNvSpPr>
                <a:spLocks noChangeArrowheads="1"/>
              </p:cNvSpPr>
              <p:nvPr/>
            </p:nvSpPr>
            <p:spPr bwMode="auto">
              <a:xfrm>
                <a:off x="3886200" y="3962400"/>
                <a:ext cx="152400" cy="152400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vi-VN" b="1">
                  <a:solidFill>
                    <a:schemeClr val="bg1"/>
                  </a:solidFill>
                  <a:latin typeface="Garamond" pitchFamily="18" charset="0"/>
                </a:endParaRPr>
              </a:p>
            </p:txBody>
          </p:sp>
          <p:sp>
            <p:nvSpPr>
              <p:cNvPr id="11299" name="AutoShape 24"/>
              <p:cNvSpPr>
                <a:spLocks noChangeArrowheads="1"/>
              </p:cNvSpPr>
              <p:nvPr/>
            </p:nvSpPr>
            <p:spPr bwMode="auto">
              <a:xfrm rot="5400000">
                <a:off x="3505200" y="4125686"/>
                <a:ext cx="304800" cy="304800"/>
              </a:xfrm>
              <a:prstGeom prst="flowChartDisplay">
                <a:avLst/>
              </a:prstGeom>
              <a:solidFill>
                <a:srgbClr val="0000FF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b="1"/>
              </a:p>
            </p:txBody>
          </p:sp>
          <p:sp>
            <p:nvSpPr>
              <p:cNvPr id="11300" name="Oval 18"/>
              <p:cNvSpPr>
                <a:spLocks noChangeArrowheads="1"/>
              </p:cNvSpPr>
              <p:nvPr/>
            </p:nvSpPr>
            <p:spPr bwMode="auto">
              <a:xfrm>
                <a:off x="2971800" y="3886200"/>
                <a:ext cx="1295400" cy="685800"/>
              </a:xfrm>
              <a:prstGeom prst="ellipse">
                <a:avLst/>
              </a:prstGeom>
              <a:noFill/>
              <a:ln w="57150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 b="1">
                  <a:latin typeface="Times New Roman" pitchFamily="18" charset="0"/>
                </a:endParaRPr>
              </a:p>
            </p:txBody>
          </p:sp>
        </p:grpSp>
        <p:sp>
          <p:nvSpPr>
            <p:cNvPr id="11282" name="Oval 19"/>
            <p:cNvSpPr>
              <a:spLocks noChangeArrowheads="1"/>
            </p:cNvSpPr>
            <p:nvPr/>
          </p:nvSpPr>
          <p:spPr bwMode="auto">
            <a:xfrm>
              <a:off x="3124200" y="388620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 b="1">
                <a:latin typeface="Times New Roman" pitchFamily="18" charset="0"/>
              </a:endParaRPr>
            </a:p>
          </p:txBody>
        </p:sp>
        <p:pic>
          <p:nvPicPr>
            <p:cNvPr id="11283" name="Picture 2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flipV="1">
              <a:off x="3505200" y="3916364"/>
              <a:ext cx="51435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4" name="Oval 17"/>
            <p:cNvSpPr>
              <a:spLocks noChangeArrowheads="1"/>
            </p:cNvSpPr>
            <p:nvPr/>
          </p:nvSpPr>
          <p:spPr bwMode="auto">
            <a:xfrm>
              <a:off x="1752600" y="388620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774826" y="3886200"/>
              <a:ext cx="1262063" cy="6858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.VnArial" pitchFamily="34" charset="0"/>
                </a:rPr>
                <a:t>50:50</a:t>
              </a:r>
            </a:p>
          </p:txBody>
        </p:sp>
      </p:grpSp>
      <p:sp>
        <p:nvSpPr>
          <p:cNvPr id="11287" name="Rectangle 3"/>
          <p:cNvSpPr>
            <a:spLocks noChangeArrowheads="1"/>
          </p:cNvSpPr>
          <p:nvPr/>
        </p:nvSpPr>
        <p:spPr bwMode="auto">
          <a:xfrm>
            <a:off x="2371164" y="1752600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Question 3: </a:t>
            </a:r>
            <a:r>
              <a:rPr lang="en-US" sz="2800" dirty="0">
                <a:solidFill>
                  <a:srgbClr val="FFFF00"/>
                </a:solidFill>
                <a:latin typeface="Helvetica Neue"/>
              </a:rPr>
              <a:t>What are the problems that many</a:t>
            </a:r>
          </a:p>
          <a:p>
            <a:r>
              <a:rPr lang="en-US" sz="2800" dirty="0">
                <a:solidFill>
                  <a:srgbClr val="FFFF00"/>
                </a:solidFill>
                <a:latin typeface="Helvetica Neue"/>
              </a:rPr>
              <a:t> disabled people are still facing?</a:t>
            </a:r>
          </a:p>
        </p:txBody>
      </p:sp>
      <p:sp>
        <p:nvSpPr>
          <p:cNvPr id="6175" name="AutoShape 31"/>
          <p:cNvSpPr>
            <a:spLocks noChangeArrowheads="1"/>
          </p:cNvSpPr>
          <p:nvPr/>
        </p:nvSpPr>
        <p:spPr bwMode="auto">
          <a:xfrm>
            <a:off x="6400800" y="6019800"/>
            <a:ext cx="2971800" cy="685800"/>
          </a:xfrm>
          <a:prstGeom prst="cloudCallout">
            <a:avLst>
              <a:gd name="adj1" fmla="val 132745"/>
              <a:gd name="adj2" fmla="val -439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Time for sending SMS</a:t>
            </a:r>
          </a:p>
        </p:txBody>
      </p:sp>
      <p:sp>
        <p:nvSpPr>
          <p:cNvPr id="6176" name="Rectangle 32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6177" name="Rectangle 33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6178" name="Rectangle 34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27817538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11" grpId="0" animBg="1"/>
      <p:bldP spid="6175" grpId="0" animBg="1"/>
      <p:bldP spid="6176" grpId="0" animBg="1"/>
      <p:bldP spid="6177" grpId="0" animBg="1"/>
      <p:bldP spid="6178" grpId="0" animBg="1"/>
      <p:bldP spid="6179" grpId="0" animBg="1"/>
      <p:bldP spid="618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lackboar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1600201"/>
            <a:ext cx="9144000" cy="12223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2250141" y="2060575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452628" indent="-342900" algn="ctr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Question 4: “they” in the last sentence in paragraph 2 </a:t>
            </a:r>
          </a:p>
          <a:p>
            <a:pPr marL="452628" indent="-342900" algn="ctr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refer to_______</a:t>
            </a:r>
          </a:p>
          <a:p>
            <a:pPr marL="452628" indent="-342900" algn="ctr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-3124200" y="1600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3" descr="biglogo">
            <a:hlinkClick r:id="" action="ppaction://noaction">
              <a:snd r:embed="rId11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74800" y="101600"/>
            <a:ext cx="12954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pic>
        <p:nvPicPr>
          <p:cNvPr id="9224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65300" y="5410201"/>
            <a:ext cx="4343400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cxnSp>
        <p:nvCxnSpPr>
          <p:cNvPr id="9225" name="Straight Connector 20"/>
          <p:cNvCxnSpPr>
            <a:cxnSpLocks noChangeShapeType="1"/>
          </p:cNvCxnSpPr>
          <p:nvPr/>
        </p:nvCxnSpPr>
        <p:spPr bwMode="auto">
          <a:xfrm>
            <a:off x="2819400" y="733426"/>
            <a:ext cx="7162800" cy="28575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pic>
        <p:nvPicPr>
          <p:cNvPr id="9226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65300" y="4724401"/>
            <a:ext cx="4343400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9227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72200" y="5410201"/>
            <a:ext cx="4343400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9228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72200" y="4724401"/>
            <a:ext cx="4343400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2057400" y="5410200"/>
            <a:ext cx="4038600" cy="609600"/>
          </a:xfrm>
          <a:prstGeom prst="hexagon">
            <a:avLst>
              <a:gd name="adj" fmla="val 61619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200" b="1" dirty="0">
                <a:solidFill>
                  <a:srgbClr val="FF0066"/>
                </a:solidFill>
                <a:latin typeface=".VnArial" pitchFamily="34" charset="0"/>
              </a:rPr>
              <a:t>C. people with disabilities</a:t>
            </a:r>
          </a:p>
        </p:txBody>
      </p:sp>
      <p:sp>
        <p:nvSpPr>
          <p:cNvPr id="9230" name="TextBox 26"/>
          <p:cNvSpPr txBox="1">
            <a:spLocks noChangeArrowheads="1"/>
          </p:cNvSpPr>
          <p:nvPr/>
        </p:nvSpPr>
        <p:spPr bwMode="auto">
          <a:xfrm>
            <a:off x="6824664" y="4800600"/>
            <a:ext cx="3657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schools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858000" y="5517813"/>
            <a:ext cx="323373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citizens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42298" y="5473608"/>
            <a:ext cx="37838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with disabilities</a:t>
            </a:r>
          </a:p>
          <a:p>
            <a:endParaRPr lang="en-US" b="1" dirty="0">
              <a:latin typeface=".VnArial" pitchFamily="34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286000" y="4800601"/>
            <a:ext cx="3352800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disabled children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93976" y="845018"/>
            <a:ext cx="4038600" cy="685800"/>
            <a:chOff x="1752600" y="3886200"/>
            <a:chExt cx="4038600" cy="685800"/>
          </a:xfrm>
        </p:grpSpPr>
        <p:grpSp>
          <p:nvGrpSpPr>
            <p:cNvPr id="2" name="Group 60"/>
            <p:cNvGrpSpPr>
              <a:grpSpLocks/>
            </p:cNvGrpSpPr>
            <p:nvPr/>
          </p:nvGrpSpPr>
          <p:grpSpPr bwMode="auto">
            <a:xfrm>
              <a:off x="4495800" y="3886200"/>
              <a:ext cx="1295400" cy="685800"/>
              <a:chOff x="2971800" y="3886200"/>
              <a:chExt cx="1295400" cy="685800"/>
            </a:xfrm>
          </p:grpSpPr>
          <p:sp>
            <p:nvSpPr>
              <p:cNvPr id="9245" name="AutoShape 27"/>
              <p:cNvSpPr>
                <a:spLocks noChangeArrowheads="1"/>
              </p:cNvSpPr>
              <p:nvPr/>
            </p:nvSpPr>
            <p:spPr bwMode="auto">
              <a:xfrm rot="5400000">
                <a:off x="3810000" y="4114800"/>
                <a:ext cx="304800" cy="304800"/>
              </a:xfrm>
              <a:prstGeom prst="flowChartDisplay">
                <a:avLst/>
              </a:prstGeom>
              <a:solidFill>
                <a:srgbClr val="0000FF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b="1"/>
              </a:p>
            </p:txBody>
          </p:sp>
          <p:sp>
            <p:nvSpPr>
              <p:cNvPr id="9246" name="AutoShape 22"/>
              <p:cNvSpPr>
                <a:spLocks noChangeArrowheads="1"/>
              </p:cNvSpPr>
              <p:nvPr/>
            </p:nvSpPr>
            <p:spPr bwMode="auto">
              <a:xfrm rot="5400000">
                <a:off x="3200400" y="4125684"/>
                <a:ext cx="304800" cy="304800"/>
              </a:xfrm>
              <a:prstGeom prst="flowChartDisplay">
                <a:avLst/>
              </a:prstGeom>
              <a:solidFill>
                <a:srgbClr val="0000FF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b="1"/>
              </a:p>
            </p:txBody>
          </p:sp>
          <p:sp>
            <p:nvSpPr>
              <p:cNvPr id="9247" name="Oval 26"/>
              <p:cNvSpPr>
                <a:spLocks noChangeArrowheads="1"/>
              </p:cNvSpPr>
              <p:nvPr/>
            </p:nvSpPr>
            <p:spPr bwMode="auto">
              <a:xfrm>
                <a:off x="3581400" y="3962400"/>
                <a:ext cx="152400" cy="152400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 b="1"/>
              </a:p>
            </p:txBody>
          </p:sp>
          <p:sp>
            <p:nvSpPr>
              <p:cNvPr id="9248" name="Oval 25"/>
              <p:cNvSpPr>
                <a:spLocks noChangeArrowheads="1"/>
              </p:cNvSpPr>
              <p:nvPr/>
            </p:nvSpPr>
            <p:spPr bwMode="auto">
              <a:xfrm>
                <a:off x="3276600" y="3962400"/>
                <a:ext cx="152400" cy="152400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 b="1"/>
              </a:p>
            </p:txBody>
          </p:sp>
          <p:sp>
            <p:nvSpPr>
              <p:cNvPr id="9249" name="Oval 23"/>
              <p:cNvSpPr>
                <a:spLocks noChangeArrowheads="1"/>
              </p:cNvSpPr>
              <p:nvPr/>
            </p:nvSpPr>
            <p:spPr bwMode="auto">
              <a:xfrm>
                <a:off x="3886200" y="3962400"/>
                <a:ext cx="152400" cy="152400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vi-VN" b="1">
                  <a:solidFill>
                    <a:schemeClr val="bg1"/>
                  </a:solidFill>
                  <a:latin typeface="Garamond" pitchFamily="18" charset="0"/>
                </a:endParaRPr>
              </a:p>
            </p:txBody>
          </p:sp>
          <p:sp>
            <p:nvSpPr>
              <p:cNvPr id="9250" name="AutoShape 24"/>
              <p:cNvSpPr>
                <a:spLocks noChangeArrowheads="1"/>
              </p:cNvSpPr>
              <p:nvPr/>
            </p:nvSpPr>
            <p:spPr bwMode="auto">
              <a:xfrm rot="5400000">
                <a:off x="3505200" y="4125686"/>
                <a:ext cx="304800" cy="304800"/>
              </a:xfrm>
              <a:prstGeom prst="flowChartDisplay">
                <a:avLst/>
              </a:prstGeom>
              <a:solidFill>
                <a:srgbClr val="0000FF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b="1"/>
              </a:p>
            </p:txBody>
          </p:sp>
          <p:sp>
            <p:nvSpPr>
              <p:cNvPr id="9251" name="Oval 18"/>
              <p:cNvSpPr>
                <a:spLocks noChangeArrowheads="1"/>
              </p:cNvSpPr>
              <p:nvPr/>
            </p:nvSpPr>
            <p:spPr bwMode="auto">
              <a:xfrm>
                <a:off x="2971800" y="3886200"/>
                <a:ext cx="1295400" cy="685800"/>
              </a:xfrm>
              <a:prstGeom prst="ellipse">
                <a:avLst/>
              </a:prstGeom>
              <a:noFill/>
              <a:ln w="57150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 b="1">
                  <a:latin typeface="Times New Roman" pitchFamily="18" charset="0"/>
                </a:endParaRPr>
              </a:p>
            </p:txBody>
          </p:sp>
        </p:grpSp>
        <p:sp>
          <p:nvSpPr>
            <p:cNvPr id="9234" name="Oval 19"/>
            <p:cNvSpPr>
              <a:spLocks noChangeArrowheads="1"/>
            </p:cNvSpPr>
            <p:nvPr/>
          </p:nvSpPr>
          <p:spPr bwMode="auto">
            <a:xfrm>
              <a:off x="3124200" y="388620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 b="1">
                <a:latin typeface="Times New Roman" pitchFamily="18" charset="0"/>
              </a:endParaRPr>
            </a:p>
          </p:txBody>
        </p:sp>
        <p:pic>
          <p:nvPicPr>
            <p:cNvPr id="9235" name="Picture 2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flipV="1">
              <a:off x="3505200" y="3916364"/>
              <a:ext cx="51435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6" name="Oval 17"/>
            <p:cNvSpPr>
              <a:spLocks noChangeArrowheads="1"/>
            </p:cNvSpPr>
            <p:nvPr/>
          </p:nvSpPr>
          <p:spPr bwMode="auto">
            <a:xfrm>
              <a:off x="1752600" y="3886200"/>
              <a:ext cx="1295400" cy="685800"/>
            </a:xfrm>
            <a:prstGeom prst="ellipse">
              <a:avLst/>
            </a:prstGeom>
            <a:noFill/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774826" y="3886200"/>
              <a:ext cx="1262063" cy="6858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.VnArial" pitchFamily="34" charset="0"/>
                </a:rPr>
                <a:t>50:50</a:t>
              </a:r>
            </a:p>
          </p:txBody>
        </p:sp>
      </p:grpSp>
      <p:sp>
        <p:nvSpPr>
          <p:cNvPr id="4126" name="AutoShape 30"/>
          <p:cNvSpPr>
            <a:spLocks noChangeArrowheads="1"/>
          </p:cNvSpPr>
          <p:nvPr/>
        </p:nvSpPr>
        <p:spPr bwMode="auto">
          <a:xfrm>
            <a:off x="6400800" y="6019800"/>
            <a:ext cx="2971800" cy="685800"/>
          </a:xfrm>
          <a:prstGeom prst="cloudCallout">
            <a:avLst>
              <a:gd name="adj1" fmla="val 132745"/>
              <a:gd name="adj2" fmla="val -439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Time for sending SMS</a:t>
            </a:r>
          </a:p>
        </p:txBody>
      </p: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4128" name="Rectangle 3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4129" name="Rectangle 3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4130" name="Rectangle 3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09471518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11" grpId="0" animBg="1"/>
      <p:bldP spid="29" grpId="0"/>
      <p:bldP spid="29" grpId="1"/>
      <p:bldP spid="4126" grpId="0" animBg="1"/>
      <p:bldP spid="4127" grpId="0" animBg="1"/>
      <p:bldP spid="4128" grpId="0" animBg="1"/>
      <p:bldP spid="4129" grpId="0" animBg="1"/>
      <p:bldP spid="4130" grpId="0" animBg="1"/>
      <p:bldP spid="41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457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99279" y="1835683"/>
            <a:ext cx="7123771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Disabled people are citizens like everyone else and have the same rights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Káº¿t quáº£ hÃ¬nh áº£nh cho nen ppt don gian home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0362" y="1134070"/>
            <a:ext cx="38903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homework</a:t>
            </a:r>
          </a:p>
        </p:txBody>
      </p:sp>
      <p:sp>
        <p:nvSpPr>
          <p:cNvPr id="36868" name="TextBox 2"/>
          <p:cNvSpPr txBox="1">
            <a:spLocks noChangeArrowheads="1"/>
          </p:cNvSpPr>
          <p:nvPr/>
        </p:nvSpPr>
        <p:spPr bwMode="auto">
          <a:xfrm>
            <a:off x="2338251" y="2819400"/>
            <a:ext cx="863454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the lesson in the notebook.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 the new lesson.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807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365125"/>
            <a:ext cx="1102881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CARING FOR THOSE IN NEED</a:t>
            </a:r>
            <a:r>
              <a:rPr lang="en-US" b="1">
                <a:solidFill>
                  <a:srgbClr val="FF0000"/>
                </a:solidFill>
                <a:latin typeface=".VnBlack" pitchFamily="34" charset="0"/>
              </a:rPr>
              <a:t/>
            </a:r>
            <a:br>
              <a:rPr lang="en-US" b="1">
                <a:solidFill>
                  <a:srgbClr val="FF0000"/>
                </a:solidFill>
                <a:latin typeface=".VnBlack" pitchFamily="34" charset="0"/>
              </a:rPr>
            </a:br>
            <a:r>
              <a:rPr lang="en-US" b="1" smtClean="0">
                <a:solidFill>
                  <a:srgbClr val="FF0000"/>
                </a:solidFill>
                <a:latin typeface="+mn-lt"/>
              </a:rPr>
              <a:t>PERIOD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36: </a:t>
            </a:r>
            <a:r>
              <a:rPr lang="en-US" b="1" dirty="0">
                <a:solidFill>
                  <a:srgbClr val="7030A0"/>
                </a:solidFill>
                <a:latin typeface="+mn-lt"/>
              </a:rPr>
              <a:t>COMMUNICATION AND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26572" y="2246811"/>
            <a:ext cx="4741817" cy="394285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COMMUNICATION</a:t>
            </a:r>
          </a:p>
          <a:p>
            <a:pPr marL="0" indent="0" algn="ctr">
              <a:buNone/>
            </a:pPr>
            <a:r>
              <a:rPr lang="en-US" sz="4000" b="1" dirty="0"/>
              <a:t>East Meets West</a:t>
            </a:r>
          </a:p>
        </p:txBody>
      </p:sp>
      <p:pic>
        <p:nvPicPr>
          <p:cNvPr id="7" name="Picture 2" descr="C:\Users\Dell\Desktop\U4-L4-2-Co 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60" y="2259928"/>
            <a:ext cx="5140878" cy="42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66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365125"/>
            <a:ext cx="1102881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CARING FOR THOSE IN NEED</a:t>
            </a:r>
            <a:r>
              <a:rPr lang="en-US" b="1">
                <a:solidFill>
                  <a:srgbClr val="FF0000"/>
                </a:solidFill>
                <a:latin typeface=".VnBlack" pitchFamily="34" charset="0"/>
              </a:rPr>
              <a:t/>
            </a:r>
            <a:br>
              <a:rPr lang="en-US" b="1">
                <a:solidFill>
                  <a:srgbClr val="FF0000"/>
                </a:solidFill>
                <a:latin typeface=".VnBlack" pitchFamily="34" charset="0"/>
              </a:rPr>
            </a:br>
            <a:r>
              <a:rPr lang="en-US" b="1" smtClean="0">
                <a:solidFill>
                  <a:srgbClr val="FF0000"/>
                </a:solidFill>
                <a:latin typeface="+mn-lt"/>
              </a:rPr>
              <a:t>PERIOD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36: </a:t>
            </a:r>
            <a:r>
              <a:rPr lang="en-US" b="1" dirty="0">
                <a:solidFill>
                  <a:srgbClr val="7030A0"/>
                </a:solidFill>
                <a:latin typeface="+mn-lt"/>
              </a:rPr>
              <a:t>COMMUNICATION AND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26572" y="2246811"/>
            <a:ext cx="4741817" cy="3942852"/>
          </a:xfrm>
        </p:spPr>
        <p:txBody>
          <a:bodyPr>
            <a:normAutofit/>
          </a:bodyPr>
          <a:lstStyle/>
          <a:p>
            <a:pPr marL="857250" indent="-857250">
              <a:buAutoNum type="romanUcPeriod"/>
            </a:pPr>
            <a:r>
              <a:rPr lang="en-US" sz="4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Communication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000" b="1" smtClean="0"/>
              <a:t>East </a:t>
            </a:r>
            <a:r>
              <a:rPr lang="en-US" sz="4000" b="1" dirty="0"/>
              <a:t>Meets West</a:t>
            </a:r>
          </a:p>
        </p:txBody>
      </p:sp>
      <p:pic>
        <p:nvPicPr>
          <p:cNvPr id="7" name="Picture 2" descr="C:\Users\Dell\Desktop\U4-L4-2-Co 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60" y="2259928"/>
            <a:ext cx="5140878" cy="42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8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9332" y="145986"/>
            <a:ext cx="4517454" cy="7694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COMMUNICATION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78" y="1143000"/>
            <a:ext cx="2247900" cy="5410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895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9332" y="145987"/>
            <a:ext cx="4517454" cy="7694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COMMUNICATION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9" y="1143000"/>
            <a:ext cx="2247900" cy="5410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060885" y="1139781"/>
            <a:ext cx="855157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u="sng" smtClean="0">
                <a:solidFill>
                  <a:schemeClr val="accent1"/>
                </a:solidFill>
                <a:latin typeface="+mj-lt"/>
              </a:rPr>
              <a:t>*Vocabulary:</a:t>
            </a:r>
          </a:p>
          <a:p>
            <a:endParaRPr lang="vi-VN" sz="2000" smtClean="0"/>
          </a:p>
          <a:p>
            <a:endParaRPr lang="vi-VN" sz="2000"/>
          </a:p>
          <a:p>
            <a:endParaRPr lang="vi-VN" sz="2000" smtClean="0"/>
          </a:p>
        </p:txBody>
      </p:sp>
      <p:sp>
        <p:nvSpPr>
          <p:cNvPr id="6" name="Rectangle 5"/>
          <p:cNvSpPr/>
          <p:nvPr/>
        </p:nvSpPr>
        <p:spPr>
          <a:xfrm>
            <a:off x="3060885" y="2293943"/>
            <a:ext cx="7713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>
                <a:latin typeface="Times New Roman" pitchFamily="18" charset="0"/>
                <a:cs typeface="Times New Roman" pitchFamily="18" charset="0"/>
              </a:rPr>
              <a:t>hygiene /ˈhaɪdʒiːn/ (n) </a:t>
            </a:r>
            <a:r>
              <a:rPr lang="vi-VN" sz="400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vi-VN" sz="4000" smtClean="0">
                <a:latin typeface="Times New Roman" pitchFamily="18" charset="0"/>
                <a:cs typeface="Times New Roman" pitchFamily="18" charset="0"/>
              </a:rPr>
              <a:t>cleanliness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1366" y="3061799"/>
            <a:ext cx="16530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>
                <a:latin typeface="Times New Roman" pitchFamily="18" charset="0"/>
                <a:cs typeface="Times New Roman" pitchFamily="18" charset="0"/>
              </a:rPr>
              <a:t>vệ sinh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5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580" y="553792"/>
            <a:ext cx="10671220" cy="56231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000" smtClean="0">
                <a:latin typeface="+mj-lt"/>
              </a:rPr>
              <a:t>Humanitarian /hjuː</a:t>
            </a:r>
            <a:r>
              <a:rPr lang="vi-VN" sz="4000">
                <a:latin typeface="+mj-lt"/>
              </a:rPr>
              <a:t>ˌmænɪˈ</a:t>
            </a:r>
            <a:r>
              <a:rPr lang="vi-VN" sz="4000">
                <a:latin typeface="+mj-lt"/>
              </a:rPr>
              <a:t>teəriən</a:t>
            </a:r>
            <a:r>
              <a:rPr lang="vi-VN" sz="4000" smtClean="0">
                <a:latin typeface="+mj-lt"/>
              </a:rPr>
              <a:t>/ (n)/ (adj)</a:t>
            </a:r>
            <a:endParaRPr lang="vi-VN" sz="400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2546" y="5196419"/>
            <a:ext cx="71304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>
                <a:latin typeface="Times New Roman" pitchFamily="18" charset="0"/>
                <a:cs typeface="Times New Roman" pitchFamily="18" charset="0"/>
              </a:rPr>
              <a:t>( người theo chủ nghĩa) nhân đạo 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90" y="1410706"/>
            <a:ext cx="66675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4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386366"/>
            <a:ext cx="10568189" cy="57905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3200">
                <a:latin typeface="Times New Roman" pitchFamily="18" charset="0"/>
                <a:cs typeface="Times New Roman" pitchFamily="18" charset="0"/>
              </a:rPr>
              <a:t>non-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governmental /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ˌnɑːn ˌɡʌvərnˈ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mentl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(adj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) 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2" y="957263"/>
            <a:ext cx="8425239" cy="45548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8209" y="5755714"/>
            <a:ext cx="3425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/>
              <a:t>phi chính phủ</a:t>
            </a:r>
          </a:p>
        </p:txBody>
      </p:sp>
    </p:spTree>
    <p:extLst>
      <p:ext uri="{BB962C8B-B14F-4D97-AF65-F5344CB8AC3E}">
        <p14:creationId xmlns:p14="http://schemas.microsoft.com/office/powerpoint/2010/main" val="114937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1129</Words>
  <Application>Microsoft Office PowerPoint</Application>
  <PresentationFormat>Custom</PresentationFormat>
  <Paragraphs>261</Paragraphs>
  <Slides>34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Watch the  video</vt:lpstr>
      <vt:lpstr>PowerPoint Presentation</vt:lpstr>
      <vt:lpstr> UNIT 4: CARING FOR THOSE IN NEED PERIOD 36: COMMUNICATION AND CULTURE</vt:lpstr>
      <vt:lpstr> UNIT 4: CARING FOR THOSE IN NEED PERIOD 36: COMMUNICATION AND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at the picture.  What is it about?</vt:lpstr>
      <vt:lpstr>PowerPoint Presentation</vt:lpstr>
      <vt:lpstr>Vocabulary:</vt:lpstr>
      <vt:lpstr>PowerPoint Presentation</vt:lpstr>
      <vt:lpstr>PowerPoint Presentation</vt:lpstr>
      <vt:lpstr>PowerPoint Presentation</vt:lpstr>
      <vt:lpstr>Vocabulary:</vt:lpstr>
      <vt:lpstr>Vocabulary check Work in pair in 1 minute Match A (words) with B (meanings)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Đinh</dc:creator>
  <cp:lastModifiedBy>A</cp:lastModifiedBy>
  <cp:revision>126</cp:revision>
  <dcterms:created xsi:type="dcterms:W3CDTF">2019-11-04T22:52:18Z</dcterms:created>
  <dcterms:modified xsi:type="dcterms:W3CDTF">2022-11-28T23:25:14Z</dcterms:modified>
</cp:coreProperties>
</file>