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2" r:id="rId2"/>
    <p:sldMasterId id="2147483735" r:id="rId3"/>
  </p:sldMasterIdLst>
  <p:notesMasterIdLst>
    <p:notesMasterId r:id="rId39"/>
  </p:notesMasterIdLst>
  <p:sldIdLst>
    <p:sldId id="368" r:id="rId4"/>
    <p:sldId id="316" r:id="rId5"/>
    <p:sldId id="338" r:id="rId6"/>
    <p:sldId id="373" r:id="rId7"/>
    <p:sldId id="374" r:id="rId8"/>
    <p:sldId id="353" r:id="rId9"/>
    <p:sldId id="367" r:id="rId10"/>
    <p:sldId id="332" r:id="rId11"/>
    <p:sldId id="337" r:id="rId12"/>
    <p:sldId id="339" r:id="rId13"/>
    <p:sldId id="340" r:id="rId14"/>
    <p:sldId id="341" r:id="rId15"/>
    <p:sldId id="357" r:id="rId16"/>
    <p:sldId id="336" r:id="rId17"/>
    <p:sldId id="375" r:id="rId18"/>
    <p:sldId id="311" r:id="rId19"/>
    <p:sldId id="358" r:id="rId20"/>
    <p:sldId id="369" r:id="rId21"/>
    <p:sldId id="370" r:id="rId22"/>
    <p:sldId id="371" r:id="rId23"/>
    <p:sldId id="372" r:id="rId24"/>
    <p:sldId id="355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14" r:id="rId34"/>
    <p:sldId id="322" r:id="rId35"/>
    <p:sldId id="325" r:id="rId36"/>
    <p:sldId id="317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96" autoAdjust="0"/>
  </p:normalViewPr>
  <p:slideViewPr>
    <p:cSldViewPr snapToGrid="0" showGuides="1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3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EDD44C-8678-4004-BA78-778AFD2BC612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B7DCD75-D708-4217-B9A2-6351F513C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57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394393-EB89-494B-92A4-1B0A645787A5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D16D616-EED9-4862-A27D-EFD4C3757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28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292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36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4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09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6945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18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4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654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3890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5DF70D-1A63-40B3-A1E3-90E9DE71B01A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65308E3-B81A-4AE3-A534-CFB8EFF2B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15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AF6B9B-D5AA-4BEE-9203-579FD72B50B8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863B57B-C9EA-460D-8516-98EB98195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0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8" indent="0">
              <a:buNone/>
              <a:defRPr sz="1500" b="1"/>
            </a:lvl2pPr>
            <a:lvl3pPr marL="684726" indent="0">
              <a:buNone/>
              <a:defRPr sz="1350" b="1"/>
            </a:lvl3pPr>
            <a:lvl4pPr marL="1027090" indent="0">
              <a:buNone/>
              <a:defRPr sz="1200" b="1"/>
            </a:lvl4pPr>
            <a:lvl5pPr marL="1369452" indent="0">
              <a:buNone/>
              <a:defRPr sz="1200" b="1"/>
            </a:lvl5pPr>
            <a:lvl6pPr marL="1711817" indent="0">
              <a:buNone/>
              <a:defRPr sz="1200" b="1"/>
            </a:lvl6pPr>
            <a:lvl7pPr marL="2054180" indent="0">
              <a:buNone/>
              <a:defRPr sz="1200" b="1"/>
            </a:lvl7pPr>
            <a:lvl8pPr marL="2396542" indent="0">
              <a:buNone/>
              <a:defRPr sz="1200" b="1"/>
            </a:lvl8pPr>
            <a:lvl9pPr marL="273890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8" indent="0">
              <a:buNone/>
              <a:defRPr sz="1500" b="1"/>
            </a:lvl2pPr>
            <a:lvl3pPr marL="684726" indent="0">
              <a:buNone/>
              <a:defRPr sz="1350" b="1"/>
            </a:lvl3pPr>
            <a:lvl4pPr marL="1027090" indent="0">
              <a:buNone/>
              <a:defRPr sz="1200" b="1"/>
            </a:lvl4pPr>
            <a:lvl5pPr marL="1369452" indent="0">
              <a:buNone/>
              <a:defRPr sz="1200" b="1"/>
            </a:lvl5pPr>
            <a:lvl6pPr marL="1711817" indent="0">
              <a:buNone/>
              <a:defRPr sz="1200" b="1"/>
            </a:lvl6pPr>
            <a:lvl7pPr marL="2054180" indent="0">
              <a:buNone/>
              <a:defRPr sz="1200" b="1"/>
            </a:lvl7pPr>
            <a:lvl8pPr marL="2396542" indent="0">
              <a:buNone/>
              <a:defRPr sz="1200" b="1"/>
            </a:lvl8pPr>
            <a:lvl9pPr marL="273890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EF051D-12C3-4DB6-B6E2-C653779AA4EF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C324294-5924-41C0-9ED6-B288459B2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FE721C-E7E9-48D2-99E8-1ABA804F50AF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163D961-CB8D-4947-BECD-CF899DF63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38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52A634-C481-4AC5-94C3-24A3CBFB1E31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02A6485-11FB-42FB-9C4A-D7AA4884F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496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7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4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14"/>
            <a:ext cx="4011087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368" indent="0">
              <a:buNone/>
              <a:defRPr sz="900"/>
            </a:lvl2pPr>
            <a:lvl3pPr marL="684726" indent="0">
              <a:buNone/>
              <a:defRPr sz="825"/>
            </a:lvl3pPr>
            <a:lvl4pPr marL="1027090" indent="0">
              <a:buNone/>
              <a:defRPr sz="675"/>
            </a:lvl4pPr>
            <a:lvl5pPr marL="1369452" indent="0">
              <a:buNone/>
              <a:defRPr sz="675"/>
            </a:lvl5pPr>
            <a:lvl6pPr marL="1711817" indent="0">
              <a:buNone/>
              <a:defRPr sz="675"/>
            </a:lvl6pPr>
            <a:lvl7pPr marL="2054180" indent="0">
              <a:buNone/>
              <a:defRPr sz="675"/>
            </a:lvl7pPr>
            <a:lvl8pPr marL="2396542" indent="0">
              <a:buNone/>
              <a:defRPr sz="675"/>
            </a:lvl8pPr>
            <a:lvl9pPr marL="2738903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70F681-E157-41FC-A362-3ACAFFD52E2A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E8287D7-C837-4E11-BDBA-80342FF72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939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368" indent="0">
              <a:buNone/>
              <a:defRPr sz="2100"/>
            </a:lvl2pPr>
            <a:lvl3pPr marL="684726" indent="0">
              <a:buNone/>
              <a:defRPr sz="1800"/>
            </a:lvl3pPr>
            <a:lvl4pPr marL="1027090" indent="0">
              <a:buNone/>
              <a:defRPr sz="1500"/>
            </a:lvl4pPr>
            <a:lvl5pPr marL="1369452" indent="0">
              <a:buNone/>
              <a:defRPr sz="1500"/>
            </a:lvl5pPr>
            <a:lvl6pPr marL="1711817" indent="0">
              <a:buNone/>
              <a:defRPr sz="1500"/>
            </a:lvl6pPr>
            <a:lvl7pPr marL="2054180" indent="0">
              <a:buNone/>
              <a:defRPr sz="1500"/>
            </a:lvl7pPr>
            <a:lvl8pPr marL="2396542" indent="0">
              <a:buNone/>
              <a:defRPr sz="1500"/>
            </a:lvl8pPr>
            <a:lvl9pPr marL="2738903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368" indent="0">
              <a:buNone/>
              <a:defRPr sz="900"/>
            </a:lvl2pPr>
            <a:lvl3pPr marL="684726" indent="0">
              <a:buNone/>
              <a:defRPr sz="825"/>
            </a:lvl3pPr>
            <a:lvl4pPr marL="1027090" indent="0">
              <a:buNone/>
              <a:defRPr sz="675"/>
            </a:lvl4pPr>
            <a:lvl5pPr marL="1369452" indent="0">
              <a:buNone/>
              <a:defRPr sz="675"/>
            </a:lvl5pPr>
            <a:lvl6pPr marL="1711817" indent="0">
              <a:buNone/>
              <a:defRPr sz="675"/>
            </a:lvl6pPr>
            <a:lvl7pPr marL="2054180" indent="0">
              <a:buNone/>
              <a:defRPr sz="675"/>
            </a:lvl7pPr>
            <a:lvl8pPr marL="2396542" indent="0">
              <a:buNone/>
              <a:defRPr sz="675"/>
            </a:lvl8pPr>
            <a:lvl9pPr marL="2738903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263F70-9F72-435C-B8C5-1AF0FB2111CB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718C5A5-161B-43CF-BA07-E8A7FD5A8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582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282AC1-0146-4948-94E3-4DFC1BCB6EFF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BD9202E-DFDF-47B3-BCCB-5148F2FB3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732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351F62-4154-4667-9203-ED97379E2967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270667-7C34-48D2-8A53-FA13445AE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981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75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56A76D-7C5A-47A7-AE82-E84BBB24DB11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7555A0-3122-4E30-9D6B-538194F49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0215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6619A0-0996-4726-81E8-54897C8D2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68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71CA78-ABAF-4C3B-9427-4BC054186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63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A1BF8E-136F-4F04-B2D9-C71D543A6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480825-FF26-431E-91A6-BC717B04A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33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A4A8F0-94AF-4FF2-B42E-B7FAFE64E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5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D4CB41-C727-4800-84F7-680C9CC2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30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D09DC2-F379-455F-860A-8D2847975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9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32A8FB-1FDF-4484-81AB-F2E50EBEC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0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3D303C-B029-4608-994B-2063ECB39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74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11F92C-437B-43B0-BB4C-7CF6EEC6D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59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AB8514-B8E3-41FD-B870-A74182499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1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675991-C098-4D70-9FC3-39841C86F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4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SG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18D352-668C-4BAA-88F9-86957F0A4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8949" y="275035"/>
            <a:ext cx="109741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6" tIns="45647" rIns="91296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949" y="1600200"/>
            <a:ext cx="10974103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49" y="6356748"/>
            <a:ext cx="2846103" cy="364331"/>
          </a:xfrm>
          <a:prstGeom prst="rect">
            <a:avLst/>
          </a:prstGeom>
        </p:spPr>
        <p:txBody>
          <a:bodyPr vert="horz" lIns="91296" tIns="45647" rIns="91296" bIns="45647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5627EA-614B-4C04-8042-7FFCAA1CA600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949" y="6356748"/>
            <a:ext cx="3862103" cy="364331"/>
          </a:xfrm>
          <a:prstGeom prst="rect">
            <a:avLst/>
          </a:prstGeom>
        </p:spPr>
        <p:txBody>
          <a:bodyPr vert="horz" lIns="91296" tIns="45647" rIns="91296" bIns="45647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949" y="6356748"/>
            <a:ext cx="2846103" cy="364331"/>
          </a:xfrm>
          <a:prstGeom prst="rect">
            <a:avLst/>
          </a:prstGeom>
        </p:spPr>
        <p:txBody>
          <a:bodyPr vert="horz" wrap="square" lIns="91296" tIns="45647" rIns="91296" bIns="45647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A272E0-F5EA-498A-9EF4-D7395798C8F0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0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Calibri" pitchFamily="34" charset="0"/>
        </a:defRPr>
      </a:lvl5pPr>
      <a:lvl6pPr marL="342368" algn="ctr" rtl="0" fontAlgn="base"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Calibri" pitchFamily="34" charset="0"/>
        </a:defRPr>
      </a:lvl6pPr>
      <a:lvl7pPr marL="684726" algn="ctr" rtl="0" fontAlgn="base"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Calibri" pitchFamily="34" charset="0"/>
        </a:defRPr>
      </a:lvl7pPr>
      <a:lvl8pPr marL="1027090" algn="ctr" rtl="0" fontAlgn="base"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Calibri" pitchFamily="34" charset="0"/>
        </a:defRPr>
      </a:lvl8pPr>
      <a:lvl9pPr marL="1369452" algn="ctr" rtl="0" fontAlgn="base"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Calibri" pitchFamily="34" charset="0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4869" indent="-17026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769" indent="-17026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479" indent="-17026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003" indent="-171183" algn="l" defTabSz="68472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363" indent="-171183" algn="l" defTabSz="68472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726" indent="-171183" algn="l" defTabSz="68472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087" indent="-171183" algn="l" defTabSz="68472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2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368" algn="l" defTabSz="68472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726" algn="l" defTabSz="68472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90" algn="l" defTabSz="68472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52" algn="l" defTabSz="68472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17" algn="l" defTabSz="68472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4180" algn="l" defTabSz="68472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6542" algn="l" defTabSz="68472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8903" algn="l" defTabSz="68472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DF08B0-5AC6-4F85-9A4C-BE1686B0D2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33.xml"/><Relationship Id="rId1" Type="http://schemas.openxmlformats.org/officeDocument/2006/relationships/audio" Target="file:///G:\Nhac%20len%20san%20khau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28.gif"/><Relationship Id="rId18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image" Target="../media/image27.jpeg"/><Relationship Id="rId17" Type="http://schemas.openxmlformats.org/officeDocument/2006/relationships/slide" Target="slide26.xml"/><Relationship Id="rId2" Type="http://schemas.openxmlformats.org/officeDocument/2006/relationships/slide" Target="slide24.xml"/><Relationship Id="rId16" Type="http://schemas.openxmlformats.org/officeDocument/2006/relationships/image" Target="../media/image31.wmf"/><Relationship Id="rId1" Type="http://schemas.openxmlformats.org/officeDocument/2006/relationships/slideLayout" Target="../slideLayouts/slideLayout16.xml"/><Relationship Id="rId6" Type="http://schemas.openxmlformats.org/officeDocument/2006/relationships/slide" Target="slide29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30.gif"/><Relationship Id="rId10" Type="http://schemas.openxmlformats.org/officeDocument/2006/relationships/slide" Target="slide27.xml"/><Relationship Id="rId19" Type="http://schemas.openxmlformats.org/officeDocument/2006/relationships/slide" Target="slide30.xml"/><Relationship Id="rId4" Type="http://schemas.openxmlformats.org/officeDocument/2006/relationships/slide" Target="slide25.xml"/><Relationship Id="rId9" Type="http://schemas.openxmlformats.org/officeDocument/2006/relationships/image" Target="../media/image25.emf"/><Relationship Id="rId1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3" descr="286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3688"/>
            <a:ext cx="9448800" cy="656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4" descr="hu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8420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Nhac len san kha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425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639" fill="hold"/>
                                        <p:tgtEl>
                                          <p:spTgt spid="99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efficient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working well without wasting time, money, or energy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6886" y="2771761"/>
            <a:ext cx="152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ɪˈfɪʃənt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he Most Efficient Way to Do 10 Different Things">
            <a:extLst>
              <a:ext uri="{FF2B5EF4-FFF2-40B4-BE49-F238E27FC236}">
                <a16:creationId xmlns="" xmlns:a16="http://schemas.microsoft.com/office/drawing/2014/main" id="{CCA950D9-69C5-D4B9-7ED1-25875E3F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00" y="1888046"/>
            <a:ext cx="5684292" cy="25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fficient__gb_2.mp3" descr="efficient__gb_2.mp3">
            <a:hlinkClick r:id="" action="ppaction://media"/>
            <a:extLst>
              <a:ext uri="{FF2B5EF4-FFF2-40B4-BE49-F238E27FC236}">
                <a16:creationId xmlns="" xmlns:a16="http://schemas.microsoft.com/office/drawing/2014/main" id="{29AE1524-22CC-DB43-B2FC-6325D7984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87964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renewable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822" y="4343513"/>
            <a:ext cx="5828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(of energy and natural RESOURCES) that is replaced naturally or controlled carefully and can therefore be used without the risk of finishing it all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9920" y="2771761"/>
            <a:ext cx="2060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rɪˈnjuːəbəl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A beginner's guide to the debate over 100% renewable energy - Vox">
            <a:extLst>
              <a:ext uri="{FF2B5EF4-FFF2-40B4-BE49-F238E27FC236}">
                <a16:creationId xmlns="" xmlns:a16="http://schemas.microsoft.com/office/drawing/2014/main" id="{7705FD3D-8AD1-5510-8855-43FEE998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00" y="1677125"/>
            <a:ext cx="5678082" cy="37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newable__gb_2.mp3" descr="renewable__gb_2.mp3">
            <a:hlinkClick r:id="" action="ppaction://media"/>
            <a:extLst>
              <a:ext uri="{FF2B5EF4-FFF2-40B4-BE49-F238E27FC236}">
                <a16:creationId xmlns="" xmlns:a16="http://schemas.microsoft.com/office/drawing/2014/main" id="{52241F7B-F97A-7E48-8635-91588535E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3323" y="3452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68398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pedestrian zone (n)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8" y="436935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 area that has been concerted for the use of pedestrians only, by excluding all motor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7372" y="2771761"/>
            <a:ext cx="3006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pəˈdɛstrɪən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zəʊn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ategory:Pedestrian zones - Wikimedia Commons">
            <a:extLst>
              <a:ext uri="{FF2B5EF4-FFF2-40B4-BE49-F238E27FC236}">
                <a16:creationId xmlns="" xmlns:a16="http://schemas.microsoft.com/office/drawing/2014/main" id="{17165BFE-BBE0-2BAE-8A7F-CE721549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24" y="1965854"/>
            <a:ext cx="5670314" cy="35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edestrian z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9326" y="3407746"/>
            <a:ext cx="981352" cy="9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7726" y="168398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rgbClr val="E36427"/>
                </a:solidFill>
              </a:rPr>
              <a:t>liveable</a:t>
            </a:r>
            <a:r>
              <a:rPr lang="en-US" sz="4800" b="1" dirty="0">
                <a:solidFill>
                  <a:srgbClr val="E36427"/>
                </a:solidFill>
              </a:rPr>
              <a:t>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7526" y="4422114"/>
            <a:ext cx="2565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fit to live in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6438" y="2771761"/>
            <a:ext cx="1600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b="1" dirty="0">
                <a:solidFill>
                  <a:schemeClr val="accent2">
                    <a:lumMod val="50000"/>
                  </a:schemeClr>
                </a:solidFill>
              </a:rPr>
              <a:t>/ˈlɪv.ə.bļ/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reating Livable Asian Cities | Asian Development Bank">
            <a:extLst>
              <a:ext uri="{FF2B5EF4-FFF2-40B4-BE49-F238E27FC236}">
                <a16:creationId xmlns="" xmlns:a16="http://schemas.microsoft.com/office/drawing/2014/main" id="{F49B778C-FFA2-88F9-E951-B0441933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54" y="1812523"/>
            <a:ext cx="6039536" cy="31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iveable__gb_1.mp3" descr="liveable__gb_1.mp3">
            <a:hlinkClick r:id="" action="ppaction://media"/>
            <a:extLst>
              <a:ext uri="{FF2B5EF4-FFF2-40B4-BE49-F238E27FC236}">
                <a16:creationId xmlns="" xmlns:a16="http://schemas.microsoft.com/office/drawing/2014/main" id="{A110C09E-6FBF-8244-B815-91B7631EF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6788" y="34958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31D86220-B9D2-F934-8402-65635C824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073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74925">
                  <a:extLst>
                    <a:ext uri="{9D8B030D-6E8A-4147-A177-3AD203B41FA5}">
                      <a16:colId xmlns="" xmlns:a16="http://schemas.microsoft.com/office/drawing/2014/main" val="1202001927"/>
                    </a:ext>
                  </a:extLst>
                </a:gridCol>
                <a:gridCol w="2311605">
                  <a:extLst>
                    <a:ext uri="{9D8B030D-6E8A-4147-A177-3AD203B41FA5}">
                      <a16:colId xmlns="" xmlns:a16="http://schemas.microsoft.com/office/drawing/2014/main" val="2745968688"/>
                    </a:ext>
                  </a:extLst>
                </a:gridCol>
                <a:gridCol w="5354725">
                  <a:extLst>
                    <a:ext uri="{9D8B030D-6E8A-4147-A177-3AD203B41FA5}">
                      <a16:colId xmlns="" xmlns:a16="http://schemas.microsoft.com/office/drawing/2014/main" val="3410816814"/>
                    </a:ext>
                  </a:extLst>
                </a:gridCol>
                <a:gridCol w="1850745">
                  <a:extLst>
                    <a:ext uri="{9D8B030D-6E8A-4147-A177-3AD203B41FA5}">
                      <a16:colId xmlns="" xmlns:a16="http://schemas.microsoft.com/office/drawing/2014/main" val="4143539431"/>
                    </a:ext>
                  </a:extLst>
                </a:gridCol>
              </a:tblGrid>
              <a:tr h="855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Form</a:t>
                      </a:r>
                      <a:endParaRPr lang="en-US" sz="2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Pronunciation</a:t>
                      </a:r>
                      <a:endParaRPr lang="en-US" sz="2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Meaning</a:t>
                      </a:r>
                      <a:endParaRPr lang="en-US" sz="2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2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vi-VN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  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714128412"/>
                  </a:ext>
                </a:extLst>
              </a:tr>
              <a:tr h="93283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 sustainable (adj)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səˈsteɪ.nə.bļ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involving the use of natural products and energy in a way that does not harm the environment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bền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vững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555042356"/>
                  </a:ext>
                </a:extLst>
              </a:tr>
              <a:tr h="67518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 operate (v)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/ˈ</a:t>
                      </a:r>
                      <a:r>
                        <a:rPr lang="en-US" sz="2000" dirty="0" err="1">
                          <a:effectLst/>
                        </a:rPr>
                        <a:t>ɒp.ər.eɪt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work in a particular way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hoạt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3041103468"/>
                  </a:ext>
                </a:extLst>
              </a:tr>
              <a:tr h="9567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efficient (adj)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ɪˈfɪʃənt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working well without wasting time, money, or energy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có hiệu quả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915989236"/>
                  </a:ext>
                </a:extLst>
              </a:tr>
              <a:tr h="144152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 renewable (</a:t>
                      </a:r>
                      <a:r>
                        <a:rPr lang="en-US" sz="2000" dirty="0" err="1">
                          <a:effectLst/>
                        </a:rPr>
                        <a:t>adj</a:t>
                      </a:r>
                      <a:r>
                        <a:rPr lang="en-US" sz="2000" dirty="0">
                          <a:effectLst/>
                        </a:rPr>
                        <a:t>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/rɪˈnjuːəbəl/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replaced naturally or controlled carefully and can therefore be used without the risk of finishing it all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có thể hồi phục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3715177206"/>
                  </a:ext>
                </a:extLst>
              </a:tr>
              <a:tr h="103921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pedestrian zone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/pəˈdɛstrɪən zəʊn/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 area that has been concerted for the use of pedestrians only, by excluding all motor.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khu</a:t>
                      </a: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err="1">
                          <a:effectLst/>
                        </a:rPr>
                        <a:t>dành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người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bộ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429106943"/>
                  </a:ext>
                </a:extLst>
              </a:tr>
              <a:tr h="9567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 livable/</a:t>
                      </a:r>
                      <a:r>
                        <a:rPr lang="en-US" sz="2000" dirty="0" err="1">
                          <a:effectLst/>
                        </a:rPr>
                        <a:t>liveable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adj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/ˈ</a:t>
                      </a:r>
                      <a:r>
                        <a:rPr lang="en-US" sz="2000" dirty="0" err="1">
                          <a:effectLst/>
                        </a:rPr>
                        <a:t>lɪv.ə.bļ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fit to live 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đáng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sống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336631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8139" y="78036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785" y="-2460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95951" y="-23511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Circle the correct meanings of the highlighted words and phrases.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952A76-9BE5-7187-248E-30817A0EF02E}"/>
              </a:ext>
            </a:extLst>
          </p:cNvPr>
          <p:cNvSpPr txBox="1"/>
          <p:nvPr/>
        </p:nvSpPr>
        <p:spPr>
          <a:xfrm>
            <a:off x="234785" y="833874"/>
            <a:ext cx="111289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</a:rPr>
              <a:t>1. operate more efficiently</a:t>
            </a:r>
          </a:p>
          <a:p>
            <a:r>
              <a:rPr lang="en-US" sz="2800" dirty="0">
                <a:solidFill>
                  <a:prstClr val="black"/>
                </a:solidFill>
              </a:rPr>
              <a:t>    </a:t>
            </a:r>
            <a:r>
              <a:rPr lang="en-US" sz="2800" b="1" dirty="0">
                <a:solidFill>
                  <a:prstClr val="black"/>
                </a:solidFill>
              </a:rPr>
              <a:t>A. </a:t>
            </a:r>
            <a:r>
              <a:rPr lang="en-US" sz="2800" dirty="0">
                <a:solidFill>
                  <a:prstClr val="black"/>
                </a:solidFill>
              </a:rPr>
              <a:t>to work better without wasting time, money, or energy</a:t>
            </a:r>
          </a:p>
          <a:p>
            <a:r>
              <a:rPr lang="en-US" sz="2800" dirty="0">
                <a:solidFill>
                  <a:prstClr val="black"/>
                </a:solidFill>
              </a:rPr>
              <a:t>    </a:t>
            </a:r>
            <a:r>
              <a:rPr lang="en-US" sz="2800" b="1" dirty="0">
                <a:solidFill>
                  <a:prstClr val="black"/>
                </a:solidFill>
              </a:rPr>
              <a:t>B. </a:t>
            </a:r>
            <a:r>
              <a:rPr lang="en-US" sz="2800" dirty="0">
                <a:solidFill>
                  <a:prstClr val="black"/>
                </a:solidFill>
              </a:rPr>
              <a:t>to control a machine without wasting resources</a:t>
            </a:r>
          </a:p>
          <a:p>
            <a:r>
              <a:rPr lang="en-US" sz="2800" dirty="0">
                <a:solidFill>
                  <a:prstClr val="black"/>
                </a:solidFill>
              </a:rPr>
              <a:t>    </a:t>
            </a:r>
            <a:r>
              <a:rPr lang="en-US" sz="2800" b="1" dirty="0">
                <a:solidFill>
                  <a:prstClr val="black"/>
                </a:solidFill>
              </a:rPr>
              <a:t>C. </a:t>
            </a:r>
            <a:r>
              <a:rPr lang="en-US" sz="2800" dirty="0">
                <a:solidFill>
                  <a:prstClr val="black"/>
                </a:solidFill>
              </a:rPr>
              <a:t>to cut a body open for medical reasons in a more careful way</a:t>
            </a:r>
          </a:p>
          <a:p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</a:rPr>
              <a:t>2. sensors</a:t>
            </a:r>
          </a:p>
          <a:p>
            <a:r>
              <a:rPr lang="en-US" sz="2800" dirty="0">
                <a:solidFill>
                  <a:prstClr val="black"/>
                </a:solidFill>
              </a:rPr>
              <a:t>   </a:t>
            </a:r>
            <a:r>
              <a:rPr lang="en-US" sz="2800" b="1" dirty="0">
                <a:solidFill>
                  <a:prstClr val="black"/>
                </a:solidFill>
              </a:rPr>
              <a:t> A. </a:t>
            </a:r>
            <a:r>
              <a:rPr lang="en-US" sz="2800" dirty="0">
                <a:solidFill>
                  <a:prstClr val="black"/>
                </a:solidFill>
              </a:rPr>
              <a:t>devices that can react to light, heat, or pressure</a:t>
            </a:r>
          </a:p>
          <a:p>
            <a:r>
              <a:rPr lang="en-US" sz="2800" dirty="0">
                <a:solidFill>
                  <a:prstClr val="black"/>
                </a:solidFill>
              </a:rPr>
              <a:t>    </a:t>
            </a:r>
            <a:r>
              <a:rPr lang="en-US" sz="2800" b="1" dirty="0">
                <a:solidFill>
                  <a:prstClr val="black"/>
                </a:solidFill>
              </a:rPr>
              <a:t>B. </a:t>
            </a:r>
            <a:r>
              <a:rPr lang="en-US" sz="2800" dirty="0">
                <a:solidFill>
                  <a:prstClr val="black"/>
                </a:solidFill>
              </a:rPr>
              <a:t>instruments that can be played by people</a:t>
            </a:r>
          </a:p>
          <a:p>
            <a:r>
              <a:rPr lang="en-US" sz="2800" dirty="0">
                <a:solidFill>
                  <a:prstClr val="black"/>
                </a:solidFill>
              </a:rPr>
              <a:t>    </a:t>
            </a:r>
            <a:r>
              <a:rPr lang="en-US" sz="2800" b="1" dirty="0">
                <a:solidFill>
                  <a:prstClr val="black"/>
                </a:solidFill>
              </a:rPr>
              <a:t>C. </a:t>
            </a:r>
            <a:r>
              <a:rPr lang="en-US" sz="2800" dirty="0">
                <a:solidFill>
                  <a:prstClr val="black"/>
                </a:solidFill>
              </a:rPr>
              <a:t>devices for discovering rubbish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785" y="4373304"/>
            <a:ext cx="116524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</a:rPr>
              <a:t>3. pedestrian zones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    </a:t>
            </a:r>
            <a:r>
              <a:rPr lang="en-US" sz="2800" b="1" dirty="0">
                <a:solidFill>
                  <a:prstClr val="black"/>
                </a:solidFill>
              </a:rPr>
              <a:t>A. </a:t>
            </a:r>
            <a:r>
              <a:rPr lang="en-US" sz="2800" dirty="0">
                <a:solidFill>
                  <a:prstClr val="black"/>
                </a:solidFill>
              </a:rPr>
              <a:t>areas for cars only 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B</a:t>
            </a:r>
            <a:r>
              <a:rPr lang="en-US" sz="2800" b="1" dirty="0">
                <a:solidFill>
                  <a:prstClr val="black"/>
                </a:solidFill>
              </a:rPr>
              <a:t>. </a:t>
            </a:r>
            <a:r>
              <a:rPr lang="en-US" sz="2800" dirty="0">
                <a:solidFill>
                  <a:prstClr val="black"/>
                </a:solidFill>
              </a:rPr>
              <a:t>areas for electric </a:t>
            </a:r>
            <a:r>
              <a:rPr lang="en-US" sz="2800" dirty="0" smtClean="0">
                <a:solidFill>
                  <a:prstClr val="black"/>
                </a:solidFill>
              </a:rPr>
              <a:t>buses   </a:t>
            </a:r>
            <a:r>
              <a:rPr lang="en-US" sz="2800" b="1" dirty="0" smtClean="0">
                <a:solidFill>
                  <a:prstClr val="black"/>
                </a:solidFill>
              </a:rPr>
              <a:t>C</a:t>
            </a:r>
            <a:r>
              <a:rPr lang="en-US" sz="2800" b="1" dirty="0">
                <a:solidFill>
                  <a:prstClr val="black"/>
                </a:solidFill>
              </a:rPr>
              <a:t>. </a:t>
            </a:r>
            <a:r>
              <a:rPr lang="en-US" sz="2800" dirty="0">
                <a:solidFill>
                  <a:prstClr val="black"/>
                </a:solidFill>
              </a:rPr>
              <a:t>areas for walking only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</a:rPr>
              <a:t>4. </a:t>
            </a:r>
            <a:r>
              <a:rPr lang="en-US" sz="2800" dirty="0" err="1">
                <a:solidFill>
                  <a:prstClr val="black"/>
                </a:solidFill>
                <a:highlight>
                  <a:srgbClr val="FFFF00"/>
                </a:highlight>
              </a:rPr>
              <a:t>liveable</a:t>
            </a:r>
            <a:endParaRPr lang="en-US" sz="28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    </a:t>
            </a:r>
            <a:r>
              <a:rPr lang="en-US" sz="2800" b="1" dirty="0">
                <a:solidFill>
                  <a:prstClr val="black"/>
                </a:solidFill>
              </a:rPr>
              <a:t>A. </a:t>
            </a:r>
            <a:r>
              <a:rPr lang="en-US" sz="2800" dirty="0">
                <a:solidFill>
                  <a:prstClr val="black"/>
                </a:solidFill>
              </a:rPr>
              <a:t>suitable for farming  </a:t>
            </a:r>
            <a:r>
              <a:rPr lang="en-US" sz="2800" b="1" dirty="0">
                <a:solidFill>
                  <a:prstClr val="black"/>
                </a:solidFill>
              </a:rPr>
              <a:t>B. </a:t>
            </a:r>
            <a:r>
              <a:rPr lang="en-US" sz="2800" dirty="0">
                <a:solidFill>
                  <a:prstClr val="black"/>
                </a:solidFill>
              </a:rPr>
              <a:t>nice to live </a:t>
            </a:r>
            <a:r>
              <a:rPr lang="en-US" sz="2800" dirty="0" smtClean="0">
                <a:solidFill>
                  <a:prstClr val="black"/>
                </a:solidFill>
              </a:rPr>
              <a:t>in    </a:t>
            </a:r>
            <a:r>
              <a:rPr lang="en-US" sz="2800" b="1" dirty="0" smtClean="0">
                <a:solidFill>
                  <a:prstClr val="black"/>
                </a:solidFill>
              </a:rPr>
              <a:t>C</a:t>
            </a:r>
            <a:r>
              <a:rPr lang="en-US" sz="2800" b="1" dirty="0">
                <a:solidFill>
                  <a:prstClr val="black"/>
                </a:solidFill>
              </a:rPr>
              <a:t>. </a:t>
            </a:r>
            <a:r>
              <a:rPr lang="en-US" sz="2800" dirty="0">
                <a:solidFill>
                  <a:prstClr val="black"/>
                </a:solidFill>
              </a:rPr>
              <a:t>good for the environment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7144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Circle the correct meanings of the highlighted words and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952A76-9BE5-7187-248E-30817A0EF02E}"/>
              </a:ext>
            </a:extLst>
          </p:cNvPr>
          <p:cNvSpPr txBox="1"/>
          <p:nvPr/>
        </p:nvSpPr>
        <p:spPr>
          <a:xfrm>
            <a:off x="494438" y="2065732"/>
            <a:ext cx="1112899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1. operate more efficiently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A. </a:t>
            </a:r>
            <a:r>
              <a:rPr lang="en-US" sz="3200" dirty="0"/>
              <a:t>to work better without wasting time, money, or energy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B. </a:t>
            </a:r>
            <a:r>
              <a:rPr lang="en-US" sz="3200" dirty="0"/>
              <a:t>to control a machine without wasting resources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C. </a:t>
            </a:r>
            <a:r>
              <a:rPr lang="en-US" sz="3200" dirty="0"/>
              <a:t>to cut a body open for medical reasons in a more careful way</a:t>
            </a:r>
          </a:p>
          <a:p>
            <a:r>
              <a:rPr lang="en-US" sz="3200" dirty="0">
                <a:highlight>
                  <a:srgbClr val="FFFF00"/>
                </a:highlight>
              </a:rPr>
              <a:t>2. sensors</a:t>
            </a:r>
          </a:p>
          <a:p>
            <a:r>
              <a:rPr lang="en-US" sz="3200" dirty="0"/>
              <a:t>   </a:t>
            </a:r>
            <a:r>
              <a:rPr lang="en-US" sz="3200" b="1" dirty="0"/>
              <a:t> A. </a:t>
            </a:r>
            <a:r>
              <a:rPr lang="en-US" sz="3200" dirty="0"/>
              <a:t>devices that can react to light, heat, or pressure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B. </a:t>
            </a:r>
            <a:r>
              <a:rPr lang="en-US" sz="3200" dirty="0"/>
              <a:t>instruments that can be played by people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C. </a:t>
            </a:r>
            <a:r>
              <a:rPr lang="en-US" sz="3200" dirty="0"/>
              <a:t>devices for discovering rubbish</a:t>
            </a:r>
          </a:p>
        </p:txBody>
      </p:sp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684606" y="2479430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3" action="ppaction://hlinksldjump"/>
          </p:cNvPr>
          <p:cNvSpPr/>
          <p:nvPr/>
        </p:nvSpPr>
        <p:spPr>
          <a:xfrm>
            <a:off x="723829" y="4425686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7144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Circle the correct meanings of the highlighted words and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06C98F-DA2D-626B-771B-3457258A4272}"/>
              </a:ext>
            </a:extLst>
          </p:cNvPr>
          <p:cNvSpPr txBox="1"/>
          <p:nvPr/>
        </p:nvSpPr>
        <p:spPr>
          <a:xfrm>
            <a:off x="321973" y="1977355"/>
            <a:ext cx="115781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3. pedestrian zones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A. </a:t>
            </a:r>
            <a:r>
              <a:rPr lang="en-US" sz="3600" dirty="0"/>
              <a:t>areas for cars </a:t>
            </a:r>
            <a:r>
              <a:rPr lang="en-US" sz="3600" dirty="0" smtClean="0"/>
              <a:t>only 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areas for electric buses</a:t>
            </a:r>
          </a:p>
          <a:p>
            <a:r>
              <a:rPr lang="en-US" sz="3600" dirty="0"/>
              <a:t>   </a:t>
            </a:r>
            <a:r>
              <a:rPr lang="en-US" sz="3600" b="1" dirty="0"/>
              <a:t> C. </a:t>
            </a:r>
            <a:r>
              <a:rPr lang="en-US" sz="3600" dirty="0"/>
              <a:t>areas for walking only</a:t>
            </a:r>
          </a:p>
          <a:p>
            <a:r>
              <a:rPr lang="en-US" sz="3600" dirty="0">
                <a:highlight>
                  <a:srgbClr val="FFFF00"/>
                </a:highlight>
              </a:rPr>
              <a:t>4. </a:t>
            </a:r>
            <a:r>
              <a:rPr lang="en-US" sz="3600" dirty="0" err="1">
                <a:highlight>
                  <a:srgbClr val="FFFF00"/>
                </a:highlight>
              </a:rPr>
              <a:t>liveable</a:t>
            </a:r>
            <a:endParaRPr lang="en-US" sz="3600" dirty="0">
              <a:highlight>
                <a:srgbClr val="FFFF00"/>
              </a:highlight>
            </a:endParaRPr>
          </a:p>
          <a:p>
            <a:r>
              <a:rPr lang="en-US" sz="3600" dirty="0"/>
              <a:t>    </a:t>
            </a:r>
            <a:r>
              <a:rPr lang="en-US" sz="3600" b="1" dirty="0"/>
              <a:t>A. </a:t>
            </a:r>
            <a:r>
              <a:rPr lang="en-US" sz="3600" dirty="0"/>
              <a:t>suitable for </a:t>
            </a:r>
            <a:r>
              <a:rPr lang="en-US" sz="3600" dirty="0" smtClean="0"/>
              <a:t>farming 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nice to live in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C. </a:t>
            </a:r>
            <a:r>
              <a:rPr lang="en-US" sz="3600" dirty="0"/>
              <a:t>good for the environment</a:t>
            </a:r>
          </a:p>
        </p:txBody>
      </p:sp>
      <p:sp>
        <p:nvSpPr>
          <p:cNvPr id="15" name="Oval 14">
            <a:hlinkClick r:id="rId2" action="ppaction://hlinksldjump"/>
          </p:cNvPr>
          <p:cNvSpPr/>
          <p:nvPr/>
        </p:nvSpPr>
        <p:spPr>
          <a:xfrm>
            <a:off x="671044" y="3496861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3" action="ppaction://hlinksldjump"/>
          </p:cNvPr>
          <p:cNvSpPr/>
          <p:nvPr/>
        </p:nvSpPr>
        <p:spPr>
          <a:xfrm>
            <a:off x="671044" y="5266815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10663707" y="6266630"/>
            <a:ext cx="991674" cy="470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udy shows red pen use by instructors leads to more negative respo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888642"/>
            <a:ext cx="7056594" cy="470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7318" y="1940074"/>
            <a:ext cx="4520485" cy="1300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A RED PEN FOR YOU</a:t>
            </a:r>
            <a:endParaRPr lang="en-US" sz="2800" dirty="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0290220" y="5593038"/>
            <a:ext cx="862884" cy="62745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23539" y="2773050"/>
            <a:ext cx="3902298" cy="1300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YOUR GIFT IS A NOTEBOOK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Sổ Notebook 4 ô ly 120 trang A4 (2.5x2.5 mm) - 4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3" y="343037"/>
            <a:ext cx="7855086" cy="61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art 5">
            <a:hlinkClick r:id="rId3" action="ppaction://hlinksldjump"/>
          </p:cNvPr>
          <p:cNvSpPr/>
          <p:nvPr/>
        </p:nvSpPr>
        <p:spPr>
          <a:xfrm>
            <a:off x="10290220" y="5593038"/>
            <a:ext cx="862884" cy="62745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4438" y="1740876"/>
            <a:ext cx="11375177" cy="47830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4000" dirty="0"/>
              <a:t>Ss work in two teams. Try to remember the things on screen without writing. 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After that, Ss have 20 seconds to go to the board and write all the words (name of the things). 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The team with more correct words is the winner.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6749" y="51246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KIM’S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5662" y="1867437"/>
            <a:ext cx="3477296" cy="1738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rial Narrow" panose="020B7200000000000000" pitchFamily="34" charset="0"/>
              </a:rPr>
              <a:t>A BIG APPLAUSE FOR YOU</a:t>
            </a:r>
            <a:endParaRPr lang="en-US" sz="32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5" name="AutoShape 2" descr="Big Applause Stock Illustrations – 161 Big Applause Stock Illustrations, 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ig Applause Stock Illustrations – 161 Big Applause Stock Illustrations,  Vectors &amp; Clipart -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-144463"/>
            <a:ext cx="7882988" cy="6858000"/>
          </a:xfrm>
          <a:prstGeom prst="rect">
            <a:avLst/>
          </a:prstGeom>
        </p:spPr>
      </p:pic>
      <p:sp>
        <p:nvSpPr>
          <p:cNvPr id="8" name="Heart 7">
            <a:hlinkClick r:id="rId3" action="ppaction://hlinksldjump"/>
          </p:cNvPr>
          <p:cNvSpPr/>
          <p:nvPr/>
        </p:nvSpPr>
        <p:spPr>
          <a:xfrm>
            <a:off x="10290220" y="5593038"/>
            <a:ext cx="862884" cy="62745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5" y="533400"/>
            <a:ext cx="6426558" cy="5791200"/>
          </a:xfrm>
          <a:prstGeom prst="rect">
            <a:avLst/>
          </a:prstGeom>
        </p:spPr>
      </p:pic>
      <p:sp>
        <p:nvSpPr>
          <p:cNvPr id="5" name="Cross 4"/>
          <p:cNvSpPr/>
          <p:nvPr/>
        </p:nvSpPr>
        <p:spPr>
          <a:xfrm>
            <a:off x="1236371" y="3016876"/>
            <a:ext cx="901521" cy="82424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28822" y="2463084"/>
            <a:ext cx="6478073" cy="1378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YOU WILL BE ADDED 1 POINT IN YOUR 15 MINUTE TEST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Heart 8">
            <a:hlinkClick r:id="rId3" action="ppaction://hlinksldjump"/>
          </p:cNvPr>
          <p:cNvSpPr/>
          <p:nvPr/>
        </p:nvSpPr>
        <p:spPr>
          <a:xfrm>
            <a:off x="10290220" y="5593038"/>
            <a:ext cx="862884" cy="62745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Read the article again and decide whether the statements are true (T) of false (F).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E7991CB2-BD3D-4E75-8DBD-299A01433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27904"/>
              </p:ext>
            </p:extLst>
          </p:nvPr>
        </p:nvGraphicFramePr>
        <p:xfrm>
          <a:off x="494438" y="2144156"/>
          <a:ext cx="1094941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8872">
                  <a:extLst>
                    <a:ext uri="{9D8B030D-6E8A-4147-A177-3AD203B41FA5}">
                      <a16:colId xmlns="" xmlns:a16="http://schemas.microsoft.com/office/drawing/2014/main" val="4000602725"/>
                    </a:ext>
                  </a:extLst>
                </a:gridCol>
                <a:gridCol w="900546">
                  <a:extLst>
                    <a:ext uri="{9D8B030D-6E8A-4147-A177-3AD203B41FA5}">
                      <a16:colId xmlns="" xmlns:a16="http://schemas.microsoft.com/office/drawing/2014/main" val="3572487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1. About 70 million people will live in cities by 2050.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795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2. Smart cities use modern technologies to save time and provide better services.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803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3. City dwellers will be able to grow vegetables underground or in roof gardens.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081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4. Space for walking and cycling will be replaced with computer-controlled transport systems.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9202897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331076" y="2678806"/>
            <a:ext cx="3078051" cy="0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08501" y="2678806"/>
            <a:ext cx="3672626" cy="0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03290" y="3322749"/>
            <a:ext cx="6817217" cy="10733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56164" y="3322749"/>
            <a:ext cx="1711329" cy="0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10819" y="3863662"/>
            <a:ext cx="4320280" cy="23612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03290" y="4533363"/>
            <a:ext cx="2296733" cy="23612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90445" y="4533363"/>
            <a:ext cx="2992192" cy="0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65408" y="5074276"/>
            <a:ext cx="2348248" cy="23612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32834" y="5074276"/>
            <a:ext cx="2175667" cy="11806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03290" y="5728952"/>
            <a:ext cx="5205211" cy="2147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316565" y="5730657"/>
            <a:ext cx="2195263" cy="10733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9019" y="6244109"/>
            <a:ext cx="6997522" cy="13950"/>
          </a:xfrm>
          <a:prstGeom prst="line">
            <a:avLst/>
          </a:prstGeom>
          <a:ln w="57150">
            <a:solidFill>
              <a:srgbClr val="FF0000">
                <a:alpha val="63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22" y="1828800"/>
            <a:ext cx="152280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icture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97" y="1676400"/>
            <a:ext cx="152280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icture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53" y="1676400"/>
            <a:ext cx="1671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cture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69" y="3581400"/>
            <a:ext cx="1533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icture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159186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3" name="WordArt 9" descr="White marble"/>
          <p:cNvSpPr>
            <a:spLocks noChangeArrowheads="1" noChangeShapeType="1" noTextEdit="1"/>
          </p:cNvSpPr>
          <p:nvPr/>
        </p:nvSpPr>
        <p:spPr bwMode="auto">
          <a:xfrm>
            <a:off x="3198019" y="304800"/>
            <a:ext cx="341828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25" kern="1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Game:</a:t>
            </a:r>
          </a:p>
        </p:txBody>
      </p:sp>
      <p:sp>
        <p:nvSpPr>
          <p:cNvPr id="132104" name="AutoShape 8"/>
          <p:cNvSpPr>
            <a:spLocks noChangeArrowheads="1"/>
          </p:cNvSpPr>
          <p:nvPr/>
        </p:nvSpPr>
        <p:spPr bwMode="auto">
          <a:xfrm>
            <a:off x="6765132" y="0"/>
            <a:ext cx="3788569" cy="1600200"/>
          </a:xfrm>
          <a:prstGeom prst="cloudCallout">
            <a:avLst>
              <a:gd name="adj1" fmla="val -73375"/>
              <a:gd name="adj2" fmla="val 6136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8472" tIns="34235" rIns="68472" bIns="3423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100">
                <a:solidFill>
                  <a:srgbClr val="FF0000"/>
                </a:solidFill>
                <a:latin typeface=".VnVogue" panose="020B7200000000000000" pitchFamily="34" charset="0"/>
                <a:ea typeface="Gulim" panose="020B0600000101010101" pitchFamily="34" charset="-127"/>
              </a:rPr>
              <a:t>LUCKY NUMBER:20Ps</a:t>
            </a:r>
          </a:p>
        </p:txBody>
      </p:sp>
      <p:pic>
        <p:nvPicPr>
          <p:cNvPr id="132105" name="Picture 11" descr="6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352800"/>
            <a:ext cx="230266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6" name="Picture 12" descr="85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8301" y="1571625"/>
            <a:ext cx="118348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7" name="Picture 38" descr="go%20mo[1]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7850" y="0"/>
            <a:ext cx="12573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8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886200"/>
            <a:ext cx="742950" cy="6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9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4724400"/>
            <a:ext cx="742950" cy="6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0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5410200"/>
            <a:ext cx="742950" cy="6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1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2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19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3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2514600"/>
            <a:ext cx="742950" cy="6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4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200400"/>
            <a:ext cx="742950" cy="6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5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6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69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7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8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54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9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94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20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06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21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19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22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69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23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9" y="6232923"/>
            <a:ext cx="7429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24" name="Picture 22" descr="j03054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1905000"/>
            <a:ext cx="742950" cy="6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icture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54" y="3505200"/>
            <a:ext cx="160258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hlinkClick r:id="rId19" action="ppaction://hlinksldjump"/>
          </p:cNvPr>
          <p:cNvSpPr/>
          <p:nvPr/>
        </p:nvSpPr>
        <p:spPr>
          <a:xfrm>
            <a:off x="8961835" y="5639111"/>
            <a:ext cx="742950" cy="471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2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981200" y="685800"/>
            <a:ext cx="8164116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68472" tIns="34235" rIns="68472" bIns="34235"/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2. Smart cities use modern technologies to save time and provide better services.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vi-VN"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9246536" y="1295996"/>
            <a:ext cx="891779" cy="685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/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2925" b="1" dirty="0">
                <a:solidFill>
                  <a:srgbClr val="7030A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vi-VN" sz="2925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25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T</a:t>
            </a:r>
            <a:endParaRPr lang="en-US" altLang="vi-VN" sz="2925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382592" y="2156612"/>
            <a:ext cx="9965565" cy="1148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/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2625" b="1" dirty="0">
                <a:solidFill>
                  <a:srgbClr val="FF0000"/>
                </a:solidFill>
                <a:latin typeface="Times New Roman" panose="02020603050405020304" pitchFamily="18" charset="0"/>
                <a:hlinkClick r:id="rId3" action="ppaction://hlinksldjump"/>
              </a:rPr>
              <a:t>Paragraph 2, lines </a:t>
            </a:r>
            <a:r>
              <a:rPr lang="en-US" altLang="vi-VN" sz="2625" b="1" dirty="0" smtClean="0">
                <a:solidFill>
                  <a:srgbClr val="FF0000"/>
                </a:solidFill>
                <a:latin typeface="Times New Roman" panose="02020603050405020304" pitchFamily="18" charset="0"/>
                <a:hlinkClick r:id="rId3" action="ppaction://hlinksldjump"/>
              </a:rPr>
              <a:t>1, 2</a:t>
            </a:r>
            <a:r>
              <a:rPr lang="en-US" altLang="vi-VN" sz="2625" b="1" dirty="0">
                <a:solidFill>
                  <a:srgbClr val="FF0000"/>
                </a:solidFill>
                <a:latin typeface="Times New Roman" panose="02020603050405020304" pitchFamily="18" charset="0"/>
                <a:hlinkClick r:id="rId3" action="ppaction://hlinksldjump"/>
              </a:rPr>
              <a:t>, 3 </a:t>
            </a:r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9884569" y="6019800"/>
            <a:ext cx="520304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2" tIns="34235" rIns="68472" bIns="342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9409" y="2850695"/>
            <a:ext cx="8480201" cy="270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smart city is a modern urban area that uses a range technologies to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services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solve problems, and support people better. The new technologies can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save time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predicting changes in the traffic and warning people of possible traffic jams.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OpenSans"/>
              </a:rPr>
            </a:br>
            <a:endParaRPr lang="en-US" altLang="vi-VN" sz="21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  <p:bldP spid="157713" grpId="0" animBg="1"/>
      <p:bldP spid="1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2038350" y="1143000"/>
            <a:ext cx="851535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/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1. About 70 million people will live in cities by 2050.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1848706" y="2713650"/>
            <a:ext cx="8201025" cy="9458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/>
          <a:lstStyle/>
          <a:p>
            <a:pPr marL="456482" indent="-45648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vi-VN" sz="2625" b="1" u="sng" dirty="0">
                <a:solidFill>
                  <a:srgbClr val="FF0066"/>
                </a:solidFill>
                <a:latin typeface="Times New Roman" pitchFamily="18" charset="0"/>
                <a:cs typeface="Arial" charset="0"/>
                <a:hlinkClick r:id="rId3" action="ppaction://hlinksldjump"/>
              </a:rPr>
              <a:t>Paragraph </a:t>
            </a:r>
            <a:r>
              <a:rPr lang="en-US" altLang="vi-VN" sz="2625" b="1" u="sng" dirty="0" smtClean="0">
                <a:solidFill>
                  <a:srgbClr val="FF0066"/>
                </a:solidFill>
                <a:latin typeface="Times New Roman" pitchFamily="18" charset="0"/>
                <a:cs typeface="Arial" charset="0"/>
                <a:hlinkClick r:id="rId3" action="ppaction://hlinksldjump"/>
              </a:rPr>
              <a:t>1, </a:t>
            </a:r>
            <a:r>
              <a:rPr lang="en-US" altLang="vi-VN" sz="2625" b="1" u="sng" dirty="0">
                <a:solidFill>
                  <a:srgbClr val="FF0066"/>
                </a:solidFill>
                <a:latin typeface="Times New Roman" pitchFamily="18" charset="0"/>
                <a:cs typeface="Arial" charset="0"/>
                <a:hlinkClick r:id="rId3" action="ppaction://hlinksldjump"/>
              </a:rPr>
              <a:t>lines </a:t>
            </a:r>
            <a:r>
              <a:rPr lang="en-US" altLang="vi-VN" sz="2625" b="1" u="sng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1, 2</a:t>
            </a:r>
            <a:endParaRPr lang="en-US" altLang="vi-VN" sz="2625" b="1" u="sng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marL="456482" indent="-45648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/>
              <a:t/>
            </a:r>
            <a:br>
              <a:rPr lang="en-US" sz="2800" dirty="0"/>
            </a:br>
            <a:endParaRPr lang="en-US" altLang="vi-VN" sz="2625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8770144" y="1752600"/>
            <a:ext cx="669131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/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1650" b="1" dirty="0">
                <a:solidFill>
                  <a:srgbClr val="7030A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vi-VN" sz="135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25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F</a:t>
            </a:r>
            <a:endParaRPr lang="en-US" altLang="vi-VN" sz="2925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9736932" y="6096000"/>
            <a:ext cx="44529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2" tIns="34235" rIns="68472" bIns="342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8706" y="3659460"/>
            <a:ext cx="82578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By 2050 the world’s population is expected to reach </a:t>
            </a:r>
            <a:r>
              <a:rPr lang="en-US" sz="2800" dirty="0">
                <a:solidFill>
                  <a:srgbClr val="FF0000"/>
                </a:solidFill>
              </a:rPr>
              <a:t>10 billion</a:t>
            </a:r>
            <a:r>
              <a:rPr lang="en-US" sz="2800" dirty="0">
                <a:solidFill>
                  <a:prstClr val="black"/>
                </a:solidFill>
              </a:rPr>
              <a:t>, and nearly 70 per cent of these people will live in cities.</a:t>
            </a:r>
            <a:br>
              <a:rPr lang="en-US" sz="28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430332" y="1693070"/>
            <a:ext cx="347730" cy="569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63662" y="1617085"/>
            <a:ext cx="1687132" cy="23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78062" y="1863143"/>
            <a:ext cx="1907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10 billion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7" grpId="0" animBg="1"/>
      <p:bldP spid="157709" grpId="0" animBg="1"/>
      <p:bldP spid="2" grpId="0"/>
      <p:bldP spid="3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914400" y="1219199"/>
            <a:ext cx="9045179" cy="11894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/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3. City dwellers will be able to grow vegetables underground or in roof gardens.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935957" y="2819400"/>
            <a:ext cx="8246269" cy="661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>
            <a:spAutoFit/>
          </a:bodyPr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2625" b="1" u="sng" dirty="0">
                <a:solidFill>
                  <a:schemeClr val="accent1"/>
                </a:solidFill>
                <a:latin typeface="Times New Roman" panose="02020603050405020304" pitchFamily="18" charset="0"/>
                <a:hlinkClick r:id="rId3" action="ppaction://hlinksldjump"/>
              </a:rPr>
              <a:t>Paragraph </a:t>
            </a:r>
            <a:r>
              <a:rPr lang="en-US" altLang="vi-VN" sz="2625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hlinkClick r:id="rId3" action="ppaction://hlinksldjump"/>
              </a:rPr>
              <a:t>3, </a:t>
            </a:r>
            <a:r>
              <a:rPr lang="en-US" altLang="vi-VN" sz="2625" b="1" u="sng" dirty="0">
                <a:solidFill>
                  <a:schemeClr val="accent1"/>
                </a:solidFill>
                <a:latin typeface="Times New Roman" panose="02020603050405020304" pitchFamily="18" charset="0"/>
                <a:hlinkClick r:id="rId3" action="ppaction://hlinksldjump"/>
              </a:rPr>
              <a:t>lines 2, </a:t>
            </a:r>
            <a:r>
              <a:rPr lang="en-US" altLang="vi-VN" sz="2625" b="1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vi-VN" sz="135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7334133" y="1862270"/>
            <a:ext cx="66794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/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2925" b="1">
                <a:solidFill>
                  <a:srgbClr val="0099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sz="21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lang="en-US" altLang="vi-VN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9959579" y="6172200"/>
            <a:ext cx="445294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2" tIns="34235" rIns="68472" bIns="342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4405" y="3441417"/>
            <a:ext cx="81951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room for biodiversity and nature can be done in various ways including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underground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rooftop farming, green roofs, and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 gardens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61449" grpId="0" animBg="1"/>
      <p:bldP spid="157709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15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157718" name="Rectangle 22"/>
          <p:cNvSpPr>
            <a:spLocks noChangeArrowheads="1"/>
          </p:cNvSpPr>
          <p:nvPr/>
        </p:nvSpPr>
        <p:spPr bwMode="auto">
          <a:xfrm>
            <a:off x="888642" y="725091"/>
            <a:ext cx="9265008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/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4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. Space for walking and cycling will be replaced with computer-controlled transport systems.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772245" y="2261341"/>
            <a:ext cx="8001000" cy="432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>
            <a:spAutoFit/>
          </a:bodyPr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2625" b="1" dirty="0">
                <a:solidFill>
                  <a:srgbClr val="FF0066"/>
                </a:solidFill>
                <a:latin typeface="Times New Roman" panose="02020603050405020304" pitchFamily="18" charset="0"/>
                <a:hlinkClick r:id="rId3" action="ppaction://hlinksldjump"/>
              </a:rPr>
              <a:t> Paragraph </a:t>
            </a:r>
            <a:r>
              <a:rPr lang="en-US" altLang="vi-VN" sz="2625" b="1" dirty="0" smtClean="0">
                <a:solidFill>
                  <a:srgbClr val="FF0066"/>
                </a:solidFill>
                <a:latin typeface="Times New Roman" panose="02020603050405020304" pitchFamily="18" charset="0"/>
                <a:hlinkClick r:id="rId3" action="ppaction://hlinksldjump"/>
              </a:rPr>
              <a:t>2, </a:t>
            </a:r>
            <a:r>
              <a:rPr lang="en-US" altLang="vi-VN" sz="2625" b="1" dirty="0">
                <a:solidFill>
                  <a:srgbClr val="FF0066"/>
                </a:solidFill>
                <a:latin typeface="Times New Roman" panose="02020603050405020304" pitchFamily="18" charset="0"/>
                <a:hlinkClick r:id="rId3" action="ppaction://hlinksldjump"/>
              </a:rPr>
              <a:t>lines </a:t>
            </a:r>
            <a:r>
              <a:rPr lang="en-US" altLang="vi-VN" sz="2625" b="1" dirty="0" smtClean="0">
                <a:solidFill>
                  <a:srgbClr val="FF0066"/>
                </a:solidFill>
                <a:latin typeface="Times New Roman" panose="02020603050405020304" pitchFamily="18" charset="0"/>
                <a:hlinkClick r:id="rId3" action="ppaction://hlinksldjump"/>
              </a:rPr>
              <a:t>6, </a:t>
            </a:r>
            <a:r>
              <a:rPr lang="en-US" altLang="vi-VN" sz="2625" b="1" dirty="0">
                <a:solidFill>
                  <a:srgbClr val="FF0066"/>
                </a:solidFill>
                <a:latin typeface="Times New Roman" panose="02020603050405020304" pitchFamily="18" charset="0"/>
                <a:hlinkClick r:id="rId3" action="ppaction://hlinksldjump"/>
              </a:rPr>
              <a:t>7</a:t>
            </a:r>
            <a:r>
              <a:rPr lang="en-US" altLang="vi-VN" sz="2625" b="1" dirty="0" smtClean="0">
                <a:solidFill>
                  <a:srgbClr val="FF0066"/>
                </a:solidFill>
                <a:latin typeface="Times New Roman" panose="02020603050405020304" pitchFamily="18" charset="0"/>
                <a:hlinkClick r:id="rId3" action="ppaction://hlinksldjump"/>
              </a:rPr>
              <a:t>.</a:t>
            </a:r>
            <a:endParaRPr lang="en-US" altLang="vi-VN" sz="2625" b="1" dirty="0">
              <a:solidFill>
                <a:srgbClr val="FF0066"/>
              </a:solidFill>
              <a:latin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57722" name="Rectangle 26"/>
          <p:cNvSpPr>
            <a:spLocks noChangeArrowheads="1"/>
          </p:cNvSpPr>
          <p:nvPr/>
        </p:nvSpPr>
        <p:spPr bwMode="auto">
          <a:xfrm>
            <a:off x="9290447" y="1372791"/>
            <a:ext cx="965597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2" tIns="34235" rIns="68472" bIns="34235"/>
          <a:lstStyle>
            <a:lvl1pPr marL="608013" indent="-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1350" b="1" dirty="0">
                <a:solidFill>
                  <a:srgbClr val="7030A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vi-VN" sz="135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25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F</a:t>
            </a:r>
            <a:endParaRPr lang="en-US" altLang="vi-VN" sz="2925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9661922" y="6019800"/>
            <a:ext cx="59412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2" tIns="34235" rIns="68472" bIns="342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8642" y="2905393"/>
            <a:ext cx="8455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more pedestrian zones for walking and cycle paths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made available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people in all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8" grpId="0" animBg="1"/>
      <p:bldP spid="17426" grpId="0" animBg="1"/>
      <p:bldP spid="157722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9" name="Rectangle 2"/>
          <p:cNvSpPr>
            <a:spLocks noGrp="1"/>
          </p:cNvSpPr>
          <p:nvPr>
            <p:ph type="title"/>
          </p:nvPr>
        </p:nvSpPr>
        <p:spPr>
          <a:xfrm>
            <a:off x="527140" y="2773537"/>
            <a:ext cx="10215769" cy="1376765"/>
          </a:xfrm>
        </p:spPr>
        <p:txBody>
          <a:bodyPr/>
          <a:lstStyle/>
          <a:p>
            <a:pPr eaLnBrk="1" hangingPunct="1"/>
            <a:endParaRPr lang="vi-VN" altLang="vi-VN" dirty="0" smtClean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9661922" y="6019800"/>
            <a:ext cx="59412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2" tIns="34235" rIns="68472" bIns="342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0" name="Picture 2" descr="Mr. Unlucky | Wubbzypedia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9" y="141668"/>
            <a:ext cx="7624293" cy="63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2603897" y="3429000"/>
            <a:ext cx="7280672" cy="2743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5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EEECE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Lucky Number</a:t>
            </a:r>
          </a:p>
        </p:txBody>
      </p:sp>
      <p:pic>
        <p:nvPicPr>
          <p:cNvPr id="13824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79" y="5486400"/>
            <a:ext cx="1529953" cy="108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anh dep avata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28600"/>
            <a:ext cx="5943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The 25 Tallest Buildings in the World | ArchDaily">
            <a:extLst>
              <a:ext uri="{FF2B5EF4-FFF2-40B4-BE49-F238E27FC236}">
                <a16:creationId xmlns="" xmlns:a16="http://schemas.microsoft.com/office/drawing/2014/main" id="{DCE2076E-9937-9648-1F64-892E2223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22" y="220242"/>
            <a:ext cx="4911478" cy="26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67,438 No Pollution Images, Stock Photos &amp; Vectors ...">
            <a:extLst>
              <a:ext uri="{FF2B5EF4-FFF2-40B4-BE49-F238E27FC236}">
                <a16:creationId xmlns="" xmlns:a16="http://schemas.microsoft.com/office/drawing/2014/main" id="{2FE9A986-3DC6-D58D-3CB8-90515217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-14" b="6812"/>
          <a:stretch>
            <a:fillRect/>
          </a:stretch>
        </p:blipFill>
        <p:spPr bwMode="auto">
          <a:xfrm rot="10800000" flipV="1">
            <a:off x="7664710" y="3410816"/>
            <a:ext cx="4380796" cy="34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" descr="Apple &amp; The Future Of Personal Computing | Bruceb Consulting">
            <a:extLst>
              <a:ext uri="{FF2B5EF4-FFF2-40B4-BE49-F238E27FC236}">
                <a16:creationId xmlns="" xmlns:a16="http://schemas.microsoft.com/office/drawing/2014/main" id="{12C25FD0-9720-3756-6861-EEF88F76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6" y="3829050"/>
            <a:ext cx="5066438" cy="24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Say NO to traffic jams! Have an office in the Centre of Bangalore: Without  the pain of traffic jams!">
            <a:extLst>
              <a:ext uri="{FF2B5EF4-FFF2-40B4-BE49-F238E27FC236}">
                <a16:creationId xmlns="" xmlns:a16="http://schemas.microsoft.com/office/drawing/2014/main" id="{A398EABB-C504-D069-1ED6-29BDA534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347" y="66853"/>
            <a:ext cx="3660761" cy="32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B8B3250-D44A-06E2-3FA9-934B6FF3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BA6B1812-DB02-F25F-726D-12A62B8E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3B51E016-78DC-021B-E434-B39A8DE1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29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1BC9D-5E3A-2C90-8046-79A4C07D98B3}"/>
              </a:ext>
            </a:extLst>
          </p:cNvPr>
          <p:cNvSpPr txBox="1"/>
          <p:nvPr/>
        </p:nvSpPr>
        <p:spPr>
          <a:xfrm>
            <a:off x="2646425" y="2877191"/>
            <a:ext cx="2371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tall buildings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99A82A-8040-A806-44F2-11ED6D869EB9}"/>
              </a:ext>
            </a:extLst>
          </p:cNvPr>
          <p:cNvSpPr txBox="1"/>
          <p:nvPr/>
        </p:nvSpPr>
        <p:spPr>
          <a:xfrm>
            <a:off x="5541670" y="3524250"/>
            <a:ext cx="21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 pollution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C3CCCD-A8E6-F085-4487-C368A7CFCAE2}"/>
              </a:ext>
            </a:extLst>
          </p:cNvPr>
          <p:cNvSpPr txBox="1"/>
          <p:nvPr/>
        </p:nvSpPr>
        <p:spPr>
          <a:xfrm>
            <a:off x="9572801" y="1020011"/>
            <a:ext cx="2472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 traffic jam/</a:t>
            </a:r>
          </a:p>
          <a:p>
            <a:r>
              <a:rPr lang="en-US" sz="3000" dirty="0"/>
              <a:t>congestion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295E1B5-A84D-934A-C394-2CABA79EDB89}"/>
              </a:ext>
            </a:extLst>
          </p:cNvPr>
          <p:cNvSpPr txBox="1"/>
          <p:nvPr/>
        </p:nvSpPr>
        <p:spPr>
          <a:xfrm>
            <a:off x="1111003" y="6274107"/>
            <a:ext cx="3070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robots/computers</a:t>
            </a: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Read the article again and decide whether the statements are true (T) of false (F).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prstClr val="white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prstClr val="white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E7991CB2-BD3D-4E75-8DBD-299A014333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38" y="2144156"/>
          <a:ext cx="1094941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8872">
                  <a:extLst>
                    <a:ext uri="{9D8B030D-6E8A-4147-A177-3AD203B41FA5}">
                      <a16:colId xmlns="" xmlns:a16="http://schemas.microsoft.com/office/drawing/2014/main" val="4000602725"/>
                    </a:ext>
                  </a:extLst>
                </a:gridCol>
                <a:gridCol w="900546">
                  <a:extLst>
                    <a:ext uri="{9D8B030D-6E8A-4147-A177-3AD203B41FA5}">
                      <a16:colId xmlns="" xmlns:a16="http://schemas.microsoft.com/office/drawing/2014/main" val="3572487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1. About 70 million people will live in cities by 2050.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795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2. Smart cities use modern technologies to save time and provide better services.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803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3. City dwellers will be able to grow vegetables underground or in roof gardens.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081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4. Space for walking and cycling will be replaced with computer-controlled transport systems.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92028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09C688-DD59-E9E2-7C1F-ABA678F19924}"/>
              </a:ext>
            </a:extLst>
          </p:cNvPr>
          <p:cNvSpPr txBox="1"/>
          <p:nvPr/>
        </p:nvSpPr>
        <p:spPr>
          <a:xfrm>
            <a:off x="10737273" y="2144156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0C0886-130E-4418-A86D-B32E6E9A2926}"/>
              </a:ext>
            </a:extLst>
          </p:cNvPr>
          <p:cNvSpPr txBox="1"/>
          <p:nvPr/>
        </p:nvSpPr>
        <p:spPr>
          <a:xfrm>
            <a:off x="10737272" y="3137496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7F88BD-4E69-44E4-8403-D75940136882}"/>
              </a:ext>
            </a:extLst>
          </p:cNvPr>
          <p:cNvSpPr txBox="1"/>
          <p:nvPr/>
        </p:nvSpPr>
        <p:spPr>
          <a:xfrm>
            <a:off x="10764972" y="4249994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44EE3B-6D7E-A2BF-8D5B-9305BFE6E6BE}"/>
              </a:ext>
            </a:extLst>
          </p:cNvPr>
          <p:cNvSpPr txBox="1"/>
          <p:nvPr/>
        </p:nvSpPr>
        <p:spPr>
          <a:xfrm>
            <a:off x="10764972" y="5384551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498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8482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article again and complete the diagram.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7692" y="1608046"/>
            <a:ext cx="9079945" cy="202536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Smart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Modern technologies are used to (1) __________ people better.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Smart devices help cities (2) __________ more efficiently.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885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Cities of the future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37692" y="4156630"/>
            <a:ext cx="9218451" cy="246423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Sustainable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Cities will include a lot of (3) ___________ and become home to more plants and animals.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Eco-friendly (4) ______________ will reduce greenhouse gas emissions.</a:t>
            </a:r>
          </a:p>
        </p:txBody>
      </p:sp>
      <p:sp>
        <p:nvSpPr>
          <p:cNvPr id="13" name="Right Arrow 12"/>
          <p:cNvSpPr/>
          <p:nvPr/>
        </p:nvSpPr>
        <p:spPr>
          <a:xfrm rot="19683902">
            <a:off x="1438054" y="3253977"/>
            <a:ext cx="1197451" cy="350897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294771">
            <a:off x="1628425" y="5040863"/>
            <a:ext cx="996797" cy="257781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37DF32-1EEB-D22D-04E6-C2F98D274486}"/>
              </a:ext>
            </a:extLst>
          </p:cNvPr>
          <p:cNvSpPr txBox="1"/>
          <p:nvPr/>
        </p:nvSpPr>
        <p:spPr>
          <a:xfrm>
            <a:off x="8709612" y="2165028"/>
            <a:ext cx="193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D117CE-C0B1-EBDC-49F3-3F10CC7ACA89}"/>
              </a:ext>
            </a:extLst>
          </p:cNvPr>
          <p:cNvSpPr txBox="1"/>
          <p:nvPr/>
        </p:nvSpPr>
        <p:spPr>
          <a:xfrm>
            <a:off x="7319020" y="2999009"/>
            <a:ext cx="1755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operate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B2BB4E-5355-7044-4B0B-36E7717F0DCA}"/>
              </a:ext>
            </a:extLst>
          </p:cNvPr>
          <p:cNvSpPr txBox="1"/>
          <p:nvPr/>
        </p:nvSpPr>
        <p:spPr>
          <a:xfrm>
            <a:off x="7319020" y="4713612"/>
            <a:ext cx="2373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green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FE6B64-2B37-F933-93FF-9575B3669E88}"/>
              </a:ext>
            </a:extLst>
          </p:cNvPr>
          <p:cNvSpPr txBox="1"/>
          <p:nvPr/>
        </p:nvSpPr>
        <p:spPr>
          <a:xfrm>
            <a:off x="5510195" y="5547593"/>
            <a:ext cx="2708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6177" y="913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6349" y="81762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9024" y="96591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069" y="1335541"/>
            <a:ext cx="11602931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ea typeface="Times New Roman" panose="02020603050405020304" pitchFamily="18" charset="0"/>
              </a:rPr>
              <a:t>Would you like to live in a smart and sustainable city?</a:t>
            </a:r>
          </a:p>
          <a:p>
            <a:pPr algn="ctr">
              <a:lnSpc>
                <a:spcPct val="120000"/>
              </a:lnSpc>
            </a:pPr>
            <a:r>
              <a:rPr lang="en-US" sz="3200" dirty="0">
                <a:ea typeface="Times New Roman" panose="02020603050405020304" pitchFamily="18" charset="0"/>
              </a:rPr>
              <a:t>Why/Why not? </a:t>
            </a:r>
          </a:p>
        </p:txBody>
      </p:sp>
      <p:pic>
        <p:nvPicPr>
          <p:cNvPr id="10242" name="Picture 2" descr="What is a sustainable city? 10 characteristics of green urban planning |  The Zebra">
            <a:extLst>
              <a:ext uri="{FF2B5EF4-FFF2-40B4-BE49-F238E27FC236}">
                <a16:creationId xmlns="" xmlns:a16="http://schemas.microsoft.com/office/drawing/2014/main" id="{2ACE55EF-49A0-E413-359B-4804A767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7" y="2693301"/>
            <a:ext cx="4731761" cy="31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orld's 10 most livable cities in 2018 | CNN Travel">
            <a:extLst>
              <a:ext uri="{FF2B5EF4-FFF2-40B4-BE49-F238E27FC236}">
                <a16:creationId xmlns="" xmlns:a16="http://schemas.microsoft.com/office/drawing/2014/main" id="{D06570EE-C065-7E48-8673-911A4623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58" y="2693300"/>
            <a:ext cx="5668241" cy="31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characteristics of future cities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about future cities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dn1.vectorstock.com/i/1000x1000/95/30/20-second-timer-clock-20-sec-stopwatch-icon-vector-28489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-1"/>
            <a:ext cx="11822806" cy="72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The 25 Tallest Buildings in the World | ArchDaily">
            <a:extLst>
              <a:ext uri="{FF2B5EF4-FFF2-40B4-BE49-F238E27FC236}">
                <a16:creationId xmlns="" xmlns:a16="http://schemas.microsoft.com/office/drawing/2014/main" id="{DCE2076E-9937-9648-1F64-892E2223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22" y="220242"/>
            <a:ext cx="4911478" cy="26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67,438 No Pollution Images, Stock Photos &amp; Vectors ...">
            <a:extLst>
              <a:ext uri="{FF2B5EF4-FFF2-40B4-BE49-F238E27FC236}">
                <a16:creationId xmlns="" xmlns:a16="http://schemas.microsoft.com/office/drawing/2014/main" id="{2FE9A986-3DC6-D58D-3CB8-90515217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-14" b="6812"/>
          <a:stretch>
            <a:fillRect/>
          </a:stretch>
        </p:blipFill>
        <p:spPr bwMode="auto">
          <a:xfrm rot="10800000" flipV="1">
            <a:off x="7664710" y="3410816"/>
            <a:ext cx="4380796" cy="34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" descr="Apple &amp; The Future Of Personal Computing | Bruceb Consulting">
            <a:extLst>
              <a:ext uri="{FF2B5EF4-FFF2-40B4-BE49-F238E27FC236}">
                <a16:creationId xmlns="" xmlns:a16="http://schemas.microsoft.com/office/drawing/2014/main" id="{12C25FD0-9720-3756-6861-EEF88F76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6" y="3829050"/>
            <a:ext cx="5066438" cy="24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Say NO to traffic jams! Have an office in the Centre of Bangalore: Without  the pain of traffic jams!">
            <a:extLst>
              <a:ext uri="{FF2B5EF4-FFF2-40B4-BE49-F238E27FC236}">
                <a16:creationId xmlns="" xmlns:a16="http://schemas.microsoft.com/office/drawing/2014/main" id="{A398EABB-C504-D069-1ED6-29BDA534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347" y="66853"/>
            <a:ext cx="3660761" cy="32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B8B3250-D44A-06E2-3FA9-934B6FF3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BA6B1812-DB02-F25F-726D-12A62B8E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3B51E016-78DC-021B-E434-B39A8DE1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29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1BC9D-5E3A-2C90-8046-79A4C07D98B3}"/>
              </a:ext>
            </a:extLst>
          </p:cNvPr>
          <p:cNvSpPr txBox="1"/>
          <p:nvPr/>
        </p:nvSpPr>
        <p:spPr>
          <a:xfrm>
            <a:off x="2646425" y="2877191"/>
            <a:ext cx="2371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tall buildings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99A82A-8040-A806-44F2-11ED6D869EB9}"/>
              </a:ext>
            </a:extLst>
          </p:cNvPr>
          <p:cNvSpPr txBox="1"/>
          <p:nvPr/>
        </p:nvSpPr>
        <p:spPr>
          <a:xfrm>
            <a:off x="5541670" y="3524250"/>
            <a:ext cx="21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No pollution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C3CCCD-A8E6-F085-4487-C368A7CFCAE2}"/>
              </a:ext>
            </a:extLst>
          </p:cNvPr>
          <p:cNvSpPr txBox="1"/>
          <p:nvPr/>
        </p:nvSpPr>
        <p:spPr>
          <a:xfrm>
            <a:off x="9572801" y="1020011"/>
            <a:ext cx="2472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No traffic jam/</a:t>
            </a:r>
          </a:p>
          <a:p>
            <a:r>
              <a:rPr lang="en-US" sz="3000" dirty="0">
                <a:solidFill>
                  <a:prstClr val="black"/>
                </a:solidFill>
              </a:rPr>
              <a:t>congestion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295E1B5-A84D-934A-C394-2CABA79EDB89}"/>
              </a:ext>
            </a:extLst>
          </p:cNvPr>
          <p:cNvSpPr txBox="1"/>
          <p:nvPr/>
        </p:nvSpPr>
        <p:spPr>
          <a:xfrm>
            <a:off x="1111003" y="6274107"/>
            <a:ext cx="3070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robots/computers</a:t>
            </a:r>
          </a:p>
        </p:txBody>
      </p:sp>
    </p:spTree>
    <p:extLst>
      <p:ext uri="{BB962C8B-B14F-4D97-AF65-F5344CB8AC3E}">
        <p14:creationId xmlns:p14="http://schemas.microsoft.com/office/powerpoint/2010/main" val="5999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156083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Answer the questions: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8041" y="1723813"/>
            <a:ext cx="745530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70C0"/>
                </a:solidFill>
                <a:ea typeface="Calibri" panose="020F0502020204030204" pitchFamily="34" charset="0"/>
              </a:rPr>
              <a:t>What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will future cities look like</a:t>
            </a:r>
            <a:r>
              <a:rPr lang="en-US" sz="3600" dirty="0" smtClean="0">
                <a:solidFill>
                  <a:srgbClr val="0070C0"/>
                </a:solidFill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  <p:pic>
        <p:nvPicPr>
          <p:cNvPr id="2050" name="Picture 2" descr="Life in 2050: A Look Into Sustainable Cities of the Future - New Jersey  Digest">
            <a:extLst>
              <a:ext uri="{FF2B5EF4-FFF2-40B4-BE49-F238E27FC236}">
                <a16:creationId xmlns="" xmlns:a16="http://schemas.microsoft.com/office/drawing/2014/main" id="{F1ABAADC-FDCE-77E7-5A0B-83E9EE33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09" y="2716305"/>
            <a:ext cx="5965580" cy="40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  <a:latin typeface="UTM Facebook K&amp;T" panose="02040603050506020204" pitchFamily="18" charset="0"/>
              </a:rPr>
              <a:t>READING</a:t>
            </a:r>
            <a:endParaRPr lang="en-US" sz="3200" dirty="0">
              <a:solidFill>
                <a:prstClr val="white"/>
              </a:solidFill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090510" y="3763537"/>
            <a:ext cx="667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Characteristics of future cities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white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62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sustainable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involving the use of natural products and energy in a way that does not harm the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2675" y="2771761"/>
            <a:ext cx="2314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b="1" dirty="0">
                <a:solidFill>
                  <a:schemeClr val="accent2">
                    <a:lumMod val="50000"/>
                  </a:schemeClr>
                </a:solidFill>
              </a:rPr>
              <a:t>/səˈsteɪ.nə.bļ/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ustainable&quot; nghĩa là gì: Định Nghĩa, Ví Dụ trong Tiếng Anh">
            <a:extLst>
              <a:ext uri="{FF2B5EF4-FFF2-40B4-BE49-F238E27FC236}">
                <a16:creationId xmlns="" xmlns:a16="http://schemas.microsoft.com/office/drawing/2014/main" id="{D4255A6C-4EBF-4348-2394-6E632FAE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2" y="1675745"/>
            <a:ext cx="4077998" cy="40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ustainable__gb_1.mp3" descr="sustainable__gb_1.mp3">
            <a:hlinkClick r:id="" action="ppaction://media"/>
            <a:extLst>
              <a:ext uri="{FF2B5EF4-FFF2-40B4-BE49-F238E27FC236}">
                <a16:creationId xmlns="" xmlns:a16="http://schemas.microsoft.com/office/drawing/2014/main" id="{8E2F56EA-64F4-184B-B0C8-1039DE0D6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5694" y="3308344"/>
            <a:ext cx="8128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845" y="890888"/>
            <a:ext cx="3470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* VOCABULARY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operate (v)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work in a particular way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2638" y="2771761"/>
            <a:ext cx="1874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ɒp.ər.eɪt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ọc từ operate - Chủ đề Trains | 600 từ vựng TOEIC">
            <a:extLst>
              <a:ext uri="{FF2B5EF4-FFF2-40B4-BE49-F238E27FC236}">
                <a16:creationId xmlns="" xmlns:a16="http://schemas.microsoft.com/office/drawing/2014/main" id="{C4EB9759-04FB-FF63-ECD5-6E98B3C9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78" y="2505075"/>
            <a:ext cx="4610950" cy="34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erate__gb_1.mp3" descr="operate__gb_1.mp3">
            <a:hlinkClick r:id="" action="ppaction://media"/>
            <a:extLst>
              <a:ext uri="{FF2B5EF4-FFF2-40B4-BE49-F238E27FC236}">
                <a16:creationId xmlns="" xmlns:a16="http://schemas.microsoft.com/office/drawing/2014/main" id="{D81EB201-B535-174D-A5A7-9453FB5EE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3610" y="3428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3354</TotalTime>
  <Words>1243</Words>
  <Application>Microsoft Office PowerPoint</Application>
  <PresentationFormat>Widescreen</PresentationFormat>
  <Paragraphs>202</Paragraphs>
  <Slides>35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Gulim</vt:lpstr>
      <vt:lpstr>.VnArial Narrow</vt:lpstr>
      <vt:lpstr>.VnCooper</vt:lpstr>
      <vt:lpstr>.VnVogue</vt:lpstr>
      <vt:lpstr>Arial</vt:lpstr>
      <vt:lpstr>Berlin Sans FB Demi</vt:lpstr>
      <vt:lpstr>Bookman Old Style</vt:lpstr>
      <vt:lpstr>Calibri</vt:lpstr>
      <vt:lpstr>Calibri Light</vt:lpstr>
      <vt:lpstr>Comic Sans MS</vt:lpstr>
      <vt:lpstr>Montserrat Medium</vt:lpstr>
      <vt:lpstr>Myriad Pro</vt:lpstr>
      <vt:lpstr>OpenSans</vt:lpstr>
      <vt:lpstr>Tahoma</vt:lpstr>
      <vt:lpstr>Times New Roman</vt:lpstr>
      <vt:lpstr>UTM Facebook K&amp;T</vt:lpstr>
      <vt:lpstr>Verdana</vt:lpstr>
      <vt:lpstr>Office Theme</vt:lpstr>
      <vt:lpstr>1_Office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MyPC</cp:lastModifiedBy>
  <cp:revision>191</cp:revision>
  <dcterms:created xsi:type="dcterms:W3CDTF">2020-12-09T02:04:09Z</dcterms:created>
  <dcterms:modified xsi:type="dcterms:W3CDTF">2023-10-18T13:28:37Z</dcterms:modified>
</cp:coreProperties>
</file>