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.jpg"/>
  <Default Extension="wmf" ContentType="image/x-wmf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77" r:id="rId3"/>
    <p:sldId id="323" r:id="rId4"/>
    <p:sldId id="311" r:id="rId5"/>
    <p:sldId id="310" r:id="rId6"/>
    <p:sldId id="322" r:id="rId7"/>
    <p:sldId id="392" r:id="rId8"/>
    <p:sldId id="378" r:id="rId9"/>
    <p:sldId id="396" r:id="rId10"/>
    <p:sldId id="380" r:id="rId11"/>
    <p:sldId id="381" r:id="rId12"/>
    <p:sldId id="382" r:id="rId13"/>
    <p:sldId id="395" r:id="rId14"/>
    <p:sldId id="384" r:id="rId15"/>
    <p:sldId id="385" r:id="rId16"/>
    <p:sldId id="342" r:id="rId17"/>
    <p:sldId id="343" r:id="rId18"/>
    <p:sldId id="388" r:id="rId19"/>
    <p:sldId id="390" r:id="rId20"/>
    <p:sldId id="391" r:id="rId21"/>
    <p:sldId id="397" r:id="rId22"/>
    <p:sldId id="398" r:id="rId23"/>
    <p:sldId id="345" r:id="rId24"/>
    <p:sldId id="325" r:id="rId25"/>
    <p:sldId id="317" r:id="rId26"/>
  </p:sldIdLst>
  <p:sldSz cx="12192000" cy="6858000"/>
  <p:notesSz cx="6858000" cy="9144000"/>
  <p:embeddedFontLst>
    <p:embeddedFont>
      <p:font typeface="Arial Unicode MS" panose="020B0604020202020204" charset="-12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1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/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file:///G:\Nhac%20len%20san%20khau.wma" TargetMode="External"/><Relationship Id="rId3" Type="http://schemas.openxmlformats.org/officeDocument/2006/relationships/audio" Target="file:///G:\Nhac%20len%20san%20khau.wma" TargetMode="Externa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slide" Target="slide20.xml"/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16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16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" Target="slide16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8.emf"/><Relationship Id="rId7" Type="http://schemas.openxmlformats.org/officeDocument/2006/relationships/slide" Target="slide9.xml"/><Relationship Id="rId6" Type="http://schemas.openxmlformats.org/officeDocument/2006/relationships/image" Target="../media/image7.emf"/><Relationship Id="rId5" Type="http://schemas.openxmlformats.org/officeDocument/2006/relationships/slide" Target="slide13.xml"/><Relationship Id="rId4" Type="http://schemas.openxmlformats.org/officeDocument/2006/relationships/image" Target="../media/image6.emf"/><Relationship Id="rId3" Type="http://schemas.openxmlformats.org/officeDocument/2006/relationships/slide" Target="slide10.xml"/><Relationship Id="rId2" Type="http://schemas.openxmlformats.org/officeDocument/2006/relationships/image" Target="../media/image5.emf"/><Relationship Id="rId19" Type="http://schemas.openxmlformats.org/officeDocument/2006/relationships/slideLayout" Target="../slideLayouts/slideLayout2.xml"/><Relationship Id="rId18" Type="http://schemas.openxmlformats.org/officeDocument/2006/relationships/slide" Target="slide14.xml"/><Relationship Id="rId17" Type="http://schemas.openxmlformats.org/officeDocument/2006/relationships/image" Target="../media/image15.emf"/><Relationship Id="rId16" Type="http://schemas.openxmlformats.org/officeDocument/2006/relationships/slide" Target="slide12.xml"/><Relationship Id="rId15" Type="http://schemas.openxmlformats.org/officeDocument/2006/relationships/image" Target="../media/image14.wmf"/><Relationship Id="rId14" Type="http://schemas.openxmlformats.org/officeDocument/2006/relationships/image" Target="../media/image13.GIF"/><Relationship Id="rId13" Type="http://schemas.openxmlformats.org/officeDocument/2006/relationships/image" Target="../media/image12.GIF"/><Relationship Id="rId12" Type="http://schemas.openxmlformats.org/officeDocument/2006/relationships/image" Target="../media/image11.GIF"/><Relationship Id="rId11" Type="http://schemas.openxmlformats.org/officeDocument/2006/relationships/image" Target="../media/image10.jpeg"/><Relationship Id="rId10" Type="http://schemas.openxmlformats.org/officeDocument/2006/relationships/image" Target="../media/image9.emf"/><Relationship Id="rId1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3" descr="28608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293688"/>
            <a:ext cx="9448800" cy="65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 descr="hung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0"/>
            <a:ext cx="8420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Nhac len san khau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39" fill="hold"/>
                                        <p:tgtEl>
                                          <p:spTgt spid="99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914400" y="1219199"/>
            <a:ext cx="9045179" cy="11894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defRPr/>
            </a:pPr>
            <a:r>
              <a:rPr lang="en-US" sz="4800" dirty="0">
                <a:sym typeface="+mn-ea"/>
              </a:rPr>
              <a:t>5. More people are moving away from the    __________   of large cities to the suburbs.</a:t>
            </a:r>
            <a:endParaRPr lang="en-US" sz="4800" b="0" dirty="0">
              <a:solidFill>
                <a:schemeClr val="tx1"/>
              </a:solidFill>
            </a:endParaRPr>
          </a:p>
          <a:p>
            <a:pPr marL="0" lvl="0" indent="0">
              <a:defRPr/>
            </a:pP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3356610" y="1951355"/>
            <a:ext cx="429006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4800" b="1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urban centres      </a:t>
            </a:r>
            <a:r>
              <a:rPr lang="en-US" altLang="vi-VN" sz="2100" b="1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endParaRPr lang="en-US" altLang="vi-VN" sz="21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8130" y="3460467"/>
            <a:ext cx="819517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Arial Unicode MS" panose="020B0604020202020204" charset="-122"/>
                <a:ea typeface="Arial Unicode MS" panose="020B0604020202020204" charset="-122"/>
                <a:cs typeface="Times New Roman" panose="02020603050405020304" pitchFamily="18" charset="0"/>
              </a:rPr>
              <a:t>40 points</a:t>
            </a:r>
            <a:endParaRPr lang="en-US" sz="7200" dirty="0">
              <a:latin typeface="Arial Unicode MS" panose="020B0604020202020204" charset="-122"/>
              <a:ea typeface="Arial Unicode MS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3" name="Action Button: Home 2">
            <a:hlinkClick r:id="" action="ppaction://hlinkshowjump?jump=lastslideviewed"/>
          </p:cNvPr>
          <p:cNvSpPr/>
          <p:nvPr/>
        </p:nvSpPr>
        <p:spPr>
          <a:xfrm>
            <a:off x="9664065" y="5584190"/>
            <a:ext cx="762000" cy="4648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ldLvl="0" animBg="1"/>
      <p:bldP spid="157709" grpId="0" bldLvl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515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7718" name="Rectangle 22"/>
          <p:cNvSpPr>
            <a:spLocks noChangeArrowheads="1"/>
          </p:cNvSpPr>
          <p:nvPr/>
        </p:nvSpPr>
        <p:spPr bwMode="auto">
          <a:xfrm>
            <a:off x="888642" y="725091"/>
            <a:ext cx="9265008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4</a:t>
            </a:r>
            <a:r>
              <a:rPr lang="en-US" sz="4800" dirty="0">
                <a:solidFill>
                  <a:prstClr val="black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rPr>
              <a:t>. </a:t>
            </a:r>
            <a:r>
              <a:rPr lang="en-US" sz="4800" dirty="0">
                <a:latin typeface="Arial Unicode MS" panose="020B0604020202020204" charset="-122"/>
                <a:ea typeface="Arial Unicode MS" panose="020B0604020202020204" charset="-122"/>
                <a:sym typeface="+mn-ea"/>
              </a:rPr>
              <a:t>With the help of technology, people can now grow vegetables in the ___________    of high-rise buildings.</a:t>
            </a:r>
            <a:endParaRPr lang="en-US" sz="4800" dirty="0">
              <a:solidFill>
                <a:prstClr val="black"/>
              </a:solidFill>
              <a:latin typeface="Arial Unicode MS" panose="020B0604020202020204" charset="-122"/>
              <a:ea typeface="Arial Unicode MS" panose="020B0604020202020204" charset="-122"/>
              <a:cs typeface="+mn-cs"/>
            </a:endParaRPr>
          </a:p>
        </p:txBody>
      </p:sp>
      <p:sp>
        <p:nvSpPr>
          <p:cNvPr id="157722" name="Rectangle 26"/>
          <p:cNvSpPr>
            <a:spLocks noChangeArrowheads="1"/>
          </p:cNvSpPr>
          <p:nvPr/>
        </p:nvSpPr>
        <p:spPr bwMode="auto">
          <a:xfrm>
            <a:off x="2655570" y="2301875"/>
            <a:ext cx="373443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48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roof</a:t>
            </a:r>
            <a:r>
              <a:rPr lang="en-US" altLang="vi-VN" sz="4800" dirty="0">
                <a:solidFill>
                  <a:prstClr val="black"/>
                </a:solidFill>
                <a:latin typeface="Arial Unicode MS" panose="020B0604020202020204" charset="-122"/>
                <a:ea typeface="Arial Unicode MS" panose="020B0604020202020204" charset="-122"/>
              </a:rPr>
              <a:t> </a:t>
            </a:r>
            <a:r>
              <a:rPr lang="en-US" altLang="vi-VN" sz="48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gardens</a:t>
            </a:r>
            <a:endParaRPr lang="en-US" altLang="vi-VN" sz="48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9452" y="4540518"/>
            <a:ext cx="8455681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Arial Unicode MS" panose="020B0604020202020204" charset="-122"/>
                <a:ea typeface="Arial Unicode MS" panose="020B0604020202020204" charset="-122"/>
                <a:cs typeface="Times New Roman" panose="02020603050405020304" pitchFamily="18" charset="0"/>
              </a:rPr>
              <a:t>20 points</a:t>
            </a: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3" name="Action Button: Home 2">
            <a:hlinkClick r:id="" action="ppaction://hlinkshowjump?jump=lastslideviewed"/>
          </p:cNvPr>
          <p:cNvSpPr/>
          <p:nvPr/>
        </p:nvSpPr>
        <p:spPr>
          <a:xfrm>
            <a:off x="10165715" y="5714365"/>
            <a:ext cx="464820" cy="3898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5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8" grpId="0" bldLvl="0" animBg="1"/>
      <p:bldP spid="157722" grpId="0" bldLvl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515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7718" name="Rectangle 22"/>
          <p:cNvSpPr>
            <a:spLocks noChangeArrowheads="1"/>
          </p:cNvSpPr>
          <p:nvPr/>
        </p:nvSpPr>
        <p:spPr bwMode="auto">
          <a:xfrm>
            <a:off x="990600" y="799465"/>
            <a:ext cx="9265285" cy="2687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ym typeface="+mn-ea"/>
              </a:rPr>
              <a:t>4. The _________    attracts people’s attention because of its unusual architecture.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7722" name="Rectangle 26"/>
          <p:cNvSpPr>
            <a:spLocks noChangeArrowheads="1"/>
          </p:cNvSpPr>
          <p:nvPr/>
        </p:nvSpPr>
        <p:spPr bwMode="auto">
          <a:xfrm>
            <a:off x="3027045" y="799465"/>
            <a:ext cx="354711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48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skyscraper</a:t>
            </a:r>
            <a:endParaRPr lang="en-US" altLang="vi-VN" sz="48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777" y="4187458"/>
            <a:ext cx="8455681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Arial Unicode MS" panose="020B0604020202020204" charset="-122"/>
                <a:ea typeface="Arial Unicode MS" panose="020B0604020202020204" charset="-122"/>
                <a:cs typeface="Times New Roman" panose="02020603050405020304" pitchFamily="18" charset="0"/>
              </a:rPr>
              <a:t>50 points</a:t>
            </a: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3" name="Action Button: Home 2">
            <a:hlinkClick r:id="" action="ppaction://hlinkshowjump?jump=lastslideviewed"/>
          </p:cNvPr>
          <p:cNvSpPr/>
          <p:nvPr/>
        </p:nvSpPr>
        <p:spPr>
          <a:xfrm>
            <a:off x="9738360" y="5955665"/>
            <a:ext cx="1189355" cy="44640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5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8" grpId="0" bldLvl="0" animBg="1"/>
      <p:bldP spid="157722" grpId="0" bldLvl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>
            <a:off x="2603897" y="3429000"/>
            <a:ext cx="7280672" cy="2743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b="1" kern="10" dirty="0">
                <a:ln w="9525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EEECE1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Lucky Number 30 points</a:t>
            </a:r>
            <a:endParaRPr lang="en-US" sz="4050" b="1" kern="10" dirty="0">
              <a:ln w="9525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000000"/>
                  </a:gs>
                  <a:gs pos="100000">
                    <a:srgbClr val="EEECE1"/>
                  </a:gs>
                </a:gsLst>
                <a:lin ang="54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40" name="Picture 8" descr="anh dep avatar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286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ome 1">
            <a:hlinkClick r:id="" action="ppaction://hlinkshowjump?jump=lastslideviewed"/>
          </p:cNvPr>
          <p:cNvSpPr/>
          <p:nvPr/>
        </p:nvSpPr>
        <p:spPr>
          <a:xfrm>
            <a:off x="9347835" y="5732780"/>
            <a:ext cx="650875" cy="48323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225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438" y="1876159"/>
            <a:ext cx="11566933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/>
              <a:t>1</a:t>
            </a:r>
            <a:r>
              <a:rPr lang="en-US" sz="3200" dirty="0"/>
              <a:t>. ________ </a:t>
            </a:r>
            <a:r>
              <a:rPr lang="vi-VN" altLang="en-US" sz="3200" dirty="0"/>
              <a:t>    </a:t>
            </a:r>
            <a:r>
              <a:rPr lang="en-US" sz="3200" dirty="0"/>
              <a:t>is a serious problem in many </a:t>
            </a:r>
            <a:r>
              <a:rPr lang="en-US" sz="3200" dirty="0" smtClean="0"/>
              <a:t>big cities </a:t>
            </a:r>
            <a:r>
              <a:rPr lang="en-US" sz="3200" dirty="0"/>
              <a:t>around the world.</a:t>
            </a:r>
            <a:endParaRPr lang="en-US" sz="3200" dirty="0"/>
          </a:p>
          <a:p>
            <a:r>
              <a:rPr lang="en-US" sz="3200" dirty="0"/>
              <a:t>2. </a:t>
            </a:r>
            <a:r>
              <a:rPr lang="en-US" sz="3200" dirty="0" smtClean="0"/>
              <a:t>The </a:t>
            </a:r>
            <a:r>
              <a:rPr lang="en-US" sz="3200" dirty="0"/>
              <a:t>new underground has </a:t>
            </a:r>
            <a:r>
              <a:rPr lang="en-US" sz="3200" dirty="0" smtClean="0"/>
              <a:t>allowed ____________ </a:t>
            </a:r>
            <a:r>
              <a:rPr lang="en-US" sz="3200" dirty="0"/>
              <a:t>to get around more easily.</a:t>
            </a:r>
            <a:endParaRPr lang="en-US" sz="3200" dirty="0"/>
          </a:p>
          <a:p>
            <a:r>
              <a:rPr lang="en-US" sz="3200" dirty="0"/>
              <a:t>3. W</a:t>
            </a:r>
            <a:r>
              <a:rPr lang="en-US" sz="3200" dirty="0" smtClean="0"/>
              <a:t>ith </a:t>
            </a:r>
            <a:r>
              <a:rPr lang="en-US" sz="3200" dirty="0"/>
              <a:t>the help of technology, people </a:t>
            </a:r>
            <a:r>
              <a:rPr lang="en-US" sz="3200" dirty="0" smtClean="0"/>
              <a:t>can now </a:t>
            </a:r>
            <a:r>
              <a:rPr lang="en-US" sz="3200" dirty="0"/>
              <a:t>grow vegetables in the </a:t>
            </a:r>
            <a:r>
              <a:rPr lang="en-US" sz="3200" dirty="0" smtClean="0"/>
              <a:t>___________ </a:t>
            </a:r>
            <a:r>
              <a:rPr lang="vi-VN" altLang="en-US" sz="3200" dirty="0" smtClean="0"/>
              <a:t>   </a:t>
            </a:r>
            <a:r>
              <a:rPr lang="en-US" sz="3200" dirty="0" smtClean="0"/>
              <a:t>of high-rise </a:t>
            </a:r>
            <a:r>
              <a:rPr lang="en-US" sz="3200" dirty="0"/>
              <a:t>buildings.</a:t>
            </a:r>
            <a:endParaRPr lang="en-US" sz="3200" dirty="0"/>
          </a:p>
          <a:p>
            <a:r>
              <a:rPr lang="en-US" sz="3200" dirty="0"/>
              <a:t>4. </a:t>
            </a:r>
            <a:r>
              <a:rPr lang="en-US" sz="3200" dirty="0" smtClean="0"/>
              <a:t>The _________ </a:t>
            </a:r>
            <a:r>
              <a:rPr lang="vi-VN" altLang="en-US" sz="3200" dirty="0" smtClean="0"/>
              <a:t>   </a:t>
            </a:r>
            <a:r>
              <a:rPr lang="en-US" sz="3200" dirty="0"/>
              <a:t>attracts people’s </a:t>
            </a:r>
            <a:r>
              <a:rPr lang="en-US" sz="3200" dirty="0" smtClean="0"/>
              <a:t>attention because </a:t>
            </a:r>
            <a:r>
              <a:rPr lang="en-US" sz="3200" dirty="0"/>
              <a:t>of its unusual architecture.</a:t>
            </a:r>
            <a:endParaRPr lang="en-US" sz="3200" dirty="0"/>
          </a:p>
          <a:p>
            <a:r>
              <a:rPr lang="en-US" sz="3200" dirty="0"/>
              <a:t>5. </a:t>
            </a:r>
            <a:r>
              <a:rPr lang="en-US" sz="3200" dirty="0" smtClean="0"/>
              <a:t>More </a:t>
            </a:r>
            <a:r>
              <a:rPr lang="en-US" sz="3200" dirty="0"/>
              <a:t>people are moving away </a:t>
            </a:r>
            <a:r>
              <a:rPr lang="en-US" sz="3200" dirty="0" smtClean="0"/>
              <a:t>from the</a:t>
            </a:r>
            <a:r>
              <a:rPr lang="vi-VN" altLang="en-US" sz="3200" dirty="0" smtClean="0"/>
              <a:t>    </a:t>
            </a:r>
            <a:r>
              <a:rPr lang="en-US" sz="3200" dirty="0" smtClean="0"/>
              <a:t> ____________ </a:t>
            </a:r>
            <a:r>
              <a:rPr lang="en-US" sz="3200" dirty="0"/>
              <a:t>of large cities to the </a:t>
            </a:r>
            <a:r>
              <a:rPr lang="en-US" sz="3200" dirty="0" smtClean="0"/>
              <a:t>suburbs.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9677" y="947124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Complete the sentences using the correct forms of the words and phrases in Task </a:t>
            </a:r>
            <a:r>
              <a:rPr lang="en-GB" sz="2800" b="1" dirty="0" smtClean="0">
                <a:cs typeface="Arial" panose="020B0604020202020204" pitchFamily="34" charset="0"/>
              </a:rPr>
              <a:t>1.</a:t>
            </a:r>
            <a:r>
              <a:rPr lang="en-GB" sz="2800" dirty="0" smtClean="0">
                <a:cs typeface="Arial" panose="020B0604020202020204" pitchFamily="34" charset="0"/>
              </a:rPr>
              <a:t>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050" y="1865630"/>
            <a:ext cx="2851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cs typeface="Arial" panose="020B0604020202020204" pitchFamily="34" charset="0"/>
              </a:rPr>
              <a:t>Traffic jam</a:t>
            </a:r>
            <a:endParaRPr lang="en-US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5335" y="2849316"/>
            <a:ext cx="2697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cs typeface="Arial" panose="020B0604020202020204" pitchFamily="34" charset="0"/>
              </a:rPr>
              <a:t>city dwellers</a:t>
            </a:r>
            <a:endParaRPr lang="en-US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4537" y="4310512"/>
            <a:ext cx="2697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cs typeface="Arial" panose="020B0604020202020204" pitchFamily="34" charset="0"/>
              </a:rPr>
              <a:t>roof </a:t>
            </a:r>
            <a:r>
              <a:rPr lang="en-US" sz="3200" dirty="0" smtClean="0">
                <a:solidFill>
                  <a:srgbClr val="C00000"/>
                </a:solidFill>
                <a:cs typeface="Arial" panose="020B0604020202020204" pitchFamily="34" charset="0"/>
              </a:rPr>
              <a:t>gardens</a:t>
            </a:r>
            <a:endParaRPr lang="en-US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684" y="4805866"/>
            <a:ext cx="2697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cs typeface="Arial" panose="020B0604020202020204" pitchFamily="34" charset="0"/>
              </a:rPr>
              <a:t>skyscraper</a:t>
            </a:r>
            <a:endParaRPr lang="en-US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9338" y="5803665"/>
            <a:ext cx="285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cs typeface="Arial" panose="020B0604020202020204" pitchFamily="34" charset="0"/>
              </a:rPr>
              <a:t>urban </a:t>
            </a:r>
            <a:r>
              <a:rPr lang="en-US" sz="3200" dirty="0" err="1">
                <a:solidFill>
                  <a:srgbClr val="C00000"/>
                </a:solidFill>
                <a:cs typeface="Arial" panose="020B0604020202020204" pitchFamily="34" charset="0"/>
              </a:rPr>
              <a:t>centres</a:t>
            </a:r>
            <a:endParaRPr lang="en-US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7715" y="1184910"/>
            <a:ext cx="10475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STATIVE VERBS IN THE CONTINUOUS FORM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4438" y="1706958"/>
            <a:ext cx="11322424" cy="5164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1. Describe a state rather than an action.</a:t>
            </a:r>
            <a:endParaRPr lang="en-US" sz="2800" dirty="0"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- Thoughts and opinions (agree, believe, remember, think, understand)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- Feelings and emotions (hate, love, prefer)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- Senses (appear, feel, hear, look, see, seem, smell, taste)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- Possession (belong, have, own)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2. Stative verbs are not normally used in the continuous form. However, some stative verbs can be used in the continuous form to describe actions, depending on the context.</a:t>
            </a:r>
            <a:endParaRPr lang="en-US" sz="2800" dirty="0"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effectLst/>
                <a:ea typeface="Calibri" panose="020F0502020204030204" pitchFamily="34" charset="0"/>
              </a:rPr>
              <a:t>Eg</a:t>
            </a:r>
            <a:r>
              <a:rPr lang="en-US" sz="2800" dirty="0">
                <a:effectLst/>
                <a:ea typeface="Calibri" panose="020F0502020204030204" pitchFamily="34" charset="0"/>
              </a:rPr>
              <a:t>: My dad </a:t>
            </a:r>
            <a:r>
              <a:rPr lang="en-US" sz="2800" b="1" i="1" dirty="0">
                <a:effectLst/>
                <a:ea typeface="Calibri" panose="020F0502020204030204" pitchFamily="34" charset="0"/>
              </a:rPr>
              <a:t>has</a:t>
            </a:r>
            <a:r>
              <a:rPr lang="en-US" sz="2800" dirty="0">
                <a:effectLst/>
                <a:ea typeface="Calibri" panose="020F0502020204030204" pitchFamily="34" charset="0"/>
              </a:rPr>
              <a:t> a new car.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ea typeface="Calibri" panose="020F0502020204030204" pitchFamily="34" charset="0"/>
              </a:rPr>
              <a:t>       He </a:t>
            </a:r>
            <a:r>
              <a:rPr lang="en-US" sz="2800" b="1" i="1" dirty="0">
                <a:effectLst/>
                <a:ea typeface="Calibri" panose="020F0502020204030204" pitchFamily="34" charset="0"/>
              </a:rPr>
              <a:t>is having </a:t>
            </a:r>
            <a:r>
              <a:rPr lang="en-US" sz="2800" dirty="0">
                <a:effectLst/>
                <a:ea typeface="Calibri" panose="020F0502020204030204" pitchFamily="34" charset="0"/>
              </a:rPr>
              <a:t>a good time.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Choose the correct forms of the verbs to complete the following sentences.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57" y="1764942"/>
            <a:ext cx="11556885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E36427"/>
                </a:solidFill>
                <a:effectLst/>
                <a:latin typeface="UTMAvoBold"/>
              </a:rPr>
              <a:t>1. </a:t>
            </a:r>
            <a:r>
              <a:rPr lang="en-US" sz="3600" dirty="0">
                <a:solidFill>
                  <a:srgbClr val="242021"/>
                </a:solidFill>
                <a:latin typeface="UTM-Avo"/>
              </a:rPr>
              <a:t>I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 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think </a:t>
            </a:r>
            <a:r>
              <a:rPr lang="en-US" sz="3600" b="0" i="0" dirty="0" smtClean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am </a:t>
            </a:r>
            <a:r>
              <a:rPr lang="en-US" sz="3600" b="0" i="0" dirty="0">
                <a:solidFill>
                  <a:srgbClr val="3077B4"/>
                </a:solidFill>
                <a:effectLst/>
                <a:latin typeface="UTM-Avo"/>
              </a:rPr>
              <a:t>thinking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that living in the city is good for young people.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3600" b="1" i="0" dirty="0">
                <a:solidFill>
                  <a:srgbClr val="E36427"/>
                </a:solidFill>
                <a:effectLst/>
                <a:latin typeface="UTMAvoBold"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We </a:t>
            </a:r>
            <a:r>
              <a:rPr lang="en-US" sz="3600" b="0" i="0" dirty="0">
                <a:solidFill>
                  <a:srgbClr val="3077B4"/>
                </a:solidFill>
                <a:effectLst/>
                <a:latin typeface="UTM-Avo"/>
              </a:rPr>
              <a:t>are 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thinking </a:t>
            </a:r>
            <a:r>
              <a:rPr lang="en-US" sz="3600" b="0" i="0" dirty="0" smtClean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think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of moving out of the city.</a:t>
            </a:r>
            <a:b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</a:br>
            <a:r>
              <a:rPr lang="en-US" sz="3600" b="1" i="0" dirty="0">
                <a:solidFill>
                  <a:srgbClr val="E36427"/>
                </a:solidFill>
                <a:effectLst/>
                <a:latin typeface="UTMAvoBold"/>
              </a:rPr>
              <a:t>3. </a:t>
            </a:r>
            <a:r>
              <a:rPr lang="en-US" sz="3600" dirty="0">
                <a:solidFill>
                  <a:srgbClr val="242021"/>
                </a:solidFill>
                <a:latin typeface="UTM-Avo"/>
              </a:rPr>
              <a:t>I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 </a:t>
            </a:r>
            <a:r>
              <a:rPr lang="en-US" sz="3600" b="0" i="0" dirty="0">
                <a:solidFill>
                  <a:schemeClr val="accent1"/>
                </a:solidFill>
                <a:effectLst/>
                <a:latin typeface="UTM-Avo"/>
              </a:rPr>
              <a:t>don’t </a:t>
            </a:r>
            <a:r>
              <a:rPr lang="en-US" sz="3600" b="0" i="0" dirty="0" smtClean="0">
                <a:solidFill>
                  <a:schemeClr val="accent1"/>
                </a:solidFill>
                <a:effectLst/>
                <a:latin typeface="UTM-Avo"/>
              </a:rPr>
              <a:t>s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ee </a:t>
            </a:r>
            <a:r>
              <a:rPr lang="en-US" sz="3600" b="0" i="0" dirty="0" smtClean="0">
                <a:solidFill>
                  <a:srgbClr val="242021"/>
                </a:solidFill>
                <a:effectLst/>
                <a:latin typeface="UTM-Avo"/>
              </a:rPr>
              <a:t>/ </a:t>
            </a:r>
            <a:r>
              <a:rPr lang="en-US" sz="3600" b="0" i="0" dirty="0" smtClean="0">
                <a:solidFill>
                  <a:srgbClr val="3077B4"/>
                </a:solidFill>
                <a:effectLst/>
                <a:latin typeface="UTM-Avo"/>
              </a:rPr>
              <a:t>am </a:t>
            </a:r>
            <a:r>
              <a:rPr lang="en-US" sz="3600" b="0" i="0" dirty="0">
                <a:solidFill>
                  <a:srgbClr val="3077B4"/>
                </a:solidFill>
                <a:effectLst/>
                <a:latin typeface="UTM-Avo"/>
              </a:rPr>
              <a:t>not seeing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UTM-Avo"/>
              </a:rPr>
              <a:t>the building. It’s too far away.</a:t>
            </a:r>
            <a:r>
              <a:rPr lang="en-US" sz="3600" dirty="0"/>
              <a:t> </a:t>
            </a:r>
            <a:endParaRPr lang="en-US" sz="3600" dirty="0"/>
          </a:p>
        </p:txBody>
      </p:sp>
      <p:cxnSp>
        <p:nvCxnSpPr>
          <p:cNvPr id="6" name="Straight Connector 5">
            <a:hlinkClick r:id="rId1" action="ppaction://hlinksldjump"/>
          </p:cNvPr>
          <p:cNvCxnSpPr/>
          <p:nvPr/>
        </p:nvCxnSpPr>
        <p:spPr>
          <a:xfrm>
            <a:off x="1182099" y="2640477"/>
            <a:ext cx="1164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hlinkClick r:id="rId2" action="ppaction://hlinksldjump"/>
          </p:cNvPr>
          <p:cNvCxnSpPr/>
          <p:nvPr/>
        </p:nvCxnSpPr>
        <p:spPr>
          <a:xfrm>
            <a:off x="1912660" y="4262755"/>
            <a:ext cx="26517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rId3" action="ppaction://hlinksldjump"/>
          </p:cNvPr>
          <p:cNvCxnSpPr/>
          <p:nvPr/>
        </p:nvCxnSpPr>
        <p:spPr>
          <a:xfrm>
            <a:off x="1182146" y="5885968"/>
            <a:ext cx="2171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eart 1">
            <a:hlinkClick r:id="rId4" action="ppaction://hlinksldjump"/>
          </p:cNvPr>
          <p:cNvSpPr/>
          <p:nvPr/>
        </p:nvSpPr>
        <p:spPr>
          <a:xfrm>
            <a:off x="11410950" y="6290310"/>
            <a:ext cx="316230" cy="26035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tudy shows red pen use by instructors leads to more negative respons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7" y="888642"/>
            <a:ext cx="7056594" cy="47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7318" y="1940074"/>
            <a:ext cx="4520485" cy="1300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Cooper" panose="020B7200000000000000" pitchFamily="34" charset="0"/>
              </a:rPr>
              <a:t>A RED PEN FOR YOU</a:t>
            </a:r>
            <a:endParaRPr lang="en-US" sz="2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  <p:sp>
        <p:nvSpPr>
          <p:cNvPr id="4" name="Heart 3">
            <a:hlinkClick r:id="rId2" action="ppaction://hlinksldjump"/>
          </p:cNvPr>
          <p:cNvSpPr/>
          <p:nvPr/>
        </p:nvSpPr>
        <p:spPr>
          <a:xfrm>
            <a:off x="10290220" y="5593038"/>
            <a:ext cx="862884" cy="6274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35662" y="1867437"/>
            <a:ext cx="3477296" cy="17386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Arial Narrow" panose="020B7200000000000000" pitchFamily="34" charset="0"/>
              </a:rPr>
              <a:t>A BIG APPLAUSE FOR YOU</a:t>
            </a:r>
            <a:endParaRPr lang="en-US" sz="3200" b="1" dirty="0">
              <a:solidFill>
                <a:srgbClr val="FF0000"/>
              </a:solidFill>
              <a:latin typeface=".VnArial Narrow" panose="020B7200000000000000" pitchFamily="34" charset="0"/>
            </a:endParaRPr>
          </a:p>
        </p:txBody>
      </p:sp>
      <p:sp>
        <p:nvSpPr>
          <p:cNvPr id="5" name="AutoShape 2" descr="Big Applause Stock Illustrations – 161 Big Applause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4" descr="Big Applause Stock Illustrations – 161 Big Applause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-144463"/>
            <a:ext cx="7882988" cy="6858000"/>
          </a:xfrm>
          <a:prstGeom prst="rect">
            <a:avLst/>
          </a:prstGeom>
        </p:spPr>
      </p:pic>
      <p:sp>
        <p:nvSpPr>
          <p:cNvPr id="8" name="Heart 7">
            <a:hlinkClick r:id="rId2" action="ppaction://hlinksldjump"/>
          </p:cNvPr>
          <p:cNvSpPr/>
          <p:nvPr/>
        </p:nvSpPr>
        <p:spPr>
          <a:xfrm>
            <a:off x="10290220" y="5593038"/>
            <a:ext cx="862884" cy="6274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215" y="533400"/>
            <a:ext cx="6426558" cy="5791200"/>
          </a:xfrm>
          <a:prstGeom prst="rect">
            <a:avLst/>
          </a:prstGeom>
        </p:spPr>
      </p:pic>
      <p:sp>
        <p:nvSpPr>
          <p:cNvPr id="5" name="Cross 4"/>
          <p:cNvSpPr/>
          <p:nvPr/>
        </p:nvSpPr>
        <p:spPr>
          <a:xfrm>
            <a:off x="1236371" y="3016876"/>
            <a:ext cx="901521" cy="824248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28822" y="2463084"/>
            <a:ext cx="6478073" cy="1378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YOU WILL BE ADDED 1 POINT IN YOUR 15 MINUTE TEST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Heart 8">
            <a:hlinkClick r:id="rId2" action="ppaction://hlinksldjump"/>
          </p:cNvPr>
          <p:cNvSpPr/>
          <p:nvPr/>
        </p:nvSpPr>
        <p:spPr>
          <a:xfrm>
            <a:off x="10290220" y="5593038"/>
            <a:ext cx="862884" cy="6274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CITIES OF THE FUTURE</a:t>
            </a:r>
            <a:endParaRPr lang="en-US" sz="4800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0460" y="1184910"/>
            <a:ext cx="8858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LINKING VERBS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4438" y="2000328"/>
            <a:ext cx="11322424" cy="463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1. Linking verbs is used to link the subject with an adjective or a noun that describes or identifies the subject. --&gt; </a:t>
            </a:r>
            <a:r>
              <a:rPr lang="en-US" sz="2800" dirty="0">
                <a:solidFill>
                  <a:srgbClr val="FF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Noun or adjective </a:t>
            </a:r>
            <a:r>
              <a:rPr lang="en-US" sz="2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goes after a linking verb.</a:t>
            </a:r>
            <a:endParaRPr lang="en-US" sz="2800" dirty="0">
              <a:effectLst/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2. Some common linking verbs: be, seem, look, become, appear, sound, taste and smell.</a:t>
            </a:r>
            <a:endParaRPr lang="en-US" sz="28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 Ex: 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1. The soup tasted good.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200"/>
              </a:spcBef>
              <a:spcAft>
                <a:spcPts val="20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</a:rPr>
              <a:t>2. Using public transport seems a good way to reduce the carbon footprint.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5860" y="1098271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Find and correct the mistakes in the following sentences.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041" y="1942185"/>
            <a:ext cx="1114983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E36427"/>
                </a:solidFill>
                <a:effectLst/>
              </a:rPr>
              <a:t>1. </a:t>
            </a:r>
            <a:r>
              <a:rPr lang="en-US" sz="4000" dirty="0">
                <a:solidFill>
                  <a:srgbClr val="242021"/>
                </a:solidFill>
              </a:rPr>
              <a:t>T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he urban lifestyle seems more excitingly to young people.</a:t>
            </a:r>
            <a:br>
              <a:rPr lang="en-US" sz="4000" b="0" i="0" dirty="0">
                <a:solidFill>
                  <a:srgbClr val="242021"/>
                </a:solidFill>
                <a:effectLst/>
              </a:rPr>
            </a:br>
            <a:r>
              <a:rPr lang="en-US" sz="4000" b="1" i="0" dirty="0">
                <a:solidFill>
                  <a:srgbClr val="E36427"/>
                </a:solidFill>
                <a:effectLst/>
              </a:rPr>
              <a:t>2. </a:t>
            </a:r>
            <a:r>
              <a:rPr lang="en-US" sz="4000" dirty="0">
                <a:solidFill>
                  <a:srgbClr val="242021"/>
                </a:solidFill>
              </a:rPr>
              <a:t>T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he museum looks beauty from a distance.</a:t>
            </a:r>
            <a:br>
              <a:rPr lang="en-US" sz="4000" b="0" i="0" dirty="0">
                <a:solidFill>
                  <a:srgbClr val="242021"/>
                </a:solidFill>
                <a:effectLst/>
              </a:rPr>
            </a:br>
            <a:r>
              <a:rPr lang="en-US" sz="4000" b="1" i="0" dirty="0">
                <a:solidFill>
                  <a:srgbClr val="E36427"/>
                </a:solidFill>
                <a:effectLst/>
              </a:rPr>
              <a:t>3. </a:t>
            </a:r>
            <a:r>
              <a:rPr lang="en-US" sz="4000" i="0" dirty="0">
                <a:solidFill>
                  <a:srgbClr val="242021"/>
                </a:solidFill>
                <a:effectLst/>
              </a:rPr>
              <a:t>Wi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dening the road sounds a good solve to traffic problems in the area.</a:t>
            </a:r>
            <a:r>
              <a:rPr lang="en-US" sz="4000" dirty="0"/>
              <a:t> 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818107" y="2805900"/>
            <a:ext cx="1972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57415" y="4574412"/>
            <a:ext cx="1511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333185" y="5616285"/>
            <a:ext cx="1248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80045" y="2845435"/>
            <a:ext cx="29756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=&gt; exciting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6300" y="4574540"/>
            <a:ext cx="33826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=&gt; beautiful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8694" y="5769734"/>
            <a:ext cx="284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=&gt; solution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5860" y="1098271"/>
            <a:ext cx="99613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Work in pairs. Talk about future developments in your </a:t>
            </a:r>
            <a:r>
              <a:rPr lang="en-US" sz="3200" b="1" dirty="0" err="1">
                <a:cs typeface="Arial" panose="020B0604020202020204" pitchFamily="34" charset="0"/>
              </a:rPr>
              <a:t>neighbourhood</a:t>
            </a:r>
            <a:r>
              <a:rPr lang="en-US" sz="3200" b="1" dirty="0">
                <a:cs typeface="Arial" panose="020B0604020202020204" pitchFamily="34" charset="0"/>
              </a:rPr>
              <a:t>. Use stative verbs in continuous form and linking verbs.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78205" y="3198495"/>
            <a:ext cx="107753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+mn-ea"/>
                <a:cs typeface="+mn-ea"/>
              </a:rPr>
              <a:t>Example: </a:t>
            </a:r>
            <a:endParaRPr lang="en-US" sz="4000">
              <a:latin typeface="+mn-ea"/>
              <a:cs typeface="+mn-ea"/>
            </a:endParaRPr>
          </a:p>
          <a:p>
            <a:r>
              <a:rPr lang="en-US" sz="4000">
                <a:latin typeface="+mn-ea"/>
                <a:cs typeface="+mn-ea"/>
              </a:rPr>
              <a:t>A: The government is thinking of building a new skyscraper here.</a:t>
            </a:r>
            <a:endParaRPr lang="en-US" sz="4000">
              <a:latin typeface="+mn-ea"/>
              <a:cs typeface="+mn-ea"/>
            </a:endParaRPr>
          </a:p>
          <a:p>
            <a:r>
              <a:rPr lang="en-US" sz="4000">
                <a:latin typeface="+mn-ea"/>
                <a:cs typeface="+mn-ea"/>
              </a:rPr>
              <a:t>B: Fantastic! Our city will look more morden.</a:t>
            </a:r>
            <a:endParaRPr lang="en-US" sz="4000"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cities and smart living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Linking final consonants to initial vowels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Stative verbs in the continuous form and Linking verbs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3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5678" y="133644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linking between the words in the sentences.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635" y="123825"/>
            <a:ext cx="1207198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PRONUNCIATION: Linking final consonants to initial vowels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1549" y="2291119"/>
            <a:ext cx="10342215" cy="442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He live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the city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centre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Citie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the future will be mo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 e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xciting.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The new high-rise building i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 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the wes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the city.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A lo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 people come to the city 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wal</a:t>
            </a:r>
            <a:r>
              <a:rPr lang="en-US" sz="36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 </a:t>
            </a:r>
            <a:r>
              <a:rPr lang="en-US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cross the famous 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bridge.</a:t>
            </a:r>
            <a:endParaRPr lang="en-US" sz="3600" dirty="0"/>
          </a:p>
        </p:txBody>
      </p:sp>
      <p:pic>
        <p:nvPicPr>
          <p:cNvPr id="2" name="Track 17.mp3" descr="Track 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58665" y="14782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mark the consonant and vowel sounds that are linked. Then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saying the sentences.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123825"/>
            <a:ext cx="119011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  <a:sym typeface="+mn-ea"/>
              </a:rPr>
              <a:t>PRONUNCIATION: Linking final consonants to initial vowels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677" y="2171508"/>
            <a:ext cx="11115671" cy="3148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Traffic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jams are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city's biggest problem, especially during rush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hour.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This is the most beautiful city I’ve ever visited.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rack 18.mp3" descr="Track 1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90299" y="3143006"/>
            <a:ext cx="812800" cy="812800"/>
          </a:xfrm>
          <a:prstGeom prst="rect">
            <a:avLst/>
          </a:prstGeom>
        </p:spPr>
      </p:pic>
      <p:sp>
        <p:nvSpPr>
          <p:cNvPr id="4" name="Curved Up Arrow 3"/>
          <p:cNvSpPr/>
          <p:nvPr/>
        </p:nvSpPr>
        <p:spPr>
          <a:xfrm>
            <a:off x="2975818" y="2826994"/>
            <a:ext cx="611443" cy="316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1393234" y="3542101"/>
            <a:ext cx="611443" cy="316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>
            <a:off x="1698955" y="4306319"/>
            <a:ext cx="611443" cy="316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>
            <a:off x="6656083" y="4313913"/>
            <a:ext cx="611443" cy="3165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7398" y="809020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Match the words and phrases with their meanings.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5"/>
          <p:cNvGraphicFramePr>
            <a:graphicFrameLocks noGrp="1"/>
          </p:cNvGraphicFramePr>
          <p:nvPr/>
        </p:nvGraphicFramePr>
        <p:xfrm>
          <a:off x="878040" y="1432569"/>
          <a:ext cx="10970520" cy="5147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840"/>
                <a:gridCol w="1353302"/>
                <a:gridCol w="5960378"/>
              </a:tblGrid>
              <a:tr h="94133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city dweller (np)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1 - 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lphaLcPeriod"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garden built on the top of a building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941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/>
                        <a:t>2. traffic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/>
                        <a:t>jam </a:t>
                      </a:r>
                      <a:r>
                        <a:rPr lang="en-US" sz="2800" dirty="0" smtClean="0"/>
                        <a:t>(</a:t>
                      </a:r>
                      <a:r>
                        <a:rPr lang="en-US" sz="2800" dirty="0" smtClean="0"/>
                        <a:t>n</a:t>
                      </a:r>
                      <a:r>
                        <a:rPr lang="en-US" sz="280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/>
                        <a:t>2 -</a:t>
                      </a:r>
                      <a:endParaRPr lang="en-US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b. a very tall, modern building, usually in a city</a:t>
                      </a:r>
                      <a:endParaRPr lang="en-US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941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3. urban </a:t>
                      </a:r>
                      <a:r>
                        <a:rPr lang="en-US" sz="2800" dirty="0" err="1"/>
                        <a:t>centre</a:t>
                      </a:r>
                      <a:r>
                        <a:rPr lang="en-US" sz="2800" dirty="0"/>
                        <a:t> (np)</a:t>
                      </a:r>
                      <a:endParaRPr lang="en-US" sz="2800" dirty="0"/>
                    </a:p>
                  </a:txBody>
                  <a:tcPr>
                    <a:solidFill>
                      <a:srgbClr val="E364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/>
                        <a:t>3 -</a:t>
                      </a:r>
                      <a:endParaRPr lang="en-US" sz="2800" dirty="0"/>
                    </a:p>
                  </a:txBody>
                  <a:tcPr>
                    <a:solidFill>
                      <a:srgbClr val="E3642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c. a person who lives in the city</a:t>
                      </a:r>
                      <a:endParaRPr lang="en-US" sz="2800" dirty="0"/>
                    </a:p>
                  </a:txBody>
                  <a:tcPr>
                    <a:solidFill>
                      <a:srgbClr val="E36427"/>
                    </a:solidFill>
                  </a:tcPr>
                </a:tc>
              </a:tr>
              <a:tr h="941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4. roof garden (n)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/>
                        <a:t>4 -  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d. </a:t>
                      </a:r>
                      <a:r>
                        <a:rPr lang="en-US" sz="2800" dirty="0" smtClean="0"/>
                        <a:t>a situation of too many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vehicles on a road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so that they can move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only very slowly or are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stopped completely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413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5. skyscraper (n)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smtClean="0"/>
                        <a:t>5 - 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/>
                        <a:t>e. an area in a city where a large number of people live</a:t>
                      </a:r>
                      <a:endParaRPr lang="en-US" sz="28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24634" y="1457086"/>
            <a:ext cx="520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</a:t>
            </a:r>
            <a:endParaRPr lang="en-US" sz="3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25119" y="2376034"/>
            <a:ext cx="520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d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24676" y="3294932"/>
            <a:ext cx="520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21400" y="4213585"/>
            <a:ext cx="520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</a:t>
            </a:r>
            <a:endParaRPr lang="en-US" sz="3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21494" y="6051477"/>
            <a:ext cx="520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  <a:endParaRPr lang="en-US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0339" y="887903"/>
            <a:ext cx="10490529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cs typeface="Arial" panose="020B0604020202020204" pitchFamily="34" charset="0"/>
                <a:sym typeface="+mn-ea"/>
              </a:rPr>
              <a:t>Complete the sentences using the correct forms of the words and phrases in Task </a:t>
            </a:r>
            <a:r>
              <a:rPr lang="en-GB" sz="3200" b="1" dirty="0" smtClean="0">
                <a:cs typeface="Arial" panose="020B0604020202020204" pitchFamily="34" charset="0"/>
                <a:sym typeface="+mn-ea"/>
              </a:rPr>
              <a:t>1.</a:t>
            </a:r>
            <a:r>
              <a:rPr lang="en-GB" sz="3200" dirty="0" smtClean="0">
                <a:cs typeface="Arial" panose="020B0604020202020204" pitchFamily="34" charset="0"/>
                <a:sym typeface="+mn-ea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438" y="123935"/>
            <a:ext cx="45720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94438" y="1956831"/>
          <a:ext cx="11543665" cy="2231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5382"/>
                <a:gridCol w="208280"/>
              </a:tblGrid>
              <a:tr h="4968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1. ____________is a serious problem in many big cities around the world.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2. The new underground has allowed ________ to get around more easily.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3. With the help of technology, people can now grow vegetables in the ___________    of high-rise buildings.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4. The _________    attracts people’s attention because of 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its unusual architecture.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5. More people are moving away from the __________ of large cities to the suburbs.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971916" y="2474336"/>
            <a:ext cx="3078051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396480" y="2474595"/>
            <a:ext cx="2992120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56935" y="3405505"/>
            <a:ext cx="133794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62415" y="3464560"/>
            <a:ext cx="245300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93540" y="6374130"/>
            <a:ext cx="322135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87120" y="6374130"/>
            <a:ext cx="220281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71615" y="4919345"/>
            <a:ext cx="381698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162415" y="4454525"/>
            <a:ext cx="947420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93540" y="5401310"/>
            <a:ext cx="461581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28595" y="6864985"/>
            <a:ext cx="2604770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7555" y="5883275"/>
            <a:ext cx="4046855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/>
        </p:nvCxnSpPr>
        <p:spPr>
          <a:xfrm>
            <a:off x="647065" y="4936490"/>
            <a:ext cx="2081530" cy="0"/>
          </a:xfrm>
          <a:prstGeom prst="line">
            <a:avLst/>
          </a:prstGeom>
          <a:ln w="57150">
            <a:solidFill>
              <a:srgbClr val="FF0000">
                <a:alpha val="63000"/>
              </a:srgb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2" y="1828800"/>
            <a:ext cx="152280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icture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97" y="1676400"/>
            <a:ext cx="152280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Picture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53" y="1676400"/>
            <a:ext cx="16716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icture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69" y="3581400"/>
            <a:ext cx="15335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icture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29000"/>
            <a:ext cx="159186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WordArt 9" descr="White marble"/>
          <p:cNvSpPr>
            <a:spLocks noChangeArrowheads="1" noChangeShapeType="1" noTextEdit="1"/>
          </p:cNvSpPr>
          <p:nvPr/>
        </p:nvSpPr>
        <p:spPr bwMode="auto">
          <a:xfrm>
            <a:off x="3198019" y="304800"/>
            <a:ext cx="341828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25" kern="10">
                <a:ln w="9525">
                  <a:round/>
                </a:ln>
                <a:blipFill dpi="0" rotWithShape="0">
                  <a:blip r:embed="rId11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Game:</a:t>
            </a:r>
            <a:endParaRPr lang="en-US" sz="2625" kern="10">
              <a:ln w="9525">
                <a:round/>
              </a:ln>
              <a:blipFill dpi="0" rotWithShape="0">
                <a:blip r:embed="rId11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04" name="AutoShape 8"/>
          <p:cNvSpPr>
            <a:spLocks noChangeArrowheads="1"/>
          </p:cNvSpPr>
          <p:nvPr/>
        </p:nvSpPr>
        <p:spPr bwMode="auto">
          <a:xfrm>
            <a:off x="6765132" y="0"/>
            <a:ext cx="3788569" cy="1600200"/>
          </a:xfrm>
          <a:prstGeom prst="cloudCallout">
            <a:avLst>
              <a:gd name="adj1" fmla="val -73375"/>
              <a:gd name="adj2" fmla="val 6136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lIns="68472" tIns="34235" rIns="68472" bIns="3423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100">
                <a:solidFill>
                  <a:srgbClr val="FF0000"/>
                </a:solidFill>
                <a:latin typeface=".VnVogue" panose="020B7200000000000000" pitchFamily="34" charset="0"/>
                <a:ea typeface="Gulim" panose="020B0600000101010101" pitchFamily="34" charset="-127"/>
              </a:rPr>
              <a:t>LUCKY NUMBER:20Ps</a:t>
            </a:r>
            <a:endParaRPr lang="en-US" altLang="ko-KR" sz="2100">
              <a:solidFill>
                <a:srgbClr val="FF0000"/>
              </a:solidFill>
              <a:latin typeface=".VnVogue" panose="020B7200000000000000" pitchFamily="34" charset="0"/>
              <a:ea typeface="Gulim" panose="020B0600000101010101" pitchFamily="34" charset="-127"/>
            </a:endParaRPr>
          </a:p>
        </p:txBody>
      </p:sp>
      <p:pic>
        <p:nvPicPr>
          <p:cNvPr id="132105" name="Picture 11" descr="6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38300" y="3352800"/>
            <a:ext cx="230266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12" descr="85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638301" y="1571625"/>
            <a:ext cx="118348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38" descr="go%20mo[1]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1847850" y="0"/>
            <a:ext cx="12573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38862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47244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0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54102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1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2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61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3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25146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4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32004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5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1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6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7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8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54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19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294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0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06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1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2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6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3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9" y="6232923"/>
            <a:ext cx="742950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4" name="Picture 22" descr="j030549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1905000"/>
            <a:ext cx="742950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icture6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54" y="3505200"/>
            <a:ext cx="160258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art 9">
            <a:hlinkClick r:id="rId18" action="ppaction://hlinksldjump"/>
          </p:cNvPr>
          <p:cNvSpPr/>
          <p:nvPr/>
        </p:nvSpPr>
        <p:spPr>
          <a:xfrm>
            <a:off x="9088120" y="5565140"/>
            <a:ext cx="389890" cy="38989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2038350" y="1143000"/>
            <a:ext cx="851535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>
              <a:defRPr/>
            </a:pPr>
            <a:r>
              <a:rPr lang="en-US" sz="4800" dirty="0">
                <a:sym typeface="+mn-ea"/>
              </a:rPr>
              <a:t>1. ____________is a serious problem in many big cities around the world.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2614295" y="1287780"/>
            <a:ext cx="39211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48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Traffic jam</a:t>
            </a:r>
            <a:endParaRPr lang="en-US" altLang="vi-VN" sz="48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8706" y="3659460"/>
            <a:ext cx="82578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</a:rPr>
              <a:t>30 POINTS</a:t>
            </a:r>
            <a:endParaRPr lang="en-US" sz="7200" dirty="0"/>
          </a:p>
        </p:txBody>
      </p:sp>
      <p:sp>
        <p:nvSpPr>
          <p:cNvPr id="4" name="Action Button: Home 3">
            <a:hlinkClick r:id="" action="ppaction://hlinkshowjump?jump=previousslide"/>
          </p:cNvPr>
          <p:cNvSpPr/>
          <p:nvPr/>
        </p:nvSpPr>
        <p:spPr>
          <a:xfrm>
            <a:off x="9756775" y="5899785"/>
            <a:ext cx="669290" cy="4089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9" grpId="0" bldLvl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2038350" y="1143000"/>
            <a:ext cx="851535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ym typeface="+mn-ea"/>
              </a:rPr>
              <a:t>2. The new underground has allowed ________       to get around more easily.</a:t>
            </a:r>
            <a:endParaRPr lang="en-US" sz="4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4410075" y="1964690"/>
            <a:ext cx="3771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2" tIns="34235" rIns="68472" bIns="34235"/>
          <a:lstStyle>
            <a:lvl1pPr marL="608330" indent="-608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vi-VN" sz="48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</a:rPr>
              <a:t>city dwellers</a:t>
            </a:r>
            <a:endParaRPr lang="en-US" altLang="vi-VN" sz="48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8706" y="3659460"/>
            <a:ext cx="82578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prstClr val="black"/>
                </a:solidFill>
              </a:rPr>
              <a:t>35 POINTS</a:t>
            </a:r>
            <a:endParaRPr lang="en-US" sz="7200" dirty="0"/>
          </a:p>
        </p:txBody>
      </p:sp>
      <p:sp>
        <p:nvSpPr>
          <p:cNvPr id="10" name="Action Button: Home 9">
            <a:hlinkClick r:id="" action="ppaction://hlinkshowjump?jump=lastslideviewed"/>
          </p:cNvPr>
          <p:cNvSpPr/>
          <p:nvPr/>
        </p:nvSpPr>
        <p:spPr>
          <a:xfrm>
            <a:off x="9124950" y="5472430"/>
            <a:ext cx="799465" cy="55753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9" grpId="0" bldLvl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4881</Words>
  <Application>WPS Presentation</Application>
  <PresentationFormat>Widescreen</PresentationFormat>
  <Paragraphs>235</Paragraphs>
  <Slides>24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SimSun</vt:lpstr>
      <vt:lpstr>Wingdings</vt:lpstr>
      <vt:lpstr>Montserrat Medium</vt:lpstr>
      <vt:lpstr>Thonburi</vt:lpstr>
      <vt:lpstr>UTM Facebook K&amp;T</vt:lpstr>
      <vt:lpstr>苹方-简</vt:lpstr>
      <vt:lpstr>Myriad Pro</vt:lpstr>
      <vt:lpstr>Bookman Old Style</vt:lpstr>
      <vt:lpstr>Times New Roman</vt:lpstr>
      <vt:lpstr>Calibri</vt:lpstr>
      <vt:lpstr>.VnVogue</vt:lpstr>
      <vt:lpstr>Gulim</vt:lpstr>
      <vt:lpstr>Calibri</vt:lpstr>
      <vt:lpstr>Helvetica Neue</vt:lpstr>
      <vt:lpstr>Arial Unicode MS</vt:lpstr>
      <vt:lpstr>OpenSans</vt:lpstr>
      <vt:lpstr>UTMAvoBold</vt:lpstr>
      <vt:lpstr>UTM-Avo</vt:lpstr>
      <vt:lpstr>.VnCooper</vt:lpstr>
      <vt:lpstr>.VnArial Narrow</vt:lpstr>
      <vt:lpstr>Microsoft YaHei</vt:lpstr>
      <vt:lpstr>汉仪旗黑</vt:lpstr>
      <vt:lpstr>Calibri Light</vt:lpstr>
      <vt:lpstr>Apple SD Gothic Neo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huynhthimybinh</cp:lastModifiedBy>
  <cp:revision>180</cp:revision>
  <dcterms:created xsi:type="dcterms:W3CDTF">2023-12-18T06:18:26Z</dcterms:created>
  <dcterms:modified xsi:type="dcterms:W3CDTF">2023-12-18T06:18:26Z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1033-5.0.0.7908</vt:lpwstr>
  </property>
</Properties>
</file>