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6" r:id="rId1"/>
    <p:sldMasterId id="2147483722" r:id="rId2"/>
  </p:sldMasterIdLst>
  <p:notesMasterIdLst>
    <p:notesMasterId r:id="rId20"/>
  </p:notesMasterIdLst>
  <p:sldIdLst>
    <p:sldId id="345" r:id="rId3"/>
    <p:sldId id="323" r:id="rId4"/>
    <p:sldId id="257" r:id="rId5"/>
    <p:sldId id="316" r:id="rId6"/>
    <p:sldId id="338" r:id="rId7"/>
    <p:sldId id="339" r:id="rId8"/>
    <p:sldId id="311" r:id="rId9"/>
    <p:sldId id="340" r:id="rId10"/>
    <p:sldId id="310" r:id="rId11"/>
    <p:sldId id="322" r:id="rId12"/>
    <p:sldId id="341" r:id="rId13"/>
    <p:sldId id="342" r:id="rId14"/>
    <p:sldId id="343" r:id="rId15"/>
    <p:sldId id="344" r:id="rId16"/>
    <p:sldId id="325" r:id="rId17"/>
    <p:sldId id="317" r:id="rId18"/>
    <p:sldId id="304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DIBOOKS" initials="E" lastIdx="1" clrIdx="0">
    <p:extLst>
      <p:ext uri="{19B8F6BF-5375-455C-9EA6-DF929625EA0E}">
        <p15:presenceInfo xmlns:p15="http://schemas.microsoft.com/office/powerpoint/2012/main" userId="e44a7bdf1da0379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6427"/>
    <a:srgbClr val="5C8E3A"/>
    <a:srgbClr val="D98F91"/>
    <a:srgbClr val="5E913B"/>
    <a:srgbClr val="000000"/>
    <a:srgbClr val="61953D"/>
    <a:srgbClr val="E0A4A5"/>
    <a:srgbClr val="CB6466"/>
    <a:srgbClr val="4CB15F"/>
    <a:srgbClr val="F265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70" autoAdjust="0"/>
    <p:restoredTop sz="94196" autoAdjust="0"/>
  </p:normalViewPr>
  <p:slideViewPr>
    <p:cSldViewPr snapToGrid="0" showGuides="1">
      <p:cViewPr varScale="1">
        <p:scale>
          <a:sx n="70" d="100"/>
          <a:sy n="70" d="100"/>
        </p:scale>
        <p:origin x="522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commentAuthors" Target="commentAuthor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18/12/2023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UxnEuj1c0sw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4143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Video link: </a:t>
            </a:r>
            <a:r>
              <a:rPr lang="en-US" sz="1800" b="0" i="0" u="sng" strike="noStrike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hlinkClick r:id="rId3"/>
              </a:rPr>
              <a:t>https://www.youtube.com/watch?v=UxnEuj1c0sw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6247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5410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18/12/2023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2056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18/12/2023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4763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18/12/2023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990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10"/>
          <p:cNvSpPr txBox="1">
            <a:spLocks noGrp="1"/>
          </p:cNvSpPr>
          <p:nvPr>
            <p:ph type="body" idx="1"/>
          </p:nvPr>
        </p:nvSpPr>
        <p:spPr>
          <a:xfrm>
            <a:off x="949833" y="5385300"/>
            <a:ext cx="10292400" cy="749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643575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4"/>
          <p:cNvSpPr txBox="1">
            <a:spLocks noGrp="1"/>
          </p:cNvSpPr>
          <p:nvPr>
            <p:ph type="title"/>
          </p:nvPr>
        </p:nvSpPr>
        <p:spPr>
          <a:xfrm>
            <a:off x="1331400" y="723267"/>
            <a:ext cx="9529200" cy="63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4"/>
          <p:cNvSpPr txBox="1">
            <a:spLocks noGrp="1"/>
          </p:cNvSpPr>
          <p:nvPr>
            <p:ph type="body" idx="1"/>
          </p:nvPr>
        </p:nvSpPr>
        <p:spPr>
          <a:xfrm>
            <a:off x="1331400" y="1356867"/>
            <a:ext cx="9529200" cy="4777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>
                <a:solidFill>
                  <a:schemeClr val="lt1"/>
                </a:solidFill>
              </a:defRPr>
            </a:lvl1pPr>
            <a:lvl2pPr marL="914400" lvl="1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marL="1371600" lvl="2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marL="1828800" lvl="3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marL="2286000" lvl="4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marL="2743200" lvl="5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marL="3200400" lvl="6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marL="3657600" lvl="7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marL="4114800" lvl="8" indent="-3048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39547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with subtitle">
  <p:cSld name="Main point with subtitle"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p17"/>
          <p:cNvSpPr txBox="1">
            <a:spLocks noGrp="1"/>
          </p:cNvSpPr>
          <p:nvPr>
            <p:ph type="title"/>
          </p:nvPr>
        </p:nvSpPr>
        <p:spPr>
          <a:xfrm>
            <a:off x="1705833" y="1785017"/>
            <a:ext cx="8380400" cy="2608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9pPr>
          </a:lstStyle>
          <a:p>
            <a:endParaRPr/>
          </a:p>
        </p:txBody>
      </p:sp>
      <p:sp>
        <p:nvSpPr>
          <p:cNvPr id="815" name="Google Shape;815;p17"/>
          <p:cNvSpPr txBox="1">
            <a:spLocks noGrp="1"/>
          </p:cNvSpPr>
          <p:nvPr>
            <p:ph type="subTitle" idx="1"/>
          </p:nvPr>
        </p:nvSpPr>
        <p:spPr>
          <a:xfrm>
            <a:off x="1705833" y="4610184"/>
            <a:ext cx="8380400" cy="462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299818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F75092-35DD-D542-E32D-FB6E741665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15EED7-53A0-2A1E-0B9A-B5C5E93171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E89B7F-C309-66E8-B974-583B6B8CCD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BD510E-10FE-ABD6-92E8-9B6216D5F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CD15DB-C4C3-86A0-2CD9-52CEB0C61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1D48D5-5B59-4924-B190-F05B40BD8DF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33302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A07836-580D-6A81-B0F5-DF491E319A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6DEB5E-A959-F81E-121A-19E9AE9AAE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531B73-C450-7D17-D033-CC0C4BCA2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80112C-6291-FB5C-F0A0-24C75BB7B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B6E998-FE4D-BD91-4692-64F8EA29D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8C79E5-2910-4E74-80D4-80EDF959512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50552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6C8305-A539-434D-22E0-1CA60762C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E1B5FB-CEF5-5596-D67A-1808CB4C9B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095883-465A-BE8E-0220-B355FBE7F8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9A5D77-8513-76B1-339B-9954EF2260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9B3C56-7A32-B42A-8649-3668B9205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031E50-7912-4095-8DEC-9722F250B7B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615791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F0D6E-B191-0FD1-DB0B-C68AF83E03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DCF09E-3427-99B6-5AD5-CD3570378E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D61D5D-99F6-ADCE-2249-B1A16D9CCD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0C2BAF-170E-F61B-3381-1DD1778D8B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2FD905-69C0-8C9F-A49E-33AFCE078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29A75C-CED1-4327-EF07-0197771B90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47555B-A36E-4537-952E-186A1F65B1D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28898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FBE864-AD2E-53A8-02FE-CEB0EE390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C8C255-8D33-E24B-D661-9BC9796842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EA8D09-27F4-6993-5848-1C8727B0C6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62AC7B5-3C97-4038-7F4F-A50B0F2BB7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2307E99-A3C0-697B-58CB-074357DAEE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2858367-11B9-B352-1836-01F35D3DED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13E147D-8016-076A-F604-C684420152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042E60F-45B9-C378-BEC8-352D4140C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2B7BE8-4C93-4C28-B436-62B21477AD8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712902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18/12/2023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1518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35E070-31C2-68D7-557D-803FA191D5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D20C7A-3EF3-346C-CDF4-455B8CA758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C842A7-FEB5-D9DC-26B2-DFDF0B201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741FA1-8128-E0AD-ABAB-C5693F2AB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449313-5204-4D50-87FA-21FECB4A01B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944000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998C48D-34D1-D36D-ED61-5C93AFE25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400364-C23E-E6EA-0B42-F26F8A8CA4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264B92-DDCB-EE01-4559-AD83BEA84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F120A9-F2BC-42A1-96AB-C212D67B58E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795109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4F3AA-44CD-1E93-FCFB-F180A240D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C9CB54-050C-5BC9-77EA-F214EB08F7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C484F8-B753-C51F-FB51-4A53FE405E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5D5362-F2CE-F381-BB12-9E39621A4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0B4FD0-2888-BCDA-414B-E36E3DE126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D1978B-E007-4F8B-B47B-522BC0058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DDC422-E5EF-491E-80C5-F8454E8E560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441667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7543AE-9073-80F6-8A60-B5E1F5A94B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B1C62A9-D11A-D54D-5002-80C9550B16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EFB945-4766-C284-912D-2CED572987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A344FC-BE39-BFF6-A36C-DE223A2995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122417-F340-7808-970C-B985E2FB84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2F8C68-C2BF-EC5C-41FF-C43145F31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C3BD9C-F1F0-4AB8-85CF-3707AE89C4D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297500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2624D2-34B2-6D54-BEA7-57090FD5A4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F10F98-CD80-2C87-C3EC-E636A694A7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20EF63-999A-00B1-B5D2-7EB78AD340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836A7A-1126-4505-6674-A329B7440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8223E7-3DAA-162F-3496-82676AF716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D5F125-F2DD-4D6C-8C62-1DC38733CA1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971914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276BBE3-ECCF-2B2C-1C77-6F60EAC049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BC4CBDB-7B72-73DC-88CB-A84E1ACA75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F8E1BF-4439-0114-0234-3DB06E14E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6D16FB-2575-625A-273E-419F0D2AB0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2B8A63-9F2B-08B5-9925-28FD57594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E36BF6-672F-4B1B-97AD-B6962FCC98A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51768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416425-187E-A665-E9A4-664553BE0D57}"/>
              </a:ext>
            </a:extLst>
          </p:cNvPr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7DEA35-3B6C-0514-2AF3-2728A8A8EE52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792E51-7A27-2628-84FC-99564012772C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0D01A6D-8E52-EAEC-D341-2E2249B22B03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63D9C92-A479-2C42-0EDB-10136387AD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0E45CEE-249F-3CCE-430A-E960E933DC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08F6880-B364-078E-9EC2-C25E5383B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74769C9-2DFF-F4E3-25D0-7ABB92E60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931DF706-13E5-4DA5-973B-EA93A0F5C4D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646627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18/12/2023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187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18/12/2023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9104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18/12/2023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7062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18/12/2023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0259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18/12/2023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657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18/12/2023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4285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18/12/2023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5980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18/12/2023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357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  <p:sldLayoutId id="2147483721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2">
            <a:extLst>
              <a:ext uri="{FF2B5EF4-FFF2-40B4-BE49-F238E27FC236}">
                <a16:creationId xmlns:a16="http://schemas.microsoft.com/office/drawing/2014/main" id="{F413CE72-6D43-A3A4-EAB3-3496CE19922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99683" name="Rectangle 3">
            <a:extLst>
              <a:ext uri="{FF2B5EF4-FFF2-40B4-BE49-F238E27FC236}">
                <a16:creationId xmlns:a16="http://schemas.microsoft.com/office/drawing/2014/main" id="{1AAF9FCE-6324-18C2-ED49-40A2EB59905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99684" name="Rectangle 4">
            <a:extLst>
              <a:ext uri="{FF2B5EF4-FFF2-40B4-BE49-F238E27FC236}">
                <a16:creationId xmlns:a16="http://schemas.microsoft.com/office/drawing/2014/main" id="{E6AAD1B6-A99F-ACDA-7A7B-417E1E2B5AF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/>
          </a:p>
        </p:txBody>
      </p:sp>
      <p:sp>
        <p:nvSpPr>
          <p:cNvPr id="199685" name="Rectangle 5">
            <a:extLst>
              <a:ext uri="{FF2B5EF4-FFF2-40B4-BE49-F238E27FC236}">
                <a16:creationId xmlns:a16="http://schemas.microsoft.com/office/drawing/2014/main" id="{78D47DE2-4E24-4253-9810-05DDA88E9D0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/>
          </a:p>
        </p:txBody>
      </p:sp>
      <p:sp>
        <p:nvSpPr>
          <p:cNvPr id="199686" name="Rectangle 6">
            <a:extLst>
              <a:ext uri="{FF2B5EF4-FFF2-40B4-BE49-F238E27FC236}">
                <a16:creationId xmlns:a16="http://schemas.microsoft.com/office/drawing/2014/main" id="{415F8AF0-4BE8-D62B-7201-C27F360430F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E02196EB-8EF1-461F-9407-815EF54C52C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89758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ngall.com/welcome-word-png/download/35991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gif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AAE2E13-A8AF-F8E3-B81D-856C66692E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/>
        </p:blipFill>
        <p:spPr>
          <a:xfrm>
            <a:off x="-4561" y="177421"/>
            <a:ext cx="12196561" cy="6680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0642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358033" y="1090960"/>
            <a:ext cx="1049052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Match each word (1-5) with its meaning (a-e)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VOCABULARY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74219" y="4767209"/>
            <a:ext cx="2060756" cy="163121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>
                <a:solidFill>
                  <a:schemeClr val="tx1"/>
                </a:solidFill>
              </a:rPr>
              <a:t>a. pieces of flesh in our body that allow the movement of our arms, legs, etc.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788009" y="4767209"/>
            <a:ext cx="2097207" cy="1015663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>
                <a:solidFill>
                  <a:schemeClr val="tx1"/>
                </a:solidFill>
              </a:rPr>
              <a:t>b. something that helps to cure an illness or injury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210855" y="4767208"/>
            <a:ext cx="2097207" cy="1015663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>
                <a:solidFill>
                  <a:schemeClr val="tx1"/>
                </a:solidFill>
              </a:rPr>
              <a:t>c. the quality of being physically strong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613154" y="4767208"/>
            <a:ext cx="2097207" cy="70788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>
                <a:solidFill>
                  <a:schemeClr val="tx1"/>
                </a:solidFill>
              </a:rPr>
              <a:t>d. to have a health problem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960924" y="4767208"/>
            <a:ext cx="2060756" cy="163121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>
                <a:solidFill>
                  <a:schemeClr val="tx1"/>
                </a:solidFill>
              </a:rPr>
              <a:t>d. to look at someone’s body carefully to find out if there is a health problem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1348150" y="3866121"/>
            <a:ext cx="2360821" cy="81889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3698697" y="3866121"/>
            <a:ext cx="2360821" cy="81889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>
            <a:off x="1695236" y="3866121"/>
            <a:ext cx="4324574" cy="81889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8589721" y="3849190"/>
            <a:ext cx="20026" cy="75147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10879154" y="3847480"/>
            <a:ext cx="20026" cy="75147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306" y="1827898"/>
            <a:ext cx="2340032" cy="20195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2708" y="1877778"/>
            <a:ext cx="2554974" cy="19326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1558" y="1883756"/>
            <a:ext cx="2425883" cy="18841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11539" y="1827898"/>
            <a:ext cx="2375026" cy="19647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40874" y="1798157"/>
            <a:ext cx="2369920" cy="1969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335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419677" y="947124"/>
            <a:ext cx="1049052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>
                <a:latin typeface="Arial" panose="020B0604020202020204" pitchFamily="34" charset="0"/>
                <a:cs typeface="Arial" panose="020B0604020202020204" pitchFamily="34" charset="0"/>
              </a:rPr>
              <a:t>Complete the sentences using the correct forms of the words in Task 1</a:t>
            </a:r>
            <a:r>
              <a:rPr lang="en-GB" sz="2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VOCABULARY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08213" y="2284657"/>
            <a:ext cx="1087700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1. The doctor _________ her carefully, but could not find anything wrong.</a:t>
            </a:r>
          </a:p>
          <a:p>
            <a:r>
              <a:rPr lang="en-US" sz="3600" dirty="0"/>
              <a:t>2. He is receiving _________ for his health problem.</a:t>
            </a:r>
          </a:p>
          <a:p>
            <a:r>
              <a:rPr lang="en-US" sz="3600" dirty="0"/>
              <a:t>3. Regular exercise can help you improve your muscle _________.</a:t>
            </a:r>
          </a:p>
          <a:p>
            <a:r>
              <a:rPr lang="en-US" sz="3600" dirty="0"/>
              <a:t>4. To build your _________, you can try lifting weights.</a:t>
            </a:r>
          </a:p>
          <a:p>
            <a:r>
              <a:rPr lang="en-US" sz="3600" dirty="0"/>
              <a:t>5. Nam can’t sleep well. He is _____________ stress.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505934" y="2284657"/>
            <a:ext cx="2389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examined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186939" y="3404746"/>
            <a:ext cx="21597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treatment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29344" y="4489384"/>
            <a:ext cx="18902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strength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094089" y="5031213"/>
            <a:ext cx="19446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muscles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346716" y="5608644"/>
            <a:ext cx="32241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suffering from</a:t>
            </a:r>
          </a:p>
        </p:txBody>
      </p:sp>
    </p:spTree>
    <p:extLst>
      <p:ext uri="{BB962C8B-B14F-4D97-AF65-F5344CB8AC3E}">
        <p14:creationId xmlns:p14="http://schemas.microsoft.com/office/powerpoint/2010/main" val="2077327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GRAMMAR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0394" y="1612361"/>
            <a:ext cx="6963747" cy="5715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822" y="2726233"/>
            <a:ext cx="11624794" cy="2964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5410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460773" y="895754"/>
            <a:ext cx="992299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Put the verbs in brackets in either the past simple or the present perfect. 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GRAMMAR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45843" y="2283947"/>
            <a:ext cx="10700313" cy="386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/>
              <a:t>1. He (see) _________ the doctor yesterday.</a:t>
            </a:r>
          </a:p>
          <a:p>
            <a:r>
              <a:rPr lang="en-US" sz="3500" dirty="0"/>
              <a:t>2. She (suffer) _________ from a serious headache, but after treatment, she felt better.</a:t>
            </a:r>
          </a:p>
          <a:p>
            <a:r>
              <a:rPr lang="en-US" sz="3500" dirty="0"/>
              <a:t>3. Our living conditions (improve) __________________ over the last few decades. now people live much better.</a:t>
            </a:r>
          </a:p>
          <a:p>
            <a:r>
              <a:rPr lang="en-US" sz="3500" dirty="0"/>
              <a:t>4. The doctor (just, examine) _________________ her. Fortunately, the treatment is working.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986941" y="2283947"/>
            <a:ext cx="1756881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saw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611650" y="2865524"/>
            <a:ext cx="175688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suffered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790719" y="3922857"/>
            <a:ext cx="411045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have been improved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270111" y="4957107"/>
            <a:ext cx="362957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 just examined</a:t>
            </a:r>
          </a:p>
        </p:txBody>
      </p:sp>
    </p:spTree>
    <p:extLst>
      <p:ext uri="{BB962C8B-B14F-4D97-AF65-F5344CB8AC3E}">
        <p14:creationId xmlns:p14="http://schemas.microsoft.com/office/powerpoint/2010/main" val="172340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460773" y="916302"/>
            <a:ext cx="992299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Work in pairs. Talk about your healthy activities, using the past simple or the present perfect.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GRAMMAR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Friend talking cartoon Royalty Free Vector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74"/>
          <a:stretch/>
        </p:blipFill>
        <p:spPr bwMode="auto">
          <a:xfrm>
            <a:off x="3825024" y="2014780"/>
            <a:ext cx="4484754" cy="42155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02376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538322" y="117329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8494" y="1077651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92917" y="1139206"/>
            <a:ext cx="79470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FB7A97-2050-4E17-AB89-5199898D9829}"/>
              </a:ext>
            </a:extLst>
          </p:cNvPr>
          <p:cNvSpPr txBox="1"/>
          <p:nvPr/>
        </p:nvSpPr>
        <p:spPr>
          <a:xfrm>
            <a:off x="1092917" y="1969986"/>
            <a:ext cx="1012404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What have you learnt today?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Some lexical items about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health and fitness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Strong and weak forms of auxiliary verbs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Present perfect and past simple tense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2934437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AC5994-6BF9-AE41-AC48-5A10285266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10930" y="2158230"/>
            <a:ext cx="8753494" cy="2315821"/>
          </a:xfrm>
          <a:noFill/>
        </p:spPr>
        <p:txBody>
          <a:bodyPr anchor="t"/>
          <a:lstStyle/>
          <a:p>
            <a:pPr marL="4826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Do exercises in the workbook.</a:t>
            </a:r>
          </a:p>
          <a:p>
            <a:pPr marL="4826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Prepare for Lesson 3 - Unit 1.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805954" y="1195600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36126" y="1099953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8" name="Rectangle 7"/>
          <p:cNvSpPr/>
          <p:nvPr/>
        </p:nvSpPr>
        <p:spPr>
          <a:xfrm>
            <a:off x="1338732" y="1181680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12506575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>
            <a:extLst>
              <a:ext uri="{FF2B5EF4-FFF2-40B4-BE49-F238E27FC236}">
                <a16:creationId xmlns:a16="http://schemas.microsoft.com/office/drawing/2014/main" id="{98E7894A-6F53-5A3D-0B72-A224421547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5235" name="WordArt 3">
            <a:extLst>
              <a:ext uri="{FF2B5EF4-FFF2-40B4-BE49-F238E27FC236}">
                <a16:creationId xmlns:a16="http://schemas.microsoft.com/office/drawing/2014/main" id="{2C7F8470-F965-8CE2-0419-54C8C4311EE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200400" y="3200400"/>
            <a:ext cx="5257800" cy="8382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  <a:scene3d>
              <a:camera prst="legacyPerspectiveFront">
                <a:rot lat="20099999" lon="1500000" rev="0"/>
              </a:camera>
              <a:lightRig rig="legacyFlat4" dir="b"/>
            </a:scene3d>
            <a:sp3d extrusionH="430200" prstMaterial="legacyMatte">
              <a:extrusionClr>
                <a:srgbClr val="9400ED"/>
              </a:extrusionClr>
              <a:contourClr>
                <a:srgbClr val="9400ED"/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>
                <a:ln w="12700"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Arial Black" panose="020B0A04020102020204" pitchFamily="34" charset="0"/>
              </a:rPr>
              <a:t>THANK YOU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>
                <a:ln w="12700"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Arial Black" panose="020B0A04020102020204" pitchFamily="34" charset="0"/>
              </a:rPr>
              <a:t>VERY MUCH</a:t>
            </a:r>
          </a:p>
        </p:txBody>
      </p:sp>
      <p:pic>
        <p:nvPicPr>
          <p:cNvPr id="95236" name="Picture 4">
            <a:hlinkClick r:id="" action="ppaction://media"/>
            <a:extLst>
              <a:ext uri="{FF2B5EF4-FFF2-40B4-BE49-F238E27FC236}">
                <a16:creationId xmlns:a16="http://schemas.microsoft.com/office/drawing/2014/main" id="{8E287C5C-2FBD-344D-81A9-CB47CF033030}"/>
              </a:ext>
            </a:extLst>
          </p:cNvPr>
          <p:cNvPicPr>
            <a:picLocks noRot="1" noChangeAspect="1" noChangeArrowheads="1"/>
          </p:cNvPicPr>
          <p:nvPr>
            <a:audioCd>
              <a:st track="2"/>
              <a:end track="24" time="104"/>
            </a:audioCd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952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95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94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ompet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3" presetClass="emph" presetSubtype="2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2000" fill="hold"/>
                                        <p:tgtEl>
                                          <p:spTgt spid="952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 pia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952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523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225168" y="2805341"/>
            <a:ext cx="4506662" cy="62745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UTM Facebook K&amp;T" panose="02040603050506020204" pitchFamily="18" charset="0"/>
              </a:rPr>
              <a:t>LANGUAGE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72892" y="627919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FAMILY LIFE</a:t>
            </a:r>
          </a:p>
        </p:txBody>
      </p:sp>
      <p:sp>
        <p:nvSpPr>
          <p:cNvPr id="25" name="Rectangle 24"/>
          <p:cNvSpPr/>
          <p:nvPr/>
        </p:nvSpPr>
        <p:spPr>
          <a:xfrm>
            <a:off x="2963456" y="2826679"/>
            <a:ext cx="2082254" cy="60611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26532"/>
                </a:solidFill>
                <a:latin typeface="Bookman Old Style" pitchFamily="18" charset="0"/>
              </a:rPr>
              <a:t>LESSON 2</a:t>
            </a:r>
            <a:endParaRPr lang="en-US" sz="2400" dirty="0">
              <a:solidFill>
                <a:srgbClr val="F26532"/>
              </a:solidFill>
              <a:latin typeface="Bookman Old Style" pitchFamily="18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0" y="-15861"/>
            <a:ext cx="12192000" cy="1940426"/>
            <a:chOff x="0" y="-15861"/>
            <a:chExt cx="12192000" cy="1940426"/>
          </a:xfrm>
          <a:solidFill>
            <a:srgbClr val="00B0F0"/>
          </a:solidFill>
        </p:grpSpPr>
        <p:sp>
          <p:nvSpPr>
            <p:cNvPr id="9" name="Rectangle 8"/>
            <p:cNvSpPr/>
            <p:nvPr/>
          </p:nvSpPr>
          <p:spPr>
            <a:xfrm>
              <a:off x="0" y="177153"/>
              <a:ext cx="12192000" cy="1439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Parallelogram 3"/>
            <p:cNvSpPr/>
            <p:nvPr/>
          </p:nvSpPr>
          <p:spPr>
            <a:xfrm>
              <a:off x="481381" y="-15861"/>
              <a:ext cx="2482075" cy="1940426"/>
            </a:xfrm>
            <a:prstGeom prst="parallelogram">
              <a:avLst/>
            </a:prstGeom>
            <a:grpFill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246E80DA-3B73-476A-B480-C5F8FDFD8CB4}"/>
              </a:ext>
            </a:extLst>
          </p:cNvPr>
          <p:cNvSpPr txBox="1"/>
          <p:nvPr/>
        </p:nvSpPr>
        <p:spPr>
          <a:xfrm>
            <a:off x="3103419" y="436422"/>
            <a:ext cx="81285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UTM Facebook K&amp;T" pitchFamily="18" charset="0"/>
                <a:cs typeface="Arial" panose="020B0604020202020204" pitchFamily="34" charset="0"/>
              </a:rPr>
              <a:t>A long and healthy life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DF77EB-655D-46EF-9E8B-FA2AF8707694}"/>
              </a:ext>
            </a:extLst>
          </p:cNvPr>
          <p:cNvSpPr txBox="1"/>
          <p:nvPr/>
        </p:nvSpPr>
        <p:spPr>
          <a:xfrm>
            <a:off x="1088622" y="177153"/>
            <a:ext cx="1267591" cy="163121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</a:t>
            </a:r>
          </a:p>
          <a:p>
            <a:pPr algn="ctr"/>
            <a:r>
              <a:rPr lang="en-US" sz="7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785386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515E3529-7BB3-AA63-F611-6BEFD35959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7093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5" name="WordArt 3">
            <a:extLst>
              <a:ext uri="{FF2B5EF4-FFF2-40B4-BE49-F238E27FC236}">
                <a16:creationId xmlns:a16="http://schemas.microsoft.com/office/drawing/2014/main" id="{DB888FBA-7082-60B0-7830-C299BB024CF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 rot="21295541">
            <a:off x="2438400" y="0"/>
            <a:ext cx="6858000" cy="28194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600" kern="10" dirty="0">
              <a:ln w="9525">
                <a:solidFill>
                  <a:srgbClr val="CC99FF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5704459" scaled="1"/>
              </a:gradFill>
              <a:effectLst>
                <a:outerShdw dist="53882" dir="2700000" algn="ctr" rotWithShape="0">
                  <a:srgbClr val="9999FF">
                    <a:alpha val="80000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A680F516-9844-AEC3-8E72-9E1C0D083B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4644" y="2743200"/>
            <a:ext cx="7157683" cy="2065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sz="6000" dirty="0">
                <a:solidFill>
                  <a:srgbClr val="0070C0"/>
                </a:solidFill>
                <a:latin typeface="Berlin Sans FB Demi" panose="020E0802020502020306" pitchFamily="34" charset="0"/>
              </a:rPr>
              <a:t>WATCH A VIDEO</a:t>
            </a:r>
            <a:endParaRPr lang="en-GB" sz="6000" dirty="0">
              <a:solidFill>
                <a:srgbClr val="0070C0"/>
              </a:solidFill>
              <a:latin typeface="Berlin Sans FB Demi" panose="020E0802020502020306" pitchFamily="34" charset="0"/>
            </a:endParaRPr>
          </a:p>
        </p:txBody>
      </p:sp>
      <p:pic>
        <p:nvPicPr>
          <p:cNvPr id="3077" name="Picture 5">
            <a:extLst>
              <a:ext uri="{FF2B5EF4-FFF2-40B4-BE49-F238E27FC236}">
                <a16:creationId xmlns:a16="http://schemas.microsoft.com/office/drawing/2014/main" id="{9171D008-AF06-5F88-D9C7-09B51259E6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62324">
            <a:off x="7086600" y="4114800"/>
            <a:ext cx="865188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9D9201A-2BEC-43E2-7DD3-64359810FFFC}"/>
              </a:ext>
            </a:extLst>
          </p:cNvPr>
          <p:cNvSpPr txBox="1"/>
          <p:nvPr/>
        </p:nvSpPr>
        <p:spPr>
          <a:xfrm>
            <a:off x="4222065" y="1853342"/>
            <a:ext cx="564278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E36427"/>
                </a:solidFill>
              </a:rPr>
              <a:t>WARM UP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2380837" y="2387066"/>
            <a:ext cx="7913869" cy="3520573"/>
          </a:xfrm>
          <a:prstGeom prst="roundRect">
            <a:avLst/>
          </a:prstGeom>
          <a:solidFill>
            <a:srgbClr val="92D050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/>
              <a:t>Work in 4 groups.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/>
              <a:t>Watch the video and list out good habits to stay healthy mentioned in the video.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/>
              <a:t>Stick the paper on the boards.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/>
              <a:t>The group with the most correct answers is the winner.</a:t>
            </a:r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194461" y="1556245"/>
            <a:ext cx="45024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E36427"/>
                </a:solidFill>
                <a:latin typeface="Berlin Sans FB Demi" panose="020E0802020502020306" pitchFamily="34" charset="0"/>
              </a:rPr>
              <a:t>WATCH A VIDEO</a:t>
            </a:r>
            <a:endParaRPr lang="en-GB" sz="4000" dirty="0">
              <a:solidFill>
                <a:srgbClr val="E36427"/>
              </a:solidFill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69171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231724" y="1017136"/>
            <a:ext cx="45024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002060"/>
                </a:solidFill>
                <a:latin typeface="Berlin Sans FB Demi" panose="020E0802020502020306" pitchFamily="34" charset="0"/>
              </a:rPr>
              <a:t>WATCH A VIDEO</a:t>
            </a:r>
            <a:endParaRPr lang="en-GB" sz="4000" dirty="0">
              <a:solidFill>
                <a:srgbClr val="002060"/>
              </a:solidFill>
              <a:latin typeface="Berlin Sans FB Demi" panose="020E0802020502020306" pitchFamily="34" charset="0"/>
            </a:endParaRPr>
          </a:p>
        </p:txBody>
      </p:sp>
      <p:pic>
        <p:nvPicPr>
          <p:cNvPr id="4" name="BBC Learning - What Do Humans Need To Stay Health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186112" y="1725022"/>
            <a:ext cx="8128000" cy="4572000"/>
          </a:xfrm>
          <a:prstGeom prst="rect">
            <a:avLst/>
          </a:prstGeom>
          <a:solidFill>
            <a:schemeClr val="accent4"/>
          </a:solidFill>
        </p:spPr>
      </p:pic>
    </p:spTree>
    <p:extLst>
      <p:ext uri="{BB962C8B-B14F-4D97-AF65-F5344CB8AC3E}">
        <p14:creationId xmlns:p14="http://schemas.microsoft.com/office/powerpoint/2010/main" val="3737074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85782" y="893201"/>
            <a:ext cx="93198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002060"/>
                </a:solidFill>
                <a:latin typeface="Berlin Sans FB Demi" panose="020E0802020502020306" pitchFamily="34" charset="0"/>
              </a:rPr>
              <a:t>What do humans need to stay healthy?</a:t>
            </a:r>
            <a:endParaRPr lang="en-GB" sz="4000" dirty="0">
              <a:solidFill>
                <a:srgbClr val="002060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385782" y="2076587"/>
            <a:ext cx="7758218" cy="3888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3200" b="1">
                <a:ea typeface="Times New Roman" panose="02020603050405020304" pitchFamily="18" charset="0"/>
              </a:rPr>
              <a:t>- Eat a good balance of all kinds of food</a:t>
            </a:r>
          </a:p>
          <a:p>
            <a:pPr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3200" b="1">
                <a:ea typeface="Times New Roman" panose="02020603050405020304" pitchFamily="18" charset="0"/>
              </a:rPr>
              <a:t>- Drink lots of water</a:t>
            </a:r>
          </a:p>
          <a:p>
            <a:pPr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3200" b="1">
                <a:ea typeface="Times New Roman" panose="02020603050405020304" pitchFamily="18" charset="0"/>
              </a:rPr>
              <a:t>- Do lots of exercises</a:t>
            </a:r>
          </a:p>
          <a:p>
            <a:pPr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3200" b="1">
                <a:ea typeface="Times New Roman" panose="02020603050405020304" pitchFamily="18" charset="0"/>
              </a:rPr>
              <a:t>- Keep clean and wash off germs</a:t>
            </a:r>
          </a:p>
          <a:p>
            <a:pPr>
              <a:lnSpc>
                <a:spcPct val="150000"/>
              </a:lnSpc>
            </a:pPr>
            <a:r>
              <a:rPr lang="en-US" sz="3200" b="1">
                <a:ea typeface="Times New Roman" panose="02020603050405020304" pitchFamily="18" charset="0"/>
              </a:rPr>
              <a:t>- Have enough sleep</a:t>
            </a:r>
            <a:endParaRPr lang="en-US" sz="3200" b="1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8300" y="1724022"/>
            <a:ext cx="1726039" cy="16286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8952" y="2843084"/>
            <a:ext cx="1709009" cy="11779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94755" y="3475559"/>
            <a:ext cx="2246376" cy="1445114"/>
          </a:xfrm>
          <a:prstGeom prst="rect">
            <a:avLst/>
          </a:prstGeom>
        </p:spPr>
      </p:pic>
      <p:pic>
        <p:nvPicPr>
          <p:cNvPr id="2050" name="Picture 2" descr="Hand-washing for kids &amp; teens: in pictures | Raising Children Network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6959" y="4349323"/>
            <a:ext cx="1697041" cy="1419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25408" y="5339879"/>
            <a:ext cx="1889207" cy="1251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6782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460773" y="895754"/>
            <a:ext cx="992299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Listen and repeat. Pay attention to the strong and weak forms of auxiliary verbs. Then practice saying them. 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PRONUNCIATION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0993" y="2072003"/>
            <a:ext cx="9050013" cy="3905795"/>
          </a:xfrm>
          <a:prstGeom prst="rect">
            <a:avLst/>
          </a:prstGeom>
        </p:spPr>
      </p:pic>
      <p:pic>
        <p:nvPicPr>
          <p:cNvPr id="3" name="Trac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42171" y="141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640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8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460773" y="895754"/>
            <a:ext cx="992299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Listen and repeat. Pay attention to the strong and weak forms of auxiliary verbs. Then practice saying them. 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PRONUNCIATION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2972" y="2248002"/>
            <a:ext cx="9078592" cy="4163006"/>
          </a:xfrm>
          <a:prstGeom prst="rect">
            <a:avLst/>
          </a:prstGeom>
        </p:spPr>
      </p:pic>
      <p:pic>
        <p:nvPicPr>
          <p:cNvPr id="8" name="Trac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42171" y="141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215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81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410819" y="999028"/>
            <a:ext cx="1049052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Read the sentences out loud. Pay attention to the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strong</a:t>
            </a:r>
            <a:r>
              <a:rPr lang="en-US" sz="28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28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weak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forms of auxiliary verbs. Listen and check. </a:t>
            </a:r>
            <a:endParaRPr lang="en-US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PRONUNCIATION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14605" y="2171138"/>
            <a:ext cx="8743308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US" sz="3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 </a:t>
            </a:r>
            <a:r>
              <a:rPr lang="en-US" sz="3400" dirty="0">
                <a:solidFill>
                  <a:srgbClr val="3380F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Does 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she exercise? – Yes, she </a:t>
            </a:r>
            <a:r>
              <a:rPr lang="en-US" sz="3400" dirty="0">
                <a:solidFill>
                  <a:srgbClr val="FF5A7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does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34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Bef>
                <a:spcPts val="200"/>
              </a:spcBef>
              <a:spcAft>
                <a:spcPts val="200"/>
              </a:spcAft>
            </a:pPr>
            <a:endParaRPr lang="en-US" sz="3400" dirty="0">
              <a:solidFill>
                <a:srgbClr val="00B05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US" sz="3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 </a:t>
            </a:r>
            <a:r>
              <a:rPr lang="en-US" sz="3400" dirty="0">
                <a:solidFill>
                  <a:srgbClr val="3380F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Were 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you eating healthily? – Yes, I </a:t>
            </a:r>
            <a:r>
              <a:rPr lang="en-US" sz="3400" dirty="0">
                <a:solidFill>
                  <a:srgbClr val="FF5A7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was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34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US" sz="3400" dirty="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</a:t>
            </a: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US" sz="3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3. </a:t>
            </a:r>
            <a:r>
              <a:rPr lang="en-US" sz="3400" dirty="0">
                <a:solidFill>
                  <a:srgbClr val="3380F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Do 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you eat vegetables? – Yes, I </a:t>
            </a:r>
            <a:r>
              <a:rPr lang="en-US" sz="3400" dirty="0">
                <a:solidFill>
                  <a:srgbClr val="FF5A7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do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34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457200" marR="0">
              <a:spcBef>
                <a:spcPts val="200"/>
              </a:spcBef>
              <a:spcAft>
                <a:spcPts val="200"/>
              </a:spcAft>
            </a:pPr>
            <a:endParaRPr lang="en-US" sz="3400" dirty="0">
              <a:solidFill>
                <a:srgbClr val="00B05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US" sz="3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4. </a:t>
            </a:r>
            <a:r>
              <a:rPr lang="en-US" sz="3400" dirty="0">
                <a:solidFill>
                  <a:srgbClr val="3380F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Can 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he get up early? – Yes, he </a:t>
            </a:r>
            <a:r>
              <a:rPr lang="en-US" sz="3400" dirty="0">
                <a:solidFill>
                  <a:srgbClr val="FF5A7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can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34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6459" y="2778636"/>
            <a:ext cx="1108441" cy="5060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9878" y="2820805"/>
            <a:ext cx="1000006" cy="4216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1999" y="3916607"/>
            <a:ext cx="1337359" cy="4939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09881" y="3997172"/>
            <a:ext cx="1108441" cy="4939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11397" y="5105319"/>
            <a:ext cx="879524" cy="43373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10048" y="5061600"/>
            <a:ext cx="879524" cy="49398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14028" y="6327711"/>
            <a:ext cx="1012055" cy="42169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17275" y="6205168"/>
            <a:ext cx="1265069" cy="457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645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2840</TotalTime>
  <Words>574</Words>
  <Application>Microsoft Office PowerPoint</Application>
  <PresentationFormat>Widescreen</PresentationFormat>
  <Paragraphs>94</Paragraphs>
  <Slides>17</Slides>
  <Notes>3</Notes>
  <HiddenSlides>0</HiddenSlides>
  <MMClips>4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30" baseType="lpstr">
      <vt:lpstr>Arial</vt:lpstr>
      <vt:lpstr>Arial Black</vt:lpstr>
      <vt:lpstr>Berlin Sans FB Demi</vt:lpstr>
      <vt:lpstr>Bookman Old Style</vt:lpstr>
      <vt:lpstr>Calibri</vt:lpstr>
      <vt:lpstr>Calibri Light</vt:lpstr>
      <vt:lpstr>Impact</vt:lpstr>
      <vt:lpstr>Montserrat Medium</vt:lpstr>
      <vt:lpstr>Myriad Pro</vt:lpstr>
      <vt:lpstr>Times New Roman</vt:lpstr>
      <vt:lpstr>UTM Facebook K&amp;T</vt:lpstr>
      <vt:lpstr>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Administrator</cp:lastModifiedBy>
  <cp:revision>154</cp:revision>
  <dcterms:created xsi:type="dcterms:W3CDTF">2020-12-09T02:04:09Z</dcterms:created>
  <dcterms:modified xsi:type="dcterms:W3CDTF">2023-12-18T06:34:58Z</dcterms:modified>
</cp:coreProperties>
</file>