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1" r:id="rId2"/>
    <p:sldId id="326" r:id="rId3"/>
    <p:sldId id="276" r:id="rId4"/>
    <p:sldId id="283" r:id="rId5"/>
    <p:sldId id="301" r:id="rId6"/>
    <p:sldId id="302" r:id="rId7"/>
    <p:sldId id="327" r:id="rId8"/>
    <p:sldId id="317" r:id="rId9"/>
    <p:sldId id="318" r:id="rId10"/>
    <p:sldId id="328" r:id="rId11"/>
    <p:sldId id="329" r:id="rId12"/>
    <p:sldId id="330" r:id="rId13"/>
    <p:sldId id="331" r:id="rId14"/>
    <p:sldId id="280" r:id="rId15"/>
    <p:sldId id="287" r:id="rId16"/>
    <p:sldId id="275" r:id="rId17"/>
    <p:sldId id="260" r:id="rId18"/>
    <p:sldId id="261" r:id="rId19"/>
    <p:sldId id="263" r:id="rId20"/>
    <p:sldId id="323" r:id="rId21"/>
    <p:sldId id="325" r:id="rId22"/>
    <p:sldId id="29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05A0B8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5" autoAdjust="0"/>
    <p:restoredTop sz="94127" autoAdjust="0"/>
  </p:normalViewPr>
  <p:slideViewPr>
    <p:cSldViewPr snapToGrid="0" showGuides="1">
      <p:cViewPr varScale="1">
        <p:scale>
          <a:sx n="74" d="100"/>
          <a:sy n="74" d="100"/>
        </p:scale>
        <p:origin x="3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86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8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7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4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43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3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03785" y="1168222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5400" b="1" dirty="0">
                <a:solidFill>
                  <a:srgbClr val="F26532"/>
                </a:solidFill>
              </a:rPr>
              <a:t>apply</a:t>
            </a:r>
            <a:r>
              <a:rPr lang="en-US" sz="5400" b="1" dirty="0">
                <a:solidFill>
                  <a:srgbClr val="F26532"/>
                </a:solidFill>
              </a:rPr>
              <a:t> (</a:t>
            </a:r>
            <a:r>
              <a:rPr lang="vi-VN" sz="5400" b="1" dirty="0">
                <a:solidFill>
                  <a:srgbClr val="F26532"/>
                </a:solidFill>
              </a:rPr>
              <a:t>v</a:t>
            </a:r>
            <a:r>
              <a:rPr lang="en-US" sz="5400" b="1" dirty="0">
                <a:solidFill>
                  <a:srgbClr val="F26532"/>
                </a:solidFill>
              </a:rPr>
              <a:t>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701" y="3664998"/>
            <a:ext cx="77775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make a formal request, usually in writing, for something such as a job, a loan, permission for something, a place at a university, etc.</a:t>
            </a:r>
            <a:endParaRPr lang="vi-VN" sz="3200" dirty="0">
              <a:solidFill>
                <a:srgbClr val="F26532"/>
              </a:solidFill>
            </a:endParaRPr>
          </a:p>
          <a:p>
            <a:pPr algn="ctr"/>
            <a:r>
              <a:rPr lang="vi-VN" sz="3200" dirty="0">
                <a:solidFill>
                  <a:srgbClr val="F26532"/>
                </a:solidFill>
              </a:rPr>
              <a:t>Nộp đơn</a:t>
            </a:r>
            <a:endParaRPr lang="x-none" sz="3200" dirty="0">
              <a:solidFill>
                <a:srgbClr val="F265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0980" y="2357818"/>
            <a:ext cx="16129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/</a:t>
            </a:r>
            <a:r>
              <a:rPr lang="en-US" sz="3200" b="1" dirty="0" err="1">
                <a:solidFill>
                  <a:srgbClr val="0070C0"/>
                </a:solidFill>
              </a:rPr>
              <a:t>əˈplaɪ</a:t>
            </a:r>
            <a:r>
              <a:rPr lang="en-US" sz="3200" b="1" dirty="0">
                <a:solidFill>
                  <a:srgbClr val="0070C0"/>
                </a:solidFill>
              </a:rPr>
              <a:t>/</a:t>
            </a:r>
            <a:r>
              <a:rPr lang="x-none" sz="3200" b="1" dirty="0">
                <a:solidFill>
                  <a:srgbClr val="0070C0"/>
                </a:solidFill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apply">
            <a:hlinkClick r:id="" action="ppaction://media"/>
            <a:extLst>
              <a:ext uri="{FF2B5EF4-FFF2-40B4-BE49-F238E27FC236}">
                <a16:creationId xmlns:a16="http://schemas.microsoft.com/office/drawing/2014/main" id="{24626F29-C5A2-5182-9D86-0F0CDE735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6254" y="3083656"/>
            <a:ext cx="682393" cy="682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568B9-4E9E-2ED3-0BF8-079F06F227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97" y="1251142"/>
            <a:ext cx="3636195" cy="24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5400" b="1" dirty="0">
                <a:solidFill>
                  <a:srgbClr val="F26532"/>
                </a:solidFill>
              </a:rPr>
              <a:t>confidence</a:t>
            </a:r>
            <a:r>
              <a:rPr lang="en-US" sz="5400" b="1" dirty="0">
                <a:solidFill>
                  <a:srgbClr val="F26532"/>
                </a:solidFill>
              </a:rPr>
              <a:t> (</a:t>
            </a:r>
            <a:r>
              <a:rPr lang="vi-VN" sz="5400" b="1" dirty="0">
                <a:solidFill>
                  <a:srgbClr val="F26532"/>
                </a:solidFill>
              </a:rPr>
              <a:t>n</a:t>
            </a:r>
            <a:r>
              <a:rPr lang="en-US" sz="5400" b="1" dirty="0">
                <a:solidFill>
                  <a:srgbClr val="F26532"/>
                </a:solidFill>
              </a:rPr>
              <a:t>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4086239"/>
            <a:ext cx="77775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/>
              <a:t>the quality of being certain of your abilities or of having trust in people, plans, or the future.</a:t>
            </a:r>
          </a:p>
          <a:p>
            <a:pPr algn="ctr"/>
            <a:r>
              <a:rPr lang="vi-VN" sz="3200" dirty="0">
                <a:solidFill>
                  <a:srgbClr val="F26532"/>
                </a:solidFill>
              </a:rPr>
              <a:t>Sự tự tin</a:t>
            </a:r>
            <a:endParaRPr lang="x-none" sz="3200" dirty="0">
              <a:solidFill>
                <a:srgbClr val="F265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4372" y="2771761"/>
            <a:ext cx="2898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kɑːnfɪdəns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onfidence">
            <a:hlinkClick r:id="" action="ppaction://media"/>
            <a:extLst>
              <a:ext uri="{FF2B5EF4-FFF2-40B4-BE49-F238E27FC236}">
                <a16:creationId xmlns:a16="http://schemas.microsoft.com/office/drawing/2014/main" id="{8F29A3A5-231D-E7B2-CB6B-A0A41BE33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3576" y="3314987"/>
            <a:ext cx="672118" cy="6721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B74045-AA48-1FB6-F410-BC930CFF4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82" y="1210171"/>
            <a:ext cx="4311946" cy="28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3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08917" y="1723229"/>
            <a:ext cx="5976623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5400" b="1" dirty="0">
                <a:solidFill>
                  <a:srgbClr val="F26532"/>
                </a:solidFill>
              </a:rPr>
              <a:t>Get involved</a:t>
            </a:r>
            <a:r>
              <a:rPr lang="en-US" sz="5400" b="1" dirty="0">
                <a:solidFill>
                  <a:srgbClr val="F26532"/>
                </a:solidFill>
              </a:rPr>
              <a:t> (</a:t>
            </a:r>
            <a:r>
              <a:rPr lang="vi-VN" sz="5400" b="1" dirty="0">
                <a:solidFill>
                  <a:srgbClr val="F26532"/>
                </a:solidFill>
              </a:rPr>
              <a:t>v.p</a:t>
            </a:r>
            <a:r>
              <a:rPr lang="en-US" sz="5400" b="1" dirty="0">
                <a:solidFill>
                  <a:srgbClr val="F26532"/>
                </a:solidFill>
              </a:rPr>
              <a:t>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281" y="3486074"/>
            <a:ext cx="777753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/>
              <a:t>= join, take part in</a:t>
            </a:r>
          </a:p>
          <a:p>
            <a:pPr algn="ctr"/>
            <a:endParaRPr lang="en-US" sz="4400" dirty="0">
              <a:solidFill>
                <a:srgbClr val="F26532"/>
              </a:solidFill>
            </a:endParaRPr>
          </a:p>
          <a:p>
            <a:pPr algn="ctr"/>
            <a:r>
              <a:rPr lang="vi-VN" sz="4400" dirty="0">
                <a:solidFill>
                  <a:srgbClr val="F26532"/>
                </a:solidFill>
              </a:rPr>
              <a:t>Tham gia</a:t>
            </a:r>
            <a:endParaRPr lang="x-none" sz="4400" dirty="0">
              <a:solidFill>
                <a:srgbClr val="F265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3915" y="2771761"/>
            <a:ext cx="2959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ɡet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ɪnˈvɒlvd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55198-BD1B-EDB1-3907-9656DAE2B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70" y="1791967"/>
            <a:ext cx="3723123" cy="24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08917" y="1723229"/>
            <a:ext cx="5976623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5400" b="1" dirty="0">
                <a:solidFill>
                  <a:srgbClr val="F26532"/>
                </a:solidFill>
              </a:rPr>
              <a:t>endless (adj)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636" y="4505641"/>
            <a:ext cx="77775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/>
              <a:t>never finishing, or seem never to finish</a:t>
            </a:r>
          </a:p>
          <a:p>
            <a:pPr algn="ctr"/>
            <a:r>
              <a:rPr lang="vi-VN" sz="3600" dirty="0">
                <a:solidFill>
                  <a:srgbClr val="F26532"/>
                </a:solidFill>
              </a:rPr>
              <a:t>Vô tận</a:t>
            </a:r>
            <a:endParaRPr lang="x-none" sz="3600" dirty="0">
              <a:solidFill>
                <a:srgbClr val="F2653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FBC42-59C3-6637-D5FF-D390DE819411}"/>
              </a:ext>
            </a:extLst>
          </p:cNvPr>
          <p:cNvSpPr txBox="1"/>
          <p:nvPr/>
        </p:nvSpPr>
        <p:spPr>
          <a:xfrm>
            <a:off x="2524874" y="2808442"/>
            <a:ext cx="2447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endləs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600" dirty="0"/>
          </a:p>
        </p:txBody>
      </p:sp>
      <p:pic>
        <p:nvPicPr>
          <p:cNvPr id="6" name="endless">
            <a:hlinkClick r:id="" action="ppaction://media"/>
            <a:extLst>
              <a:ext uri="{FF2B5EF4-FFF2-40B4-BE49-F238E27FC236}">
                <a16:creationId xmlns:a16="http://schemas.microsoft.com/office/drawing/2014/main" id="{9A4006F8-018A-240F-3C79-8932DFC79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2382" y="3403228"/>
            <a:ext cx="952389" cy="952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671958-D35E-4190-2C72-C6894AA8EF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31" y="1134438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88" y="2295196"/>
            <a:ext cx="7497196" cy="42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625530" y="2400048"/>
            <a:ext cx="10940940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when you came, I was working as a volunteer at our local </a:t>
            </a:r>
            <a:r>
              <a:rPr lang="en-US" sz="2200" dirty="0" err="1"/>
              <a:t>centre</a:t>
            </a:r>
            <a:r>
              <a:rPr lang="en-US" sz="220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Just by chance. Last summer, while I was visiting the </a:t>
            </a:r>
            <a:r>
              <a:rPr lang="en-US" sz="2200" dirty="0" err="1"/>
              <a:t>centre</a:t>
            </a:r>
            <a:r>
              <a:rPr lang="en-US" sz="220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 agree. Community service not only benefits the local area, but can also boost our confidence and help us learn many useful skills.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690" y="26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What are the regular activities </a:t>
            </a:r>
            <a:r>
              <a:rPr lang="en-US" sz="2200" dirty="0" err="1"/>
              <a:t>organised</a:t>
            </a:r>
            <a:r>
              <a:rPr lang="en-US" sz="2200" dirty="0"/>
              <a:t> by the </a:t>
            </a:r>
            <a:r>
              <a:rPr lang="en-US" sz="2200" dirty="0" err="1"/>
              <a:t>centre</a:t>
            </a:r>
            <a:r>
              <a:rPr lang="en-US" sz="22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Thanks so much. I’m so excited about volunteering at the </a:t>
            </a:r>
            <a:r>
              <a:rPr lang="en-US" sz="2200" dirty="0" err="1"/>
              <a:t>centre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No problem. Good luck. Hope your application is successful and you enjoy the work.</a:t>
            </a:r>
          </a:p>
          <a:p>
            <a:pPr>
              <a:lnSpc>
                <a:spcPct val="130000"/>
              </a:lnSpc>
            </a:pP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2076" y="115526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322750" y="2133075"/>
            <a:ext cx="117524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/>
              <a:t>1. What was Tam doing when Kim went to her house?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</a:rPr>
              <a:t>She was working as a volunteer at the local </a:t>
            </a:r>
            <a:r>
              <a:rPr lang="en-US" sz="2800" dirty="0" err="1">
                <a:solidFill>
                  <a:srgbClr val="05A0B8"/>
                </a:solidFill>
              </a:rPr>
              <a:t>centre</a:t>
            </a:r>
            <a:r>
              <a:rPr lang="en-US" sz="2800" dirty="0">
                <a:solidFill>
                  <a:srgbClr val="05A0B8"/>
                </a:solidFill>
              </a:rPr>
              <a:t> for community development.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x-none" sz="2800" dirty="0"/>
              <a:t>2. What </a:t>
            </a:r>
            <a:r>
              <a:rPr lang="en-GB" sz="2800" dirty="0"/>
              <a:t>are some regular activities at the centre for community development?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  <a:ea typeface="Times New Roman" panose="02020603050405020304" pitchFamily="18" charset="0"/>
              </a:rPr>
              <a:t>Cleaning up the park or volunteering at the orphanage.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2800" dirty="0"/>
              <a:t>3. How can Kim apply for volunteer work at the centre?</a:t>
            </a:r>
            <a:endParaRPr lang="x-none" sz="2800" dirty="0"/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 needs to fill in the form, then send it in.</a:t>
            </a:r>
            <a:r>
              <a:rPr lang="x-none" sz="2800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75E18E-56A9-F1C0-E6B2-D1B84776DA9B}"/>
              </a:ext>
            </a:extLst>
          </p:cNvPr>
          <p:cNvCxnSpPr/>
          <p:nvPr/>
        </p:nvCxnSpPr>
        <p:spPr>
          <a:xfrm>
            <a:off x="746747" y="2734574"/>
            <a:ext cx="8232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B8C5EF-643F-AD95-EFE7-7CDC3457712D}"/>
              </a:ext>
            </a:extLst>
          </p:cNvPr>
          <p:cNvCxnSpPr/>
          <p:nvPr/>
        </p:nvCxnSpPr>
        <p:spPr>
          <a:xfrm>
            <a:off x="2337758" y="2734574"/>
            <a:ext cx="534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9CF2D3-8279-A62B-96D0-CA943C0B79DE}"/>
              </a:ext>
            </a:extLst>
          </p:cNvPr>
          <p:cNvCxnSpPr/>
          <p:nvPr/>
        </p:nvCxnSpPr>
        <p:spPr>
          <a:xfrm>
            <a:off x="2984740" y="2734574"/>
            <a:ext cx="7763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F2FA7E-F5C3-E2A6-5CCB-FA689D27E71E}"/>
              </a:ext>
            </a:extLst>
          </p:cNvPr>
          <p:cNvCxnSpPr/>
          <p:nvPr/>
        </p:nvCxnSpPr>
        <p:spPr>
          <a:xfrm>
            <a:off x="4744528" y="2734574"/>
            <a:ext cx="5742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C81262-613D-4840-0C36-F2EE8D74786C}"/>
              </a:ext>
            </a:extLst>
          </p:cNvPr>
          <p:cNvCxnSpPr>
            <a:cxnSpLocks/>
          </p:cNvCxnSpPr>
          <p:nvPr/>
        </p:nvCxnSpPr>
        <p:spPr>
          <a:xfrm>
            <a:off x="5423140" y="2734574"/>
            <a:ext cx="672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86DD38-54AD-C629-ED7A-2269C571B82E}"/>
              </a:ext>
            </a:extLst>
          </p:cNvPr>
          <p:cNvCxnSpPr>
            <a:cxnSpLocks/>
          </p:cNvCxnSpPr>
          <p:nvPr/>
        </p:nvCxnSpPr>
        <p:spPr>
          <a:xfrm>
            <a:off x="6581955" y="2734574"/>
            <a:ext cx="14492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19C18C-0077-C1BC-54F4-D7F10A9F0B7E}"/>
              </a:ext>
            </a:extLst>
          </p:cNvPr>
          <p:cNvCxnSpPr>
            <a:cxnSpLocks/>
          </p:cNvCxnSpPr>
          <p:nvPr/>
        </p:nvCxnSpPr>
        <p:spPr>
          <a:xfrm>
            <a:off x="3091131" y="4011284"/>
            <a:ext cx="2227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9B71FA-C619-F95D-29E4-AFE734523F4A}"/>
              </a:ext>
            </a:extLst>
          </p:cNvPr>
          <p:cNvCxnSpPr>
            <a:cxnSpLocks/>
          </p:cNvCxnSpPr>
          <p:nvPr/>
        </p:nvCxnSpPr>
        <p:spPr>
          <a:xfrm>
            <a:off x="746747" y="3976779"/>
            <a:ext cx="741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A752AA-3BAA-B78E-14BC-6AE0848200D7}"/>
              </a:ext>
            </a:extLst>
          </p:cNvPr>
          <p:cNvCxnSpPr>
            <a:cxnSpLocks/>
          </p:cNvCxnSpPr>
          <p:nvPr/>
        </p:nvCxnSpPr>
        <p:spPr>
          <a:xfrm>
            <a:off x="6466935" y="4011284"/>
            <a:ext cx="9000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8999B7-0550-6371-1B46-74EE51AA26A6}"/>
              </a:ext>
            </a:extLst>
          </p:cNvPr>
          <p:cNvCxnSpPr>
            <a:cxnSpLocks/>
          </p:cNvCxnSpPr>
          <p:nvPr/>
        </p:nvCxnSpPr>
        <p:spPr>
          <a:xfrm flipV="1">
            <a:off x="8031192" y="4011284"/>
            <a:ext cx="3545457" cy="230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FDFE0C-0B0F-FBD7-283F-46EA6B82F820}"/>
              </a:ext>
            </a:extLst>
          </p:cNvPr>
          <p:cNvCxnSpPr>
            <a:cxnSpLocks/>
          </p:cNvCxnSpPr>
          <p:nvPr/>
        </p:nvCxnSpPr>
        <p:spPr>
          <a:xfrm>
            <a:off x="2084717" y="5299495"/>
            <a:ext cx="5290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E95927-58B3-560D-6F51-DE5C9233BBD5}"/>
              </a:ext>
            </a:extLst>
          </p:cNvPr>
          <p:cNvCxnSpPr>
            <a:cxnSpLocks/>
          </p:cNvCxnSpPr>
          <p:nvPr/>
        </p:nvCxnSpPr>
        <p:spPr>
          <a:xfrm>
            <a:off x="746747" y="5299495"/>
            <a:ext cx="666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FA9E93-00D1-C372-72E9-6151D4F06CBC}"/>
              </a:ext>
            </a:extLst>
          </p:cNvPr>
          <p:cNvCxnSpPr>
            <a:cxnSpLocks/>
          </p:cNvCxnSpPr>
          <p:nvPr/>
        </p:nvCxnSpPr>
        <p:spPr>
          <a:xfrm>
            <a:off x="2754701" y="5299495"/>
            <a:ext cx="7044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2CAA45C-E7D9-8611-B45A-36C767EE7B3A}"/>
              </a:ext>
            </a:extLst>
          </p:cNvPr>
          <p:cNvCxnSpPr>
            <a:cxnSpLocks/>
          </p:cNvCxnSpPr>
          <p:nvPr/>
        </p:nvCxnSpPr>
        <p:spPr>
          <a:xfrm>
            <a:off x="4143554" y="5299495"/>
            <a:ext cx="21192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89874"/>
              </p:ext>
            </p:extLst>
          </p:nvPr>
        </p:nvGraphicFramePr>
        <p:xfrm>
          <a:off x="1803934" y="2142699"/>
          <a:ext cx="8582012" cy="4339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6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suffixes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/>
                        <a:t>-</a:t>
                      </a:r>
                      <a:r>
                        <a:rPr lang="en-US" sz="2800" i="1" dirty="0" err="1"/>
                        <a:t>ed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ful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6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952503"/>
            <a:ext cx="9962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Find the adjectives with the following suffixes in the conversation and write them below.</a:t>
            </a:r>
            <a:endParaRPr lang="x-none" sz="2800" dirty="0">
              <a:solidFill>
                <a:srgbClr val="F26532"/>
              </a:solidFill>
            </a:endParaRPr>
          </a:p>
          <a:p>
            <a:pPr algn="just"/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8974" y="3138985"/>
            <a:ext cx="133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excited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9193" y="4135303"/>
            <a:ext cx="189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1287" y="5131622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useful, successful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1286" y="5933109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endless</a:t>
            </a:r>
            <a:endParaRPr lang="x-none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37120" y="2495126"/>
            <a:ext cx="10881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1. </a:t>
            </a:r>
            <a:r>
              <a:rPr lang="en-US" sz="3200" dirty="0"/>
              <a:t>Oh, when you came, I____________ as a volunteer at our local </a:t>
            </a:r>
            <a:r>
              <a:rPr lang="en-US" sz="3200" dirty="0" err="1"/>
              <a:t>centre</a:t>
            </a:r>
            <a:r>
              <a:rPr lang="en-US" sz="3200" dirty="0"/>
              <a:t> for community development.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2. </a:t>
            </a:r>
            <a:r>
              <a:rPr lang="en-US" sz="3200" dirty="0"/>
              <a:t>Last summer, while I was visiting the </a:t>
            </a:r>
            <a:r>
              <a:rPr lang="en-US" sz="3200" dirty="0" err="1"/>
              <a:t>centre</a:t>
            </a:r>
            <a:r>
              <a:rPr lang="en-US" sz="3200" dirty="0"/>
              <a:t>, I_____ an advertisement for volunteers.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8123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Find a verb phrase in the conversation to complete each sentence.</a:t>
            </a:r>
            <a:endParaRPr lang="x-none" sz="3200" dirty="0">
              <a:solidFill>
                <a:srgbClr val="F2653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5100788" y="2506359"/>
            <a:ext cx="2263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w</a:t>
            </a:r>
            <a:r>
              <a:rPr lang="x-none" sz="3200" dirty="0">
                <a:solidFill>
                  <a:srgbClr val="05A0B8"/>
                </a:solidFill>
              </a:rPr>
              <a:t>as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8971615" y="3920109"/>
            <a:ext cx="832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saw</a:t>
            </a:r>
            <a:endParaRPr lang="x-none" sz="3200" dirty="0">
              <a:solidFill>
                <a:srgbClr val="05A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ch">
            <a:hlinkClick r:id="" action="ppaction://media"/>
            <a:extLst>
              <a:ext uri="{FF2B5EF4-FFF2-40B4-BE49-F238E27FC236}">
                <a16:creationId xmlns:a16="http://schemas.microsoft.com/office/drawing/2014/main" id="{394960B8-A932-FCE4-2DFF-E874C1FF0B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12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5237" y="12131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0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7466" y="2246860"/>
            <a:ext cx="65047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- T</a:t>
            </a:r>
            <a:r>
              <a:rPr lang="vi-VN" sz="2400" dirty="0"/>
              <a:t>alk about </a:t>
            </a:r>
            <a:r>
              <a:rPr lang="en-US" sz="2400" dirty="0"/>
              <a:t>activities you are going to do to make your community a better one </a:t>
            </a:r>
            <a:r>
              <a:rPr lang="vi-VN" sz="2400" dirty="0"/>
              <a:t>for a minute</a:t>
            </a:r>
            <a:endParaRPr lang="en-US" sz="2400" dirty="0"/>
          </a:p>
          <a:p>
            <a:r>
              <a:rPr lang="en-US" sz="2400" dirty="0"/>
              <a:t>- Your talk should include:</a:t>
            </a:r>
          </a:p>
          <a:p>
            <a:r>
              <a:rPr lang="en-US" sz="2400" i="1" dirty="0"/>
              <a:t>	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+ How many activities are you going to talk about?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Where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Who do you do with?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How often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3" y="1920993"/>
            <a:ext cx="4844957" cy="39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58390" y="2123749"/>
            <a:ext cx="9162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an overview about the topic </a:t>
            </a:r>
            <a:r>
              <a:rPr lang="en-US" sz="3600" i="1" dirty="0"/>
              <a:t>For a better community</a:t>
            </a:r>
            <a:endParaRPr lang="en-US" sz="36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43285"/>
            <a:ext cx="85840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1. </a:t>
            </a:r>
            <a:r>
              <a:rPr lang="en-US" sz="3200" dirty="0"/>
              <a:t>Do exercises in the workbook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Prepare for the next lesson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Prepare for the Project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737298" y="3750546"/>
            <a:ext cx="7564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378085" y="157767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volunteer </a:t>
            </a:r>
            <a:r>
              <a:rPr lang="x-none" sz="5400" b="1" dirty="0">
                <a:solidFill>
                  <a:srgbClr val="F26532"/>
                </a:solidFill>
              </a:rPr>
              <a:t>(</a:t>
            </a:r>
            <a:r>
              <a:rPr lang="en-GB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3951" y="4489066"/>
            <a:ext cx="5165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person who does a job without being paid for it</a:t>
            </a:r>
            <a:endParaRPr lang="vi-VN" sz="3200" dirty="0"/>
          </a:p>
          <a:p>
            <a:endParaRPr lang="vi-VN" sz="3200" dirty="0"/>
          </a:p>
          <a:p>
            <a:pPr algn="ctr"/>
            <a:r>
              <a:rPr lang="vi-VN" sz="3200" dirty="0">
                <a:solidFill>
                  <a:srgbClr val="F26532"/>
                </a:solidFill>
              </a:rPr>
              <a:t>Tình nguyện viên</a:t>
            </a:r>
            <a:endParaRPr lang="x-none" sz="3200" dirty="0">
              <a:solidFill>
                <a:srgbClr val="F265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1851" y="2771761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/ˌvɒlənˈtɪə(r)/</a:t>
            </a:r>
            <a:endParaRPr lang="en-US" sz="4400" b="1" dirty="0">
              <a:solidFill>
                <a:srgbClr val="05A0B8"/>
              </a:solidFill>
            </a:endParaRPr>
          </a:p>
        </p:txBody>
      </p:sp>
      <p:pic>
        <p:nvPicPr>
          <p:cNvPr id="3074" name="Picture 2" descr="Be a More Effective Volunteer Manager">
            <a:extLst>
              <a:ext uri="{FF2B5EF4-FFF2-40B4-BE49-F238E27FC236}">
                <a16:creationId xmlns:a16="http://schemas.microsoft.com/office/drawing/2014/main" id="{0D984A91-CCB7-5449-9AA8-D55EDEE9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52" y="1967500"/>
            <a:ext cx="5480583" cy="30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714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724619" y="1723229"/>
            <a:ext cx="5960921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5400" b="1" dirty="0">
                <a:solidFill>
                  <a:srgbClr val="F26532"/>
                </a:solidFill>
              </a:rPr>
              <a:t> advertisement (</a:t>
            </a:r>
            <a:r>
              <a:rPr lang="en-US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r>
              <a:rPr lang="en-US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252" y="4090405"/>
            <a:ext cx="5165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notice, picture or film telling people about a product, job or service</a:t>
            </a:r>
            <a:endParaRPr lang="vi-VN" sz="3200" dirty="0"/>
          </a:p>
          <a:p>
            <a:pPr algn="ctr"/>
            <a:r>
              <a:rPr lang="vi-VN" sz="3200" dirty="0">
                <a:solidFill>
                  <a:srgbClr val="F26532"/>
                </a:solidFill>
              </a:rPr>
              <a:t>Tờ quảng cáo</a:t>
            </a:r>
            <a:endParaRPr lang="x-none" sz="3200" dirty="0">
              <a:solidFill>
                <a:srgbClr val="F265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1457" y="2771761"/>
            <a:ext cx="2904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/ədˈvɜːtɪsmənt/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2050" name="Picture 2" descr="Describe An Advertisement - IELTS Speaking Part 2">
            <a:extLst>
              <a:ext uri="{FF2B5EF4-FFF2-40B4-BE49-F238E27FC236}">
                <a16:creationId xmlns:a16="http://schemas.microsoft.com/office/drawing/2014/main" id="{96D6575D-4500-D34C-A853-0386EC64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80" y="2473148"/>
            <a:ext cx="4708105" cy="26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759DD23B-B859-DE4C-9F3D-40979FDFD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439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community</a:t>
            </a:r>
            <a:r>
              <a:rPr lang="x-none" sz="5400" b="1" dirty="0">
                <a:solidFill>
                  <a:srgbClr val="F26532"/>
                </a:solidFill>
              </a:rPr>
              <a:t> (n)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all the people who live in a particular area, country, etc. when talked about as a group</a:t>
            </a:r>
            <a:endParaRPr lang="vi-VN" sz="3200" dirty="0"/>
          </a:p>
          <a:p>
            <a:pPr algn="ctr"/>
            <a:r>
              <a:rPr lang="vi-VN" sz="3200" dirty="0">
                <a:solidFill>
                  <a:srgbClr val="F26532"/>
                </a:solidFill>
              </a:rPr>
              <a:t>Cộng đồng</a:t>
            </a:r>
            <a:endParaRPr lang="x-none" sz="3200" dirty="0">
              <a:solidFill>
                <a:srgbClr val="F265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147" y="2771761"/>
            <a:ext cx="2501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/kəˈmjuːnəti/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53" y="1883336"/>
            <a:ext cx="44450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439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00692" y="1843116"/>
            <a:ext cx="7181636" cy="92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Community</a:t>
            </a:r>
            <a:r>
              <a:rPr lang="vi-VN" sz="5400" b="1" dirty="0">
                <a:solidFill>
                  <a:srgbClr val="F26532"/>
                </a:solidFill>
              </a:rPr>
              <a:t> service</a:t>
            </a:r>
            <a:r>
              <a:rPr lang="x-none" sz="5400" b="1" dirty="0">
                <a:solidFill>
                  <a:srgbClr val="F26532"/>
                </a:solidFill>
              </a:rPr>
              <a:t> (n)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1527" y="4319374"/>
            <a:ext cx="71816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/>
              <a:t>Work done without payment to </a:t>
            </a:r>
          </a:p>
          <a:p>
            <a:r>
              <a:rPr lang="vi-VN" sz="3200" b="1" dirty="0"/>
              <a:t>help other people.</a:t>
            </a:r>
          </a:p>
          <a:p>
            <a:pPr algn="ctr"/>
            <a:r>
              <a:rPr lang="vi-VN" sz="3200" dirty="0">
                <a:solidFill>
                  <a:srgbClr val="F26532"/>
                </a:solidFill>
              </a:rPr>
              <a:t>Dịch vụ cộng đồng</a:t>
            </a:r>
            <a:endParaRPr lang="x-none" sz="3200" dirty="0">
              <a:solidFill>
                <a:srgbClr val="F265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5264" y="2771761"/>
            <a:ext cx="36567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/</a:t>
            </a:r>
            <a:r>
              <a:rPr lang="en-US" sz="3200" b="1" dirty="0" err="1">
                <a:solidFill>
                  <a:srgbClr val="0070C0"/>
                </a:solidFill>
              </a:rPr>
              <a:t>kəˌmjuːnəti</a:t>
            </a:r>
            <a:r>
              <a:rPr lang="en-US" sz="3200" b="1" dirty="0">
                <a:solidFill>
                  <a:srgbClr val="0070C0"/>
                </a:solidFill>
              </a:rPr>
              <a:t> ˈ</a:t>
            </a:r>
            <a:r>
              <a:rPr lang="en-US" sz="3200" b="1" dirty="0" err="1">
                <a:solidFill>
                  <a:srgbClr val="0070C0"/>
                </a:solidFill>
              </a:rPr>
              <a:t>sɜːvɪs</a:t>
            </a:r>
            <a:r>
              <a:rPr lang="en-US" sz="3200" b="1" dirty="0">
                <a:solidFill>
                  <a:srgbClr val="0070C0"/>
                </a:solidFill>
              </a:rPr>
              <a:t>/</a:t>
            </a:r>
            <a:endParaRPr lang="vi-VN" sz="3200" b="1" dirty="0">
              <a:solidFill>
                <a:srgbClr val="0070C0"/>
              </a:solidFill>
            </a:endParaRPr>
          </a:p>
          <a:p>
            <a:pPr algn="ctr"/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uscld00253">
            <a:hlinkClick r:id="" action="ppaction://media"/>
            <a:extLst>
              <a:ext uri="{FF2B5EF4-FFF2-40B4-BE49-F238E27FC236}">
                <a16:creationId xmlns:a16="http://schemas.microsoft.com/office/drawing/2014/main" id="{451D8692-6F9C-8675-5B89-5EABA0938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7428" y="3288335"/>
            <a:ext cx="645181" cy="645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C94A76-58DF-2789-F3B9-13EEFD6EF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28" y="1843116"/>
            <a:ext cx="3915615" cy="322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boost (v)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3429" y="4401449"/>
            <a:ext cx="59159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make something increase, or become better or more successful</a:t>
            </a:r>
            <a:endParaRPr lang="vi-VN" sz="3200" dirty="0"/>
          </a:p>
          <a:p>
            <a:endParaRPr lang="vi-VN" sz="3200" dirty="0"/>
          </a:p>
          <a:p>
            <a:pPr algn="ctr"/>
            <a:r>
              <a:rPr lang="vi-VN" sz="3200" dirty="0">
                <a:solidFill>
                  <a:srgbClr val="F26532"/>
                </a:solidFill>
              </a:rPr>
              <a:t>Thúc đẩy</a:t>
            </a:r>
            <a:endParaRPr lang="x-none" sz="3200" dirty="0">
              <a:solidFill>
                <a:srgbClr val="F265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51203" y="2771761"/>
            <a:ext cx="148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/buːst/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24" y="2192577"/>
            <a:ext cx="4732484" cy="24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oost">
            <a:hlinkClick r:id="" action="ppaction://media"/>
            <a:extLst>
              <a:ext uri="{FF2B5EF4-FFF2-40B4-BE49-F238E27FC236}">
                <a16:creationId xmlns:a16="http://schemas.microsoft.com/office/drawing/2014/main" id="{8B662020-EA53-B5E9-3742-E52E38275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4692" y="3354155"/>
            <a:ext cx="732084" cy="73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orphanage (n)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0543" y="4165262"/>
            <a:ext cx="5165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home for children whose parents are dead</a:t>
            </a:r>
            <a:endParaRPr lang="vi-VN" sz="3200" dirty="0"/>
          </a:p>
          <a:p>
            <a:endParaRPr lang="vi-VN" sz="3200" dirty="0"/>
          </a:p>
          <a:p>
            <a:pPr algn="ctr"/>
            <a:r>
              <a:rPr lang="vi-VN" sz="3200" dirty="0">
                <a:solidFill>
                  <a:srgbClr val="F26532"/>
                </a:solidFill>
              </a:rPr>
              <a:t>Trại trẻ mồ côi</a:t>
            </a:r>
            <a:endParaRPr lang="x-none" sz="3200" dirty="0">
              <a:solidFill>
                <a:srgbClr val="F265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6690" y="2771761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/ˈɔːfənɪdʒ/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Orphanage - YouTube">
            <a:extLst>
              <a:ext uri="{FF2B5EF4-FFF2-40B4-BE49-F238E27FC236}">
                <a16:creationId xmlns:a16="http://schemas.microsoft.com/office/drawing/2014/main" id="{3D73901C-CD2C-294C-B80C-C199640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3" y="2337758"/>
            <a:ext cx="4738777" cy="26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3375</TotalTime>
  <Words>919</Words>
  <Application>Microsoft Office PowerPoint</Application>
  <PresentationFormat>Widescreen</PresentationFormat>
  <Paragraphs>168</Paragraphs>
  <Slides>23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Courier New</vt:lpstr>
      <vt:lpstr>Lucida Sans Unicode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Kieu</cp:lastModifiedBy>
  <cp:revision>121</cp:revision>
  <dcterms:created xsi:type="dcterms:W3CDTF">2020-12-09T02:04:09Z</dcterms:created>
  <dcterms:modified xsi:type="dcterms:W3CDTF">2023-10-31T04:24:42Z</dcterms:modified>
</cp:coreProperties>
</file>