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9"/>
  </p:notesMasterIdLst>
  <p:sldIdLst>
    <p:sldId id="256" r:id="rId4"/>
    <p:sldId id="269" r:id="rId5"/>
    <p:sldId id="271" r:id="rId6"/>
    <p:sldId id="270" r:id="rId7"/>
    <p:sldId id="272" r:id="rId8"/>
    <p:sldId id="274" r:id="rId9"/>
    <p:sldId id="275" r:id="rId10"/>
    <p:sldId id="276" r:id="rId11"/>
    <p:sldId id="277" r:id="rId12"/>
    <p:sldId id="278" r:id="rId13"/>
    <p:sldId id="279" r:id="rId14"/>
    <p:sldId id="258" r:id="rId15"/>
    <p:sldId id="281" r:id="rId16"/>
    <p:sldId id="283" r:id="rId17"/>
    <p:sldId id="282" r:id="rId18"/>
    <p:sldId id="284" r:id="rId19"/>
    <p:sldId id="285" r:id="rId20"/>
    <p:sldId id="286" r:id="rId21"/>
    <p:sldId id="288" r:id="rId22"/>
    <p:sldId id="289" r:id="rId23"/>
    <p:sldId id="290" r:id="rId24"/>
    <p:sldId id="287"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1" r:id="rId45"/>
    <p:sldId id="312" r:id="rId46"/>
    <p:sldId id="313" r:id="rId47"/>
    <p:sldId id="314" r:id="rId48"/>
    <p:sldId id="315" r:id="rId49"/>
    <p:sldId id="316" r:id="rId50"/>
    <p:sldId id="317" r:id="rId51"/>
    <p:sldId id="318" r:id="rId52"/>
    <p:sldId id="319" r:id="rId53"/>
    <p:sldId id="264" r:id="rId54"/>
    <p:sldId id="259" r:id="rId55"/>
    <p:sldId id="260" r:id="rId56"/>
    <p:sldId id="267" r:id="rId57"/>
    <p:sldId id="268" r:id="rId5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179" autoAdjust="0"/>
  </p:normalViewPr>
  <p:slideViewPr>
    <p:cSldViewPr>
      <p:cViewPr varScale="1">
        <p:scale>
          <a:sx n="43" d="100"/>
          <a:sy n="43" d="100"/>
        </p:scale>
        <p:origin x="6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2A220-5A4A-4EE2-9F07-B4F7D905FBB7}" type="datetimeFigureOut">
              <a:rPr lang="en-GB" smtClean="0"/>
              <a:t>01/04/2025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B7064-459A-488B-B796-A1682A274A0C}" type="slidenum">
              <a:rPr lang="en-GB" smtClean="0"/>
              <a:t>‹#›</a:t>
            </a:fld>
            <a:endParaRPr lang="en-GB"/>
          </a:p>
        </p:txBody>
      </p:sp>
    </p:spTree>
    <p:extLst>
      <p:ext uri="{BB962C8B-B14F-4D97-AF65-F5344CB8AC3E}">
        <p14:creationId xmlns:p14="http://schemas.microsoft.com/office/powerpoint/2010/main" val="837710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400">
                <a:latin typeface="Times New Roman" panose="02020603050405020304" pitchFamily="18" charset="0"/>
                <a:cs typeface="Times New Roman" panose="02020603050405020304" pitchFamily="18" charset="0"/>
              </a:rPr>
              <a:t>Cách chơi: Giáo viên mở lần lượt theo trình tự từ 1-7 của từng ô chữ. Giáo viên ấn vào ô chứa chữ số tương đương với ô chữ</a:t>
            </a:r>
            <a:r>
              <a:rPr lang="vi-VN" sz="1400" baseline="0">
                <a:latin typeface="Times New Roman" panose="02020603050405020304" pitchFamily="18" charset="0"/>
                <a:cs typeface="Times New Roman" panose="02020603050405020304" pitchFamily="18" charset="0"/>
              </a:rPr>
              <a:t>  sẽ hiện thị câu hỏi. Khi học sinh đã trả lời, GV ô vuông đầu tiên của hàng ngang sẽ ra đáp án. Tương tự làm như vậy với các ô hàng ngang ở phía sau.</a:t>
            </a:r>
            <a:endParaRPr lang="en-GB" sz="14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87B7064-459A-488B-B796-A1682A274A0C}" type="slidenum">
              <a:rPr lang="en-GB" smtClean="0"/>
              <a:t>4</a:t>
            </a:fld>
            <a:endParaRPr lang="en-GB"/>
          </a:p>
        </p:txBody>
      </p:sp>
    </p:spTree>
    <p:extLst>
      <p:ext uri="{BB962C8B-B14F-4D97-AF65-F5344CB8AC3E}">
        <p14:creationId xmlns:p14="http://schemas.microsoft.com/office/powerpoint/2010/main" val="311680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616E28C-6AE0-4F64-AF0B-A5503629AEC0}"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EB05621-A779-406C-BD43-AAAF401FA56D}" type="slidenum">
              <a:rPr lang="en-US" altLang="en-US"/>
              <a:pPr/>
              <a:t>‹#›</a:t>
            </a:fld>
            <a:endParaRPr lang="en-US" altLang="en-US"/>
          </a:p>
        </p:txBody>
      </p:sp>
    </p:spTree>
    <p:extLst>
      <p:ext uri="{BB962C8B-B14F-4D97-AF65-F5344CB8AC3E}">
        <p14:creationId xmlns:p14="http://schemas.microsoft.com/office/powerpoint/2010/main" val="2042782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7BA7B42-DA70-4F7B-B4F5-9454E3B19BE4}"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048B928-DEFB-4EE5-9DCC-CD26F0810706}" type="slidenum">
              <a:rPr lang="en-US" altLang="en-US"/>
              <a:pPr/>
              <a:t>‹#›</a:t>
            </a:fld>
            <a:endParaRPr lang="en-US" altLang="en-US"/>
          </a:p>
        </p:txBody>
      </p:sp>
    </p:spTree>
    <p:extLst>
      <p:ext uri="{BB962C8B-B14F-4D97-AF65-F5344CB8AC3E}">
        <p14:creationId xmlns:p14="http://schemas.microsoft.com/office/powerpoint/2010/main" val="2549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7D97D2-3DDD-4A8D-B80A-95D8119A1491}"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86C5A8-AC19-44C5-AED7-44B86C296D7D}" type="slidenum">
              <a:rPr lang="en-US" altLang="en-US"/>
              <a:pPr/>
              <a:t>‹#›</a:t>
            </a:fld>
            <a:endParaRPr lang="en-US" altLang="en-US"/>
          </a:p>
        </p:txBody>
      </p:sp>
    </p:spTree>
    <p:extLst>
      <p:ext uri="{BB962C8B-B14F-4D97-AF65-F5344CB8AC3E}">
        <p14:creationId xmlns:p14="http://schemas.microsoft.com/office/powerpoint/2010/main" val="3824242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034C9A9-6966-495C-8C46-AF6F3726B253}" type="datetimeFigureOut">
              <a:rPr lang="en-US">
                <a:solidFill>
                  <a:prstClr val="black">
                    <a:tint val="75000"/>
                  </a:prstClr>
                </a:solidFill>
              </a:rPr>
              <a:pPr>
                <a:defRPr/>
              </a:pPr>
              <a:t>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D756473-D863-47E1-A18D-F355BA77F33E}" type="slidenum">
              <a:rPr lang="en-US" altLang="en-US"/>
              <a:pPr/>
              <a:t>‹#›</a:t>
            </a:fld>
            <a:endParaRPr lang="en-US" altLang="en-US"/>
          </a:p>
        </p:txBody>
      </p:sp>
    </p:spTree>
    <p:extLst>
      <p:ext uri="{BB962C8B-B14F-4D97-AF65-F5344CB8AC3E}">
        <p14:creationId xmlns:p14="http://schemas.microsoft.com/office/powerpoint/2010/main" val="3132264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D5E18D2-9D5F-4878-9FAF-05E87EA582E4}" type="datetimeFigureOut">
              <a:rPr lang="en-US">
                <a:solidFill>
                  <a:prstClr val="black">
                    <a:tint val="75000"/>
                  </a:prstClr>
                </a:solidFill>
              </a:rPr>
              <a:pPr>
                <a:defRPr/>
              </a:pPr>
              <a:t>4/1/2025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224043A-A22E-458B-A2FD-605FC8FEF6C0}" type="slidenum">
              <a:rPr lang="en-US" altLang="en-US"/>
              <a:pPr/>
              <a:t>‹#›</a:t>
            </a:fld>
            <a:endParaRPr lang="en-US" altLang="en-US"/>
          </a:p>
        </p:txBody>
      </p:sp>
    </p:spTree>
    <p:extLst>
      <p:ext uri="{BB962C8B-B14F-4D97-AF65-F5344CB8AC3E}">
        <p14:creationId xmlns:p14="http://schemas.microsoft.com/office/powerpoint/2010/main" val="271978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9C51905-84EE-4751-8AE6-90BB0B885253}" type="datetimeFigureOut">
              <a:rPr lang="en-US">
                <a:solidFill>
                  <a:prstClr val="black">
                    <a:tint val="75000"/>
                  </a:prstClr>
                </a:solidFill>
              </a:rPr>
              <a:pPr>
                <a:defRPr/>
              </a:pPr>
              <a:t>4/1/2025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9788A10-504C-43C4-B35A-71A2C395AE96}" type="slidenum">
              <a:rPr lang="en-US" altLang="en-US"/>
              <a:pPr/>
              <a:t>‹#›</a:t>
            </a:fld>
            <a:endParaRPr lang="en-US" altLang="en-US"/>
          </a:p>
        </p:txBody>
      </p:sp>
    </p:spTree>
    <p:extLst>
      <p:ext uri="{BB962C8B-B14F-4D97-AF65-F5344CB8AC3E}">
        <p14:creationId xmlns:p14="http://schemas.microsoft.com/office/powerpoint/2010/main" val="1728496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AE96F7B-834C-4DB9-856E-C93899B757B8}" type="datetimeFigureOut">
              <a:rPr lang="en-US">
                <a:solidFill>
                  <a:prstClr val="black">
                    <a:tint val="75000"/>
                  </a:prstClr>
                </a:solidFill>
              </a:rPr>
              <a:pPr>
                <a:defRPr/>
              </a:pPr>
              <a:t>4/1/2025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C89E100-6C4E-443A-B818-B05F38C59DE7}" type="slidenum">
              <a:rPr lang="en-US" altLang="en-US"/>
              <a:pPr/>
              <a:t>‹#›</a:t>
            </a:fld>
            <a:endParaRPr lang="en-US" altLang="en-US"/>
          </a:p>
        </p:txBody>
      </p:sp>
    </p:spTree>
    <p:extLst>
      <p:ext uri="{BB962C8B-B14F-4D97-AF65-F5344CB8AC3E}">
        <p14:creationId xmlns:p14="http://schemas.microsoft.com/office/powerpoint/2010/main" val="2444971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6CB603-E501-4C17-B563-23727ED8F446}" type="datetimeFigureOut">
              <a:rPr lang="en-US">
                <a:solidFill>
                  <a:prstClr val="black">
                    <a:tint val="75000"/>
                  </a:prstClr>
                </a:solidFill>
              </a:rPr>
              <a:pPr>
                <a:defRPr/>
              </a:pPr>
              <a:t>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A15FD9C-6EE7-44A1-9E8C-593B315131AE}" type="slidenum">
              <a:rPr lang="en-US" altLang="en-US"/>
              <a:pPr/>
              <a:t>‹#›</a:t>
            </a:fld>
            <a:endParaRPr lang="en-US" altLang="en-US"/>
          </a:p>
        </p:txBody>
      </p:sp>
    </p:spTree>
    <p:extLst>
      <p:ext uri="{BB962C8B-B14F-4D97-AF65-F5344CB8AC3E}">
        <p14:creationId xmlns:p14="http://schemas.microsoft.com/office/powerpoint/2010/main" val="3106305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94252-6C97-4A8E-8313-763DA2DB1334}" type="datetimeFigureOut">
              <a:rPr lang="en-US">
                <a:solidFill>
                  <a:prstClr val="black">
                    <a:tint val="75000"/>
                  </a:prstClr>
                </a:solidFill>
              </a:rPr>
              <a:pPr>
                <a:defRPr/>
              </a:pPr>
              <a:t>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D5EEDC-DEDD-4A0C-949C-83CB22CE0438}" type="slidenum">
              <a:rPr lang="en-US" altLang="en-US"/>
              <a:pPr/>
              <a:t>‹#›</a:t>
            </a:fld>
            <a:endParaRPr lang="en-US" altLang="en-US"/>
          </a:p>
        </p:txBody>
      </p:sp>
    </p:spTree>
    <p:extLst>
      <p:ext uri="{BB962C8B-B14F-4D97-AF65-F5344CB8AC3E}">
        <p14:creationId xmlns:p14="http://schemas.microsoft.com/office/powerpoint/2010/main" val="3212796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EA4FD23-FA2C-4C6B-B51B-DEC121984867}"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AB27C05-D8C9-49F6-80A8-83F9F22EBFBA}" type="slidenum">
              <a:rPr lang="en-US" altLang="en-US"/>
              <a:pPr/>
              <a:t>‹#›</a:t>
            </a:fld>
            <a:endParaRPr lang="en-US" altLang="en-US"/>
          </a:p>
        </p:txBody>
      </p:sp>
    </p:spTree>
    <p:extLst>
      <p:ext uri="{BB962C8B-B14F-4D97-AF65-F5344CB8AC3E}">
        <p14:creationId xmlns:p14="http://schemas.microsoft.com/office/powerpoint/2010/main" val="2687983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6F4C31-3436-4FB1-A6C5-ABC98453F3DB}"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52C6598-83F2-41AD-83AC-F1E39E3365F1}" type="slidenum">
              <a:rPr lang="en-US" altLang="en-US"/>
              <a:pPr/>
              <a:t>‹#›</a:t>
            </a:fld>
            <a:endParaRPr lang="en-US" altLang="en-US"/>
          </a:p>
        </p:txBody>
      </p:sp>
    </p:spTree>
    <p:extLst>
      <p:ext uri="{BB962C8B-B14F-4D97-AF65-F5344CB8AC3E}">
        <p14:creationId xmlns:p14="http://schemas.microsoft.com/office/powerpoint/2010/main" val="1911690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497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215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869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383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655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60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14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238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413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472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95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fontAlgn="auto">
              <a:spcBef>
                <a:spcPts val="0"/>
              </a:spcBef>
              <a:spcAft>
                <a:spcPts val="0"/>
              </a:spcAft>
              <a:defRPr sz="1800">
                <a:solidFill>
                  <a:schemeClr val="tx1">
                    <a:tint val="75000"/>
                  </a:schemeClr>
                </a:solidFill>
                <a:latin typeface="+mn-lt"/>
                <a:cs typeface="+mn-cs"/>
              </a:defRPr>
            </a:lvl1pPr>
          </a:lstStyle>
          <a:p>
            <a:pPr>
              <a:defRPr/>
            </a:pPr>
            <a:fld id="{A7F67DC5-1FFC-4EED-91D6-95CE1D55323A}"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fontAlgn="auto">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a:defRPr sz="1800">
                <a:solidFill>
                  <a:srgbClr val="898989"/>
                </a:solidFill>
                <a:latin typeface="Calibri" panose="020F0502020204030204" pitchFamily="34" charset="0"/>
              </a:defRPr>
            </a:lvl1pPr>
          </a:lstStyle>
          <a:p>
            <a:pPr fontAlgn="base">
              <a:spcBef>
                <a:spcPct val="0"/>
              </a:spcBef>
              <a:spcAft>
                <a:spcPct val="0"/>
              </a:spcAft>
            </a:pPr>
            <a:fld id="{0375510A-4547-4160-B02D-A345F2692B9B}"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961203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D746744B-6CC8-4ED2-8A71-07BEB184F14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5385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76.png"/><Relationship Id="rId26" Type="http://schemas.openxmlformats.org/officeDocument/2006/relationships/image" Target="../media/image101.png"/><Relationship Id="rId3" Type="http://schemas.openxmlformats.org/officeDocument/2006/relationships/image" Target="../media/image5.svg"/><Relationship Id="rId21" Type="http://schemas.openxmlformats.org/officeDocument/2006/relationships/image" Target="../media/image98.svg"/><Relationship Id="rId7" Type="http://schemas.openxmlformats.org/officeDocument/2006/relationships/image" Target="../media/image3.svg"/><Relationship Id="rId12" Type="http://schemas.openxmlformats.org/officeDocument/2006/relationships/image" Target="../media/image61.png"/><Relationship Id="rId17" Type="http://schemas.openxmlformats.org/officeDocument/2006/relationships/image" Target="../media/image26.svg"/><Relationship Id="rId25" Type="http://schemas.openxmlformats.org/officeDocument/2006/relationships/image" Target="../media/image100.svg"/><Relationship Id="rId2" Type="http://schemas.openxmlformats.org/officeDocument/2006/relationships/image" Target="../media/image4.png"/><Relationship Id="rId16" Type="http://schemas.openxmlformats.org/officeDocument/2006/relationships/image" Target="../media/image25.png"/><Relationship Id="rId20"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0.svg"/><Relationship Id="rId24" Type="http://schemas.openxmlformats.org/officeDocument/2006/relationships/image" Target="../media/image99.png"/><Relationship Id="rId5" Type="http://schemas.openxmlformats.org/officeDocument/2006/relationships/image" Target="../media/image34.svg"/><Relationship Id="rId15" Type="http://schemas.openxmlformats.org/officeDocument/2006/relationships/image" Target="../media/image13.svg"/><Relationship Id="rId23" Type="http://schemas.openxmlformats.org/officeDocument/2006/relationships/image" Target="../media/image50.svg"/><Relationship Id="rId10" Type="http://schemas.openxmlformats.org/officeDocument/2006/relationships/image" Target="../media/image59.png"/><Relationship Id="rId19" Type="http://schemas.openxmlformats.org/officeDocument/2006/relationships/image" Target="../media/image77.svg"/><Relationship Id="rId4" Type="http://schemas.openxmlformats.org/officeDocument/2006/relationships/image" Target="../media/image33.png"/><Relationship Id="rId9" Type="http://schemas.openxmlformats.org/officeDocument/2006/relationships/image" Target="../media/image58.svg"/><Relationship Id="rId14" Type="http://schemas.openxmlformats.org/officeDocument/2006/relationships/image" Target="../media/image12.png"/><Relationship Id="rId22" Type="http://schemas.openxmlformats.org/officeDocument/2006/relationships/image" Target="../media/image49.png"/><Relationship Id="rId27" Type="http://schemas.openxmlformats.org/officeDocument/2006/relationships/image" Target="../media/image102.svg"/></Relationships>
</file>

<file path=ppt/slides/_rels/slide1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77.svg"/><Relationship Id="rId18" Type="http://schemas.openxmlformats.org/officeDocument/2006/relationships/image" Target="../media/image105.png"/><Relationship Id="rId3" Type="http://schemas.openxmlformats.org/officeDocument/2006/relationships/image" Target="../media/image64.svg"/><Relationship Id="rId21" Type="http://schemas.openxmlformats.org/officeDocument/2006/relationships/image" Target="../media/image5.svg"/><Relationship Id="rId7" Type="http://schemas.openxmlformats.org/officeDocument/2006/relationships/image" Target="../media/image62.svg"/><Relationship Id="rId12" Type="http://schemas.openxmlformats.org/officeDocument/2006/relationships/image" Target="../media/image76.png"/><Relationship Id="rId17" Type="http://schemas.openxmlformats.org/officeDocument/2006/relationships/image" Target="../media/image52.svg"/><Relationship Id="rId2" Type="http://schemas.openxmlformats.org/officeDocument/2006/relationships/image" Target="../media/image63.png"/><Relationship Id="rId16" Type="http://schemas.openxmlformats.org/officeDocument/2006/relationships/image" Target="../media/image51.png"/><Relationship Id="rId20"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3.svg"/><Relationship Id="rId5" Type="http://schemas.openxmlformats.org/officeDocument/2006/relationships/image" Target="../media/image60.svg"/><Relationship Id="rId15" Type="http://schemas.openxmlformats.org/officeDocument/2006/relationships/image" Target="../media/image24.svg"/><Relationship Id="rId23" Type="http://schemas.openxmlformats.org/officeDocument/2006/relationships/image" Target="../media/image50.svg"/><Relationship Id="rId10" Type="http://schemas.openxmlformats.org/officeDocument/2006/relationships/image" Target="../media/image12.png"/><Relationship Id="rId19" Type="http://schemas.openxmlformats.org/officeDocument/2006/relationships/image" Target="../media/image106.svg"/><Relationship Id="rId4" Type="http://schemas.openxmlformats.org/officeDocument/2006/relationships/image" Target="../media/image59.png"/><Relationship Id="rId9" Type="http://schemas.openxmlformats.org/officeDocument/2006/relationships/image" Target="../media/image104.svg"/><Relationship Id="rId14" Type="http://schemas.openxmlformats.org/officeDocument/2006/relationships/image" Target="../media/image23.png"/><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svg"/><Relationship Id="rId18" Type="http://schemas.openxmlformats.org/officeDocument/2006/relationships/image" Target="../media/image51.png"/><Relationship Id="rId3" Type="http://schemas.openxmlformats.org/officeDocument/2006/relationships/image" Target="../media/image40.svg"/><Relationship Id="rId21" Type="http://schemas.openxmlformats.org/officeDocument/2006/relationships/image" Target="../media/image54.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50.svg"/><Relationship Id="rId2" Type="http://schemas.openxmlformats.org/officeDocument/2006/relationships/image" Target="../media/image39.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svg"/><Relationship Id="rId5" Type="http://schemas.openxmlformats.org/officeDocument/2006/relationships/image" Target="../media/image42.svg"/><Relationship Id="rId15" Type="http://schemas.openxmlformats.org/officeDocument/2006/relationships/image" Target="../media/image30.svg"/><Relationship Id="rId10" Type="http://schemas.openxmlformats.org/officeDocument/2006/relationships/image" Target="../media/image2.png"/><Relationship Id="rId19" Type="http://schemas.openxmlformats.org/officeDocument/2006/relationships/image" Target="../media/image52.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29.png"/><Relationship Id="rId22" Type="http://schemas.openxmlformats.org/officeDocument/2006/relationships/image" Target="../media/image107.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2.pn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87.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86.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3.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2.pn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87.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86.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3.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2.pn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87.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86.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3.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3.svg"/><Relationship Id="rId7"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52.sv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svg"/><Relationship Id="rId18" Type="http://schemas.openxmlformats.org/officeDocument/2006/relationships/image" Target="../media/image94.png"/><Relationship Id="rId3" Type="http://schemas.openxmlformats.org/officeDocument/2006/relationships/image" Target="../media/image87.svg"/><Relationship Id="rId21" Type="http://schemas.openxmlformats.org/officeDocument/2006/relationships/image" Target="../media/image62.svg"/><Relationship Id="rId7" Type="http://schemas.openxmlformats.org/officeDocument/2006/relationships/image" Target="../media/image34.svg"/><Relationship Id="rId12" Type="http://schemas.openxmlformats.org/officeDocument/2006/relationships/image" Target="../media/image90.png"/><Relationship Id="rId17" Type="http://schemas.openxmlformats.org/officeDocument/2006/relationships/image" Target="../media/image93.svg"/><Relationship Id="rId2" Type="http://schemas.openxmlformats.org/officeDocument/2006/relationships/image" Target="../media/image86.png"/><Relationship Id="rId16" Type="http://schemas.openxmlformats.org/officeDocument/2006/relationships/image" Target="../media/image92.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svg"/><Relationship Id="rId5" Type="http://schemas.openxmlformats.org/officeDocument/2006/relationships/image" Target="../media/image13.svg"/><Relationship Id="rId15" Type="http://schemas.openxmlformats.org/officeDocument/2006/relationships/image" Target="../media/image5.svg"/><Relationship Id="rId10" Type="http://schemas.openxmlformats.org/officeDocument/2006/relationships/image" Target="../media/image2.png"/><Relationship Id="rId19" Type="http://schemas.openxmlformats.org/officeDocument/2006/relationships/image" Target="../media/image95.svg"/><Relationship Id="rId4" Type="http://schemas.openxmlformats.org/officeDocument/2006/relationships/image" Target="../media/image12.png"/><Relationship Id="rId9" Type="http://schemas.openxmlformats.org/officeDocument/2006/relationships/image" Target="../media/image89.svg"/><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svg"/><Relationship Id="rId18" Type="http://schemas.openxmlformats.org/officeDocument/2006/relationships/image" Target="../media/image12.png"/><Relationship Id="rId3" Type="http://schemas.openxmlformats.org/officeDocument/2006/relationships/image" Target="../media/image22.svg"/><Relationship Id="rId21" Type="http://schemas.openxmlformats.org/officeDocument/2006/relationships/image" Target="../media/image28.svg"/><Relationship Id="rId7" Type="http://schemas.openxmlformats.org/officeDocument/2006/relationships/image" Target="../media/image111.svg"/><Relationship Id="rId12" Type="http://schemas.openxmlformats.org/officeDocument/2006/relationships/image" Target="../media/image4.png"/><Relationship Id="rId17" Type="http://schemas.openxmlformats.org/officeDocument/2006/relationships/image" Target="../media/image52.svg"/><Relationship Id="rId2" Type="http://schemas.openxmlformats.org/officeDocument/2006/relationships/image" Target="../media/image21.png"/><Relationship Id="rId16" Type="http://schemas.openxmlformats.org/officeDocument/2006/relationships/image" Target="../media/image5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64.svg"/><Relationship Id="rId5" Type="http://schemas.openxmlformats.org/officeDocument/2006/relationships/image" Target="../media/image109.svg"/><Relationship Id="rId15" Type="http://schemas.openxmlformats.org/officeDocument/2006/relationships/image" Target="../media/image3.svg"/><Relationship Id="rId23" Type="http://schemas.openxmlformats.org/officeDocument/2006/relationships/image" Target="../media/image104.svg"/><Relationship Id="rId10" Type="http://schemas.openxmlformats.org/officeDocument/2006/relationships/image" Target="../media/image63.png"/><Relationship Id="rId19" Type="http://schemas.openxmlformats.org/officeDocument/2006/relationships/image" Target="../media/image13.svg"/><Relationship Id="rId4" Type="http://schemas.openxmlformats.org/officeDocument/2006/relationships/image" Target="../media/image108.png"/><Relationship Id="rId9" Type="http://schemas.openxmlformats.org/officeDocument/2006/relationships/image" Target="../media/image62.svg"/><Relationship Id="rId14" Type="http://schemas.openxmlformats.org/officeDocument/2006/relationships/image" Target="../media/image2.png"/><Relationship Id="rId22" Type="http://schemas.openxmlformats.org/officeDocument/2006/relationships/image" Target="../media/image103.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svg"/><Relationship Id="rId3" Type="http://schemas.openxmlformats.org/officeDocument/2006/relationships/image" Target="../media/image5.svg"/><Relationship Id="rId7" Type="http://schemas.openxmlformats.org/officeDocument/2006/relationships/image" Target="../media/image13.svg"/><Relationship Id="rId12"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15.svg"/><Relationship Id="rId5" Type="http://schemas.openxmlformats.org/officeDocument/2006/relationships/image" Target="../media/image113.svg"/><Relationship Id="rId15" Type="http://schemas.openxmlformats.org/officeDocument/2006/relationships/image" Target="../media/image3.svg"/><Relationship Id="rId10" Type="http://schemas.openxmlformats.org/officeDocument/2006/relationships/image" Target="../media/image114.png"/><Relationship Id="rId4" Type="http://schemas.openxmlformats.org/officeDocument/2006/relationships/image" Target="../media/image112.png"/><Relationship Id="rId9" Type="http://schemas.openxmlformats.org/officeDocument/2006/relationships/image" Target="../media/image26.svg"/><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2.pn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38.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3.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5.svg"/><Relationship Id="rId18" Type="http://schemas.openxmlformats.org/officeDocument/2006/relationships/image" Target="../media/image74.png"/><Relationship Id="rId26" Type="http://schemas.openxmlformats.org/officeDocument/2006/relationships/image" Target="../media/image25.png"/><Relationship Id="rId3" Type="http://schemas.openxmlformats.org/officeDocument/2006/relationships/image" Target="../media/image117.svg"/><Relationship Id="rId21" Type="http://schemas.openxmlformats.org/officeDocument/2006/relationships/image" Target="../media/image18.svg"/><Relationship Id="rId7" Type="http://schemas.openxmlformats.org/officeDocument/2006/relationships/image" Target="../media/image40.svg"/><Relationship Id="rId12" Type="http://schemas.openxmlformats.org/officeDocument/2006/relationships/image" Target="../media/image4.png"/><Relationship Id="rId17" Type="http://schemas.openxmlformats.org/officeDocument/2006/relationships/image" Target="../media/image73.svg"/><Relationship Id="rId25" Type="http://schemas.openxmlformats.org/officeDocument/2006/relationships/image" Target="../media/image79.svg"/><Relationship Id="rId2" Type="http://schemas.openxmlformats.org/officeDocument/2006/relationships/image" Target="../media/image116.png"/><Relationship Id="rId16" Type="http://schemas.openxmlformats.org/officeDocument/2006/relationships/image" Target="../media/image72.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4.svg"/><Relationship Id="rId24" Type="http://schemas.openxmlformats.org/officeDocument/2006/relationships/image" Target="../media/image78.png"/><Relationship Id="rId5" Type="http://schemas.openxmlformats.org/officeDocument/2006/relationships/image" Target="../media/image87.svg"/><Relationship Id="rId15" Type="http://schemas.openxmlformats.org/officeDocument/2006/relationships/image" Target="../media/image3.svg"/><Relationship Id="rId23" Type="http://schemas.openxmlformats.org/officeDocument/2006/relationships/image" Target="../media/image77.svg"/><Relationship Id="rId10" Type="http://schemas.openxmlformats.org/officeDocument/2006/relationships/image" Target="../media/image23.png"/><Relationship Id="rId19" Type="http://schemas.openxmlformats.org/officeDocument/2006/relationships/image" Target="../media/image75.svg"/><Relationship Id="rId4" Type="http://schemas.openxmlformats.org/officeDocument/2006/relationships/image" Target="../media/image86.png"/><Relationship Id="rId9" Type="http://schemas.openxmlformats.org/officeDocument/2006/relationships/image" Target="../media/image71.svg"/><Relationship Id="rId14" Type="http://schemas.openxmlformats.org/officeDocument/2006/relationships/image" Target="../media/image2.png"/><Relationship Id="rId22" Type="http://schemas.openxmlformats.org/officeDocument/2006/relationships/image" Target="../media/image76.png"/><Relationship Id="rId27" Type="http://schemas.openxmlformats.org/officeDocument/2006/relationships/image" Target="../media/image26.sv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4.svg"/><Relationship Id="rId3" Type="http://schemas.openxmlformats.org/officeDocument/2006/relationships/image" Target="../media/image5.svg"/><Relationship Id="rId7" Type="http://schemas.openxmlformats.org/officeDocument/2006/relationships/image" Target="../media/image24.svg"/><Relationship Id="rId12" Type="http://schemas.openxmlformats.org/officeDocument/2006/relationships/image" Target="../media/image63.png"/><Relationship Id="rId2" Type="http://schemas.openxmlformats.org/officeDocument/2006/relationships/image" Target="../media/image4.pn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2.svg"/><Relationship Id="rId5" Type="http://schemas.openxmlformats.org/officeDocument/2006/relationships/image" Target="../media/image40.svg"/><Relationship Id="rId15" Type="http://schemas.openxmlformats.org/officeDocument/2006/relationships/image" Target="../media/image30.svg"/><Relationship Id="rId10"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3.svg"/><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7.svg"/><Relationship Id="rId3" Type="http://schemas.openxmlformats.org/officeDocument/2006/relationships/image" Target="../media/image5.svg"/><Relationship Id="rId7" Type="http://schemas.openxmlformats.org/officeDocument/2006/relationships/image" Target="../media/image60.svg"/><Relationship Id="rId12"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3.svg"/><Relationship Id="rId5" Type="http://schemas.openxmlformats.org/officeDocument/2006/relationships/image" Target="../media/image64.svg"/><Relationship Id="rId10" Type="http://schemas.openxmlformats.org/officeDocument/2006/relationships/image" Target="../media/image12.png"/><Relationship Id="rId4" Type="http://schemas.openxmlformats.org/officeDocument/2006/relationships/image" Target="../media/image63.png"/><Relationship Id="rId9" Type="http://schemas.openxmlformats.org/officeDocument/2006/relationships/image" Target="../media/image62.sv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29.png"/><Relationship Id="rId26" Type="http://schemas.openxmlformats.org/officeDocument/2006/relationships/image" Target="../media/image35.png"/><Relationship Id="rId3" Type="http://schemas.openxmlformats.org/officeDocument/2006/relationships/image" Target="../media/image40.svg"/><Relationship Id="rId21" Type="http://schemas.openxmlformats.org/officeDocument/2006/relationships/image" Target="../media/image32.svg"/><Relationship Id="rId7" Type="http://schemas.openxmlformats.org/officeDocument/2006/relationships/image" Target="../media/image20.svg"/><Relationship Id="rId12" Type="http://schemas.openxmlformats.org/officeDocument/2006/relationships/image" Target="../media/image119.png"/><Relationship Id="rId17" Type="http://schemas.openxmlformats.org/officeDocument/2006/relationships/image" Target="../media/image28.svg"/><Relationship Id="rId25" Type="http://schemas.openxmlformats.org/officeDocument/2006/relationships/image" Target="../media/image34.svg"/><Relationship Id="rId2" Type="http://schemas.openxmlformats.org/officeDocument/2006/relationships/image" Target="../media/image39.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3.png"/><Relationship Id="rId5" Type="http://schemas.openxmlformats.org/officeDocument/2006/relationships/image" Target="../media/image18.svg"/><Relationship Id="rId15" Type="http://schemas.openxmlformats.org/officeDocument/2006/relationships/image" Target="../media/image26.svg"/><Relationship Id="rId23" Type="http://schemas.openxmlformats.org/officeDocument/2006/relationships/image" Target="../media/image3.svg"/><Relationship Id="rId10" Type="http://schemas.openxmlformats.org/officeDocument/2006/relationships/image" Target="../media/image23.png"/><Relationship Id="rId19" Type="http://schemas.openxmlformats.org/officeDocument/2006/relationships/image" Target="../media/image30.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5.png"/><Relationship Id="rId22" Type="http://schemas.openxmlformats.org/officeDocument/2006/relationships/image" Target="../media/image2.png"/><Relationship Id="rId27" Type="http://schemas.openxmlformats.org/officeDocument/2006/relationships/image" Target="../media/image36.sv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svg"/><Relationship Id="rId3" Type="http://schemas.openxmlformats.org/officeDocument/2006/relationships/image" Target="../media/image20.svg"/><Relationship Id="rId7" Type="http://schemas.openxmlformats.org/officeDocument/2006/relationships/image" Target="../media/image28.svg"/><Relationship Id="rId12" Type="http://schemas.openxmlformats.org/officeDocument/2006/relationships/image" Target="../media/image2.png"/><Relationship Id="rId17" Type="http://schemas.openxmlformats.org/officeDocument/2006/relationships/image" Target="../media/image36.svg"/><Relationship Id="rId2" Type="http://schemas.openxmlformats.org/officeDocument/2006/relationships/image" Target="../media/image19.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4.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7.svg"/><Relationship Id="rId3" Type="http://schemas.openxmlformats.org/officeDocument/2006/relationships/image" Target="../media/image5.svg"/><Relationship Id="rId7" Type="http://schemas.openxmlformats.org/officeDocument/2006/relationships/image" Target="../media/image60.svg"/><Relationship Id="rId12"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3.svg"/><Relationship Id="rId5" Type="http://schemas.openxmlformats.org/officeDocument/2006/relationships/image" Target="../media/image64.svg"/><Relationship Id="rId10" Type="http://schemas.openxmlformats.org/officeDocument/2006/relationships/image" Target="../media/image12.png"/><Relationship Id="rId4" Type="http://schemas.openxmlformats.org/officeDocument/2006/relationships/image" Target="../media/image63.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29.png"/><Relationship Id="rId26" Type="http://schemas.openxmlformats.org/officeDocument/2006/relationships/image" Target="../media/image35.png"/><Relationship Id="rId3" Type="http://schemas.openxmlformats.org/officeDocument/2006/relationships/image" Target="../media/image40.svg"/><Relationship Id="rId21" Type="http://schemas.openxmlformats.org/officeDocument/2006/relationships/image" Target="../media/image32.svg"/><Relationship Id="rId7" Type="http://schemas.openxmlformats.org/officeDocument/2006/relationships/image" Target="../media/image20.svg"/><Relationship Id="rId12" Type="http://schemas.openxmlformats.org/officeDocument/2006/relationships/image" Target="../media/image119.png"/><Relationship Id="rId17" Type="http://schemas.openxmlformats.org/officeDocument/2006/relationships/image" Target="../media/image28.svg"/><Relationship Id="rId25" Type="http://schemas.openxmlformats.org/officeDocument/2006/relationships/image" Target="../media/image34.svg"/><Relationship Id="rId2" Type="http://schemas.openxmlformats.org/officeDocument/2006/relationships/image" Target="../media/image39.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3.png"/><Relationship Id="rId5" Type="http://schemas.openxmlformats.org/officeDocument/2006/relationships/image" Target="../media/image18.svg"/><Relationship Id="rId15" Type="http://schemas.openxmlformats.org/officeDocument/2006/relationships/image" Target="../media/image26.svg"/><Relationship Id="rId23" Type="http://schemas.openxmlformats.org/officeDocument/2006/relationships/image" Target="../media/image3.svg"/><Relationship Id="rId10" Type="http://schemas.openxmlformats.org/officeDocument/2006/relationships/image" Target="../media/image23.png"/><Relationship Id="rId19" Type="http://schemas.openxmlformats.org/officeDocument/2006/relationships/image" Target="../media/image30.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5.png"/><Relationship Id="rId22" Type="http://schemas.openxmlformats.org/officeDocument/2006/relationships/image" Target="../media/image2.png"/><Relationship Id="rId27" Type="http://schemas.openxmlformats.org/officeDocument/2006/relationships/image" Target="../media/image36.sv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4.svg"/><Relationship Id="rId18" Type="http://schemas.openxmlformats.org/officeDocument/2006/relationships/image" Target="../media/image87.svg"/><Relationship Id="rId3" Type="http://schemas.openxmlformats.org/officeDocument/2006/relationships/image" Target="../media/image5.svg"/><Relationship Id="rId7" Type="http://schemas.openxmlformats.org/officeDocument/2006/relationships/image" Target="../media/image24.svg"/><Relationship Id="rId12" Type="http://schemas.openxmlformats.org/officeDocument/2006/relationships/image" Target="../media/image63.png"/><Relationship Id="rId17" Type="http://schemas.openxmlformats.org/officeDocument/2006/relationships/image" Target="../media/image86.png"/><Relationship Id="rId2" Type="http://schemas.openxmlformats.org/officeDocument/2006/relationships/image" Target="../media/image4.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2.svg"/><Relationship Id="rId5" Type="http://schemas.openxmlformats.org/officeDocument/2006/relationships/image" Target="../media/image40.svg"/><Relationship Id="rId15" Type="http://schemas.openxmlformats.org/officeDocument/2006/relationships/image" Target="../media/image30.svg"/><Relationship Id="rId10"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3.svg"/><Relationship Id="rId1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0.svg"/><Relationship Id="rId3" Type="http://schemas.openxmlformats.org/officeDocument/2006/relationships/image" Target="../media/image5.svg"/><Relationship Id="rId7" Type="http://schemas.openxmlformats.org/officeDocument/2006/relationships/image" Target="../media/image3.svg"/><Relationship Id="rId12"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4.svg"/><Relationship Id="rId5" Type="http://schemas.openxmlformats.org/officeDocument/2006/relationships/image" Target="../media/image40.sv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62.svg"/></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26.svg"/><Relationship Id="rId18" Type="http://schemas.openxmlformats.org/officeDocument/2006/relationships/image" Target="../media/image123.png"/><Relationship Id="rId3" Type="http://schemas.openxmlformats.org/officeDocument/2006/relationships/image" Target="../media/image5.svg"/><Relationship Id="rId21" Type="http://schemas.openxmlformats.org/officeDocument/2006/relationships/image" Target="../media/image34.svg"/><Relationship Id="rId7" Type="http://schemas.openxmlformats.org/officeDocument/2006/relationships/image" Target="../media/image122.svg"/><Relationship Id="rId12" Type="http://schemas.openxmlformats.org/officeDocument/2006/relationships/image" Target="../media/image25.png"/><Relationship Id="rId17" Type="http://schemas.openxmlformats.org/officeDocument/2006/relationships/image" Target="../media/image24.svg"/><Relationship Id="rId2" Type="http://schemas.openxmlformats.org/officeDocument/2006/relationships/image" Target="../media/image4.png"/><Relationship Id="rId16" Type="http://schemas.openxmlformats.org/officeDocument/2006/relationships/image" Target="../media/image23.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3.svg"/><Relationship Id="rId24" Type="http://schemas.openxmlformats.org/officeDocument/2006/relationships/image" Target="../media/image125.png"/><Relationship Id="rId5" Type="http://schemas.openxmlformats.org/officeDocument/2006/relationships/image" Target="../media/image87.svg"/><Relationship Id="rId15" Type="http://schemas.openxmlformats.org/officeDocument/2006/relationships/image" Target="../media/image115.svg"/><Relationship Id="rId23" Type="http://schemas.openxmlformats.org/officeDocument/2006/relationships/image" Target="../media/image3.svg"/><Relationship Id="rId10" Type="http://schemas.openxmlformats.org/officeDocument/2006/relationships/image" Target="../media/image12.png"/><Relationship Id="rId19" Type="http://schemas.openxmlformats.org/officeDocument/2006/relationships/image" Target="../media/image124.svg"/><Relationship Id="rId4" Type="http://schemas.openxmlformats.org/officeDocument/2006/relationships/image" Target="../media/image86.png"/><Relationship Id="rId9" Type="http://schemas.openxmlformats.org/officeDocument/2006/relationships/image" Target="../media/image113.svg"/><Relationship Id="rId14" Type="http://schemas.openxmlformats.org/officeDocument/2006/relationships/image" Target="../media/image114.png"/><Relationship Id="rId22"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40.svg"/><Relationship Id="rId21" Type="http://schemas.openxmlformats.org/officeDocument/2006/relationships/image" Target="../media/image50.svg"/><Relationship Id="rId7" Type="http://schemas.openxmlformats.org/officeDocument/2006/relationships/image" Target="../media/image44.svg"/><Relationship Id="rId12" Type="http://schemas.openxmlformats.org/officeDocument/2006/relationships/image" Target="../media/image2.png"/><Relationship Id="rId17" Type="http://schemas.openxmlformats.org/officeDocument/2006/relationships/image" Target="../media/image30.svg"/><Relationship Id="rId25" Type="http://schemas.openxmlformats.org/officeDocument/2006/relationships/image" Target="../media/image54.svg"/><Relationship Id="rId2" Type="http://schemas.openxmlformats.org/officeDocument/2006/relationships/image" Target="../media/image39.png"/><Relationship Id="rId16" Type="http://schemas.openxmlformats.org/officeDocument/2006/relationships/image" Target="../media/image29.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svg"/><Relationship Id="rId24" Type="http://schemas.openxmlformats.org/officeDocument/2006/relationships/image" Target="../media/image53.png"/><Relationship Id="rId5" Type="http://schemas.openxmlformats.org/officeDocument/2006/relationships/image" Target="../media/image42.svg"/><Relationship Id="rId15" Type="http://schemas.openxmlformats.org/officeDocument/2006/relationships/image" Target="../media/image9.svg"/><Relationship Id="rId23" Type="http://schemas.openxmlformats.org/officeDocument/2006/relationships/image" Target="../media/image52.svg"/><Relationship Id="rId10" Type="http://schemas.openxmlformats.org/officeDocument/2006/relationships/image" Target="../media/image45.png"/><Relationship Id="rId19" Type="http://schemas.openxmlformats.org/officeDocument/2006/relationships/image" Target="../media/image48.svg"/><Relationship Id="rId4" Type="http://schemas.openxmlformats.org/officeDocument/2006/relationships/image" Target="../media/image41.png"/><Relationship Id="rId9" Type="http://schemas.openxmlformats.org/officeDocument/2006/relationships/image" Target="../media/image5.svg"/><Relationship Id="rId14" Type="http://schemas.openxmlformats.org/officeDocument/2006/relationships/image" Target="../media/image8.png"/><Relationship Id="rId22" Type="http://schemas.openxmlformats.org/officeDocument/2006/relationships/image" Target="../media/image51.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5.svg"/><Relationship Id="rId3" Type="http://schemas.openxmlformats.org/officeDocument/2006/relationships/image" Target="../media/image87.svg"/><Relationship Id="rId7" Type="http://schemas.openxmlformats.org/officeDocument/2006/relationships/image" Target="../media/image3.svg"/><Relationship Id="rId12" Type="http://schemas.openxmlformats.org/officeDocument/2006/relationships/image" Target="../media/image94.png"/><Relationship Id="rId2" Type="http://schemas.openxmlformats.org/officeDocument/2006/relationships/image" Target="../media/image86.pn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3.svg"/><Relationship Id="rId5" Type="http://schemas.openxmlformats.org/officeDocument/2006/relationships/image" Target="../media/image13.svg"/><Relationship Id="rId15" Type="http://schemas.openxmlformats.org/officeDocument/2006/relationships/image" Target="../media/image62.svg"/><Relationship Id="rId10" Type="http://schemas.openxmlformats.org/officeDocument/2006/relationships/image" Target="../media/image92.png"/><Relationship Id="rId4" Type="http://schemas.openxmlformats.org/officeDocument/2006/relationships/image" Target="../media/image12.png"/><Relationship Id="rId9" Type="http://schemas.openxmlformats.org/officeDocument/2006/relationships/image" Target="../media/image5.svg"/><Relationship Id="rId1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svg"/><Relationship Id="rId3" Type="http://schemas.openxmlformats.org/officeDocument/2006/relationships/image" Target="../media/image5.svg"/><Relationship Id="rId7" Type="http://schemas.openxmlformats.org/officeDocument/2006/relationships/image" Target="../media/image13.sv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15.svg"/><Relationship Id="rId5" Type="http://schemas.openxmlformats.org/officeDocument/2006/relationships/image" Target="../media/image113.svg"/><Relationship Id="rId10" Type="http://schemas.openxmlformats.org/officeDocument/2006/relationships/image" Target="../media/image114.png"/><Relationship Id="rId4" Type="http://schemas.openxmlformats.org/officeDocument/2006/relationships/image" Target="../media/image112.png"/><Relationship Id="rId9" Type="http://schemas.openxmlformats.org/officeDocument/2006/relationships/image" Target="../media/image26.svg"/><Relationship Id="rId14" Type="http://schemas.openxmlformats.org/officeDocument/2006/relationships/image" Target="../media/image118.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svg"/><Relationship Id="rId3" Type="http://schemas.openxmlformats.org/officeDocument/2006/relationships/image" Target="../media/image5.svg"/><Relationship Id="rId7" Type="http://schemas.openxmlformats.org/officeDocument/2006/relationships/image" Target="../media/image13.svg"/><Relationship Id="rId12"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15.svg"/><Relationship Id="rId5" Type="http://schemas.openxmlformats.org/officeDocument/2006/relationships/image" Target="../media/image113.svg"/><Relationship Id="rId15" Type="http://schemas.openxmlformats.org/officeDocument/2006/relationships/image" Target="../media/image3.svg"/><Relationship Id="rId10" Type="http://schemas.openxmlformats.org/officeDocument/2006/relationships/image" Target="../media/image114.png"/><Relationship Id="rId4" Type="http://schemas.openxmlformats.org/officeDocument/2006/relationships/image" Target="../media/image112.png"/><Relationship Id="rId9" Type="http://schemas.openxmlformats.org/officeDocument/2006/relationships/image" Target="../media/image26.svg"/><Relationship Id="rId1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svg"/><Relationship Id="rId3" Type="http://schemas.openxmlformats.org/officeDocument/2006/relationships/image" Target="../media/image5.svg"/><Relationship Id="rId7" Type="http://schemas.openxmlformats.org/officeDocument/2006/relationships/image" Target="../media/image13.svg"/><Relationship Id="rId12"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15.svg"/><Relationship Id="rId5" Type="http://schemas.openxmlformats.org/officeDocument/2006/relationships/image" Target="../media/image113.svg"/><Relationship Id="rId15" Type="http://schemas.openxmlformats.org/officeDocument/2006/relationships/image" Target="../media/image3.svg"/><Relationship Id="rId10" Type="http://schemas.openxmlformats.org/officeDocument/2006/relationships/image" Target="../media/image114.png"/><Relationship Id="rId4" Type="http://schemas.openxmlformats.org/officeDocument/2006/relationships/image" Target="../media/image112.png"/><Relationship Id="rId9" Type="http://schemas.openxmlformats.org/officeDocument/2006/relationships/image" Target="../media/image26.svg"/><Relationship Id="rId1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29.png"/><Relationship Id="rId26" Type="http://schemas.openxmlformats.org/officeDocument/2006/relationships/image" Target="../media/image35.png"/><Relationship Id="rId3" Type="http://schemas.openxmlformats.org/officeDocument/2006/relationships/image" Target="../media/image40.svg"/><Relationship Id="rId21" Type="http://schemas.openxmlformats.org/officeDocument/2006/relationships/image" Target="../media/image32.svg"/><Relationship Id="rId7" Type="http://schemas.openxmlformats.org/officeDocument/2006/relationships/image" Target="../media/image20.svg"/><Relationship Id="rId12" Type="http://schemas.openxmlformats.org/officeDocument/2006/relationships/image" Target="../media/image119.png"/><Relationship Id="rId17" Type="http://schemas.openxmlformats.org/officeDocument/2006/relationships/image" Target="../media/image28.svg"/><Relationship Id="rId25" Type="http://schemas.openxmlformats.org/officeDocument/2006/relationships/image" Target="../media/image34.svg"/><Relationship Id="rId2" Type="http://schemas.openxmlformats.org/officeDocument/2006/relationships/image" Target="../media/image39.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3.png"/><Relationship Id="rId5" Type="http://schemas.openxmlformats.org/officeDocument/2006/relationships/image" Target="../media/image18.svg"/><Relationship Id="rId15" Type="http://schemas.openxmlformats.org/officeDocument/2006/relationships/image" Target="../media/image26.svg"/><Relationship Id="rId23" Type="http://schemas.openxmlformats.org/officeDocument/2006/relationships/image" Target="../media/image3.svg"/><Relationship Id="rId10" Type="http://schemas.openxmlformats.org/officeDocument/2006/relationships/image" Target="../media/image23.png"/><Relationship Id="rId19" Type="http://schemas.openxmlformats.org/officeDocument/2006/relationships/image" Target="../media/image30.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5.png"/><Relationship Id="rId22" Type="http://schemas.openxmlformats.org/officeDocument/2006/relationships/image" Target="../media/image2.png"/><Relationship Id="rId27" Type="http://schemas.openxmlformats.org/officeDocument/2006/relationships/image" Target="../media/image36.sv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0.svg"/><Relationship Id="rId3" Type="http://schemas.openxmlformats.org/officeDocument/2006/relationships/image" Target="../media/image5.svg"/><Relationship Id="rId7" Type="http://schemas.openxmlformats.org/officeDocument/2006/relationships/image" Target="../media/image3.svg"/><Relationship Id="rId12" Type="http://schemas.openxmlformats.org/officeDocument/2006/relationships/image" Target="../media/image29.png"/><Relationship Id="rId2" Type="http://schemas.openxmlformats.org/officeDocument/2006/relationships/image" Target="../media/image4.png"/><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4.svg"/><Relationship Id="rId5" Type="http://schemas.openxmlformats.org/officeDocument/2006/relationships/image" Target="../media/image40.svg"/><Relationship Id="rId15" Type="http://schemas.openxmlformats.org/officeDocument/2006/relationships/image" Target="../media/image86.pn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62.svg"/><Relationship Id="rId1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4.svg"/><Relationship Id="rId3" Type="http://schemas.openxmlformats.org/officeDocument/2006/relationships/image" Target="../media/image5.svg"/><Relationship Id="rId7" Type="http://schemas.openxmlformats.org/officeDocument/2006/relationships/image" Target="../media/image24.svg"/><Relationship Id="rId12" Type="http://schemas.openxmlformats.org/officeDocument/2006/relationships/image" Target="../media/image63.png"/><Relationship Id="rId2" Type="http://schemas.openxmlformats.org/officeDocument/2006/relationships/image" Target="../media/image4.pn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2.svg"/><Relationship Id="rId5" Type="http://schemas.openxmlformats.org/officeDocument/2006/relationships/image" Target="../media/image40.svg"/><Relationship Id="rId15" Type="http://schemas.openxmlformats.org/officeDocument/2006/relationships/image" Target="../media/image30.svg"/><Relationship Id="rId10"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3.svg"/><Relationship Id="rId14"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4.svg"/><Relationship Id="rId3" Type="http://schemas.openxmlformats.org/officeDocument/2006/relationships/image" Target="../media/image5.svg"/><Relationship Id="rId7" Type="http://schemas.openxmlformats.org/officeDocument/2006/relationships/image" Target="../media/image24.svg"/><Relationship Id="rId12" Type="http://schemas.openxmlformats.org/officeDocument/2006/relationships/image" Target="../media/image63.png"/><Relationship Id="rId2" Type="http://schemas.openxmlformats.org/officeDocument/2006/relationships/image" Target="../media/image4.pn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2.svg"/><Relationship Id="rId5" Type="http://schemas.openxmlformats.org/officeDocument/2006/relationships/image" Target="../media/image40.svg"/><Relationship Id="rId15" Type="http://schemas.openxmlformats.org/officeDocument/2006/relationships/image" Target="../media/image30.svg"/><Relationship Id="rId10"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3.svg"/><Relationship Id="rId14"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4.svg"/><Relationship Id="rId3" Type="http://schemas.openxmlformats.org/officeDocument/2006/relationships/image" Target="../media/image5.svg"/><Relationship Id="rId7" Type="http://schemas.openxmlformats.org/officeDocument/2006/relationships/image" Target="../media/image24.svg"/><Relationship Id="rId12" Type="http://schemas.openxmlformats.org/officeDocument/2006/relationships/image" Target="../media/image63.png"/><Relationship Id="rId2" Type="http://schemas.openxmlformats.org/officeDocument/2006/relationships/image" Target="../media/image4.pn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2.svg"/><Relationship Id="rId5" Type="http://schemas.openxmlformats.org/officeDocument/2006/relationships/image" Target="../media/image40.svg"/><Relationship Id="rId15" Type="http://schemas.openxmlformats.org/officeDocument/2006/relationships/image" Target="../media/image30.svg"/><Relationship Id="rId10"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3.svg"/><Relationship Id="rId14"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2.pn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127.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3.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svg"/><Relationship Id="rId18" Type="http://schemas.openxmlformats.org/officeDocument/2006/relationships/image" Target="../media/image136.png"/><Relationship Id="rId26" Type="http://schemas.openxmlformats.org/officeDocument/2006/relationships/image" Target="../media/image61.png"/><Relationship Id="rId3" Type="http://schemas.openxmlformats.org/officeDocument/2006/relationships/image" Target="../media/image40.svg"/><Relationship Id="rId21" Type="http://schemas.openxmlformats.org/officeDocument/2006/relationships/image" Target="../media/image124.svg"/><Relationship Id="rId7" Type="http://schemas.openxmlformats.org/officeDocument/2006/relationships/image" Target="../media/image131.svg"/><Relationship Id="rId12" Type="http://schemas.openxmlformats.org/officeDocument/2006/relationships/image" Target="../media/image2.png"/><Relationship Id="rId17" Type="http://schemas.openxmlformats.org/officeDocument/2006/relationships/image" Target="../media/image135.svg"/><Relationship Id="rId25" Type="http://schemas.openxmlformats.org/officeDocument/2006/relationships/image" Target="../media/image60.svg"/><Relationship Id="rId33" Type="http://schemas.openxmlformats.org/officeDocument/2006/relationships/image" Target="../media/image24.svg"/><Relationship Id="rId2" Type="http://schemas.openxmlformats.org/officeDocument/2006/relationships/image" Target="../media/image39.png"/><Relationship Id="rId16" Type="http://schemas.openxmlformats.org/officeDocument/2006/relationships/image" Target="../media/image134.png"/><Relationship Id="rId20" Type="http://schemas.openxmlformats.org/officeDocument/2006/relationships/image" Target="../media/image123.png"/><Relationship Id="rId29"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3.svg"/><Relationship Id="rId24" Type="http://schemas.openxmlformats.org/officeDocument/2006/relationships/image" Target="../media/image59.png"/><Relationship Id="rId32" Type="http://schemas.openxmlformats.org/officeDocument/2006/relationships/image" Target="../media/image23.png"/><Relationship Id="rId5" Type="http://schemas.openxmlformats.org/officeDocument/2006/relationships/image" Target="../media/image129.svg"/><Relationship Id="rId15" Type="http://schemas.openxmlformats.org/officeDocument/2006/relationships/image" Target="../media/image26.svg"/><Relationship Id="rId23" Type="http://schemas.openxmlformats.org/officeDocument/2006/relationships/image" Target="../media/image139.svg"/><Relationship Id="rId28" Type="http://schemas.openxmlformats.org/officeDocument/2006/relationships/image" Target="../media/image63.png"/><Relationship Id="rId10" Type="http://schemas.openxmlformats.org/officeDocument/2006/relationships/image" Target="../media/image132.png"/><Relationship Id="rId19" Type="http://schemas.openxmlformats.org/officeDocument/2006/relationships/image" Target="../media/image137.svg"/><Relationship Id="rId31" Type="http://schemas.openxmlformats.org/officeDocument/2006/relationships/image" Target="../media/image120.svg"/><Relationship Id="rId4" Type="http://schemas.openxmlformats.org/officeDocument/2006/relationships/image" Target="../media/image128.png"/><Relationship Id="rId9" Type="http://schemas.openxmlformats.org/officeDocument/2006/relationships/image" Target="../media/image5.svg"/><Relationship Id="rId14" Type="http://schemas.openxmlformats.org/officeDocument/2006/relationships/image" Target="../media/image25.png"/><Relationship Id="rId22" Type="http://schemas.openxmlformats.org/officeDocument/2006/relationships/image" Target="../media/image138.png"/><Relationship Id="rId27" Type="http://schemas.openxmlformats.org/officeDocument/2006/relationships/image" Target="../media/image62.svg"/><Relationship Id="rId30"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41.png"/><Relationship Id="rId7" Type="http://schemas.microsoft.com/office/2007/relationships/hdphoto" Target="../media/hdphoto2.wdp"/><Relationship Id="rId2" Type="http://schemas.openxmlformats.org/officeDocument/2006/relationships/image" Target="../media/image140.jpeg"/><Relationship Id="rId1" Type="http://schemas.openxmlformats.org/officeDocument/2006/relationships/slideLayout" Target="../slideLayouts/slideLayout23.xml"/><Relationship Id="rId6" Type="http://schemas.openxmlformats.org/officeDocument/2006/relationships/image" Target="../media/image142.png"/><Relationship Id="rId5" Type="http://schemas.openxmlformats.org/officeDocument/2006/relationships/slide" Target="slide4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3.xml"/><Relationship Id="rId5" Type="http://schemas.openxmlformats.org/officeDocument/2006/relationships/image" Target="../media/image145.jpe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3.pn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3.pn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4.png"/></Relationships>
</file>

<file path=ppt/slides/_rels/slide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3.pn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3.pn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4.png"/></Relationships>
</file>

<file path=ppt/slides/_rels/slide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3.pn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4.png"/></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3.pn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4.png"/></Relationships>
</file>

<file path=ppt/slides/_rels/slide4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3.pn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2.pn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3.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s>
</file>

<file path=ppt/slides/_rels/slide5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2.pn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146.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3.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4.svg"/><Relationship Id="rId3" Type="http://schemas.openxmlformats.org/officeDocument/2006/relationships/image" Target="../media/image5.svg"/><Relationship Id="rId7" Type="http://schemas.openxmlformats.org/officeDocument/2006/relationships/image" Target="../media/image24.svg"/><Relationship Id="rId12" Type="http://schemas.openxmlformats.org/officeDocument/2006/relationships/image" Target="../media/image63.png"/><Relationship Id="rId2" Type="http://schemas.openxmlformats.org/officeDocument/2006/relationships/image" Target="../media/image4.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2.svg"/><Relationship Id="rId5" Type="http://schemas.openxmlformats.org/officeDocument/2006/relationships/image" Target="../media/image40.svg"/><Relationship Id="rId15" Type="http://schemas.openxmlformats.org/officeDocument/2006/relationships/image" Target="../media/image30.svg"/><Relationship Id="rId10"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3.svg"/><Relationship Id="rId14" Type="http://schemas.openxmlformats.org/officeDocument/2006/relationships/image" Target="../media/image29.png"/></Relationships>
</file>

<file path=ppt/slides/_rels/slide5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26.svg"/><Relationship Id="rId18" Type="http://schemas.openxmlformats.org/officeDocument/2006/relationships/image" Target="../media/image123.png"/><Relationship Id="rId3" Type="http://schemas.openxmlformats.org/officeDocument/2006/relationships/image" Target="../media/image5.svg"/><Relationship Id="rId21" Type="http://schemas.openxmlformats.org/officeDocument/2006/relationships/image" Target="../media/image34.svg"/><Relationship Id="rId7" Type="http://schemas.openxmlformats.org/officeDocument/2006/relationships/image" Target="../media/image122.svg"/><Relationship Id="rId12" Type="http://schemas.openxmlformats.org/officeDocument/2006/relationships/image" Target="../media/image25.png"/><Relationship Id="rId17" Type="http://schemas.openxmlformats.org/officeDocument/2006/relationships/image" Target="../media/image24.svg"/><Relationship Id="rId2" Type="http://schemas.openxmlformats.org/officeDocument/2006/relationships/image" Target="../media/image4.png"/><Relationship Id="rId16" Type="http://schemas.openxmlformats.org/officeDocument/2006/relationships/image" Target="../media/image23.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3.svg"/><Relationship Id="rId24" Type="http://schemas.openxmlformats.org/officeDocument/2006/relationships/image" Target="../media/image15.png"/><Relationship Id="rId5" Type="http://schemas.openxmlformats.org/officeDocument/2006/relationships/image" Target="../media/image87.svg"/><Relationship Id="rId15" Type="http://schemas.openxmlformats.org/officeDocument/2006/relationships/image" Target="../media/image115.svg"/><Relationship Id="rId23" Type="http://schemas.openxmlformats.org/officeDocument/2006/relationships/image" Target="../media/image3.svg"/><Relationship Id="rId10" Type="http://schemas.openxmlformats.org/officeDocument/2006/relationships/image" Target="../media/image12.png"/><Relationship Id="rId19" Type="http://schemas.openxmlformats.org/officeDocument/2006/relationships/image" Target="../media/image124.svg"/><Relationship Id="rId4" Type="http://schemas.openxmlformats.org/officeDocument/2006/relationships/image" Target="../media/image86.png"/><Relationship Id="rId9" Type="http://schemas.openxmlformats.org/officeDocument/2006/relationships/image" Target="../media/image113.svg"/><Relationship Id="rId14" Type="http://schemas.openxmlformats.org/officeDocument/2006/relationships/image" Target="../media/image114.png"/><Relationship Id="rId22"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svg"/><Relationship Id="rId18" Type="http://schemas.openxmlformats.org/officeDocument/2006/relationships/image" Target="../media/image136.png"/><Relationship Id="rId26" Type="http://schemas.openxmlformats.org/officeDocument/2006/relationships/image" Target="../media/image61.png"/><Relationship Id="rId3" Type="http://schemas.openxmlformats.org/officeDocument/2006/relationships/image" Target="../media/image40.svg"/><Relationship Id="rId21" Type="http://schemas.openxmlformats.org/officeDocument/2006/relationships/image" Target="../media/image124.svg"/><Relationship Id="rId7" Type="http://schemas.openxmlformats.org/officeDocument/2006/relationships/image" Target="../media/image131.svg"/><Relationship Id="rId12" Type="http://schemas.openxmlformats.org/officeDocument/2006/relationships/image" Target="../media/image2.png"/><Relationship Id="rId17" Type="http://schemas.openxmlformats.org/officeDocument/2006/relationships/image" Target="../media/image135.svg"/><Relationship Id="rId25" Type="http://schemas.openxmlformats.org/officeDocument/2006/relationships/image" Target="../media/image60.svg"/><Relationship Id="rId33" Type="http://schemas.openxmlformats.org/officeDocument/2006/relationships/image" Target="../media/image24.svg"/><Relationship Id="rId2" Type="http://schemas.openxmlformats.org/officeDocument/2006/relationships/image" Target="../media/image39.png"/><Relationship Id="rId16" Type="http://schemas.openxmlformats.org/officeDocument/2006/relationships/image" Target="../media/image134.png"/><Relationship Id="rId20" Type="http://schemas.openxmlformats.org/officeDocument/2006/relationships/image" Target="../media/image123.png"/><Relationship Id="rId29"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3.svg"/><Relationship Id="rId24" Type="http://schemas.openxmlformats.org/officeDocument/2006/relationships/image" Target="../media/image59.png"/><Relationship Id="rId32" Type="http://schemas.openxmlformats.org/officeDocument/2006/relationships/image" Target="../media/image23.png"/><Relationship Id="rId5" Type="http://schemas.openxmlformats.org/officeDocument/2006/relationships/image" Target="../media/image129.svg"/><Relationship Id="rId15" Type="http://schemas.openxmlformats.org/officeDocument/2006/relationships/image" Target="../media/image26.svg"/><Relationship Id="rId23" Type="http://schemas.openxmlformats.org/officeDocument/2006/relationships/image" Target="../media/image139.svg"/><Relationship Id="rId28" Type="http://schemas.openxmlformats.org/officeDocument/2006/relationships/image" Target="../media/image63.png"/><Relationship Id="rId10" Type="http://schemas.openxmlformats.org/officeDocument/2006/relationships/image" Target="../media/image132.png"/><Relationship Id="rId19" Type="http://schemas.openxmlformats.org/officeDocument/2006/relationships/image" Target="../media/image137.svg"/><Relationship Id="rId31" Type="http://schemas.openxmlformats.org/officeDocument/2006/relationships/image" Target="../media/image120.svg"/><Relationship Id="rId4" Type="http://schemas.openxmlformats.org/officeDocument/2006/relationships/image" Target="../media/image128.png"/><Relationship Id="rId9" Type="http://schemas.openxmlformats.org/officeDocument/2006/relationships/image" Target="../media/image5.svg"/><Relationship Id="rId14" Type="http://schemas.openxmlformats.org/officeDocument/2006/relationships/image" Target="../media/image25.png"/><Relationship Id="rId22" Type="http://schemas.openxmlformats.org/officeDocument/2006/relationships/image" Target="../media/image138.png"/><Relationship Id="rId27" Type="http://schemas.openxmlformats.org/officeDocument/2006/relationships/image" Target="../media/image62.svg"/><Relationship Id="rId30" Type="http://schemas.openxmlformats.org/officeDocument/2006/relationships/image" Target="../media/image119.png"/></Relationships>
</file>

<file path=ppt/slides/_rels/slide5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29.png"/><Relationship Id="rId26" Type="http://schemas.openxmlformats.org/officeDocument/2006/relationships/image" Target="../media/image35.png"/><Relationship Id="rId3" Type="http://schemas.openxmlformats.org/officeDocument/2006/relationships/image" Target="../media/image40.svg"/><Relationship Id="rId21" Type="http://schemas.openxmlformats.org/officeDocument/2006/relationships/image" Target="../media/image32.svg"/><Relationship Id="rId7" Type="http://schemas.openxmlformats.org/officeDocument/2006/relationships/image" Target="../media/image20.svg"/><Relationship Id="rId12" Type="http://schemas.openxmlformats.org/officeDocument/2006/relationships/image" Target="../media/image119.png"/><Relationship Id="rId17" Type="http://schemas.openxmlformats.org/officeDocument/2006/relationships/image" Target="../media/image28.svg"/><Relationship Id="rId25" Type="http://schemas.openxmlformats.org/officeDocument/2006/relationships/image" Target="../media/image34.svg"/><Relationship Id="rId2" Type="http://schemas.openxmlformats.org/officeDocument/2006/relationships/image" Target="../media/image39.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3.png"/><Relationship Id="rId5" Type="http://schemas.openxmlformats.org/officeDocument/2006/relationships/image" Target="../media/image18.svg"/><Relationship Id="rId15" Type="http://schemas.openxmlformats.org/officeDocument/2006/relationships/image" Target="../media/image26.svg"/><Relationship Id="rId23" Type="http://schemas.openxmlformats.org/officeDocument/2006/relationships/image" Target="../media/image3.svg"/><Relationship Id="rId10" Type="http://schemas.openxmlformats.org/officeDocument/2006/relationships/image" Target="../media/image23.png"/><Relationship Id="rId19" Type="http://schemas.openxmlformats.org/officeDocument/2006/relationships/image" Target="../media/image30.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5.png"/><Relationship Id="rId22" Type="http://schemas.openxmlformats.org/officeDocument/2006/relationships/image" Target="../media/image2.png"/><Relationship Id="rId27"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18" Type="http://schemas.openxmlformats.org/officeDocument/2006/relationships/image" Target="../media/image29.png"/><Relationship Id="rId26" Type="http://schemas.openxmlformats.org/officeDocument/2006/relationships/image" Target="../media/image53.png"/><Relationship Id="rId3" Type="http://schemas.openxmlformats.org/officeDocument/2006/relationships/slideLayout" Target="../slideLayouts/slideLayout7.xml"/><Relationship Id="rId21" Type="http://schemas.openxmlformats.org/officeDocument/2006/relationships/image" Target="../media/image48.svg"/><Relationship Id="rId7" Type="http://schemas.openxmlformats.org/officeDocument/2006/relationships/image" Target="../media/image42.svg"/><Relationship Id="rId12" Type="http://schemas.openxmlformats.org/officeDocument/2006/relationships/image" Target="../media/image45.png"/><Relationship Id="rId17" Type="http://schemas.openxmlformats.org/officeDocument/2006/relationships/image" Target="../media/image9.svg"/><Relationship Id="rId25" Type="http://schemas.openxmlformats.org/officeDocument/2006/relationships/image" Target="../media/image52.svg"/><Relationship Id="rId2" Type="http://schemas.openxmlformats.org/officeDocument/2006/relationships/video" Target="../media/media1.mp4"/><Relationship Id="rId16" Type="http://schemas.openxmlformats.org/officeDocument/2006/relationships/image" Target="../media/image8.png"/><Relationship Id="rId20" Type="http://schemas.openxmlformats.org/officeDocument/2006/relationships/image" Target="../media/image47.png"/><Relationship Id="rId1" Type="http://schemas.microsoft.com/office/2007/relationships/media" Target="../media/media1.mp4"/><Relationship Id="rId6" Type="http://schemas.openxmlformats.org/officeDocument/2006/relationships/image" Target="../media/image41.png"/><Relationship Id="rId11" Type="http://schemas.openxmlformats.org/officeDocument/2006/relationships/image" Target="../media/image5.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3.svg"/><Relationship Id="rId23" Type="http://schemas.openxmlformats.org/officeDocument/2006/relationships/image" Target="../media/image50.svg"/><Relationship Id="rId28" Type="http://schemas.openxmlformats.org/officeDocument/2006/relationships/image" Target="../media/image56.png"/><Relationship Id="rId10" Type="http://schemas.openxmlformats.org/officeDocument/2006/relationships/image" Target="../media/image4.png"/><Relationship Id="rId19" Type="http://schemas.openxmlformats.org/officeDocument/2006/relationships/image" Target="../media/image30.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2.png"/><Relationship Id="rId22" Type="http://schemas.openxmlformats.org/officeDocument/2006/relationships/image" Target="../media/image49.png"/><Relationship Id="rId27" Type="http://schemas.openxmlformats.org/officeDocument/2006/relationships/image" Target="../media/image54.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svg"/><Relationship Id="rId18" Type="http://schemas.openxmlformats.org/officeDocument/2006/relationships/image" Target="../media/image59.png"/><Relationship Id="rId26" Type="http://schemas.openxmlformats.org/officeDocument/2006/relationships/image" Target="../media/image67.jpg"/><Relationship Id="rId3" Type="http://schemas.openxmlformats.org/officeDocument/2006/relationships/image" Target="../media/image40.svg"/><Relationship Id="rId21" Type="http://schemas.openxmlformats.org/officeDocument/2006/relationships/image" Target="../media/image62.svg"/><Relationship Id="rId7" Type="http://schemas.openxmlformats.org/officeDocument/2006/relationships/image" Target="../media/image58.svg"/><Relationship Id="rId12" Type="http://schemas.openxmlformats.org/officeDocument/2006/relationships/image" Target="../media/image2.png"/><Relationship Id="rId17" Type="http://schemas.openxmlformats.org/officeDocument/2006/relationships/image" Target="../media/image50.svg"/><Relationship Id="rId25" Type="http://schemas.openxmlformats.org/officeDocument/2006/relationships/image" Target="../media/image66.svg"/><Relationship Id="rId2" Type="http://schemas.openxmlformats.org/officeDocument/2006/relationships/image" Target="../media/image39.png"/><Relationship Id="rId16" Type="http://schemas.openxmlformats.org/officeDocument/2006/relationships/image" Target="../media/image49.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52.svg"/><Relationship Id="rId24" Type="http://schemas.openxmlformats.org/officeDocument/2006/relationships/image" Target="../media/image65.png"/><Relationship Id="rId5" Type="http://schemas.openxmlformats.org/officeDocument/2006/relationships/image" Target="../media/image5.svg"/><Relationship Id="rId15" Type="http://schemas.openxmlformats.org/officeDocument/2006/relationships/image" Target="../media/image30.svg"/><Relationship Id="rId23" Type="http://schemas.openxmlformats.org/officeDocument/2006/relationships/image" Target="../media/image64.svg"/><Relationship Id="rId28" Type="http://schemas.openxmlformats.org/officeDocument/2006/relationships/image" Target="../media/image69.jp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29.png"/><Relationship Id="rId22" Type="http://schemas.openxmlformats.org/officeDocument/2006/relationships/image" Target="../media/image63.png"/><Relationship Id="rId27" Type="http://schemas.openxmlformats.org/officeDocument/2006/relationships/image" Target="../media/image68.jfi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3.svg"/><Relationship Id="rId18" Type="http://schemas.openxmlformats.org/officeDocument/2006/relationships/image" Target="../media/image76.png"/><Relationship Id="rId26" Type="http://schemas.openxmlformats.org/officeDocument/2006/relationships/image" Target="../media/image82.jpg"/><Relationship Id="rId3" Type="http://schemas.openxmlformats.org/officeDocument/2006/relationships/image" Target="../media/image40.svg"/><Relationship Id="rId21" Type="http://schemas.openxmlformats.org/officeDocument/2006/relationships/image" Target="../media/image79.svg"/><Relationship Id="rId7" Type="http://schemas.openxmlformats.org/officeDocument/2006/relationships/image" Target="../media/image24.svg"/><Relationship Id="rId12" Type="http://schemas.openxmlformats.org/officeDocument/2006/relationships/image" Target="../media/image72.png"/><Relationship Id="rId17" Type="http://schemas.openxmlformats.org/officeDocument/2006/relationships/image" Target="../media/image18.svg"/><Relationship Id="rId25" Type="http://schemas.openxmlformats.org/officeDocument/2006/relationships/image" Target="../media/image81.jpg"/><Relationship Id="rId2" Type="http://schemas.openxmlformats.org/officeDocument/2006/relationships/image" Target="../media/image39.png"/><Relationship Id="rId16" Type="http://schemas.openxmlformats.org/officeDocument/2006/relationships/image" Target="../media/image17.png"/><Relationship Id="rId20" Type="http://schemas.openxmlformats.org/officeDocument/2006/relationships/image" Target="../media/image78.png"/><Relationship Id="rId29"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svg"/><Relationship Id="rId24" Type="http://schemas.openxmlformats.org/officeDocument/2006/relationships/image" Target="../media/image80.jpg"/><Relationship Id="rId5" Type="http://schemas.openxmlformats.org/officeDocument/2006/relationships/image" Target="../media/image71.svg"/><Relationship Id="rId15" Type="http://schemas.openxmlformats.org/officeDocument/2006/relationships/image" Target="../media/image75.svg"/><Relationship Id="rId23" Type="http://schemas.openxmlformats.org/officeDocument/2006/relationships/image" Target="../media/image26.svg"/><Relationship Id="rId28" Type="http://schemas.openxmlformats.org/officeDocument/2006/relationships/image" Target="../media/image84.png"/><Relationship Id="rId10" Type="http://schemas.openxmlformats.org/officeDocument/2006/relationships/image" Target="../media/image2.png"/><Relationship Id="rId19" Type="http://schemas.openxmlformats.org/officeDocument/2006/relationships/image" Target="../media/image77.svg"/><Relationship Id="rId4" Type="http://schemas.openxmlformats.org/officeDocument/2006/relationships/image" Target="../media/image70.png"/><Relationship Id="rId9" Type="http://schemas.openxmlformats.org/officeDocument/2006/relationships/image" Target="../media/image5.svg"/><Relationship Id="rId14" Type="http://schemas.openxmlformats.org/officeDocument/2006/relationships/image" Target="../media/image74.png"/><Relationship Id="rId22" Type="http://schemas.openxmlformats.org/officeDocument/2006/relationships/image" Target="../media/image25.png"/><Relationship Id="rId27" Type="http://schemas.openxmlformats.org/officeDocument/2006/relationships/image" Target="../media/image83.jp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svg"/><Relationship Id="rId18" Type="http://schemas.openxmlformats.org/officeDocument/2006/relationships/image" Target="../media/image94.png"/><Relationship Id="rId3" Type="http://schemas.openxmlformats.org/officeDocument/2006/relationships/image" Target="../media/image87.svg"/><Relationship Id="rId21" Type="http://schemas.openxmlformats.org/officeDocument/2006/relationships/image" Target="../media/image62.svg"/><Relationship Id="rId7" Type="http://schemas.openxmlformats.org/officeDocument/2006/relationships/image" Target="../media/image34.svg"/><Relationship Id="rId12" Type="http://schemas.openxmlformats.org/officeDocument/2006/relationships/image" Target="../media/image90.png"/><Relationship Id="rId17" Type="http://schemas.openxmlformats.org/officeDocument/2006/relationships/image" Target="../media/image93.svg"/><Relationship Id="rId2" Type="http://schemas.openxmlformats.org/officeDocument/2006/relationships/image" Target="../media/image86.png"/><Relationship Id="rId16" Type="http://schemas.openxmlformats.org/officeDocument/2006/relationships/image" Target="../media/image92.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svg"/><Relationship Id="rId5" Type="http://schemas.openxmlformats.org/officeDocument/2006/relationships/image" Target="../media/image13.svg"/><Relationship Id="rId15" Type="http://schemas.openxmlformats.org/officeDocument/2006/relationships/image" Target="../media/image5.svg"/><Relationship Id="rId10" Type="http://schemas.openxmlformats.org/officeDocument/2006/relationships/image" Target="../media/image2.png"/><Relationship Id="rId19" Type="http://schemas.openxmlformats.org/officeDocument/2006/relationships/image" Target="../media/image95.svg"/><Relationship Id="rId4" Type="http://schemas.openxmlformats.org/officeDocument/2006/relationships/image" Target="../media/image12.png"/><Relationship Id="rId9" Type="http://schemas.openxmlformats.org/officeDocument/2006/relationships/image" Target="../media/image89.svg"/><Relationship Id="rId14" Type="http://schemas.openxmlformats.org/officeDocument/2006/relationships/image" Target="../media/image4.png"/><Relationship Id="rId22"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flipH="1">
            <a:off x="17072240" y="1169146"/>
            <a:ext cx="1967748" cy="814156"/>
          </a:xfrm>
          <a:custGeom>
            <a:avLst/>
            <a:gdLst/>
            <a:ahLst/>
            <a:cxnLst/>
            <a:rect l="l" t="t" r="r" b="b"/>
            <a:pathLst>
              <a:path w="1967748" h="814156">
                <a:moveTo>
                  <a:pt x="1967749" y="0"/>
                </a:moveTo>
                <a:lnTo>
                  <a:pt x="0" y="0"/>
                </a:lnTo>
                <a:lnTo>
                  <a:pt x="0" y="814156"/>
                </a:lnTo>
                <a:lnTo>
                  <a:pt x="1967749" y="814156"/>
                </a:lnTo>
                <a:lnTo>
                  <a:pt x="1967749"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4" name="Freeform 4"/>
          <p:cNvSpPr/>
          <p:nvPr/>
        </p:nvSpPr>
        <p:spPr>
          <a:xfrm rot="-180378">
            <a:off x="-594555" y="4979513"/>
            <a:ext cx="20274487" cy="4230510"/>
          </a:xfrm>
          <a:custGeom>
            <a:avLst/>
            <a:gdLst/>
            <a:ahLst/>
            <a:cxnLst/>
            <a:rect l="l" t="t" r="r" b="b"/>
            <a:pathLst>
              <a:path w="20274487" h="4230510">
                <a:moveTo>
                  <a:pt x="0" y="0"/>
                </a:moveTo>
                <a:lnTo>
                  <a:pt x="20274486" y="0"/>
                </a:lnTo>
                <a:lnTo>
                  <a:pt x="20274486" y="4230510"/>
                </a:lnTo>
                <a:lnTo>
                  <a:pt x="0" y="4230510"/>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grpSp>
        <p:nvGrpSpPr>
          <p:cNvPr id="6" name="Group 6"/>
          <p:cNvGrpSpPr/>
          <p:nvPr/>
        </p:nvGrpSpPr>
        <p:grpSpPr>
          <a:xfrm>
            <a:off x="-494641" y="8109430"/>
            <a:ext cx="19430167" cy="2785457"/>
            <a:chOff x="0" y="0"/>
            <a:chExt cx="5117410" cy="733618"/>
          </a:xfrm>
        </p:grpSpPr>
        <p:sp>
          <p:nvSpPr>
            <p:cNvPr id="7" name="Freeform 7"/>
            <p:cNvSpPr/>
            <p:nvPr/>
          </p:nvSpPr>
          <p:spPr>
            <a:xfrm>
              <a:off x="0" y="0"/>
              <a:ext cx="5117411" cy="733618"/>
            </a:xfrm>
            <a:custGeom>
              <a:avLst/>
              <a:gdLst/>
              <a:ahLst/>
              <a:cxnLst/>
              <a:rect l="l" t="t" r="r" b="b"/>
              <a:pathLst>
                <a:path w="5117411" h="733618">
                  <a:moveTo>
                    <a:pt x="0" y="0"/>
                  </a:moveTo>
                  <a:lnTo>
                    <a:pt x="5117411" y="0"/>
                  </a:lnTo>
                  <a:lnTo>
                    <a:pt x="5117411" y="733618"/>
                  </a:lnTo>
                  <a:lnTo>
                    <a:pt x="0" y="733618"/>
                  </a:lnTo>
                  <a:close/>
                </a:path>
              </a:pathLst>
            </a:custGeom>
            <a:solidFill>
              <a:srgbClr val="35684E"/>
            </a:solidFill>
          </p:spPr>
          <p:txBody>
            <a:bodyPr/>
            <a:lstStyle/>
            <a:p>
              <a:endParaRPr lang="vi-VN"/>
            </a:p>
          </p:txBody>
        </p:sp>
        <p:sp>
          <p:nvSpPr>
            <p:cNvPr id="8" name="TextBox 8"/>
            <p:cNvSpPr txBox="1"/>
            <p:nvPr/>
          </p:nvSpPr>
          <p:spPr>
            <a:xfrm>
              <a:off x="0" y="-38100"/>
              <a:ext cx="5117410" cy="77171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035051" y="2750651"/>
            <a:ext cx="12217898" cy="5646361"/>
            <a:chOff x="0" y="0"/>
            <a:chExt cx="3217882" cy="1487107"/>
          </a:xfrm>
        </p:grpSpPr>
        <p:sp>
          <p:nvSpPr>
            <p:cNvPr id="10" name="Freeform 10"/>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vi-VN"/>
            </a:p>
          </p:txBody>
        </p:sp>
        <p:sp>
          <p:nvSpPr>
            <p:cNvPr id="11" name="TextBox 11"/>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1029" y="3614013"/>
            <a:ext cx="2355652" cy="974651"/>
          </a:xfrm>
          <a:custGeom>
            <a:avLst/>
            <a:gdLst/>
            <a:ahLst/>
            <a:cxnLst/>
            <a:rect l="l" t="t" r="r" b="b"/>
            <a:pathLst>
              <a:path w="2355652" h="974651">
                <a:moveTo>
                  <a:pt x="0" y="0"/>
                </a:moveTo>
                <a:lnTo>
                  <a:pt x="2355652" y="0"/>
                </a:lnTo>
                <a:lnTo>
                  <a:pt x="2355652" y="974651"/>
                </a:lnTo>
                <a:lnTo>
                  <a:pt x="0" y="9746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13" name="Freeform 13"/>
          <p:cNvSpPr/>
          <p:nvPr/>
        </p:nvSpPr>
        <p:spPr>
          <a:xfrm>
            <a:off x="-691541" y="-453880"/>
            <a:ext cx="4465823" cy="3907595"/>
          </a:xfrm>
          <a:custGeom>
            <a:avLst/>
            <a:gdLst/>
            <a:ahLst/>
            <a:cxnLst/>
            <a:rect l="l" t="t" r="r" b="b"/>
            <a:pathLst>
              <a:path w="4465823" h="3907595">
                <a:moveTo>
                  <a:pt x="0" y="0"/>
                </a:moveTo>
                <a:lnTo>
                  <a:pt x="4465823" y="0"/>
                </a:lnTo>
                <a:lnTo>
                  <a:pt x="4465823" y="3907596"/>
                </a:lnTo>
                <a:lnTo>
                  <a:pt x="0" y="3907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4" name="Freeform 14"/>
          <p:cNvSpPr/>
          <p:nvPr/>
        </p:nvSpPr>
        <p:spPr>
          <a:xfrm>
            <a:off x="4870820" y="2307924"/>
            <a:ext cx="991332" cy="892199"/>
          </a:xfrm>
          <a:custGeom>
            <a:avLst/>
            <a:gdLst/>
            <a:ahLst/>
            <a:cxnLst/>
            <a:rect l="l" t="t" r="r" b="b"/>
            <a:pathLst>
              <a:path w="991332" h="892199">
                <a:moveTo>
                  <a:pt x="0" y="0"/>
                </a:moveTo>
                <a:lnTo>
                  <a:pt x="991331" y="0"/>
                </a:lnTo>
                <a:lnTo>
                  <a:pt x="991331" y="892199"/>
                </a:lnTo>
                <a:lnTo>
                  <a:pt x="0" y="8921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6" name="TextBox 16"/>
          <p:cNvSpPr txBox="1"/>
          <p:nvPr/>
        </p:nvSpPr>
        <p:spPr>
          <a:xfrm>
            <a:off x="3303456" y="3518739"/>
            <a:ext cx="10176047" cy="4642296"/>
          </a:xfrm>
          <a:prstGeom prst="rect">
            <a:avLst/>
          </a:prstGeom>
        </p:spPr>
        <p:txBody>
          <a:bodyPr lIns="0" tIns="0" rIns="0" bIns="0" rtlCol="0" anchor="t">
            <a:spAutoFit/>
          </a:bodyPr>
          <a:lstStyle/>
          <a:p>
            <a:pPr algn="ctr"/>
            <a:r>
              <a:rPr lang="en-US" sz="19900" b="1" i="1">
                <a:latin typeface="#9Slide05 Agile Script Calligra" panose="03070402050302030203" pitchFamily="66" charset="-93"/>
              </a:rPr>
              <a:t>Việt Bắc</a:t>
            </a:r>
            <a:r>
              <a:rPr lang="en-US" sz="9600" b="1" i="1">
                <a:latin typeface="#9Slide05 Agile Script Calligra" panose="03070402050302030203" pitchFamily="66" charset="-93"/>
              </a:rPr>
              <a:t> </a:t>
            </a:r>
            <a:endParaRPr lang="vi-VN" sz="9600" b="1" i="1">
              <a:latin typeface="#9Slide05 Agile Script Calligra" panose="03070402050302030203" pitchFamily="66" charset="-93"/>
            </a:endParaRPr>
          </a:p>
          <a:p>
            <a:pPr algn="ctr"/>
            <a:r>
              <a:rPr lang="vi-VN" sz="9600" b="1">
                <a:latin typeface="#9Slide05 Agile Script Calligra" panose="03070402050302030203" pitchFamily="66" charset="-93"/>
              </a:rPr>
              <a:t> - </a:t>
            </a:r>
            <a:r>
              <a:rPr lang="en-US" sz="9600" b="1">
                <a:latin typeface="#9Slide05 Agile Script Calligra" panose="03070402050302030203" pitchFamily="66" charset="-93"/>
              </a:rPr>
              <a:t>Tố </a:t>
            </a:r>
            <a:r>
              <a:rPr lang="vi-VN" sz="9600" b="1">
                <a:latin typeface="#9Slide05 Agile Script Calligra" panose="03070402050302030203" pitchFamily="66" charset="-93"/>
              </a:rPr>
              <a:t>Hữu - </a:t>
            </a:r>
            <a:r>
              <a:rPr lang="en-US" sz="9600" b="1">
                <a:latin typeface="#9Slide05 Agile Script Calligra" panose="03070402050302030203" pitchFamily="66" charset="-93"/>
              </a:rPr>
              <a:t> </a:t>
            </a:r>
            <a:endParaRPr lang="en-US" sz="16493" b="1">
              <a:solidFill>
                <a:srgbClr val="FF7A00"/>
              </a:solidFill>
              <a:latin typeface="#9Slide05 Agile Script Calligra" panose="03070402050302030203" pitchFamily="66" charset="-93"/>
              <a:ea typeface="Dynapuff"/>
              <a:cs typeface="Dynapuff"/>
              <a:sym typeface="Dynapuff"/>
            </a:endParaRPr>
          </a:p>
        </p:txBody>
      </p:sp>
      <p:sp>
        <p:nvSpPr>
          <p:cNvPr id="18" name="Freeform 18"/>
          <p:cNvSpPr/>
          <p:nvPr/>
        </p:nvSpPr>
        <p:spPr>
          <a:xfrm>
            <a:off x="-1028366" y="9122312"/>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a:off x="10454409" y="7948550"/>
            <a:ext cx="1360208" cy="637597"/>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1" name="Freeform 21"/>
          <p:cNvSpPr/>
          <p:nvPr/>
        </p:nvSpPr>
        <p:spPr>
          <a:xfrm>
            <a:off x="6101437" y="9738769"/>
            <a:ext cx="1360208" cy="637597"/>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30910" y="-114300"/>
            <a:ext cx="7872704" cy="11009187"/>
          </a:xfrm>
          <a:prstGeom prst="rect">
            <a:avLst/>
          </a:prstGeom>
        </p:spPr>
      </p:pic>
      <p:sp>
        <p:nvSpPr>
          <p:cNvPr id="24" name="Freeform 3"/>
          <p:cNvSpPr/>
          <p:nvPr/>
        </p:nvSpPr>
        <p:spPr>
          <a:xfrm>
            <a:off x="-691545" y="2476500"/>
            <a:ext cx="4341114" cy="8229600"/>
          </a:xfrm>
          <a:custGeom>
            <a:avLst/>
            <a:gdLst/>
            <a:ahLst/>
            <a:cxnLst/>
            <a:rect l="l" t="t" r="r" b="b"/>
            <a:pathLst>
              <a:path w="4341114" h="8229600">
                <a:moveTo>
                  <a:pt x="0" y="0"/>
                </a:moveTo>
                <a:lnTo>
                  <a:pt x="4341114" y="0"/>
                </a:lnTo>
                <a:lnTo>
                  <a:pt x="4341114" y="8229600"/>
                </a:lnTo>
                <a:lnTo>
                  <a:pt x="0" y="8229600"/>
                </a:lnTo>
                <a:lnTo>
                  <a:pt x="0" y="0"/>
                </a:lnTo>
                <a:close/>
              </a:path>
            </a:pathLst>
          </a:custGeom>
          <a:blipFill>
            <a:blip r:embed="rId15"/>
            <a:stretch>
              <a:fillRect/>
            </a:stretch>
          </a:blipFill>
        </p:spPr>
        <p:txBody>
          <a:bodyPr/>
          <a:lstStyle/>
          <a:p>
            <a:endParaRPr lang="vi-VN"/>
          </a:p>
        </p:txBody>
      </p:sp>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04394" y="3200123"/>
            <a:ext cx="8435234" cy="46511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21908" y="5657646"/>
            <a:ext cx="26291191" cy="8464872"/>
            <a:chOff x="0" y="0"/>
            <a:chExt cx="35054921" cy="11286496"/>
          </a:xfrm>
        </p:grpSpPr>
        <p:sp>
          <p:nvSpPr>
            <p:cNvPr id="3" name="Freeform 3"/>
            <p:cNvSpPr/>
            <p:nvPr/>
          </p:nvSpPr>
          <p:spPr>
            <a:xfrm rot="749865">
              <a:off x="14859484" y="2545132"/>
              <a:ext cx="19981048" cy="4169281"/>
            </a:xfrm>
            <a:custGeom>
              <a:avLst/>
              <a:gdLst/>
              <a:ahLst/>
              <a:cxnLst/>
              <a:rect l="l" t="t" r="r" b="b"/>
              <a:pathLst>
                <a:path w="19981048" h="4169281">
                  <a:moveTo>
                    <a:pt x="0" y="0"/>
                  </a:moveTo>
                  <a:lnTo>
                    <a:pt x="19981048" y="0"/>
                  </a:lnTo>
                  <a:lnTo>
                    <a:pt x="19981048" y="4169281"/>
                  </a:lnTo>
                  <a:lnTo>
                    <a:pt x="0" y="4169281"/>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4" name="Freeform 4"/>
            <p:cNvSpPr/>
            <p:nvPr/>
          </p:nvSpPr>
          <p:spPr>
            <a:xfrm rot="194611" flipH="1">
              <a:off x="89169" y="491501"/>
              <a:ext cx="17476945" cy="3646770"/>
            </a:xfrm>
            <a:custGeom>
              <a:avLst/>
              <a:gdLst/>
              <a:ahLst/>
              <a:cxnLst/>
              <a:rect l="l" t="t" r="r" b="b"/>
              <a:pathLst>
                <a:path w="17476945" h="3646770">
                  <a:moveTo>
                    <a:pt x="17476945" y="0"/>
                  </a:moveTo>
                  <a:lnTo>
                    <a:pt x="0" y="0"/>
                  </a:lnTo>
                  <a:lnTo>
                    <a:pt x="0" y="3646770"/>
                  </a:lnTo>
                  <a:lnTo>
                    <a:pt x="17476945" y="3646770"/>
                  </a:lnTo>
                  <a:lnTo>
                    <a:pt x="17476945"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grpSp>
          <p:nvGrpSpPr>
            <p:cNvPr id="5" name="Group 5"/>
            <p:cNvGrpSpPr/>
            <p:nvPr/>
          </p:nvGrpSpPr>
          <p:grpSpPr>
            <a:xfrm rot="125927">
              <a:off x="5400533" y="4118854"/>
              <a:ext cx="24968711" cy="6712685"/>
              <a:chOff x="0" y="0"/>
              <a:chExt cx="4883725" cy="1312960"/>
            </a:xfrm>
          </p:grpSpPr>
          <p:sp>
            <p:nvSpPr>
              <p:cNvPr id="6" name="Freeform 6"/>
              <p:cNvSpPr/>
              <p:nvPr/>
            </p:nvSpPr>
            <p:spPr>
              <a:xfrm>
                <a:off x="0" y="0"/>
                <a:ext cx="4883725" cy="1312960"/>
              </a:xfrm>
              <a:custGeom>
                <a:avLst/>
                <a:gdLst/>
                <a:ahLst/>
                <a:cxnLst/>
                <a:rect l="l" t="t" r="r" b="b"/>
                <a:pathLst>
                  <a:path w="4883725" h="1312960">
                    <a:moveTo>
                      <a:pt x="0" y="0"/>
                    </a:moveTo>
                    <a:lnTo>
                      <a:pt x="4883725" y="0"/>
                    </a:lnTo>
                    <a:lnTo>
                      <a:pt x="4883725" y="1312960"/>
                    </a:lnTo>
                    <a:lnTo>
                      <a:pt x="0" y="1312960"/>
                    </a:lnTo>
                    <a:close/>
                  </a:path>
                </a:pathLst>
              </a:custGeom>
              <a:solidFill>
                <a:srgbClr val="35684E"/>
              </a:solidFill>
            </p:spPr>
            <p:txBody>
              <a:bodyPr/>
              <a:lstStyle/>
              <a:p>
                <a:endParaRPr lang="vi-VN"/>
              </a:p>
            </p:txBody>
          </p:sp>
          <p:sp>
            <p:nvSpPr>
              <p:cNvPr id="7" name="TextBox 7"/>
              <p:cNvSpPr txBox="1"/>
              <p:nvPr/>
            </p:nvSpPr>
            <p:spPr>
              <a:xfrm>
                <a:off x="0" y="-28575"/>
                <a:ext cx="4883725" cy="1341535"/>
              </a:xfrm>
              <a:prstGeom prst="rect">
                <a:avLst/>
              </a:prstGeom>
            </p:spPr>
            <p:txBody>
              <a:bodyPr lIns="51303" tIns="51303" rIns="51303" bIns="51303" rtlCol="0" anchor="ctr"/>
              <a:lstStyle/>
              <a:p>
                <a:pPr algn="ctr">
                  <a:lnSpc>
                    <a:spcPts val="2102"/>
                  </a:lnSpc>
                </a:pPr>
                <a:endParaRPr>
                  <a:solidFill>
                    <a:prstClr val="black"/>
                  </a:solidFill>
                </a:endParaRPr>
              </a:p>
            </p:txBody>
          </p:sp>
        </p:grpSp>
      </p:grpSp>
      <p:sp>
        <p:nvSpPr>
          <p:cNvPr id="8" name="Freeform 8"/>
          <p:cNvSpPr/>
          <p:nvPr/>
        </p:nvSpPr>
        <p:spPr>
          <a:xfrm>
            <a:off x="15039260" y="1258836"/>
            <a:ext cx="1044214" cy="1050782"/>
          </a:xfrm>
          <a:custGeom>
            <a:avLst/>
            <a:gdLst/>
            <a:ahLst/>
            <a:cxnLst/>
            <a:rect l="l" t="t" r="r" b="b"/>
            <a:pathLst>
              <a:path w="1044214" h="1050782">
                <a:moveTo>
                  <a:pt x="0" y="0"/>
                </a:moveTo>
                <a:lnTo>
                  <a:pt x="1044214" y="0"/>
                </a:lnTo>
                <a:lnTo>
                  <a:pt x="1044214" y="1050782"/>
                </a:lnTo>
                <a:lnTo>
                  <a:pt x="0" y="1050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p:cNvSpPr/>
          <p:nvPr/>
        </p:nvSpPr>
        <p:spPr>
          <a:xfrm flipH="1">
            <a:off x="15069277" y="1479793"/>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sp>
        <p:nvSpPr>
          <p:cNvPr id="10" name="Freeform 10"/>
          <p:cNvSpPr/>
          <p:nvPr/>
        </p:nvSpPr>
        <p:spPr>
          <a:xfrm>
            <a:off x="454842" y="4574622"/>
            <a:ext cx="1571057" cy="2112668"/>
          </a:xfrm>
          <a:custGeom>
            <a:avLst/>
            <a:gdLst/>
            <a:ahLst/>
            <a:cxnLst/>
            <a:rect l="l" t="t" r="r" b="b"/>
            <a:pathLst>
              <a:path w="1571057" h="2112668">
                <a:moveTo>
                  <a:pt x="0" y="0"/>
                </a:moveTo>
                <a:lnTo>
                  <a:pt x="1571057" y="0"/>
                </a:lnTo>
                <a:lnTo>
                  <a:pt x="1571057" y="2112669"/>
                </a:lnTo>
                <a:lnTo>
                  <a:pt x="0" y="21126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1" name="Freeform 11"/>
          <p:cNvSpPr/>
          <p:nvPr/>
        </p:nvSpPr>
        <p:spPr>
          <a:xfrm rot="-1134000" flipH="1">
            <a:off x="698014" y="8574024"/>
            <a:ext cx="712715" cy="1116525"/>
          </a:xfrm>
          <a:custGeom>
            <a:avLst/>
            <a:gdLst/>
            <a:ahLst/>
            <a:cxnLst/>
            <a:rect l="l" t="t" r="r" b="b"/>
            <a:pathLst>
              <a:path w="712715" h="1116525">
                <a:moveTo>
                  <a:pt x="712715" y="0"/>
                </a:moveTo>
                <a:lnTo>
                  <a:pt x="0" y="0"/>
                </a:lnTo>
                <a:lnTo>
                  <a:pt x="0" y="1116524"/>
                </a:lnTo>
                <a:lnTo>
                  <a:pt x="712715" y="1116524"/>
                </a:lnTo>
                <a:lnTo>
                  <a:pt x="71271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nvGrpSpPr>
          <p:cNvPr id="12" name="Group 12"/>
          <p:cNvGrpSpPr/>
          <p:nvPr/>
        </p:nvGrpSpPr>
        <p:grpSpPr>
          <a:xfrm>
            <a:off x="2929557" y="7223805"/>
            <a:ext cx="5794131" cy="2168527"/>
            <a:chOff x="0" y="0"/>
            <a:chExt cx="1526026" cy="712439"/>
          </a:xfrm>
        </p:grpSpPr>
        <p:sp>
          <p:nvSpPr>
            <p:cNvPr id="13" name="Freeform 13"/>
            <p:cNvSpPr/>
            <p:nvPr/>
          </p:nvSpPr>
          <p:spPr>
            <a:xfrm>
              <a:off x="0" y="0"/>
              <a:ext cx="1526026" cy="712439"/>
            </a:xfrm>
            <a:custGeom>
              <a:avLst/>
              <a:gdLst/>
              <a:ahLst/>
              <a:cxnLst/>
              <a:rect l="l" t="t" r="r" b="b"/>
              <a:pathLst>
                <a:path w="1526026" h="712439">
                  <a:moveTo>
                    <a:pt x="17370" y="0"/>
                  </a:moveTo>
                  <a:lnTo>
                    <a:pt x="1508656" y="0"/>
                  </a:lnTo>
                  <a:cubicBezTo>
                    <a:pt x="1513263" y="0"/>
                    <a:pt x="1517681" y="1830"/>
                    <a:pt x="1520939" y="5088"/>
                  </a:cubicBezTo>
                  <a:cubicBezTo>
                    <a:pt x="1524196" y="8345"/>
                    <a:pt x="1526026" y="12763"/>
                    <a:pt x="1526026" y="17370"/>
                  </a:cubicBezTo>
                  <a:lnTo>
                    <a:pt x="1526026" y="695069"/>
                  </a:lnTo>
                  <a:cubicBezTo>
                    <a:pt x="1526026" y="699675"/>
                    <a:pt x="1524196" y="704094"/>
                    <a:pt x="1520939" y="707351"/>
                  </a:cubicBezTo>
                  <a:cubicBezTo>
                    <a:pt x="1517681" y="710609"/>
                    <a:pt x="1513263" y="712439"/>
                    <a:pt x="1508656" y="712439"/>
                  </a:cubicBezTo>
                  <a:lnTo>
                    <a:pt x="17370" y="712439"/>
                  </a:lnTo>
                  <a:cubicBezTo>
                    <a:pt x="12763" y="712439"/>
                    <a:pt x="8345" y="710609"/>
                    <a:pt x="5088" y="707351"/>
                  </a:cubicBezTo>
                  <a:cubicBezTo>
                    <a:pt x="1830" y="704094"/>
                    <a:pt x="0" y="699675"/>
                    <a:pt x="0" y="695069"/>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txBody>
            <a:bodyPr/>
            <a:lstStyle/>
            <a:p>
              <a:endParaRPr lang="vi-VN"/>
            </a:p>
          </p:txBody>
        </p:sp>
        <p:sp>
          <p:nvSpPr>
            <p:cNvPr id="14" name="TextBox 14"/>
            <p:cNvSpPr txBox="1"/>
            <p:nvPr/>
          </p:nvSpPr>
          <p:spPr>
            <a:xfrm>
              <a:off x="0" y="-28575"/>
              <a:ext cx="1526026" cy="741014"/>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5" name="Freeform 15"/>
          <p:cNvSpPr/>
          <p:nvPr/>
        </p:nvSpPr>
        <p:spPr>
          <a:xfrm rot="-828089" flipH="1">
            <a:off x="8395284" y="8550500"/>
            <a:ext cx="679654" cy="1064733"/>
          </a:xfrm>
          <a:custGeom>
            <a:avLst/>
            <a:gdLst/>
            <a:ahLst/>
            <a:cxnLst/>
            <a:rect l="l" t="t" r="r" b="b"/>
            <a:pathLst>
              <a:path w="679654" h="1064733">
                <a:moveTo>
                  <a:pt x="679655" y="0"/>
                </a:moveTo>
                <a:lnTo>
                  <a:pt x="0" y="0"/>
                </a:lnTo>
                <a:lnTo>
                  <a:pt x="0" y="1064733"/>
                </a:lnTo>
                <a:lnTo>
                  <a:pt x="679655" y="1064733"/>
                </a:lnTo>
                <a:lnTo>
                  <a:pt x="67965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6" name="Freeform 16"/>
          <p:cNvSpPr/>
          <p:nvPr/>
        </p:nvSpPr>
        <p:spPr>
          <a:xfrm rot="145556">
            <a:off x="600334" y="9446730"/>
            <a:ext cx="991833" cy="464922"/>
          </a:xfrm>
          <a:custGeom>
            <a:avLst/>
            <a:gdLst/>
            <a:ahLst/>
            <a:cxnLst/>
            <a:rect l="l" t="t" r="r" b="b"/>
            <a:pathLst>
              <a:path w="991833" h="464922">
                <a:moveTo>
                  <a:pt x="0" y="0"/>
                </a:moveTo>
                <a:lnTo>
                  <a:pt x="991833" y="0"/>
                </a:lnTo>
                <a:lnTo>
                  <a:pt x="991833" y="464922"/>
                </a:lnTo>
                <a:lnTo>
                  <a:pt x="0" y="4649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7" name="Freeform 17"/>
          <p:cNvSpPr/>
          <p:nvPr/>
        </p:nvSpPr>
        <p:spPr>
          <a:xfrm>
            <a:off x="8663924" y="9301607"/>
            <a:ext cx="944886" cy="442915"/>
          </a:xfrm>
          <a:custGeom>
            <a:avLst/>
            <a:gdLst/>
            <a:ahLst/>
            <a:cxnLst/>
            <a:rect l="l" t="t" r="r" b="b"/>
            <a:pathLst>
              <a:path w="944886" h="442915">
                <a:moveTo>
                  <a:pt x="0" y="0"/>
                </a:moveTo>
                <a:lnTo>
                  <a:pt x="944886" y="0"/>
                </a:lnTo>
                <a:lnTo>
                  <a:pt x="944886" y="442915"/>
                </a:lnTo>
                <a:lnTo>
                  <a:pt x="0" y="4429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8" name="Freeform 18"/>
          <p:cNvSpPr/>
          <p:nvPr/>
        </p:nvSpPr>
        <p:spPr>
          <a:xfrm>
            <a:off x="745744" y="6199170"/>
            <a:ext cx="987009" cy="488121"/>
          </a:xfrm>
          <a:custGeom>
            <a:avLst/>
            <a:gdLst/>
            <a:ahLst/>
            <a:cxnLst/>
            <a:rect l="l" t="t" r="r" b="b"/>
            <a:pathLst>
              <a:path w="987009" h="488121">
                <a:moveTo>
                  <a:pt x="0" y="0"/>
                </a:moveTo>
                <a:lnTo>
                  <a:pt x="987008" y="0"/>
                </a:lnTo>
                <a:lnTo>
                  <a:pt x="987008" y="488121"/>
                </a:lnTo>
                <a:lnTo>
                  <a:pt x="0" y="488121"/>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vi-VN"/>
          </a:p>
        </p:txBody>
      </p:sp>
      <p:sp>
        <p:nvSpPr>
          <p:cNvPr id="19" name="Freeform 19"/>
          <p:cNvSpPr/>
          <p:nvPr/>
        </p:nvSpPr>
        <p:spPr>
          <a:xfrm flipH="1">
            <a:off x="1063896" y="1000646"/>
            <a:ext cx="2148145" cy="684721"/>
          </a:xfrm>
          <a:custGeom>
            <a:avLst/>
            <a:gdLst/>
            <a:ahLst/>
            <a:cxnLst/>
            <a:rect l="l" t="t" r="r" b="b"/>
            <a:pathLst>
              <a:path w="2148145" h="684721">
                <a:moveTo>
                  <a:pt x="2148145" y="0"/>
                </a:moveTo>
                <a:lnTo>
                  <a:pt x="0" y="0"/>
                </a:lnTo>
                <a:lnTo>
                  <a:pt x="0" y="684721"/>
                </a:lnTo>
                <a:lnTo>
                  <a:pt x="2148145" y="684721"/>
                </a:lnTo>
                <a:lnTo>
                  <a:pt x="2148145"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0" name="Freeform 20"/>
          <p:cNvSpPr/>
          <p:nvPr/>
        </p:nvSpPr>
        <p:spPr>
          <a:xfrm flipH="1">
            <a:off x="16390592" y="3601112"/>
            <a:ext cx="1737416" cy="3846677"/>
          </a:xfrm>
          <a:custGeom>
            <a:avLst/>
            <a:gdLst/>
            <a:ahLst/>
            <a:cxnLst/>
            <a:rect l="l" t="t" r="r" b="b"/>
            <a:pathLst>
              <a:path w="1737416" h="3846677">
                <a:moveTo>
                  <a:pt x="1737416" y="0"/>
                </a:moveTo>
                <a:lnTo>
                  <a:pt x="0" y="0"/>
                </a:lnTo>
                <a:lnTo>
                  <a:pt x="0" y="3846677"/>
                </a:lnTo>
                <a:lnTo>
                  <a:pt x="1737416" y="3846677"/>
                </a:lnTo>
                <a:lnTo>
                  <a:pt x="1737416"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1" name="Freeform 21"/>
          <p:cNvSpPr/>
          <p:nvPr/>
        </p:nvSpPr>
        <p:spPr>
          <a:xfrm>
            <a:off x="10813653" y="8926364"/>
            <a:ext cx="689330" cy="412449"/>
          </a:xfrm>
          <a:custGeom>
            <a:avLst/>
            <a:gdLst/>
            <a:ahLst/>
            <a:cxnLst/>
            <a:rect l="l" t="t" r="r" b="b"/>
            <a:pathLst>
              <a:path w="689330" h="412449">
                <a:moveTo>
                  <a:pt x="0" y="0"/>
                </a:moveTo>
                <a:lnTo>
                  <a:pt x="689330" y="0"/>
                </a:lnTo>
                <a:lnTo>
                  <a:pt x="689330" y="412450"/>
                </a:lnTo>
                <a:lnTo>
                  <a:pt x="0" y="4124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2" name="TextBox 22"/>
          <p:cNvSpPr txBox="1"/>
          <p:nvPr/>
        </p:nvSpPr>
        <p:spPr>
          <a:xfrm>
            <a:off x="5247862" y="281839"/>
            <a:ext cx="11820911"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2. Bài thơ “Việt Bắc”</a:t>
            </a:r>
            <a:endParaRPr lang="en-GB" sz="6600">
              <a:latin typeface="Times New Roman" panose="02020603050405020304" pitchFamily="18" charset="0"/>
              <a:cs typeface="Times New Roman" panose="02020603050405020304" pitchFamily="18" charset="0"/>
            </a:endParaRPr>
          </a:p>
        </p:txBody>
      </p:sp>
      <p:sp>
        <p:nvSpPr>
          <p:cNvPr id="23" name="TextBox 23"/>
          <p:cNvSpPr txBox="1"/>
          <p:nvPr/>
        </p:nvSpPr>
        <p:spPr>
          <a:xfrm>
            <a:off x="6240437" y="1255630"/>
            <a:ext cx="9791861" cy="1166986"/>
          </a:xfrm>
          <a:prstGeom prst="rect">
            <a:avLst/>
          </a:prstGeom>
        </p:spPr>
        <p:txBody>
          <a:bodyPr wrap="square" lIns="0" tIns="0" rIns="0" bIns="0" rtlCol="0" anchor="t">
            <a:spAutoFit/>
          </a:bodyPr>
          <a:lstStyle/>
          <a:p>
            <a:pPr>
              <a:lnSpc>
                <a:spcPts val="9105"/>
              </a:lnSpc>
            </a:pPr>
            <a:r>
              <a:rPr lang="en-US" sz="5400" b="1">
                <a:latin typeface="Times New Roman" panose="02020603050405020304" pitchFamily="18" charset="0"/>
                <a:cs typeface="Times New Roman" panose="02020603050405020304" pitchFamily="18" charset="0"/>
              </a:rPr>
              <a:t>a. Hoàn cảnh ra đời</a:t>
            </a:r>
            <a:endParaRPr lang="en-US" sz="5400">
              <a:solidFill>
                <a:srgbClr val="FFCA31"/>
              </a:solidFill>
              <a:latin typeface="Times New Roman" panose="02020603050405020304" pitchFamily="18" charset="0"/>
              <a:ea typeface="Dynapuff"/>
              <a:cs typeface="Times New Roman" panose="02020603050405020304" pitchFamily="18" charset="0"/>
              <a:sym typeface="Dynapuff"/>
            </a:endParaRPr>
          </a:p>
        </p:txBody>
      </p:sp>
      <p:sp>
        <p:nvSpPr>
          <p:cNvPr id="24" name="Freeform 24"/>
          <p:cNvSpPr/>
          <p:nvPr/>
        </p:nvSpPr>
        <p:spPr>
          <a:xfrm rot="1387713">
            <a:off x="9051216" y="8564334"/>
            <a:ext cx="620206" cy="971602"/>
          </a:xfrm>
          <a:custGeom>
            <a:avLst/>
            <a:gdLst/>
            <a:ahLst/>
            <a:cxnLst/>
            <a:rect l="l" t="t" r="r" b="b"/>
            <a:pathLst>
              <a:path w="620206" h="971602">
                <a:moveTo>
                  <a:pt x="0" y="0"/>
                </a:moveTo>
                <a:lnTo>
                  <a:pt x="620205" y="0"/>
                </a:lnTo>
                <a:lnTo>
                  <a:pt x="620205" y="971602"/>
                </a:lnTo>
                <a:lnTo>
                  <a:pt x="0" y="97160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grpSp>
        <p:nvGrpSpPr>
          <p:cNvPr id="25" name="Group 25"/>
          <p:cNvGrpSpPr/>
          <p:nvPr/>
        </p:nvGrpSpPr>
        <p:grpSpPr>
          <a:xfrm>
            <a:off x="1937473" y="2970730"/>
            <a:ext cx="6786216" cy="3748658"/>
            <a:chOff x="0" y="0"/>
            <a:chExt cx="1526026" cy="712513"/>
          </a:xfrm>
        </p:grpSpPr>
        <p:sp>
          <p:nvSpPr>
            <p:cNvPr id="26" name="Freeform 26"/>
            <p:cNvSpPr/>
            <p:nvPr/>
          </p:nvSpPr>
          <p:spPr>
            <a:xfrm>
              <a:off x="0" y="0"/>
              <a:ext cx="1526026" cy="712513"/>
            </a:xfrm>
            <a:custGeom>
              <a:avLst/>
              <a:gdLst/>
              <a:ahLst/>
              <a:cxnLst/>
              <a:rect l="l" t="t" r="r" b="b"/>
              <a:pathLst>
                <a:path w="1526026" h="712513">
                  <a:moveTo>
                    <a:pt x="17370" y="0"/>
                  </a:moveTo>
                  <a:lnTo>
                    <a:pt x="1508656" y="0"/>
                  </a:lnTo>
                  <a:cubicBezTo>
                    <a:pt x="1513263" y="0"/>
                    <a:pt x="1517681" y="1830"/>
                    <a:pt x="1520939" y="5088"/>
                  </a:cubicBezTo>
                  <a:cubicBezTo>
                    <a:pt x="1524196" y="8345"/>
                    <a:pt x="1526026" y="12763"/>
                    <a:pt x="1526026" y="17370"/>
                  </a:cubicBezTo>
                  <a:lnTo>
                    <a:pt x="1526026" y="695143"/>
                  </a:lnTo>
                  <a:cubicBezTo>
                    <a:pt x="1526026" y="699749"/>
                    <a:pt x="1524196" y="704168"/>
                    <a:pt x="1520939" y="707425"/>
                  </a:cubicBezTo>
                  <a:cubicBezTo>
                    <a:pt x="1517681" y="710683"/>
                    <a:pt x="1513263" y="712513"/>
                    <a:pt x="1508656" y="712513"/>
                  </a:cubicBezTo>
                  <a:lnTo>
                    <a:pt x="17370" y="712513"/>
                  </a:lnTo>
                  <a:cubicBezTo>
                    <a:pt x="7777" y="712513"/>
                    <a:pt x="0" y="704736"/>
                    <a:pt x="0" y="695143"/>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txBody>
            <a:bodyPr/>
            <a:lstStyle/>
            <a:p>
              <a:endParaRPr lang="vi-VN"/>
            </a:p>
          </p:txBody>
        </p:sp>
        <p:sp>
          <p:nvSpPr>
            <p:cNvPr id="27" name="TextBox 27"/>
            <p:cNvSpPr txBox="1"/>
            <p:nvPr/>
          </p:nvSpPr>
          <p:spPr>
            <a:xfrm>
              <a:off x="0" y="-28575"/>
              <a:ext cx="1526026" cy="741088"/>
            </a:xfrm>
            <a:prstGeom prst="rect">
              <a:avLst/>
            </a:prstGeom>
          </p:spPr>
          <p:txBody>
            <a:bodyPr lIns="50800" tIns="50800" rIns="50800" bIns="50800" rtlCol="0" anchor="ctr"/>
            <a:lstStyle/>
            <a:p>
              <a:pPr algn="ctr">
                <a:lnSpc>
                  <a:spcPts val="2102"/>
                </a:lnSpc>
              </a:pPr>
              <a:endParaRPr sz="3600">
                <a:solidFill>
                  <a:prstClr val="black"/>
                </a:solidFill>
                <a:latin typeface="Times New Roman" panose="02020603050405020304" pitchFamily="18" charset="0"/>
                <a:cs typeface="Times New Roman" panose="02020603050405020304" pitchFamily="18" charset="0"/>
              </a:endParaRPr>
            </a:p>
          </p:txBody>
        </p:sp>
      </p:grpSp>
      <p:grpSp>
        <p:nvGrpSpPr>
          <p:cNvPr id="28" name="Group 28"/>
          <p:cNvGrpSpPr/>
          <p:nvPr/>
        </p:nvGrpSpPr>
        <p:grpSpPr>
          <a:xfrm>
            <a:off x="8996458" y="3516297"/>
            <a:ext cx="6361985" cy="4523516"/>
            <a:chOff x="0" y="0"/>
            <a:chExt cx="1526026" cy="895234"/>
          </a:xfrm>
        </p:grpSpPr>
        <p:sp>
          <p:nvSpPr>
            <p:cNvPr id="29" name="Freeform 29"/>
            <p:cNvSpPr/>
            <p:nvPr/>
          </p:nvSpPr>
          <p:spPr>
            <a:xfrm>
              <a:off x="0" y="0"/>
              <a:ext cx="1526026" cy="895234"/>
            </a:xfrm>
            <a:custGeom>
              <a:avLst/>
              <a:gdLst/>
              <a:ahLst/>
              <a:cxnLst/>
              <a:rect l="l" t="t" r="r" b="b"/>
              <a:pathLst>
                <a:path w="1526026" h="895234">
                  <a:moveTo>
                    <a:pt x="17370" y="0"/>
                  </a:moveTo>
                  <a:lnTo>
                    <a:pt x="1508656" y="0"/>
                  </a:lnTo>
                  <a:cubicBezTo>
                    <a:pt x="1513263" y="0"/>
                    <a:pt x="1517681" y="1830"/>
                    <a:pt x="1520939" y="5088"/>
                  </a:cubicBezTo>
                  <a:cubicBezTo>
                    <a:pt x="1524196" y="8345"/>
                    <a:pt x="1526026" y="12763"/>
                    <a:pt x="1526026" y="17370"/>
                  </a:cubicBezTo>
                  <a:lnTo>
                    <a:pt x="1526026" y="877864"/>
                  </a:lnTo>
                  <a:cubicBezTo>
                    <a:pt x="1526026" y="882470"/>
                    <a:pt x="1524196" y="886889"/>
                    <a:pt x="1520939" y="890146"/>
                  </a:cubicBezTo>
                  <a:cubicBezTo>
                    <a:pt x="1517681" y="893404"/>
                    <a:pt x="1513263" y="895234"/>
                    <a:pt x="1508656" y="895234"/>
                  </a:cubicBezTo>
                  <a:lnTo>
                    <a:pt x="17370" y="895234"/>
                  </a:lnTo>
                  <a:cubicBezTo>
                    <a:pt x="7777" y="895234"/>
                    <a:pt x="0" y="887457"/>
                    <a:pt x="0" y="877864"/>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txBody>
            <a:bodyPr/>
            <a:lstStyle/>
            <a:p>
              <a:endParaRPr lang="vi-VN"/>
            </a:p>
          </p:txBody>
        </p:sp>
        <p:sp>
          <p:nvSpPr>
            <p:cNvPr id="30" name="TextBox 30"/>
            <p:cNvSpPr txBox="1"/>
            <p:nvPr/>
          </p:nvSpPr>
          <p:spPr>
            <a:xfrm>
              <a:off x="0" y="-28575"/>
              <a:ext cx="1526026" cy="923809"/>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1" name="Group 31"/>
          <p:cNvGrpSpPr/>
          <p:nvPr/>
        </p:nvGrpSpPr>
        <p:grpSpPr>
          <a:xfrm>
            <a:off x="4945570" y="6874850"/>
            <a:ext cx="2448105" cy="722877"/>
            <a:chOff x="0" y="0"/>
            <a:chExt cx="644768" cy="190387"/>
          </a:xfrm>
        </p:grpSpPr>
        <p:sp>
          <p:nvSpPr>
            <p:cNvPr id="32" name="Freeform 32"/>
            <p:cNvSpPr/>
            <p:nvPr/>
          </p:nvSpPr>
          <p:spPr>
            <a:xfrm>
              <a:off x="0" y="0"/>
              <a:ext cx="644768" cy="190387"/>
            </a:xfrm>
            <a:custGeom>
              <a:avLst/>
              <a:gdLst/>
              <a:ahLst/>
              <a:cxnLst/>
              <a:rect l="l" t="t" r="r" b="b"/>
              <a:pathLst>
                <a:path w="644768" h="190387">
                  <a:moveTo>
                    <a:pt x="41111" y="0"/>
                  </a:moveTo>
                  <a:lnTo>
                    <a:pt x="603657" y="0"/>
                  </a:lnTo>
                  <a:cubicBezTo>
                    <a:pt x="626362" y="0"/>
                    <a:pt x="644768" y="18406"/>
                    <a:pt x="644768" y="41111"/>
                  </a:cubicBezTo>
                  <a:lnTo>
                    <a:pt x="644768" y="149276"/>
                  </a:lnTo>
                  <a:cubicBezTo>
                    <a:pt x="644768" y="171981"/>
                    <a:pt x="626362" y="190387"/>
                    <a:pt x="603657" y="190387"/>
                  </a:cubicBezTo>
                  <a:lnTo>
                    <a:pt x="41111" y="190387"/>
                  </a:lnTo>
                  <a:cubicBezTo>
                    <a:pt x="18406" y="190387"/>
                    <a:pt x="0" y="171981"/>
                    <a:pt x="0" y="149276"/>
                  </a:cubicBezTo>
                  <a:lnTo>
                    <a:pt x="0" y="41111"/>
                  </a:lnTo>
                  <a:cubicBezTo>
                    <a:pt x="0" y="18406"/>
                    <a:pt x="18406" y="0"/>
                    <a:pt x="41111" y="0"/>
                  </a:cubicBezTo>
                  <a:close/>
                </a:path>
              </a:pathLst>
            </a:custGeom>
            <a:solidFill>
              <a:srgbClr val="FFCA31"/>
            </a:solidFill>
            <a:ln w="28575" cap="sq">
              <a:solidFill>
                <a:srgbClr val="7D4C2A"/>
              </a:solidFill>
              <a:prstDash val="solid"/>
              <a:miter/>
            </a:ln>
          </p:spPr>
          <p:txBody>
            <a:bodyPr/>
            <a:lstStyle/>
            <a:p>
              <a:endParaRPr lang="vi-VN"/>
            </a:p>
          </p:txBody>
        </p:sp>
        <p:sp>
          <p:nvSpPr>
            <p:cNvPr id="33" name="TextBox 33"/>
            <p:cNvSpPr txBox="1"/>
            <p:nvPr/>
          </p:nvSpPr>
          <p:spPr>
            <a:xfrm>
              <a:off x="0" y="-28575"/>
              <a:ext cx="644768"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34" name="Group 34"/>
          <p:cNvGrpSpPr/>
          <p:nvPr/>
        </p:nvGrpSpPr>
        <p:grpSpPr>
          <a:xfrm>
            <a:off x="4471863" y="2609292"/>
            <a:ext cx="2081877" cy="722877"/>
            <a:chOff x="0" y="0"/>
            <a:chExt cx="548313" cy="190387"/>
          </a:xfrm>
        </p:grpSpPr>
        <p:sp>
          <p:nvSpPr>
            <p:cNvPr id="35" name="Freeform 35"/>
            <p:cNvSpPr/>
            <p:nvPr/>
          </p:nvSpPr>
          <p:spPr>
            <a:xfrm>
              <a:off x="0" y="0"/>
              <a:ext cx="548313" cy="190387"/>
            </a:xfrm>
            <a:custGeom>
              <a:avLst/>
              <a:gdLst/>
              <a:ahLst/>
              <a:cxnLst/>
              <a:rect l="l" t="t" r="r" b="b"/>
              <a:pathLst>
                <a:path w="548313" h="190387">
                  <a:moveTo>
                    <a:pt x="48343" y="0"/>
                  </a:moveTo>
                  <a:lnTo>
                    <a:pt x="499970" y="0"/>
                  </a:lnTo>
                  <a:cubicBezTo>
                    <a:pt x="512791" y="0"/>
                    <a:pt x="525088" y="5093"/>
                    <a:pt x="534154" y="14159"/>
                  </a:cubicBezTo>
                  <a:cubicBezTo>
                    <a:pt x="543220" y="23226"/>
                    <a:pt x="548313" y="35522"/>
                    <a:pt x="548313" y="48343"/>
                  </a:cubicBezTo>
                  <a:lnTo>
                    <a:pt x="548313" y="142044"/>
                  </a:lnTo>
                  <a:cubicBezTo>
                    <a:pt x="548313" y="168743"/>
                    <a:pt x="526669" y="190387"/>
                    <a:pt x="499970" y="190387"/>
                  </a:cubicBezTo>
                  <a:lnTo>
                    <a:pt x="48343" y="190387"/>
                  </a:lnTo>
                  <a:cubicBezTo>
                    <a:pt x="21644" y="190387"/>
                    <a:pt x="0" y="168743"/>
                    <a:pt x="0" y="142044"/>
                  </a:cubicBezTo>
                  <a:lnTo>
                    <a:pt x="0" y="48343"/>
                  </a:lnTo>
                  <a:cubicBezTo>
                    <a:pt x="0" y="21644"/>
                    <a:pt x="21644" y="0"/>
                    <a:pt x="48343" y="0"/>
                  </a:cubicBezTo>
                  <a:close/>
                </a:path>
              </a:pathLst>
            </a:custGeom>
            <a:solidFill>
              <a:srgbClr val="FFCA31"/>
            </a:solidFill>
            <a:ln w="28575" cap="sq">
              <a:solidFill>
                <a:srgbClr val="7D4C2A"/>
              </a:solidFill>
              <a:prstDash val="solid"/>
              <a:miter/>
            </a:ln>
          </p:spPr>
          <p:txBody>
            <a:bodyPr/>
            <a:lstStyle/>
            <a:p>
              <a:endParaRPr lang="vi-VN"/>
            </a:p>
          </p:txBody>
        </p:sp>
        <p:sp>
          <p:nvSpPr>
            <p:cNvPr id="36" name="TextBox 36"/>
            <p:cNvSpPr txBox="1"/>
            <p:nvPr/>
          </p:nvSpPr>
          <p:spPr>
            <a:xfrm>
              <a:off x="0" y="-28575"/>
              <a:ext cx="548313"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7" name="Group 37"/>
          <p:cNvGrpSpPr/>
          <p:nvPr/>
        </p:nvGrpSpPr>
        <p:grpSpPr>
          <a:xfrm>
            <a:off x="3484811" y="2609292"/>
            <a:ext cx="796169" cy="722877"/>
            <a:chOff x="0" y="0"/>
            <a:chExt cx="209691" cy="190387"/>
          </a:xfrm>
        </p:grpSpPr>
        <p:sp>
          <p:nvSpPr>
            <p:cNvPr id="38" name="Freeform 38"/>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txBody>
            <a:bodyPr/>
            <a:lstStyle/>
            <a:p>
              <a:endParaRPr lang="vi-VN"/>
            </a:p>
          </p:txBody>
        </p:sp>
        <p:sp>
          <p:nvSpPr>
            <p:cNvPr id="39" name="TextBox 39"/>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0" name="Group 40"/>
          <p:cNvGrpSpPr/>
          <p:nvPr/>
        </p:nvGrpSpPr>
        <p:grpSpPr>
          <a:xfrm>
            <a:off x="10146155" y="3006032"/>
            <a:ext cx="796169" cy="722877"/>
            <a:chOff x="0" y="0"/>
            <a:chExt cx="209691" cy="190387"/>
          </a:xfrm>
        </p:grpSpPr>
        <p:sp>
          <p:nvSpPr>
            <p:cNvPr id="41" name="Freeform 41"/>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txBody>
            <a:bodyPr/>
            <a:lstStyle/>
            <a:p>
              <a:endParaRPr lang="vi-VN"/>
            </a:p>
          </p:txBody>
        </p:sp>
        <p:sp>
          <p:nvSpPr>
            <p:cNvPr id="42" name="TextBox 42"/>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3" name="Group 43"/>
          <p:cNvGrpSpPr/>
          <p:nvPr/>
        </p:nvGrpSpPr>
        <p:grpSpPr>
          <a:xfrm>
            <a:off x="3958518" y="6874850"/>
            <a:ext cx="796169" cy="722877"/>
            <a:chOff x="0" y="0"/>
            <a:chExt cx="209691" cy="190387"/>
          </a:xfrm>
        </p:grpSpPr>
        <p:sp>
          <p:nvSpPr>
            <p:cNvPr id="44" name="Freeform 44"/>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txBody>
            <a:bodyPr/>
            <a:lstStyle/>
            <a:p>
              <a:endParaRPr lang="vi-VN"/>
            </a:p>
          </p:txBody>
        </p:sp>
        <p:sp>
          <p:nvSpPr>
            <p:cNvPr id="45" name="TextBox 45"/>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6" name="Group 46"/>
          <p:cNvGrpSpPr/>
          <p:nvPr/>
        </p:nvGrpSpPr>
        <p:grpSpPr>
          <a:xfrm>
            <a:off x="11136368" y="2999172"/>
            <a:ext cx="3666949" cy="722877"/>
            <a:chOff x="0" y="0"/>
            <a:chExt cx="965781" cy="190387"/>
          </a:xfrm>
        </p:grpSpPr>
        <p:sp>
          <p:nvSpPr>
            <p:cNvPr id="47" name="Freeform 47"/>
            <p:cNvSpPr/>
            <p:nvPr/>
          </p:nvSpPr>
          <p:spPr>
            <a:xfrm>
              <a:off x="0" y="0"/>
              <a:ext cx="965781" cy="190387"/>
            </a:xfrm>
            <a:custGeom>
              <a:avLst/>
              <a:gdLst/>
              <a:ahLst/>
              <a:cxnLst/>
              <a:rect l="l" t="t" r="r" b="b"/>
              <a:pathLst>
                <a:path w="965781" h="190387">
                  <a:moveTo>
                    <a:pt x="27447" y="0"/>
                  </a:moveTo>
                  <a:lnTo>
                    <a:pt x="938334" y="0"/>
                  </a:lnTo>
                  <a:cubicBezTo>
                    <a:pt x="945614" y="0"/>
                    <a:pt x="952595" y="2892"/>
                    <a:pt x="957742" y="8039"/>
                  </a:cubicBezTo>
                  <a:cubicBezTo>
                    <a:pt x="962889" y="13186"/>
                    <a:pt x="965781" y="20167"/>
                    <a:pt x="965781" y="27447"/>
                  </a:cubicBezTo>
                  <a:lnTo>
                    <a:pt x="965781" y="162941"/>
                  </a:lnTo>
                  <a:cubicBezTo>
                    <a:pt x="965781" y="170220"/>
                    <a:pt x="962889" y="177201"/>
                    <a:pt x="957742" y="182348"/>
                  </a:cubicBezTo>
                  <a:cubicBezTo>
                    <a:pt x="952595" y="187496"/>
                    <a:pt x="945614" y="190387"/>
                    <a:pt x="938334" y="190387"/>
                  </a:cubicBezTo>
                  <a:lnTo>
                    <a:pt x="27447" y="190387"/>
                  </a:lnTo>
                  <a:cubicBezTo>
                    <a:pt x="20167" y="190387"/>
                    <a:pt x="13186" y="187496"/>
                    <a:pt x="8039" y="182348"/>
                  </a:cubicBezTo>
                  <a:cubicBezTo>
                    <a:pt x="2892" y="177201"/>
                    <a:pt x="0" y="170220"/>
                    <a:pt x="0" y="162941"/>
                  </a:cubicBezTo>
                  <a:lnTo>
                    <a:pt x="0" y="27447"/>
                  </a:lnTo>
                  <a:cubicBezTo>
                    <a:pt x="0" y="20167"/>
                    <a:pt x="2892" y="13186"/>
                    <a:pt x="8039" y="8039"/>
                  </a:cubicBezTo>
                  <a:cubicBezTo>
                    <a:pt x="13186" y="2892"/>
                    <a:pt x="20167" y="0"/>
                    <a:pt x="27447" y="0"/>
                  </a:cubicBezTo>
                  <a:close/>
                </a:path>
              </a:pathLst>
            </a:custGeom>
            <a:solidFill>
              <a:srgbClr val="FFCA31"/>
            </a:solidFill>
            <a:ln w="28575" cap="sq">
              <a:solidFill>
                <a:srgbClr val="7D4C2A"/>
              </a:solidFill>
              <a:prstDash val="solid"/>
              <a:miter/>
            </a:ln>
          </p:spPr>
          <p:txBody>
            <a:bodyPr/>
            <a:lstStyle/>
            <a:p>
              <a:endParaRPr lang="vi-VN"/>
            </a:p>
          </p:txBody>
        </p:sp>
        <p:sp>
          <p:nvSpPr>
            <p:cNvPr id="48" name="TextBox 48"/>
            <p:cNvSpPr txBox="1"/>
            <p:nvPr/>
          </p:nvSpPr>
          <p:spPr>
            <a:xfrm>
              <a:off x="0" y="-28575"/>
              <a:ext cx="965781"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49" name="TextBox 49"/>
          <p:cNvSpPr txBox="1"/>
          <p:nvPr/>
        </p:nvSpPr>
        <p:spPr>
          <a:xfrm>
            <a:off x="9136367" y="3821107"/>
            <a:ext cx="6073275" cy="3877985"/>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Tháng 10 - 1954, cơ quan trung ương Đảng,</a:t>
            </a:r>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Chính phủ và những người kháng chiến rời chiến khu Việt Bắc về tiếp quản Thủ đô Hà Nội. Nhân sự kiện thời sự có ý nghĩa lịch sử này, Tố Hữu đã viết bài thơ “Việt Bắc”</a:t>
            </a:r>
            <a:endParaRPr lang="en-US" sz="36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56" name="TextBox 56"/>
          <p:cNvSpPr txBox="1"/>
          <p:nvPr/>
        </p:nvSpPr>
        <p:spPr>
          <a:xfrm>
            <a:off x="2165808" y="3591763"/>
            <a:ext cx="6276329" cy="2769989"/>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Sau khi chiến dịch Điện Biên Phủ kết thúc thắng lợi (tháng 5 - 1954), Hiệp định Giơ-ne-vơ được kí kết (tháng 7 - 1954), hòa bình được lập lại ở miền Bắc.</a:t>
            </a:r>
            <a:endParaRPr lang="en-GB" sz="3600">
              <a:latin typeface="Times New Roman" panose="02020603050405020304" pitchFamily="18" charset="0"/>
              <a:cs typeface="Times New Roman" panose="02020603050405020304" pitchFamily="18" charset="0"/>
            </a:endParaRPr>
          </a:p>
        </p:txBody>
      </p:sp>
      <p:sp>
        <p:nvSpPr>
          <p:cNvPr id="57" name="TextBox 57"/>
          <p:cNvSpPr txBox="1"/>
          <p:nvPr/>
        </p:nvSpPr>
        <p:spPr>
          <a:xfrm>
            <a:off x="3188691" y="7884665"/>
            <a:ext cx="4972772" cy="1107996"/>
          </a:xfrm>
          <a:prstGeom prst="rect">
            <a:avLst/>
          </a:prstGeom>
        </p:spPr>
        <p:txBody>
          <a:bodyPr wrap="square" lIns="0" tIns="0" rIns="0" bIns="0" rtlCol="0" anchor="t">
            <a:spAutoFit/>
          </a:bodyPr>
          <a:lstStyle/>
          <a:p>
            <a:pPr algn="just">
              <a:spcBef>
                <a:spcPct val="0"/>
              </a:spcBef>
            </a:pPr>
            <a:r>
              <a:rPr lang="en-US" sz="3600">
                <a:latin typeface="Times New Roman" panose="02020603050405020304" pitchFamily="18" charset="0"/>
                <a:cs typeface="Times New Roman" panose="02020603050405020304" pitchFamily="18" charset="0"/>
              </a:rPr>
              <a:t>Bài thơ gồm 150 câu thơ lục bát</a:t>
            </a:r>
            <a:r>
              <a:rPr lang="en-US" sz="3600">
                <a:solidFill>
                  <a:srgbClr val="7E4D2C"/>
                </a:solidFill>
                <a:latin typeface="Times New Roman" panose="02020603050405020304" pitchFamily="18" charset="0"/>
                <a:ea typeface="More Sugar Thin"/>
                <a:cs typeface="Times New Roman" panose="02020603050405020304" pitchFamily="18" charset="0"/>
                <a:sym typeface="More Sugar Thin"/>
              </a:rPr>
              <a:t>.</a:t>
            </a:r>
          </a:p>
        </p:txBody>
      </p:sp>
      <p:sp>
        <p:nvSpPr>
          <p:cNvPr id="59" name="Freeform 59"/>
          <p:cNvSpPr/>
          <p:nvPr/>
        </p:nvSpPr>
        <p:spPr>
          <a:xfrm>
            <a:off x="12487152" y="1036555"/>
            <a:ext cx="1545650" cy="836583"/>
          </a:xfrm>
          <a:custGeom>
            <a:avLst/>
            <a:gdLst/>
            <a:ahLst/>
            <a:cxnLst/>
            <a:rect l="l" t="t" r="r" b="b"/>
            <a:pathLst>
              <a:path w="1545650" h="836583">
                <a:moveTo>
                  <a:pt x="0" y="0"/>
                </a:moveTo>
                <a:lnTo>
                  <a:pt x="1545650" y="0"/>
                </a:lnTo>
                <a:lnTo>
                  <a:pt x="1545650" y="836582"/>
                </a:lnTo>
                <a:lnTo>
                  <a:pt x="0" y="836582"/>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vi-VN"/>
          </a:p>
        </p:txBody>
      </p:sp>
      <p:sp>
        <p:nvSpPr>
          <p:cNvPr id="60" name="Freeform 11"/>
          <p:cNvSpPr/>
          <p:nvPr/>
        </p:nvSpPr>
        <p:spPr>
          <a:xfrm>
            <a:off x="15408670" y="2742837"/>
            <a:ext cx="2840060" cy="6846335"/>
          </a:xfrm>
          <a:custGeom>
            <a:avLst/>
            <a:gdLst/>
            <a:ahLst/>
            <a:cxnLst/>
            <a:rect l="l" t="t" r="r" b="b"/>
            <a:pathLst>
              <a:path w="1887664" h="4114800">
                <a:moveTo>
                  <a:pt x="0" y="0"/>
                </a:moveTo>
                <a:lnTo>
                  <a:pt x="1887665" y="0"/>
                </a:lnTo>
                <a:lnTo>
                  <a:pt x="1887665"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Tree>
    <p:extLst>
      <p:ext uri="{BB962C8B-B14F-4D97-AF65-F5344CB8AC3E}">
        <p14:creationId xmlns:p14="http://schemas.microsoft.com/office/powerpoint/2010/main" val="39128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par>
                                <p:cTn id="18" presetID="16" presetClass="entr" presetSubtype="2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22" presetClass="entr" presetSubtype="4"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par>
                                <p:cTn id="35" presetID="2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down)">
                                      <p:cBhvr>
                                        <p:cTn id="40" dur="500"/>
                                        <p:tgtEl>
                                          <p:spTgt spid="49"/>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inVertical)">
                                      <p:cBhvr>
                                        <p:cTn id="48" dur="500"/>
                                        <p:tgtEl>
                                          <p:spTgt spid="43"/>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49" grpId="0"/>
      <p:bldP spid="56"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8" name="Freeform 38"/>
          <p:cNvSpPr/>
          <p:nvPr/>
        </p:nvSpPr>
        <p:spPr>
          <a:xfrm>
            <a:off x="-4478490" y="9372600"/>
            <a:ext cx="6488240" cy="1403082"/>
          </a:xfrm>
          <a:custGeom>
            <a:avLst/>
            <a:gdLst/>
            <a:ahLst/>
            <a:cxnLst/>
            <a:rect l="l" t="t" r="r" b="b"/>
            <a:pathLst>
              <a:path w="6488240" h="1403082">
                <a:moveTo>
                  <a:pt x="0" y="0"/>
                </a:moveTo>
                <a:lnTo>
                  <a:pt x="6488240" y="0"/>
                </a:lnTo>
                <a:lnTo>
                  <a:pt x="6488240" y="1403082"/>
                </a:lnTo>
                <a:lnTo>
                  <a:pt x="0" y="14030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9" name="Freeform 39"/>
          <p:cNvSpPr/>
          <p:nvPr/>
        </p:nvSpPr>
        <p:spPr>
          <a:xfrm rot="539303">
            <a:off x="308391" y="8522900"/>
            <a:ext cx="955144" cy="1495334"/>
          </a:xfrm>
          <a:custGeom>
            <a:avLst/>
            <a:gdLst/>
            <a:ahLst/>
            <a:cxnLst/>
            <a:rect l="l" t="t" r="r" b="b"/>
            <a:pathLst>
              <a:path w="955144" h="1495334">
                <a:moveTo>
                  <a:pt x="0" y="0"/>
                </a:moveTo>
                <a:lnTo>
                  <a:pt x="955145" y="0"/>
                </a:lnTo>
                <a:lnTo>
                  <a:pt x="955145" y="1495334"/>
                </a:lnTo>
                <a:lnTo>
                  <a:pt x="0" y="14953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0" name="Freeform 40"/>
          <p:cNvSpPr/>
          <p:nvPr/>
        </p:nvSpPr>
        <p:spPr>
          <a:xfrm rot="2358971" flipH="1">
            <a:off x="880468" y="9184108"/>
            <a:ext cx="708337" cy="1108942"/>
          </a:xfrm>
          <a:custGeom>
            <a:avLst/>
            <a:gdLst/>
            <a:ahLst/>
            <a:cxnLst/>
            <a:rect l="l" t="t" r="r" b="b"/>
            <a:pathLst>
              <a:path w="708337" h="1108942">
                <a:moveTo>
                  <a:pt x="708337" y="0"/>
                </a:moveTo>
                <a:lnTo>
                  <a:pt x="0" y="0"/>
                </a:lnTo>
                <a:lnTo>
                  <a:pt x="0" y="1108942"/>
                </a:lnTo>
                <a:lnTo>
                  <a:pt x="708337" y="1108942"/>
                </a:lnTo>
                <a:lnTo>
                  <a:pt x="70833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41" name="Freeform 41"/>
          <p:cNvSpPr/>
          <p:nvPr/>
        </p:nvSpPr>
        <p:spPr>
          <a:xfrm rot="3265586">
            <a:off x="525562" y="2472714"/>
            <a:ext cx="513151" cy="613634"/>
          </a:xfrm>
          <a:custGeom>
            <a:avLst/>
            <a:gdLst/>
            <a:ahLst/>
            <a:cxnLst/>
            <a:rect l="l" t="t" r="r" b="b"/>
            <a:pathLst>
              <a:path w="513151" h="613634">
                <a:moveTo>
                  <a:pt x="0" y="0"/>
                </a:moveTo>
                <a:lnTo>
                  <a:pt x="513151" y="0"/>
                </a:lnTo>
                <a:lnTo>
                  <a:pt x="513151" y="613634"/>
                </a:lnTo>
                <a:lnTo>
                  <a:pt x="0" y="6136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2" name="Freeform 42"/>
          <p:cNvSpPr/>
          <p:nvPr/>
        </p:nvSpPr>
        <p:spPr>
          <a:xfrm rot="229997">
            <a:off x="16676950" y="9552407"/>
            <a:ext cx="1771883" cy="830570"/>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43" name="Freeform 43"/>
          <p:cNvSpPr/>
          <p:nvPr/>
        </p:nvSpPr>
        <p:spPr>
          <a:xfrm>
            <a:off x="-552877" y="1041484"/>
            <a:ext cx="1927359" cy="614346"/>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44" name="Freeform 44"/>
          <p:cNvSpPr/>
          <p:nvPr/>
        </p:nvSpPr>
        <p:spPr>
          <a:xfrm>
            <a:off x="16267045" y="1848789"/>
            <a:ext cx="1927359" cy="614346"/>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45" name="Freeform 45"/>
          <p:cNvSpPr/>
          <p:nvPr/>
        </p:nvSpPr>
        <p:spPr>
          <a:xfrm rot="-553936">
            <a:off x="14004055" y="747350"/>
            <a:ext cx="1864904" cy="994818"/>
          </a:xfrm>
          <a:custGeom>
            <a:avLst/>
            <a:gdLst/>
            <a:ahLst/>
            <a:cxnLst/>
            <a:rect l="l" t="t" r="r" b="b"/>
            <a:pathLst>
              <a:path w="1864904" h="994818">
                <a:moveTo>
                  <a:pt x="0" y="0"/>
                </a:moveTo>
                <a:lnTo>
                  <a:pt x="1864904" y="0"/>
                </a:lnTo>
                <a:lnTo>
                  <a:pt x="1864904" y="994818"/>
                </a:lnTo>
                <a:lnTo>
                  <a:pt x="0" y="9948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46" name="Freeform 46"/>
          <p:cNvSpPr/>
          <p:nvPr/>
        </p:nvSpPr>
        <p:spPr>
          <a:xfrm rot="762801">
            <a:off x="2569856" y="974306"/>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vi-VN"/>
          </a:p>
        </p:txBody>
      </p:sp>
      <p:sp>
        <p:nvSpPr>
          <p:cNvPr id="49" name="Rectangle 48"/>
          <p:cNvSpPr/>
          <p:nvPr/>
        </p:nvSpPr>
        <p:spPr>
          <a:xfrm>
            <a:off x="2256799" y="1999718"/>
            <a:ext cx="14010246" cy="1264385"/>
          </a:xfrm>
          <a:prstGeom prst="rect">
            <a:avLst/>
          </a:prstGeom>
        </p:spPr>
        <p:txBody>
          <a:bodyPr wrap="none">
            <a:spAutoFit/>
          </a:bodyPr>
          <a:lstStyle/>
          <a:p>
            <a:pPr marL="228600" indent="-228600">
              <a:lnSpc>
                <a:spcPct val="115000"/>
              </a:lnSpc>
              <a:spcAft>
                <a:spcPts val="0"/>
              </a:spcAft>
              <a:tabLst>
                <a:tab pos="228600" algn="l"/>
                <a:tab pos="457200" algn="l"/>
              </a:tabLst>
            </a:pPr>
            <a:r>
              <a:rPr lang="en-US" sz="7200" b="1">
                <a:ln w="9525">
                  <a:solidFill>
                    <a:schemeClr val="bg1"/>
                  </a:solidFill>
                  <a:prstDash val="solid"/>
                </a:ln>
                <a:effectLst>
                  <a:outerShdw blurRad="12700" dist="38100" dir="2700000" algn="tl" rotWithShape="0">
                    <a:schemeClr val="bg1">
                      <a:lumMod val="50000"/>
                    </a:schemeClr>
                  </a:outerShdw>
                  <a:reflection blurRad="6350" stA="60000" endA="900" endPos="60000" dist="29997" dir="5400000" sy="-100000" algn="bl" rotWithShape="0"/>
                </a:effectLst>
                <a:latin typeface="Times New Roman" panose="02020603050405020304" pitchFamily="18" charset="0"/>
                <a:ea typeface="Calibri" panose="020F0502020204030204" pitchFamily="34" charset="0"/>
              </a:rPr>
              <a:t>II. ĐỌC VÀ TÌM HIỂU VĂN BẢN</a:t>
            </a:r>
            <a:endParaRPr lang="en-GB" sz="7200" b="1">
              <a:ln w="9525">
                <a:solidFill>
                  <a:schemeClr val="bg1"/>
                </a:solidFill>
                <a:prstDash val="solid"/>
              </a:ln>
              <a:effectLst>
                <a:outerShdw blurRad="12700" dist="38100" dir="2700000" algn="tl" rotWithShape="0">
                  <a:schemeClr val="bg1">
                    <a:lumMod val="50000"/>
                  </a:schemeClr>
                </a:outerShdw>
                <a:reflection blurRad="6350" stA="60000" endA="900" endPos="60000" dist="29997" dir="5400000" sy="-100000" algn="bl" rotWithShape="0"/>
              </a:effectLst>
              <a:latin typeface="Times New Roman" panose="02020603050405020304" pitchFamily="18" charset="0"/>
              <a:ea typeface="Calibri" panose="020F0502020204030204" pitchFamily="34" charset="0"/>
            </a:endParaRPr>
          </a:p>
        </p:txBody>
      </p:sp>
      <p:sp>
        <p:nvSpPr>
          <p:cNvPr id="50" name="Freeform 9"/>
          <p:cNvSpPr/>
          <p:nvPr/>
        </p:nvSpPr>
        <p:spPr>
          <a:xfrm>
            <a:off x="2868428" y="3618591"/>
            <a:ext cx="13398617" cy="5754009"/>
          </a:xfrm>
          <a:custGeom>
            <a:avLst/>
            <a:gdLst/>
            <a:ahLst/>
            <a:cxnLst/>
            <a:rect l="l" t="t" r="r" b="b"/>
            <a:pathLst>
              <a:path w="7315200" h="2999232">
                <a:moveTo>
                  <a:pt x="0" y="0"/>
                </a:moveTo>
                <a:lnTo>
                  <a:pt x="7315200" y="0"/>
                </a:lnTo>
                <a:lnTo>
                  <a:pt x="7315200" y="2999232"/>
                </a:lnTo>
                <a:lnTo>
                  <a:pt x="0" y="29992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grpSp>
        <p:nvGrpSpPr>
          <p:cNvPr id="51" name="Group 2"/>
          <p:cNvGrpSpPr/>
          <p:nvPr/>
        </p:nvGrpSpPr>
        <p:grpSpPr>
          <a:xfrm rot="-235630">
            <a:off x="-3637898" y="4725214"/>
            <a:ext cx="22613240" cy="6883705"/>
            <a:chOff x="0" y="0"/>
            <a:chExt cx="30150986" cy="9178273"/>
          </a:xfrm>
        </p:grpSpPr>
        <p:sp>
          <p:nvSpPr>
            <p:cNvPr id="52" name="Freeform 3"/>
            <p:cNvSpPr/>
            <p:nvPr/>
          </p:nvSpPr>
          <p:spPr>
            <a:xfrm rot="219217" flipH="1">
              <a:off x="182811" y="539759"/>
              <a:ext cx="17140804" cy="6284249"/>
            </a:xfrm>
            <a:custGeom>
              <a:avLst/>
              <a:gdLst/>
              <a:ahLst/>
              <a:cxnLst/>
              <a:rect l="l" t="t" r="r" b="b"/>
              <a:pathLst>
                <a:path w="17140804" h="6284249">
                  <a:moveTo>
                    <a:pt x="17140804" y="0"/>
                  </a:moveTo>
                  <a:lnTo>
                    <a:pt x="0" y="0"/>
                  </a:lnTo>
                  <a:lnTo>
                    <a:pt x="0" y="6284249"/>
                  </a:lnTo>
                  <a:lnTo>
                    <a:pt x="17140804" y="6284249"/>
                  </a:lnTo>
                  <a:lnTo>
                    <a:pt x="17140804" y="0"/>
                  </a:lnTo>
                  <a:close/>
                </a:path>
              </a:pathLst>
            </a:custGeom>
            <a:blipFill>
              <a:blip r:embed="rId20">
                <a:extLst>
                  <a:ext uri="{96DAC541-7B7A-43D3-8B79-37D633B846F1}">
                    <asvg:svgBlip xmlns:asvg="http://schemas.microsoft.com/office/drawing/2016/SVG/main" r:embed="rId21"/>
                  </a:ext>
                </a:extLst>
              </a:blip>
              <a:stretch>
                <a:fillRect r="-75411" b="-40544"/>
              </a:stretch>
            </a:blipFill>
            <a:ln cap="sq">
              <a:noFill/>
              <a:prstDash val="solid"/>
              <a:miter/>
            </a:ln>
          </p:spPr>
          <p:txBody>
            <a:bodyPr/>
            <a:lstStyle/>
            <a:p>
              <a:endParaRPr lang="vi-VN"/>
            </a:p>
          </p:txBody>
        </p:sp>
        <p:sp>
          <p:nvSpPr>
            <p:cNvPr id="53" name="Freeform 4"/>
            <p:cNvSpPr/>
            <p:nvPr/>
          </p:nvSpPr>
          <p:spPr>
            <a:xfrm rot="219217" flipH="1">
              <a:off x="14717547" y="3098831"/>
              <a:ext cx="15270575" cy="5598576"/>
            </a:xfrm>
            <a:custGeom>
              <a:avLst/>
              <a:gdLst/>
              <a:ahLst/>
              <a:cxnLst/>
              <a:rect l="l" t="t" r="r" b="b"/>
              <a:pathLst>
                <a:path w="15270575" h="5598576">
                  <a:moveTo>
                    <a:pt x="15270574" y="0"/>
                  </a:moveTo>
                  <a:lnTo>
                    <a:pt x="0" y="0"/>
                  </a:lnTo>
                  <a:lnTo>
                    <a:pt x="0" y="5598576"/>
                  </a:lnTo>
                  <a:lnTo>
                    <a:pt x="15270574" y="5598576"/>
                  </a:lnTo>
                  <a:lnTo>
                    <a:pt x="15270574" y="0"/>
                  </a:lnTo>
                  <a:close/>
                </a:path>
              </a:pathLst>
            </a:custGeom>
            <a:blipFill>
              <a:blip r:embed="rId20">
                <a:extLst>
                  <a:ext uri="{96DAC541-7B7A-43D3-8B79-37D633B846F1}">
                    <asvg:svgBlip xmlns:asvg="http://schemas.microsoft.com/office/drawing/2016/SVG/main" r:embed="rId21"/>
                  </a:ext>
                </a:extLst>
              </a:blip>
              <a:stretch>
                <a:fillRect r="-75411" b="-40544"/>
              </a:stretch>
            </a:blipFill>
            <a:ln cap="sq">
              <a:noFill/>
              <a:prstDash val="solid"/>
              <a:miter/>
            </a:ln>
          </p:spPr>
          <p:txBody>
            <a:bodyPr/>
            <a:lstStyle/>
            <a:p>
              <a:endParaRPr lang="vi-VN"/>
            </a:p>
          </p:txBody>
        </p:sp>
        <p:grpSp>
          <p:nvGrpSpPr>
            <p:cNvPr id="54" name="Group 5"/>
            <p:cNvGrpSpPr/>
            <p:nvPr/>
          </p:nvGrpSpPr>
          <p:grpSpPr>
            <a:xfrm>
              <a:off x="4584324" y="5626088"/>
              <a:ext cx="25306443" cy="2235347"/>
              <a:chOff x="0" y="0"/>
              <a:chExt cx="4998804" cy="441550"/>
            </a:xfrm>
          </p:grpSpPr>
          <p:sp>
            <p:nvSpPr>
              <p:cNvPr id="55" name="Freeform 6"/>
              <p:cNvSpPr/>
              <p:nvPr/>
            </p:nvSpPr>
            <p:spPr>
              <a:xfrm>
                <a:off x="0" y="0"/>
                <a:ext cx="4998803" cy="441550"/>
              </a:xfrm>
              <a:custGeom>
                <a:avLst/>
                <a:gdLst/>
                <a:ahLst/>
                <a:cxnLst/>
                <a:rect l="l" t="t" r="r" b="b"/>
                <a:pathLst>
                  <a:path w="4998803" h="441550">
                    <a:moveTo>
                      <a:pt x="0" y="0"/>
                    </a:moveTo>
                    <a:lnTo>
                      <a:pt x="4998803" y="0"/>
                    </a:lnTo>
                    <a:lnTo>
                      <a:pt x="4998803" y="441550"/>
                    </a:lnTo>
                    <a:lnTo>
                      <a:pt x="0" y="441550"/>
                    </a:lnTo>
                    <a:close/>
                  </a:path>
                </a:pathLst>
              </a:custGeom>
              <a:solidFill>
                <a:srgbClr val="35684E"/>
              </a:solidFill>
            </p:spPr>
            <p:txBody>
              <a:bodyPr/>
              <a:lstStyle/>
              <a:p>
                <a:endParaRPr lang="vi-VN"/>
              </a:p>
            </p:txBody>
          </p:sp>
          <p:sp>
            <p:nvSpPr>
              <p:cNvPr id="56" name="TextBox 7"/>
              <p:cNvSpPr txBox="1"/>
              <p:nvPr/>
            </p:nvSpPr>
            <p:spPr>
              <a:xfrm>
                <a:off x="0" y="-28575"/>
                <a:ext cx="4998804" cy="470125"/>
              </a:xfrm>
              <a:prstGeom prst="rect">
                <a:avLst/>
              </a:prstGeom>
            </p:spPr>
            <p:txBody>
              <a:bodyPr lIns="50800" tIns="50800" rIns="50800" bIns="50800" rtlCol="0" anchor="ctr"/>
              <a:lstStyle/>
              <a:p>
                <a:pPr algn="ctr">
                  <a:lnSpc>
                    <a:spcPts val="2102"/>
                  </a:lnSpc>
                </a:pPr>
                <a:endParaRPr>
                  <a:solidFill>
                    <a:prstClr val="black"/>
                  </a:solidFill>
                </a:endParaRPr>
              </a:p>
            </p:txBody>
          </p:sp>
        </p:grpSp>
      </p:grpSp>
      <p:sp>
        <p:nvSpPr>
          <p:cNvPr id="19" name="Freeform 11"/>
          <p:cNvSpPr/>
          <p:nvPr/>
        </p:nvSpPr>
        <p:spPr>
          <a:xfrm rot="-1134000" flipH="1">
            <a:off x="698014" y="8574024"/>
            <a:ext cx="712715" cy="1116525"/>
          </a:xfrm>
          <a:custGeom>
            <a:avLst/>
            <a:gdLst/>
            <a:ahLst/>
            <a:cxnLst/>
            <a:rect l="l" t="t" r="r" b="b"/>
            <a:pathLst>
              <a:path w="712715" h="1116525">
                <a:moveTo>
                  <a:pt x="712715" y="0"/>
                </a:moveTo>
                <a:lnTo>
                  <a:pt x="0" y="0"/>
                </a:lnTo>
                <a:lnTo>
                  <a:pt x="0" y="1116524"/>
                </a:lnTo>
                <a:lnTo>
                  <a:pt x="712715" y="1116524"/>
                </a:lnTo>
                <a:lnTo>
                  <a:pt x="71271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15"/>
          <p:cNvSpPr/>
          <p:nvPr/>
        </p:nvSpPr>
        <p:spPr>
          <a:xfrm rot="-828089" flipH="1">
            <a:off x="8395284" y="8550500"/>
            <a:ext cx="679654" cy="1064733"/>
          </a:xfrm>
          <a:custGeom>
            <a:avLst/>
            <a:gdLst/>
            <a:ahLst/>
            <a:cxnLst/>
            <a:rect l="l" t="t" r="r" b="b"/>
            <a:pathLst>
              <a:path w="679654" h="1064733">
                <a:moveTo>
                  <a:pt x="679655" y="0"/>
                </a:moveTo>
                <a:lnTo>
                  <a:pt x="0" y="0"/>
                </a:lnTo>
                <a:lnTo>
                  <a:pt x="0" y="1064733"/>
                </a:lnTo>
                <a:lnTo>
                  <a:pt x="679655" y="1064733"/>
                </a:lnTo>
                <a:lnTo>
                  <a:pt x="67965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1" name="Freeform 16"/>
          <p:cNvSpPr/>
          <p:nvPr/>
        </p:nvSpPr>
        <p:spPr>
          <a:xfrm rot="145556">
            <a:off x="600334" y="9446730"/>
            <a:ext cx="991833" cy="464922"/>
          </a:xfrm>
          <a:custGeom>
            <a:avLst/>
            <a:gdLst/>
            <a:ahLst/>
            <a:cxnLst/>
            <a:rect l="l" t="t" r="r" b="b"/>
            <a:pathLst>
              <a:path w="991833" h="464922">
                <a:moveTo>
                  <a:pt x="0" y="0"/>
                </a:moveTo>
                <a:lnTo>
                  <a:pt x="991833" y="0"/>
                </a:lnTo>
                <a:lnTo>
                  <a:pt x="991833" y="464922"/>
                </a:lnTo>
                <a:lnTo>
                  <a:pt x="0" y="464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2" name="Freeform 17"/>
          <p:cNvSpPr/>
          <p:nvPr/>
        </p:nvSpPr>
        <p:spPr>
          <a:xfrm>
            <a:off x="8663924" y="9301607"/>
            <a:ext cx="944886" cy="442915"/>
          </a:xfrm>
          <a:custGeom>
            <a:avLst/>
            <a:gdLst/>
            <a:ahLst/>
            <a:cxnLst/>
            <a:rect l="l" t="t" r="r" b="b"/>
            <a:pathLst>
              <a:path w="944886" h="442915">
                <a:moveTo>
                  <a:pt x="0" y="0"/>
                </a:moveTo>
                <a:lnTo>
                  <a:pt x="944886" y="0"/>
                </a:lnTo>
                <a:lnTo>
                  <a:pt x="944886" y="442915"/>
                </a:lnTo>
                <a:lnTo>
                  <a:pt x="0" y="4429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3" name="Freeform 21"/>
          <p:cNvSpPr/>
          <p:nvPr/>
        </p:nvSpPr>
        <p:spPr>
          <a:xfrm>
            <a:off x="10813653" y="8926364"/>
            <a:ext cx="689330" cy="412449"/>
          </a:xfrm>
          <a:custGeom>
            <a:avLst/>
            <a:gdLst/>
            <a:ahLst/>
            <a:cxnLst/>
            <a:rect l="l" t="t" r="r" b="b"/>
            <a:pathLst>
              <a:path w="689330" h="412449">
                <a:moveTo>
                  <a:pt x="0" y="0"/>
                </a:moveTo>
                <a:lnTo>
                  <a:pt x="689330" y="0"/>
                </a:lnTo>
                <a:lnTo>
                  <a:pt x="689330" y="412450"/>
                </a:lnTo>
                <a:lnTo>
                  <a:pt x="0" y="4124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4" name="Freeform 24"/>
          <p:cNvSpPr/>
          <p:nvPr/>
        </p:nvSpPr>
        <p:spPr>
          <a:xfrm rot="1387713">
            <a:off x="9051216" y="8564334"/>
            <a:ext cx="620206" cy="971602"/>
          </a:xfrm>
          <a:custGeom>
            <a:avLst/>
            <a:gdLst/>
            <a:ahLst/>
            <a:cxnLst/>
            <a:rect l="l" t="t" r="r" b="b"/>
            <a:pathLst>
              <a:path w="620206" h="971602">
                <a:moveTo>
                  <a:pt x="0" y="0"/>
                </a:moveTo>
                <a:lnTo>
                  <a:pt x="620205" y="0"/>
                </a:lnTo>
                <a:lnTo>
                  <a:pt x="620205" y="971602"/>
                </a:lnTo>
                <a:lnTo>
                  <a:pt x="0" y="9716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25" name="Freeform 11"/>
          <p:cNvSpPr/>
          <p:nvPr/>
        </p:nvSpPr>
        <p:spPr>
          <a:xfrm rot="-1134000" flipH="1">
            <a:off x="5334112" y="7979136"/>
            <a:ext cx="712715" cy="1116525"/>
          </a:xfrm>
          <a:custGeom>
            <a:avLst/>
            <a:gdLst/>
            <a:ahLst/>
            <a:cxnLst/>
            <a:rect l="l" t="t" r="r" b="b"/>
            <a:pathLst>
              <a:path w="712715" h="1116525">
                <a:moveTo>
                  <a:pt x="712715" y="0"/>
                </a:moveTo>
                <a:lnTo>
                  <a:pt x="0" y="0"/>
                </a:lnTo>
                <a:lnTo>
                  <a:pt x="0" y="1116524"/>
                </a:lnTo>
                <a:lnTo>
                  <a:pt x="712715" y="1116524"/>
                </a:lnTo>
                <a:lnTo>
                  <a:pt x="71271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15"/>
          <p:cNvSpPr/>
          <p:nvPr/>
        </p:nvSpPr>
        <p:spPr>
          <a:xfrm rot="-828089" flipH="1">
            <a:off x="13031382" y="7955612"/>
            <a:ext cx="679654" cy="1064733"/>
          </a:xfrm>
          <a:custGeom>
            <a:avLst/>
            <a:gdLst/>
            <a:ahLst/>
            <a:cxnLst/>
            <a:rect l="l" t="t" r="r" b="b"/>
            <a:pathLst>
              <a:path w="679654" h="1064733">
                <a:moveTo>
                  <a:pt x="679655" y="0"/>
                </a:moveTo>
                <a:lnTo>
                  <a:pt x="0" y="0"/>
                </a:lnTo>
                <a:lnTo>
                  <a:pt x="0" y="1064733"/>
                </a:lnTo>
                <a:lnTo>
                  <a:pt x="679655" y="1064733"/>
                </a:lnTo>
                <a:lnTo>
                  <a:pt x="67965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16"/>
          <p:cNvSpPr/>
          <p:nvPr/>
        </p:nvSpPr>
        <p:spPr>
          <a:xfrm rot="145556">
            <a:off x="5236432" y="8851842"/>
            <a:ext cx="991833" cy="464922"/>
          </a:xfrm>
          <a:custGeom>
            <a:avLst/>
            <a:gdLst/>
            <a:ahLst/>
            <a:cxnLst/>
            <a:rect l="l" t="t" r="r" b="b"/>
            <a:pathLst>
              <a:path w="991833" h="464922">
                <a:moveTo>
                  <a:pt x="0" y="0"/>
                </a:moveTo>
                <a:lnTo>
                  <a:pt x="991833" y="0"/>
                </a:lnTo>
                <a:lnTo>
                  <a:pt x="991833" y="464922"/>
                </a:lnTo>
                <a:lnTo>
                  <a:pt x="0" y="464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8" name="Freeform 17"/>
          <p:cNvSpPr/>
          <p:nvPr/>
        </p:nvSpPr>
        <p:spPr>
          <a:xfrm>
            <a:off x="13300022" y="8706719"/>
            <a:ext cx="944886" cy="442915"/>
          </a:xfrm>
          <a:custGeom>
            <a:avLst/>
            <a:gdLst/>
            <a:ahLst/>
            <a:cxnLst/>
            <a:rect l="l" t="t" r="r" b="b"/>
            <a:pathLst>
              <a:path w="944886" h="442915">
                <a:moveTo>
                  <a:pt x="0" y="0"/>
                </a:moveTo>
                <a:lnTo>
                  <a:pt x="944886" y="0"/>
                </a:lnTo>
                <a:lnTo>
                  <a:pt x="944886" y="442915"/>
                </a:lnTo>
                <a:lnTo>
                  <a:pt x="0" y="4429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9" name="Freeform 21"/>
          <p:cNvSpPr/>
          <p:nvPr/>
        </p:nvSpPr>
        <p:spPr>
          <a:xfrm>
            <a:off x="15449751" y="8331476"/>
            <a:ext cx="689330" cy="412449"/>
          </a:xfrm>
          <a:custGeom>
            <a:avLst/>
            <a:gdLst/>
            <a:ahLst/>
            <a:cxnLst/>
            <a:rect l="l" t="t" r="r" b="b"/>
            <a:pathLst>
              <a:path w="689330" h="412449">
                <a:moveTo>
                  <a:pt x="0" y="0"/>
                </a:moveTo>
                <a:lnTo>
                  <a:pt x="689330" y="0"/>
                </a:lnTo>
                <a:lnTo>
                  <a:pt x="689330" y="412450"/>
                </a:lnTo>
                <a:lnTo>
                  <a:pt x="0" y="4124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30" name="Freeform 24"/>
          <p:cNvSpPr/>
          <p:nvPr/>
        </p:nvSpPr>
        <p:spPr>
          <a:xfrm rot="1387713">
            <a:off x="13687314" y="7969446"/>
            <a:ext cx="620206" cy="971602"/>
          </a:xfrm>
          <a:custGeom>
            <a:avLst/>
            <a:gdLst/>
            <a:ahLst/>
            <a:cxnLst/>
            <a:rect l="l" t="t" r="r" b="b"/>
            <a:pathLst>
              <a:path w="620206" h="971602">
                <a:moveTo>
                  <a:pt x="0" y="0"/>
                </a:moveTo>
                <a:lnTo>
                  <a:pt x="620205" y="0"/>
                </a:lnTo>
                <a:lnTo>
                  <a:pt x="620205" y="971602"/>
                </a:lnTo>
                <a:lnTo>
                  <a:pt x="0" y="9716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Tree>
    <p:extLst>
      <p:ext uri="{BB962C8B-B14F-4D97-AF65-F5344CB8AC3E}">
        <p14:creationId xmlns:p14="http://schemas.microsoft.com/office/powerpoint/2010/main" val="24683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grpSp>
        <p:nvGrpSpPr>
          <p:cNvPr id="14" name="Group 14"/>
          <p:cNvGrpSpPr/>
          <p:nvPr/>
        </p:nvGrpSpPr>
        <p:grpSpPr>
          <a:xfrm>
            <a:off x="4739920" y="2339880"/>
            <a:ext cx="10130709" cy="6926872"/>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endParaRPr lang="vi-VN"/>
            </a:p>
          </p:txBody>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18" name="Freeform 18"/>
          <p:cNvSpPr/>
          <p:nvPr/>
        </p:nvSpPr>
        <p:spPr>
          <a:xfrm>
            <a:off x="16011535" y="7990464"/>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9" name="Freeform 19"/>
          <p:cNvSpPr/>
          <p:nvPr/>
        </p:nvSpPr>
        <p:spPr>
          <a:xfrm rot="10706020" flipH="1" flipV="1">
            <a:off x="15853520" y="7461114"/>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3" name="TextBox 23"/>
          <p:cNvSpPr txBox="1"/>
          <p:nvPr/>
        </p:nvSpPr>
        <p:spPr>
          <a:xfrm>
            <a:off x="5824839" y="490810"/>
            <a:ext cx="7960869" cy="1661993"/>
          </a:xfrm>
          <a:prstGeom prst="rect">
            <a:avLst/>
          </a:prstGeom>
        </p:spPr>
        <p:txBody>
          <a:bodyPr wrap="square" lIns="0" tIns="0" rIns="0" bIns="0" rtlCol="0" anchor="t">
            <a:spAutoFit/>
          </a:bodyPr>
          <a:lstStyle/>
          <a:p>
            <a:pPr algn="ctr"/>
            <a:r>
              <a:rPr lang="en-US" sz="5400" b="1">
                <a:latin typeface="Times New Roman" panose="02020603050405020304" pitchFamily="18" charset="0"/>
                <a:cs typeface="Times New Roman" panose="02020603050405020304" pitchFamily="18" charset="0"/>
              </a:rPr>
              <a:t>1. Việt Bắc – bài thơ của những giai điệu dân tộc </a:t>
            </a:r>
            <a:endParaRPr lang="en-GB" sz="54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7" name="Freeform 4"/>
          <p:cNvSpPr/>
          <p:nvPr/>
        </p:nvSpPr>
        <p:spPr>
          <a:xfrm>
            <a:off x="-875419" y="2108957"/>
            <a:ext cx="5236083" cy="8229600"/>
          </a:xfrm>
          <a:custGeom>
            <a:avLst/>
            <a:gdLst/>
            <a:ahLst/>
            <a:cxnLst/>
            <a:rect l="l" t="t" r="r" b="b"/>
            <a:pathLst>
              <a:path w="5236083" h="8229600">
                <a:moveTo>
                  <a:pt x="0" y="0"/>
                </a:moveTo>
                <a:lnTo>
                  <a:pt x="5236083" y="0"/>
                </a:lnTo>
                <a:lnTo>
                  <a:pt x="5236083" y="8229600"/>
                </a:lnTo>
                <a:lnTo>
                  <a:pt x="0" y="8229600"/>
                </a:lnTo>
                <a:lnTo>
                  <a:pt x="0" y="0"/>
                </a:lnTo>
                <a:close/>
              </a:path>
            </a:pathLst>
          </a:custGeom>
          <a:blipFill>
            <a:blip r:embed="rId22"/>
            <a:stretch>
              <a:fillRect/>
            </a:stretch>
          </a:blipFill>
        </p:spPr>
        <p:txBody>
          <a:bodyPr/>
          <a:lstStyle/>
          <a:p>
            <a:endParaRPr lang="vi-VN"/>
          </a:p>
        </p:txBody>
      </p:sp>
      <p:graphicFrame>
        <p:nvGraphicFramePr>
          <p:cNvPr id="28" name="Table 27"/>
          <p:cNvGraphicFramePr>
            <a:graphicFrameLocks noGrp="1"/>
          </p:cNvGraphicFramePr>
          <p:nvPr>
            <p:extLst>
              <p:ext uri="{D42A27DB-BD31-4B8C-83A1-F6EECF244321}">
                <p14:modId xmlns:p14="http://schemas.microsoft.com/office/powerpoint/2010/main" val="1214304014"/>
              </p:ext>
            </p:extLst>
          </p:nvPr>
        </p:nvGraphicFramePr>
        <p:xfrm>
          <a:off x="4802508" y="2419665"/>
          <a:ext cx="9941410" cy="6705600"/>
        </p:xfrm>
        <a:graphic>
          <a:graphicData uri="http://schemas.openxmlformats.org/drawingml/2006/table">
            <a:tbl>
              <a:tblPr firstRow="1" firstCol="1" bandRow="1"/>
              <a:tblGrid>
                <a:gridCol w="9941410">
                  <a:extLst>
                    <a:ext uri="{9D8B030D-6E8A-4147-A177-3AD203B41FA5}">
                      <a16:colId xmlns:a16="http://schemas.microsoft.com/office/drawing/2014/main" val="20000"/>
                    </a:ext>
                  </a:extLst>
                </a:gridCol>
              </a:tblGrid>
              <a:tr h="0">
                <a:tc>
                  <a:txBody>
                    <a:bodyPr/>
                    <a:lstStyle/>
                    <a:p>
                      <a:pPr algn="ctr">
                        <a:lnSpc>
                          <a:spcPct val="100000"/>
                        </a:lnSpc>
                        <a:spcAft>
                          <a:spcPts val="0"/>
                        </a:spcAft>
                        <a:tabLst>
                          <a:tab pos="1386840" algn="l"/>
                        </a:tabLs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Trạm 1</a:t>
                      </a:r>
                    </a:p>
                    <a:p>
                      <a:pPr algn="ctr">
                        <a:lnSpc>
                          <a:spcPct val="100000"/>
                        </a:lnSpc>
                        <a:spcAft>
                          <a:spcPts val="0"/>
                        </a:spcAft>
                        <a:tabLst>
                          <a:tab pos="1386840" algn="l"/>
                        </a:tabLs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Lắng nghe giai điệu dân tộc</a:t>
                      </a:r>
                    </a:p>
                    <a:p>
                      <a:pPr>
                        <a:lnSpc>
                          <a:spcPct val="100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1. Lắng nghe đoạn video sau (từ 1p00s – 9p25s)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2. Chọn một đoạn thơ có cả chữ in thường, chữ in nghiêng và nhập vai “ta” – “mình” để đọc lại đoạn thơ.</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3. Dựa vào hình thức trình bày của văn bản và sự xuất hiện luân phiên của các từ xưng hô “mình” và “ta”, hãy xác định và chỉ ra nét độc đáo trong việc sử dụng thể thơ và cách xây dựng kết cấu bài thơ.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493269"/>
            <a:ext cx="13488604" cy="8328618"/>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3" name="Freeform 13"/>
          <p:cNvSpPr/>
          <p:nvPr/>
        </p:nvSpPr>
        <p:spPr>
          <a:xfrm rot="-322812">
            <a:off x="35473" y="-70001"/>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8">
              <a:extLst>
                <a:ext uri="{96DAC541-7B7A-43D3-8B79-37D633B846F1}">
                  <asvg:svgBlip xmlns:asvg="http://schemas.microsoft.com/office/drawing/2016/SVG/main" r:embed="rId9"/>
                </a:ext>
              </a:extLst>
            </a:blip>
            <a:stretch>
              <a:fillRect t="-38654"/>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Freeform 16"/>
          <p:cNvSpPr/>
          <p:nvPr/>
        </p:nvSpPr>
        <p:spPr>
          <a:xfrm rot="132446" flipH="1">
            <a:off x="15014461" y="-522212"/>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graphicFrame>
        <p:nvGraphicFramePr>
          <p:cNvPr id="28" name="Table 27"/>
          <p:cNvGraphicFramePr>
            <a:graphicFrameLocks noGrp="1"/>
          </p:cNvGraphicFramePr>
          <p:nvPr>
            <p:extLst>
              <p:ext uri="{D42A27DB-BD31-4B8C-83A1-F6EECF244321}">
                <p14:modId xmlns:p14="http://schemas.microsoft.com/office/powerpoint/2010/main" val="4041285709"/>
              </p:ext>
            </p:extLst>
          </p:nvPr>
        </p:nvGraphicFramePr>
        <p:xfrm>
          <a:off x="3525344" y="1765469"/>
          <a:ext cx="10904071" cy="1969962"/>
        </p:xfrm>
        <a:graphic>
          <a:graphicData uri="http://schemas.openxmlformats.org/drawingml/2006/table">
            <a:tbl>
              <a:tblPr firstRow="1" firstCol="1" bandRow="1"/>
              <a:tblGrid>
                <a:gridCol w="2065389">
                  <a:extLst>
                    <a:ext uri="{9D8B030D-6E8A-4147-A177-3AD203B41FA5}">
                      <a16:colId xmlns:a16="http://schemas.microsoft.com/office/drawing/2014/main" val="20000"/>
                    </a:ext>
                  </a:extLst>
                </a:gridCol>
                <a:gridCol w="1692755">
                  <a:extLst>
                    <a:ext uri="{9D8B030D-6E8A-4147-A177-3AD203B41FA5}">
                      <a16:colId xmlns:a16="http://schemas.microsoft.com/office/drawing/2014/main" val="20001"/>
                    </a:ext>
                  </a:extLst>
                </a:gridCol>
                <a:gridCol w="1992680">
                  <a:extLst>
                    <a:ext uri="{9D8B030D-6E8A-4147-A177-3AD203B41FA5}">
                      <a16:colId xmlns:a16="http://schemas.microsoft.com/office/drawing/2014/main" val="20002"/>
                    </a:ext>
                  </a:extLst>
                </a:gridCol>
                <a:gridCol w="1751831">
                  <a:extLst>
                    <a:ext uri="{9D8B030D-6E8A-4147-A177-3AD203B41FA5}">
                      <a16:colId xmlns:a16="http://schemas.microsoft.com/office/drawing/2014/main" val="20003"/>
                    </a:ext>
                  </a:extLst>
                </a:gridCol>
                <a:gridCol w="1790458">
                  <a:extLst>
                    <a:ext uri="{9D8B030D-6E8A-4147-A177-3AD203B41FA5}">
                      <a16:colId xmlns:a16="http://schemas.microsoft.com/office/drawing/2014/main" val="20004"/>
                    </a:ext>
                  </a:extLst>
                </a:gridCol>
                <a:gridCol w="1610958">
                  <a:extLst>
                    <a:ext uri="{9D8B030D-6E8A-4147-A177-3AD203B41FA5}">
                      <a16:colId xmlns:a16="http://schemas.microsoft.com/office/drawing/2014/main" val="20005"/>
                    </a:ext>
                  </a:extLst>
                </a:gridCol>
              </a:tblGrid>
              <a:tr h="371378">
                <a:tc gridSpan="6">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Câu lục</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71378">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Mình</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về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mình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nhớ</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b="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ta</a:t>
                      </a: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1653">
                <a:tc>
                  <a:txBody>
                    <a:bodyPr/>
                    <a:lstStyle/>
                    <a:p>
                      <a:pPr algn="just">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b="1" u="sng">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b="1" u="sng">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b="1" u="sng">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726027034"/>
              </p:ext>
            </p:extLst>
          </p:nvPr>
        </p:nvGraphicFramePr>
        <p:xfrm>
          <a:off x="3525343" y="3941107"/>
          <a:ext cx="10904071" cy="1969962"/>
        </p:xfrm>
        <a:graphic>
          <a:graphicData uri="http://schemas.openxmlformats.org/drawingml/2006/table">
            <a:tbl>
              <a:tblPr firstRow="1" firstCol="1" bandRow="1"/>
              <a:tblGrid>
                <a:gridCol w="1555068">
                  <a:extLst>
                    <a:ext uri="{9D8B030D-6E8A-4147-A177-3AD203B41FA5}">
                      <a16:colId xmlns:a16="http://schemas.microsoft.com/office/drawing/2014/main" val="20000"/>
                    </a:ext>
                  </a:extLst>
                </a:gridCol>
                <a:gridCol w="1364459">
                  <a:extLst>
                    <a:ext uri="{9D8B030D-6E8A-4147-A177-3AD203B41FA5}">
                      <a16:colId xmlns:a16="http://schemas.microsoft.com/office/drawing/2014/main" val="20001"/>
                    </a:ext>
                  </a:extLst>
                </a:gridCol>
                <a:gridCol w="1245912">
                  <a:extLst>
                    <a:ext uri="{9D8B030D-6E8A-4147-A177-3AD203B41FA5}">
                      <a16:colId xmlns:a16="http://schemas.microsoft.com/office/drawing/2014/main" val="20002"/>
                    </a:ext>
                  </a:extLst>
                </a:gridCol>
                <a:gridCol w="1417926">
                  <a:extLst>
                    <a:ext uri="{9D8B030D-6E8A-4147-A177-3AD203B41FA5}">
                      <a16:colId xmlns:a16="http://schemas.microsoft.com/office/drawing/2014/main" val="20003"/>
                    </a:ext>
                  </a:extLst>
                </a:gridCol>
                <a:gridCol w="1413276">
                  <a:extLst>
                    <a:ext uri="{9D8B030D-6E8A-4147-A177-3AD203B41FA5}">
                      <a16:colId xmlns:a16="http://schemas.microsoft.com/office/drawing/2014/main" val="20004"/>
                    </a:ext>
                  </a:extLst>
                </a:gridCol>
                <a:gridCol w="1306351">
                  <a:extLst>
                    <a:ext uri="{9D8B030D-6E8A-4147-A177-3AD203B41FA5}">
                      <a16:colId xmlns:a16="http://schemas.microsoft.com/office/drawing/2014/main" val="20005"/>
                    </a:ext>
                  </a:extLst>
                </a:gridCol>
                <a:gridCol w="1299378">
                  <a:extLst>
                    <a:ext uri="{9D8B030D-6E8A-4147-A177-3AD203B41FA5}">
                      <a16:colId xmlns:a16="http://schemas.microsoft.com/office/drawing/2014/main" val="20006"/>
                    </a:ext>
                  </a:extLst>
                </a:gridCol>
                <a:gridCol w="1301701">
                  <a:extLst>
                    <a:ext uri="{9D8B030D-6E8A-4147-A177-3AD203B41FA5}">
                      <a16:colId xmlns:a16="http://schemas.microsoft.com/office/drawing/2014/main" val="20007"/>
                    </a:ext>
                  </a:extLst>
                </a:gridCol>
              </a:tblGrid>
              <a:tr h="588190">
                <a:tc gridSpan="8">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Câu bát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88190">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Mười</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lăm</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năm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ấy</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thiết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tha</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mặn</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nồng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8190">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u="sng">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b="1" u="sng">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u="sng">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0" name="Rectangle 29"/>
          <p:cNvSpPr/>
          <p:nvPr/>
        </p:nvSpPr>
        <p:spPr>
          <a:xfrm>
            <a:off x="3137146" y="692721"/>
            <a:ext cx="11320600" cy="769441"/>
          </a:xfrm>
          <a:prstGeom prst="rect">
            <a:avLst/>
          </a:prstGeom>
        </p:spPr>
        <p:txBody>
          <a:bodyPr wrap="none">
            <a:spAutoFit/>
          </a:bodyPr>
          <a:lstStyle/>
          <a:p>
            <a:r>
              <a:rPr lang="en-US" sz="4400" b="1">
                <a:latin typeface="Times New Roman" panose="02020603050405020304" pitchFamily="18" charset="0"/>
                <a:ea typeface="Calibri" panose="020F0502020204030204" pitchFamily="34" charset="0"/>
                <a:cs typeface="Times New Roman" panose="02020603050405020304" pitchFamily="18" charset="0"/>
              </a:rPr>
              <a:t>Việt Bắc là bài thơ của những giai điệu lục bát</a:t>
            </a:r>
            <a:endParaRPr lang="en-GB" sz="4400" b="1">
              <a:latin typeface="Times New Roman" panose="02020603050405020304" pitchFamily="18" charset="0"/>
              <a:cs typeface="Times New Roman" panose="02020603050405020304" pitchFamily="18" charset="0"/>
            </a:endParaRPr>
          </a:p>
        </p:txBody>
      </p:sp>
      <p:sp>
        <p:nvSpPr>
          <p:cNvPr id="31" name="Freeform 2"/>
          <p:cNvSpPr/>
          <p:nvPr/>
        </p:nvSpPr>
        <p:spPr>
          <a:xfrm>
            <a:off x="-404011" y="4078183"/>
            <a:ext cx="7654632" cy="5413859"/>
          </a:xfrm>
          <a:custGeom>
            <a:avLst/>
            <a:gdLst/>
            <a:ahLst/>
            <a:cxnLst/>
            <a:rect l="l" t="t" r="r" b="b"/>
            <a:pathLst>
              <a:path w="5012954" h="4114800">
                <a:moveTo>
                  <a:pt x="0" y="0"/>
                </a:moveTo>
                <a:lnTo>
                  <a:pt x="5012954" y="0"/>
                </a:lnTo>
                <a:lnTo>
                  <a:pt x="5012954"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Tree>
    <p:extLst>
      <p:ext uri="{BB962C8B-B14F-4D97-AF65-F5344CB8AC3E}">
        <p14:creationId xmlns:p14="http://schemas.microsoft.com/office/powerpoint/2010/main" val="223156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1028701"/>
            <a:ext cx="13488604" cy="77931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12"/>
          <p:cNvSpPr/>
          <p:nvPr/>
        </p:nvSpPr>
        <p:spPr>
          <a:xfrm>
            <a:off x="8199858" y="7277346"/>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3" name="Freeform 13"/>
          <p:cNvSpPr/>
          <p:nvPr/>
        </p:nvSpPr>
        <p:spPr>
          <a:xfrm rot="-322812">
            <a:off x="6116231" y="235721"/>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8">
              <a:extLst>
                <a:ext uri="{96DAC541-7B7A-43D3-8B79-37D633B846F1}">
                  <asvg:svgBlip xmlns:asvg="http://schemas.microsoft.com/office/drawing/2016/SVG/main" r:embed="rId9"/>
                </a:ext>
              </a:extLst>
            </a:blip>
            <a:stretch>
              <a:fillRect t="-38654"/>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Freeform 16"/>
          <p:cNvSpPr/>
          <p:nvPr/>
        </p:nvSpPr>
        <p:spPr>
          <a:xfrm rot="132446" flipH="1">
            <a:off x="15014461" y="-522212"/>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30" name="Rectangle 29"/>
          <p:cNvSpPr/>
          <p:nvPr/>
        </p:nvSpPr>
        <p:spPr>
          <a:xfrm>
            <a:off x="2823681" y="1320890"/>
            <a:ext cx="12370566" cy="769441"/>
          </a:xfrm>
          <a:prstGeom prst="rect">
            <a:avLst/>
          </a:prstGeom>
        </p:spPr>
        <p:txBody>
          <a:bodyPr wrap="none">
            <a:spAutoFit/>
          </a:bodyPr>
          <a:lstStyle/>
          <a:p>
            <a:r>
              <a:rPr lang="en-US" sz="4400" b="1">
                <a:latin typeface="Times New Roman" panose="02020603050405020304" pitchFamily="18" charset="0"/>
                <a:cs typeface="Times New Roman" panose="02020603050405020304" pitchFamily="18" charset="0"/>
              </a:rPr>
              <a:t>Việt Bắc là khúc hát đối đáp giữa “ta” với “mình” </a:t>
            </a:r>
            <a:endParaRPr lang="en-GB" sz="4400" b="1">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998719" y="2269909"/>
            <a:ext cx="12195528" cy="3067506"/>
          </a:xfrm>
          <a:prstGeom prst="rect">
            <a:avLst/>
          </a:prstGeom>
        </p:spPr>
        <p:txBody>
          <a:bodyPr wrap="square">
            <a:spAutoFit/>
          </a:bodyPr>
          <a:lstStyle/>
          <a:p>
            <a:pPr algn="just">
              <a:spcAft>
                <a:spcPts val="800"/>
              </a:spcAft>
            </a:pPr>
            <a:r>
              <a:rPr lang="vi-VN" sz="3600">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Đoạn trích được trình bày theo 2 kiểu chữ: in nghiêng và in thường. Ở mỗi phần đều có dấu gạch ngang báo hiệu lời trực tiếp phát ngôn của chủ thể trữ tình nào đó:</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 Đoạn in thường: Lời người ở lại.</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 Đoạn in nghiêng: Lời người đi.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6896633" y="5483279"/>
            <a:ext cx="8894182" cy="1754326"/>
          </a:xfrm>
          <a:prstGeom prst="rect">
            <a:avLst/>
          </a:prstGeom>
        </p:spPr>
        <p:txBody>
          <a:bodyPr wrap="square">
            <a:spAutoFit/>
          </a:bodyPr>
          <a:lstStyle/>
          <a:p>
            <a:pPr algn="just"/>
            <a:r>
              <a:rPr lang="vi-VN" sz="3600">
                <a:latin typeface="Times New Roman" panose="02020603050405020304" pitchFamily="18" charset="0"/>
                <a:ea typeface="Calibri" panose="020F0502020204030204" pitchFamily="34" charset="0"/>
                <a:cs typeface="Times New Roman" panose="02020603050405020304" pitchFamily="18" charset="0"/>
              </a:rPr>
              <a:t>+ </a:t>
            </a:r>
            <a:r>
              <a:rPr lang="en-US" sz="3600">
                <a:latin typeface="Times New Roman" panose="02020603050405020304" pitchFamily="18" charset="0"/>
                <a:ea typeface="Calibri" panose="020F0502020204030204" pitchFamily="34" charset="0"/>
                <a:cs typeface="Times New Roman" panose="02020603050405020304" pitchFamily="18" charset="0"/>
              </a:rPr>
              <a:t>Đoạn trích được</a:t>
            </a:r>
            <a:r>
              <a:rPr lang="pt-BR" sz="3600">
                <a:latin typeface="Times New Roman" panose="02020603050405020304" pitchFamily="18" charset="0"/>
                <a:ea typeface="Calibri" panose="020F0502020204030204" pitchFamily="34" charset="0"/>
                <a:cs typeface="Times New Roman" panose="02020603050405020304" pitchFamily="18" charset="0"/>
              </a:rPr>
              <a:t> tổ chức theo </a:t>
            </a:r>
            <a:r>
              <a:rPr lang="en-US" sz="3600">
                <a:latin typeface="Times New Roman" panose="02020603050405020304" pitchFamily="18" charset="0"/>
                <a:ea typeface="Calibri" panose="020F0502020204030204" pitchFamily="34" charset="0"/>
                <a:cs typeface="Times New Roman" panose="02020603050405020304" pitchFamily="18" charset="0"/>
              </a:rPr>
              <a:t>kết cấu</a:t>
            </a:r>
            <a:r>
              <a:rPr lang="pt-BR" sz="3600">
                <a:latin typeface="Times New Roman" panose="02020603050405020304" pitchFamily="18" charset="0"/>
                <a:ea typeface="Calibri" panose="020F0502020204030204" pitchFamily="34" charset="0"/>
                <a:cs typeface="Times New Roman" panose="02020603050405020304" pitchFamily="18" charset="0"/>
              </a:rPr>
              <a:t> đối đáp giữa người đi và kẻ ở trong giờ phút chia tay đầy lưu luyến sau nhiều năm gắn bó, sẻ </a:t>
            </a:r>
            <a:r>
              <a:rPr lang="en-US" sz="3600">
                <a:latin typeface="Times New Roman" panose="02020603050405020304" pitchFamily="18" charset="0"/>
                <a:ea typeface="Calibri" panose="020F0502020204030204" pitchFamily="34" charset="0"/>
                <a:cs typeface="Times New Roman" panose="02020603050405020304" pitchFamily="18" charset="0"/>
              </a:rPr>
              <a:t>chia.</a:t>
            </a:r>
            <a:endParaRPr lang="en-GB" sz="3600">
              <a:latin typeface="Times New Roman" panose="02020603050405020304" pitchFamily="18" charset="0"/>
              <a:cs typeface="Times New Roman" panose="02020603050405020304" pitchFamily="18" charset="0"/>
            </a:endParaRPr>
          </a:p>
        </p:txBody>
      </p:sp>
      <p:sp>
        <p:nvSpPr>
          <p:cNvPr id="31" name="Freeform 2"/>
          <p:cNvSpPr/>
          <p:nvPr/>
        </p:nvSpPr>
        <p:spPr>
          <a:xfrm>
            <a:off x="-371214" y="3466387"/>
            <a:ext cx="7654632" cy="5812225"/>
          </a:xfrm>
          <a:custGeom>
            <a:avLst/>
            <a:gdLst/>
            <a:ahLst/>
            <a:cxnLst/>
            <a:rect l="l" t="t" r="r" b="b"/>
            <a:pathLst>
              <a:path w="5012954" h="4114800">
                <a:moveTo>
                  <a:pt x="0" y="0"/>
                </a:moveTo>
                <a:lnTo>
                  <a:pt x="5012954" y="0"/>
                </a:lnTo>
                <a:lnTo>
                  <a:pt x="5012954"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Tree>
    <p:extLst>
      <p:ext uri="{BB962C8B-B14F-4D97-AF65-F5344CB8AC3E}">
        <p14:creationId xmlns:p14="http://schemas.microsoft.com/office/powerpoint/2010/main" val="214392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2516" y="554356"/>
            <a:ext cx="13488604" cy="77931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3" name="Freeform 13"/>
          <p:cNvSpPr/>
          <p:nvPr/>
        </p:nvSpPr>
        <p:spPr>
          <a:xfrm rot="-322812">
            <a:off x="6116231" y="235721"/>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8">
              <a:extLst>
                <a:ext uri="{96DAC541-7B7A-43D3-8B79-37D633B846F1}">
                  <asvg:svgBlip xmlns:asvg="http://schemas.microsoft.com/office/drawing/2016/SVG/main" r:embed="rId9"/>
                </a:ext>
              </a:extLst>
            </a:blip>
            <a:stretch>
              <a:fillRect t="-38654"/>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Freeform 16"/>
          <p:cNvSpPr/>
          <p:nvPr/>
        </p:nvSpPr>
        <p:spPr>
          <a:xfrm rot="132446" flipH="1">
            <a:off x="15014461" y="-522212"/>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30" name="Rectangle 29"/>
          <p:cNvSpPr/>
          <p:nvPr/>
        </p:nvSpPr>
        <p:spPr>
          <a:xfrm>
            <a:off x="2969316" y="821151"/>
            <a:ext cx="11719671" cy="1446550"/>
          </a:xfrm>
          <a:prstGeom prst="rect">
            <a:avLst/>
          </a:prstGeom>
        </p:spPr>
        <p:txBody>
          <a:bodyPr wrap="square">
            <a:spAutoFit/>
          </a:bodyPr>
          <a:lstStyle/>
          <a:p>
            <a:pPr algn="ctr"/>
            <a:r>
              <a:rPr lang="en-US" sz="4400" b="1">
                <a:latin typeface="Times New Roman" panose="02020603050405020304" pitchFamily="18" charset="0"/>
                <a:cs typeface="Times New Roman" panose="02020603050405020304" pitchFamily="18" charset="0"/>
              </a:rPr>
              <a:t>Việt Bắc còn là giai điệu của tiếng lòng, là lời đồng vọng của dân tộc </a:t>
            </a:r>
            <a:endParaRPr lang="en-GB" sz="4400" b="1">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171053" y="2600714"/>
            <a:ext cx="10621148" cy="1366528"/>
          </a:xfrm>
          <a:prstGeom prst="rect">
            <a:avLst/>
          </a:prstGeom>
        </p:spPr>
        <p:txBody>
          <a:bodyPr wrap="square">
            <a:spAutoFit/>
          </a:bodyPr>
          <a:lstStyle/>
          <a:p>
            <a:pPr algn="just">
              <a:lnSpc>
                <a:spcPct val="115000"/>
              </a:lnSpc>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 Kết cấu của tác phẩm không chỉ là lời hỏi, lời đáp mà còn sự hô ứng, đồng vọng trong những tình cảm chung.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6499314" y="4255181"/>
            <a:ext cx="9144000" cy="2589620"/>
          </a:xfrm>
          <a:prstGeom prst="rect">
            <a:avLst/>
          </a:prstGeom>
        </p:spPr>
        <p:txBody>
          <a:bodyPr>
            <a:spAutoFit/>
          </a:bodyPr>
          <a:lstStyle/>
          <a:p>
            <a:pPr algn="just">
              <a:lnSpc>
                <a:spcPct val="115000"/>
              </a:lnSpc>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 Việt Bắc còn là giai điệu của một tiếng lòng, là lời độc thoại bên trong của nhân vật trữ tình – người đang đắm chìm trong những hoài niệm ngọt ngào về tình nhân dân, tình kháng chiến.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Freeform 2"/>
          <p:cNvSpPr/>
          <p:nvPr/>
        </p:nvSpPr>
        <p:spPr>
          <a:xfrm>
            <a:off x="-942320" y="2880144"/>
            <a:ext cx="7654632" cy="5413859"/>
          </a:xfrm>
          <a:custGeom>
            <a:avLst/>
            <a:gdLst/>
            <a:ahLst/>
            <a:cxnLst/>
            <a:rect l="l" t="t" r="r" b="b"/>
            <a:pathLst>
              <a:path w="5012954" h="4114800">
                <a:moveTo>
                  <a:pt x="0" y="0"/>
                </a:moveTo>
                <a:lnTo>
                  <a:pt x="5012954" y="0"/>
                </a:lnTo>
                <a:lnTo>
                  <a:pt x="5012954"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Tree>
    <p:extLst>
      <p:ext uri="{BB962C8B-B14F-4D97-AF65-F5344CB8AC3E}">
        <p14:creationId xmlns:p14="http://schemas.microsoft.com/office/powerpoint/2010/main" val="6491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2" name="Freeform 42"/>
          <p:cNvSpPr/>
          <p:nvPr/>
        </p:nvSpPr>
        <p:spPr>
          <a:xfrm rot="229997">
            <a:off x="16676950" y="9552407"/>
            <a:ext cx="1771883" cy="830570"/>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3" name="Freeform 43"/>
          <p:cNvSpPr/>
          <p:nvPr/>
        </p:nvSpPr>
        <p:spPr>
          <a:xfrm>
            <a:off x="-354363" y="281796"/>
            <a:ext cx="1927359" cy="614346"/>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5" name="Freeform 45"/>
          <p:cNvSpPr/>
          <p:nvPr/>
        </p:nvSpPr>
        <p:spPr>
          <a:xfrm rot="-553936">
            <a:off x="16355372" y="-215613"/>
            <a:ext cx="1864904" cy="994818"/>
          </a:xfrm>
          <a:custGeom>
            <a:avLst/>
            <a:gdLst/>
            <a:ahLst/>
            <a:cxnLst/>
            <a:rect l="l" t="t" r="r" b="b"/>
            <a:pathLst>
              <a:path w="1864904" h="994818">
                <a:moveTo>
                  <a:pt x="0" y="0"/>
                </a:moveTo>
                <a:lnTo>
                  <a:pt x="1864904" y="0"/>
                </a:lnTo>
                <a:lnTo>
                  <a:pt x="1864904" y="994818"/>
                </a:lnTo>
                <a:lnTo>
                  <a:pt x="0" y="994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46" name="Freeform 46"/>
          <p:cNvSpPr/>
          <p:nvPr/>
        </p:nvSpPr>
        <p:spPr>
          <a:xfrm rot="762801">
            <a:off x="366146" y="-278006"/>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49" name="Rectangle 48"/>
          <p:cNvSpPr/>
          <p:nvPr/>
        </p:nvSpPr>
        <p:spPr>
          <a:xfrm>
            <a:off x="2863741" y="107979"/>
            <a:ext cx="13094995" cy="873701"/>
          </a:xfrm>
          <a:prstGeom prst="rect">
            <a:avLst/>
          </a:prstGeom>
        </p:spPr>
        <p:txBody>
          <a:bodyPr wrap="none">
            <a:spAutoFit/>
          </a:bodyPr>
          <a:lstStyle/>
          <a:p>
            <a:pPr marL="228600" indent="-228600" algn="just">
              <a:lnSpc>
                <a:spcPct val="115000"/>
              </a:lnSpc>
              <a:spcAft>
                <a:spcPts val="0"/>
              </a:spcAft>
              <a:tabLst>
                <a:tab pos="228600" algn="l"/>
                <a:tab pos="457200" algn="l"/>
              </a:tabLst>
            </a:pPr>
            <a:r>
              <a:rPr lang="en-US" sz="4800" b="1">
                <a:latin typeface="Times New Roman" panose="02020603050405020304" pitchFamily="18" charset="0"/>
                <a:ea typeface="Calibri" panose="020F0502020204030204" pitchFamily="34" charset="0"/>
              </a:rPr>
              <a:t>2. Việt Bắc – bài thơ của những điệu hồn dân tộc </a:t>
            </a:r>
            <a:endParaRPr lang="en-GB" sz="5400">
              <a:effectLst/>
              <a:latin typeface="Times New Roman" panose="02020603050405020304" pitchFamily="18" charset="0"/>
              <a:ea typeface="Calibri" panose="020F0502020204030204"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687980854"/>
              </p:ext>
            </p:extLst>
          </p:nvPr>
        </p:nvGraphicFramePr>
        <p:xfrm>
          <a:off x="117245" y="1079559"/>
          <a:ext cx="4378555" cy="8896096"/>
        </p:xfrm>
        <a:graphic>
          <a:graphicData uri="http://schemas.openxmlformats.org/drawingml/2006/table">
            <a:tbl>
              <a:tblPr firstRow="1" firstCol="1" bandRow="1"/>
              <a:tblGrid>
                <a:gridCol w="4378555">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0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Trạm 2</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1386840" algn="l"/>
                        </a:tabLst>
                      </a:pPr>
                      <a:r>
                        <a:rPr lang="vi-VN" sz="30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Tri âm tiếng lòng dân tộc</a:t>
                      </a:r>
                      <a:r>
                        <a:rPr lang="vi-VN"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1386840" algn="l"/>
                        </a:tabLst>
                      </a:pPr>
                      <a:r>
                        <a:rPr lang="vi-VN"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1:</a:t>
                      </a:r>
                      <a:r>
                        <a:rPr lang="vi-VN" sz="3000" b="0" baseline="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 đồng vọng của “mình” và “ta”</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3000">
                          <a:effectLst/>
                          <a:latin typeface="Times New Roman" panose="02020603050405020304" pitchFamily="18" charset="0"/>
                          <a:ea typeface="MS Mincho"/>
                          <a:cs typeface="Times New Roman" panose="02020603050405020304" pitchFamily="18" charset="0"/>
                        </a:rPr>
                        <a:t>“Mình”, “ta” trong bài thơ này là những ai? Dựa vào yếu tố nào trong văn bản và hoàn cảnh sáng tác của bài thơ để xác định? </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2. Tâm trạng bao trùm của cả “mình” và “ta” trong đoạn trích là gì? Từ tâm trạng ấy, những kỉ niệm nào đã ùa về? </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Nêu hiệu quả của việc sử dụng đại từ xưng hô “mình, ta” trong đoạn trích.</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51" name="Table 50"/>
          <p:cNvGraphicFramePr>
            <a:graphicFrameLocks noGrp="1"/>
          </p:cNvGraphicFramePr>
          <p:nvPr>
            <p:extLst>
              <p:ext uri="{D42A27DB-BD31-4B8C-83A1-F6EECF244321}">
                <p14:modId xmlns:p14="http://schemas.microsoft.com/office/powerpoint/2010/main" val="1782724048"/>
              </p:ext>
            </p:extLst>
          </p:nvPr>
        </p:nvGraphicFramePr>
        <p:xfrm>
          <a:off x="4617333" y="1085180"/>
          <a:ext cx="5186072" cy="8839200"/>
        </p:xfrm>
        <a:graphic>
          <a:graphicData uri="http://schemas.openxmlformats.org/drawingml/2006/table">
            <a:tbl>
              <a:tblPr firstRow="1" firstCol="1" bandRow="1"/>
              <a:tblGrid>
                <a:gridCol w="5186072">
                  <a:extLst>
                    <a:ext uri="{9D8B030D-6E8A-4147-A177-3AD203B41FA5}">
                      <a16:colId xmlns:a16="http://schemas.microsoft.com/office/drawing/2014/main" val="20000"/>
                    </a:ext>
                  </a:extLst>
                </a:gridCol>
              </a:tblGrid>
              <a:tr h="0">
                <a:tc>
                  <a:txBody>
                    <a:bodyPr/>
                    <a:lstStyle/>
                    <a:p>
                      <a:pPr algn="ctr">
                        <a:lnSpc>
                          <a:spcPct val="100000"/>
                        </a:lnSpc>
                        <a:spcAft>
                          <a:spcPts val="0"/>
                        </a:spcAft>
                        <a:tabLst>
                          <a:tab pos="1386840" algn="l"/>
                        </a:tabLst>
                      </a:pPr>
                      <a:r>
                        <a:rPr lang="vi-VN" sz="29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Trạm 2</a:t>
                      </a:r>
                      <a:endParaRPr lang="en-GB" sz="29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tabLst>
                          <a:tab pos="1386840" algn="l"/>
                        </a:tabLst>
                      </a:pPr>
                      <a:r>
                        <a:rPr lang="vi-VN" sz="29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Tri âm điệu hồn dân tộc</a:t>
                      </a:r>
                      <a:r>
                        <a:rPr lang="vi-VN" sz="29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9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tabLst>
                          <a:tab pos="1386840" algn="l"/>
                        </a:tabLst>
                      </a:pPr>
                      <a:r>
                        <a:rPr lang="vi-VN" sz="29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2</a:t>
                      </a:r>
                    </a:p>
                    <a:p>
                      <a:pPr algn="ctr">
                        <a:lnSpc>
                          <a:spcPct val="100000"/>
                        </a:lnSpc>
                        <a:spcAft>
                          <a:spcPts val="0"/>
                        </a:spcAft>
                        <a:tabLst>
                          <a:tab pos="1386840" algn="l"/>
                        </a:tabLst>
                      </a:pPr>
                      <a:r>
                        <a:rPr lang="vi-VN" sz="29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Nỗi lòng của người ở lại</a:t>
                      </a:r>
                      <a:endParaRPr lang="en-GB" sz="29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2900">
                          <a:effectLst/>
                          <a:latin typeface="Times New Roman" panose="02020603050405020304" pitchFamily="18" charset="0"/>
                          <a:ea typeface="Times New Roman" panose="02020603050405020304" pitchFamily="18" charset="0"/>
                          <a:cs typeface="Times New Roman" panose="02020603050405020304" pitchFamily="18" charset="0"/>
                        </a:rPr>
                        <a:t>Hóa thân vào nhân vật người ở lại và thực hiện các yêu cầu sau:</a:t>
                      </a:r>
                      <a:endParaRPr lang="en-GB" sz="29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2900">
                          <a:effectLst/>
                          <a:latin typeface="Times New Roman" panose="02020603050405020304" pitchFamily="18" charset="0"/>
                          <a:ea typeface="Times New Roman" panose="02020603050405020304" pitchFamily="18" charset="0"/>
                          <a:cs typeface="Times New Roman" panose="02020603050405020304" pitchFamily="18" charset="0"/>
                        </a:rPr>
                        <a:t>1. Cảm nhận và  chia sẻ tâm trạng, nỗi niềm của người ở lại trong lượt đối đáp đầu tiên. </a:t>
                      </a:r>
                      <a:endParaRPr lang="en-GB" sz="29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2900">
                          <a:effectLst/>
                          <a:latin typeface="Times New Roman" panose="02020603050405020304" pitchFamily="18" charset="0"/>
                          <a:ea typeface="Times New Roman" panose="02020603050405020304" pitchFamily="18" charset="0"/>
                          <a:cs typeface="Times New Roman" panose="02020603050405020304" pitchFamily="18" charset="0"/>
                        </a:rPr>
                        <a:t>2. Những kỉ niệm nào được người ở lại gợi nhắc trong lượt đối đáp thứ 2: </a:t>
                      </a:r>
                      <a:r>
                        <a:rPr lang="vi-VN" sz="2900" i="1">
                          <a:effectLst/>
                          <a:latin typeface="Times New Roman" panose="02020603050405020304" pitchFamily="18" charset="0"/>
                          <a:ea typeface="Times New Roman" panose="02020603050405020304" pitchFamily="18" charset="0"/>
                          <a:cs typeface="Times New Roman" panose="02020603050405020304" pitchFamily="18" charset="0"/>
                        </a:rPr>
                        <a:t>“-Mình đi, có nhớ những ngày ... cây đa?”</a:t>
                      </a:r>
                      <a:r>
                        <a:rPr lang="vi-VN" sz="2900">
                          <a:effectLst/>
                          <a:latin typeface="Times New Roman" panose="02020603050405020304" pitchFamily="18" charset="0"/>
                          <a:ea typeface="Times New Roman" panose="02020603050405020304" pitchFamily="18" charset="0"/>
                          <a:cs typeface="Times New Roman" panose="02020603050405020304" pitchFamily="18" charset="0"/>
                        </a:rPr>
                        <a:t> Những kỉ niệm đó được khắc họa qua những từ ngữ, hình ảnh, biện pháp tu từ nào? Nêu hiệu quả.</a:t>
                      </a:r>
                      <a:endParaRPr lang="en-GB" sz="29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2900">
                          <a:effectLst/>
                          <a:latin typeface="Times New Roman" panose="02020603050405020304" pitchFamily="18" charset="0"/>
                          <a:ea typeface="Times New Roman" panose="02020603050405020304" pitchFamily="18" charset="0"/>
                          <a:cs typeface="Times New Roman" panose="02020603050405020304" pitchFamily="18" charset="0"/>
                        </a:rPr>
                        <a:t>3. Người ở lại muốn gửi gắm tâm tư gì với người về qua đoạn thơ: </a:t>
                      </a:r>
                      <a:r>
                        <a:rPr lang="vi-VN" sz="2900" i="1">
                          <a:effectLst/>
                          <a:latin typeface="Times New Roman" panose="02020603050405020304" pitchFamily="18" charset="0"/>
                          <a:ea typeface="Times New Roman" panose="02020603050405020304" pitchFamily="18" charset="0"/>
                          <a:cs typeface="Times New Roman" panose="02020603050405020304" pitchFamily="18" charset="0"/>
                        </a:rPr>
                        <a:t>“-Mình về thành thị xa xôi ... thêm vui?”</a:t>
                      </a:r>
                      <a:r>
                        <a:rPr lang="vi-VN" sz="29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52" name="Table 51"/>
          <p:cNvGraphicFramePr>
            <a:graphicFrameLocks noGrp="1"/>
          </p:cNvGraphicFramePr>
          <p:nvPr>
            <p:extLst>
              <p:ext uri="{D42A27DB-BD31-4B8C-83A1-F6EECF244321}">
                <p14:modId xmlns:p14="http://schemas.microsoft.com/office/powerpoint/2010/main" val="1892738658"/>
              </p:ext>
            </p:extLst>
          </p:nvPr>
        </p:nvGraphicFramePr>
        <p:xfrm>
          <a:off x="9897665" y="1075986"/>
          <a:ext cx="4803557" cy="8686800"/>
        </p:xfrm>
        <a:graphic>
          <a:graphicData uri="http://schemas.openxmlformats.org/drawingml/2006/table">
            <a:tbl>
              <a:tblPr firstRow="1" firstCol="1" bandRow="1"/>
              <a:tblGrid>
                <a:gridCol w="4803557">
                  <a:extLst>
                    <a:ext uri="{9D8B030D-6E8A-4147-A177-3AD203B41FA5}">
                      <a16:colId xmlns:a16="http://schemas.microsoft.com/office/drawing/2014/main" val="20000"/>
                    </a:ext>
                  </a:extLst>
                </a:gridCol>
              </a:tblGrid>
              <a:tr h="0">
                <a:tc>
                  <a:txBody>
                    <a:bodyPr/>
                    <a:lstStyle/>
                    <a:p>
                      <a:pPr algn="ctr">
                        <a:lnSpc>
                          <a:spcPct val="100000"/>
                        </a:lnSpc>
                        <a:spcAft>
                          <a:spcPts val="0"/>
                        </a:spcAft>
                        <a:tabLst>
                          <a:tab pos="1386840" algn="l"/>
                        </a:tabLst>
                      </a:pPr>
                      <a:r>
                        <a:rPr lang="vi-VN" sz="30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Trạm 2</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tabLst>
                          <a:tab pos="1386840" algn="l"/>
                        </a:tabLst>
                      </a:pPr>
                      <a:r>
                        <a:rPr lang="vi-VN" sz="30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Tri âm điệu hồn dân tộc</a:t>
                      </a:r>
                      <a:r>
                        <a:rPr lang="vi-VN"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tabLst>
                          <a:tab pos="1386840" algn="l"/>
                        </a:tabLst>
                      </a:pPr>
                      <a:r>
                        <a:rPr lang="vi-VN"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3</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tabLst>
                          <a:tab pos="1386840" algn="l"/>
                        </a:tabLst>
                      </a:pPr>
                      <a:r>
                        <a:rPr lang="vi-VN"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Nỗi nhớ của người ra đi</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Hóa thân vào nhân vật người ra đi và thực hiện các yêu cầu sau:</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1. Những kỉ niệm nào đã sống lại theo nỗi nhớ của người ra đi - nhân vật trữ tình? </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2. Hình tượng thiên nhiên, con người và cuộc sống kháng chiến ở Việt Bắc đã được khắc họa qua những từ ngữ, hình ảnh, biện pháp tu từ nào? </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3. Những địa danh lịch sử, không khí chiến đấu và chiến thắng đã được tái hiện như thế nào qua đoạn thơ?</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2990421323"/>
              </p:ext>
            </p:extLst>
          </p:nvPr>
        </p:nvGraphicFramePr>
        <p:xfrm>
          <a:off x="14782800" y="1071393"/>
          <a:ext cx="3392864" cy="8686800"/>
        </p:xfrm>
        <a:graphic>
          <a:graphicData uri="http://schemas.openxmlformats.org/drawingml/2006/table">
            <a:tbl>
              <a:tblPr firstRow="1" firstCol="1" bandRow="1"/>
              <a:tblGrid>
                <a:gridCol w="3392864">
                  <a:extLst>
                    <a:ext uri="{9D8B030D-6E8A-4147-A177-3AD203B41FA5}">
                      <a16:colId xmlns:a16="http://schemas.microsoft.com/office/drawing/2014/main" val="20000"/>
                    </a:ext>
                  </a:extLst>
                </a:gridCol>
              </a:tblGrid>
              <a:tr h="0">
                <a:tc>
                  <a:txBody>
                    <a:bodyPr/>
                    <a:lstStyle/>
                    <a:p>
                      <a:pPr algn="ctr">
                        <a:lnSpc>
                          <a:spcPct val="100000"/>
                        </a:lnSpc>
                        <a:spcAft>
                          <a:spcPts val="0"/>
                        </a:spcAft>
                        <a:tabLst>
                          <a:tab pos="1386840" algn="l"/>
                        </a:tabLst>
                      </a:pPr>
                      <a:r>
                        <a:rPr lang="vi-VN" sz="30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Trạm 2</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tabLst>
                          <a:tab pos="1386840" algn="l"/>
                        </a:tabLst>
                      </a:pPr>
                      <a:r>
                        <a:rPr lang="vi-VN" sz="30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Tri âm điệu hồn dân tộc</a:t>
                      </a:r>
                      <a:r>
                        <a:rPr lang="vi-VN"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tabLst>
                          <a:tab pos="1386840" algn="l"/>
                        </a:tabLst>
                      </a:pPr>
                      <a:r>
                        <a:rPr lang="vi-VN"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4: Nỗi nhớ của người ra đi</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Hóa thân vào nhân vật người ra đi và thực hiện các yêu cầu sau:</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1. Những địa danh lịch sử, không khí chiến đấu và chiến thắng đã được tái hiện như thế nào qua đoạn thơ?</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Người về đã đáp lại những suy nghĩ của người ở lại thế nào? </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010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down)">
                                      <p:cBhvr>
                                        <p:cTn id="15" dur="500"/>
                                        <p:tgtEl>
                                          <p:spTgt spid="51"/>
                                        </p:tgtEl>
                                      </p:cBhvr>
                                    </p:animEffect>
                                  </p:childTnLst>
                                </p:cTn>
                              </p:par>
                              <p:par>
                                <p:cTn id="16" presetID="22" presetClass="entr" presetSubtype="4"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down)">
                                      <p:cBhvr>
                                        <p:cTn id="18" dur="500"/>
                                        <p:tgtEl>
                                          <p:spTgt spid="52"/>
                                        </p:tgtEl>
                                      </p:cBhvr>
                                    </p:animEffect>
                                  </p:childTnLst>
                                </p:cTn>
                              </p:par>
                              <p:par>
                                <p:cTn id="19" presetID="22" presetClass="entr" presetSubtype="4"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239652" y="4904632"/>
            <a:ext cx="2839595" cy="4391126"/>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grpSp>
        <p:nvGrpSpPr>
          <p:cNvPr id="3" name="Group 3"/>
          <p:cNvGrpSpPr/>
          <p:nvPr/>
        </p:nvGrpSpPr>
        <p:grpSpPr>
          <a:xfrm rot="-73916">
            <a:off x="2059941" y="4584971"/>
            <a:ext cx="9952670" cy="2255927"/>
            <a:chOff x="0" y="0"/>
            <a:chExt cx="2582036" cy="594154"/>
          </a:xfrm>
        </p:grpSpPr>
        <p:sp>
          <p:nvSpPr>
            <p:cNvPr id="4" name="Freeform 4"/>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txBody>
            <a:bodyPr/>
            <a:lstStyle/>
            <a:p>
              <a:endParaRPr lang="vi-VN"/>
            </a:p>
          </p:txBody>
        </p:sp>
        <p:sp>
          <p:nvSpPr>
            <p:cNvPr id="5" name="TextBox 5"/>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rot="218819">
            <a:off x="17147063" y="9942380"/>
            <a:ext cx="833954" cy="390916"/>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a:off x="16066300" y="1028700"/>
            <a:ext cx="1361712" cy="1370276"/>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a:off x="14701819" y="1516409"/>
            <a:ext cx="2728962" cy="1129108"/>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9" name="Freeform 9"/>
          <p:cNvSpPr/>
          <p:nvPr/>
        </p:nvSpPr>
        <p:spPr>
          <a:xfrm flipH="1">
            <a:off x="-634870" y="2398976"/>
            <a:ext cx="2294319" cy="949275"/>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grpSp>
        <p:nvGrpSpPr>
          <p:cNvPr id="10" name="Group 10"/>
          <p:cNvGrpSpPr/>
          <p:nvPr/>
        </p:nvGrpSpPr>
        <p:grpSpPr>
          <a:xfrm rot="29307">
            <a:off x="1392821" y="2850235"/>
            <a:ext cx="9803667" cy="1516517"/>
            <a:chOff x="0" y="0"/>
            <a:chExt cx="2582036" cy="594154"/>
          </a:xfrm>
        </p:grpSpPr>
        <p:sp>
          <p:nvSpPr>
            <p:cNvPr id="11" name="Freeform 11"/>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txBody>
            <a:bodyPr/>
            <a:lstStyle/>
            <a:p>
              <a:endParaRPr lang="vi-VN"/>
            </a:p>
          </p:txBody>
        </p:sp>
        <p:sp>
          <p:nvSpPr>
            <p:cNvPr id="12" name="TextBox 12"/>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3" name="Freeform 13"/>
          <p:cNvSpPr/>
          <p:nvPr/>
        </p:nvSpPr>
        <p:spPr>
          <a:xfrm rot="-2970721" flipH="1">
            <a:off x="12550592" y="3396871"/>
            <a:ext cx="943296" cy="848574"/>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4" name="TextBox 14"/>
          <p:cNvSpPr txBox="1"/>
          <p:nvPr/>
        </p:nvSpPr>
        <p:spPr>
          <a:xfrm rot="-73916">
            <a:off x="2588230" y="4830045"/>
            <a:ext cx="9073376" cy="166199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Khi đáp lại </a:t>
            </a:r>
            <a:r>
              <a:rPr lang="en-US" sz="3600" i="1">
                <a:latin typeface="Times New Roman" panose="02020603050405020304" pitchFamily="18" charset="0"/>
                <a:cs typeface="Times New Roman" panose="02020603050405020304" pitchFamily="18" charset="0"/>
              </a:rPr>
              <a:t>(Ta về mình có nhớ ta)</a:t>
            </a:r>
            <a:r>
              <a:rPr lang="en-US" sz="3600">
                <a:latin typeface="Times New Roman" panose="02020603050405020304" pitchFamily="18" charset="0"/>
                <a:cs typeface="Times New Roman" panose="02020603050405020304" pitchFamily="18" charset="0"/>
              </a:rPr>
              <a:t>, vị trí ấy đã được hoán đổi một cách tự nhiên: </a:t>
            </a:r>
            <a:r>
              <a:rPr lang="en-US" sz="3600" i="1">
                <a:latin typeface="Times New Roman" panose="02020603050405020304" pitchFamily="18" charset="0"/>
                <a:cs typeface="Times New Roman" panose="02020603050405020304" pitchFamily="18" charset="0"/>
              </a:rPr>
              <a:t>ta</a:t>
            </a:r>
            <a:r>
              <a:rPr lang="en-US" sz="3600">
                <a:latin typeface="Times New Roman" panose="02020603050405020304" pitchFamily="18" charset="0"/>
                <a:cs typeface="Times New Roman" panose="02020603050405020304" pitchFamily="18" charset="0"/>
              </a:rPr>
              <a:t> là người đi nhớ về </a:t>
            </a:r>
            <a:r>
              <a:rPr lang="en-US" sz="3600" i="1">
                <a:latin typeface="Times New Roman" panose="02020603050405020304" pitchFamily="18" charset="0"/>
                <a:cs typeface="Times New Roman" panose="02020603050405020304" pitchFamily="18" charset="0"/>
              </a:rPr>
              <a:t>mình</a:t>
            </a:r>
            <a:r>
              <a:rPr lang="en-US" sz="3600">
                <a:latin typeface="Times New Roman" panose="02020603050405020304" pitchFamily="18" charset="0"/>
                <a:cs typeface="Times New Roman" panose="02020603050405020304" pitchFamily="18" charset="0"/>
              </a:rPr>
              <a:t> nơi Việt Bắc. </a:t>
            </a:r>
            <a:endParaRPr lang="en-GB" sz="3600">
              <a:latin typeface="Times New Roman" panose="02020603050405020304" pitchFamily="18" charset="0"/>
              <a:cs typeface="Times New Roman" panose="02020603050405020304" pitchFamily="18" charset="0"/>
            </a:endParaRPr>
          </a:p>
        </p:txBody>
      </p:sp>
      <p:sp>
        <p:nvSpPr>
          <p:cNvPr id="15" name="TextBox 15"/>
          <p:cNvSpPr txBox="1"/>
          <p:nvPr/>
        </p:nvSpPr>
        <p:spPr>
          <a:xfrm rot="29307">
            <a:off x="1908515" y="3077820"/>
            <a:ext cx="8797057" cy="1077218"/>
          </a:xfrm>
          <a:prstGeom prst="rect">
            <a:avLst/>
          </a:prstGeom>
        </p:spPr>
        <p:txBody>
          <a:bodyPr wrap="square" lIns="0" tIns="0" rIns="0" bIns="0" rtlCol="0" anchor="t">
            <a:spAutoFit/>
          </a:bodyPr>
          <a:lstStyle/>
          <a:p>
            <a:pPr algn="just">
              <a:lnSpc>
                <a:spcPts val="4199"/>
              </a:lnSpc>
            </a:pPr>
            <a:r>
              <a:rPr lang="en-US" sz="3600">
                <a:latin typeface="Times New Roman" panose="02020603050405020304" pitchFamily="18" charset="0"/>
                <a:cs typeface="Times New Roman" panose="02020603050405020304" pitchFamily="18" charset="0"/>
              </a:rPr>
              <a:t>Trong nỗi lòng của người ở lại </a:t>
            </a:r>
            <a:r>
              <a:rPr lang="en-US" sz="3600" i="1">
                <a:latin typeface="Times New Roman" panose="02020603050405020304" pitchFamily="18" charset="0"/>
                <a:cs typeface="Times New Roman" panose="02020603050405020304" pitchFamily="18" charset="0"/>
              </a:rPr>
              <a:t>mình</a:t>
            </a:r>
            <a:r>
              <a:rPr lang="en-US" sz="3600">
                <a:latin typeface="Times New Roman" panose="02020603050405020304" pitchFamily="18" charset="0"/>
                <a:cs typeface="Times New Roman" panose="02020603050405020304" pitchFamily="18" charset="0"/>
              </a:rPr>
              <a:t> là người đi, </a:t>
            </a:r>
            <a:r>
              <a:rPr lang="en-US" sz="3600" i="1">
                <a:latin typeface="Times New Roman" panose="02020603050405020304" pitchFamily="18" charset="0"/>
                <a:cs typeface="Times New Roman" panose="02020603050405020304" pitchFamily="18" charset="0"/>
              </a:rPr>
              <a:t>ta</a:t>
            </a:r>
            <a:r>
              <a:rPr lang="en-US" sz="3600">
                <a:latin typeface="Times New Roman" panose="02020603050405020304" pitchFamily="18" charset="0"/>
                <a:cs typeface="Times New Roman" panose="02020603050405020304" pitchFamily="18" charset="0"/>
              </a:rPr>
              <a:t> là kẻ ở </a:t>
            </a:r>
            <a:r>
              <a:rPr lang="en-US" sz="3600" i="1">
                <a:latin typeface="Times New Roman" panose="02020603050405020304" pitchFamily="18" charset="0"/>
                <a:cs typeface="Times New Roman" panose="02020603050405020304" pitchFamily="18" charset="0"/>
              </a:rPr>
              <a:t>(Mình về mình có nhớ ta)</a:t>
            </a:r>
            <a:r>
              <a:rPr lang="en-US" sz="3600">
                <a:latin typeface="Times New Roman" panose="02020603050405020304" pitchFamily="18" charset="0"/>
                <a:cs typeface="Times New Roman" panose="02020603050405020304" pitchFamily="18" charset="0"/>
              </a:rPr>
              <a:t>. </a:t>
            </a:r>
            <a:endParaRPr lang="en-US" sz="36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16" name="Freeform 16"/>
          <p:cNvSpPr/>
          <p:nvPr/>
        </p:nvSpPr>
        <p:spPr>
          <a:xfrm rot="-84510">
            <a:off x="5246640" y="8569526"/>
            <a:ext cx="14178645" cy="295854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txBody>
          <a:bodyPr/>
          <a:lstStyle/>
          <a:p>
            <a:endParaRPr lang="vi-VN"/>
          </a:p>
        </p:txBody>
      </p:sp>
      <p:sp>
        <p:nvSpPr>
          <p:cNvPr id="17" name="Freeform 17"/>
          <p:cNvSpPr/>
          <p:nvPr/>
        </p:nvSpPr>
        <p:spPr>
          <a:xfrm rot="249455">
            <a:off x="-1931274" y="8387267"/>
            <a:ext cx="14178645" cy="295854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txBody>
          <a:bodyPr/>
          <a:lstStyle/>
          <a:p>
            <a:endParaRPr lang="vi-VN"/>
          </a:p>
        </p:txBody>
      </p:sp>
      <p:sp>
        <p:nvSpPr>
          <p:cNvPr id="18" name="Freeform 18"/>
          <p:cNvSpPr/>
          <p:nvPr/>
        </p:nvSpPr>
        <p:spPr>
          <a:xfrm>
            <a:off x="-5870881" y="8415318"/>
            <a:ext cx="7895645" cy="2168013"/>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9" name="Freeform 19"/>
          <p:cNvSpPr/>
          <p:nvPr/>
        </p:nvSpPr>
        <p:spPr>
          <a:xfrm rot="250174">
            <a:off x="6550529" y="8930997"/>
            <a:ext cx="723038" cy="338924"/>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20"/>
          <p:cNvSpPr/>
          <p:nvPr/>
        </p:nvSpPr>
        <p:spPr>
          <a:xfrm flipH="1">
            <a:off x="11757571" y="5472455"/>
            <a:ext cx="7096164" cy="7646606"/>
          </a:xfrm>
          <a:custGeom>
            <a:avLst/>
            <a:gdLst/>
            <a:ahLst/>
            <a:cxnLst/>
            <a:rect l="l" t="t" r="r" b="b"/>
            <a:pathLst>
              <a:path w="7096164" h="7646606">
                <a:moveTo>
                  <a:pt x="7096164" y="0"/>
                </a:moveTo>
                <a:lnTo>
                  <a:pt x="0" y="0"/>
                </a:lnTo>
                <a:lnTo>
                  <a:pt x="0" y="7646607"/>
                </a:lnTo>
                <a:lnTo>
                  <a:pt x="7096164" y="7646607"/>
                </a:lnTo>
                <a:lnTo>
                  <a:pt x="7096164" y="0"/>
                </a:lnTo>
                <a:close/>
              </a:path>
            </a:pathLst>
          </a:custGeom>
          <a:blipFill>
            <a:blip r:embed="rId18">
              <a:extLst>
                <a:ext uri="{96DAC541-7B7A-43D3-8B79-37D633B846F1}">
                  <asvg:svgBlip xmlns:asvg="http://schemas.microsoft.com/office/drawing/2016/SVG/main" r:embed="rId19"/>
                </a:ext>
              </a:extLst>
            </a:blip>
            <a:stretch>
              <a:fillRect r="-14078"/>
            </a:stretch>
          </a:blipFill>
        </p:spPr>
        <p:txBody>
          <a:bodyPr/>
          <a:lstStyle/>
          <a:p>
            <a:endParaRPr lang="vi-VN"/>
          </a:p>
        </p:txBody>
      </p:sp>
      <p:sp>
        <p:nvSpPr>
          <p:cNvPr id="21" name="Freeform 21"/>
          <p:cNvSpPr/>
          <p:nvPr/>
        </p:nvSpPr>
        <p:spPr>
          <a:xfrm rot="250174">
            <a:off x="11452277" y="9698955"/>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2" name="Freeform 22"/>
          <p:cNvSpPr/>
          <p:nvPr/>
        </p:nvSpPr>
        <p:spPr>
          <a:xfrm rot="97780" flipH="1">
            <a:off x="11212524" y="8408539"/>
            <a:ext cx="922502" cy="1445173"/>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rot="250174">
            <a:off x="12716945" y="6160202"/>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7" name="Rectangle 26"/>
          <p:cNvSpPr/>
          <p:nvPr/>
        </p:nvSpPr>
        <p:spPr>
          <a:xfrm>
            <a:off x="2213177" y="298144"/>
            <a:ext cx="11424218" cy="808619"/>
          </a:xfrm>
          <a:prstGeom prst="rect">
            <a:avLst/>
          </a:prstGeom>
        </p:spPr>
        <p:txBody>
          <a:bodyPr wrap="none">
            <a:spAutoFit/>
          </a:bodyPr>
          <a:lstStyle/>
          <a:p>
            <a:pPr algn="just">
              <a:lnSpc>
                <a:spcPct val="115000"/>
              </a:lnSpc>
              <a:spcAft>
                <a:spcPts val="800"/>
              </a:spcAft>
            </a:pPr>
            <a:r>
              <a:rPr lang="en-US" sz="4400" b="1">
                <a:latin typeface="Times New Roman" panose="02020603050405020304" pitchFamily="18" charset="0"/>
                <a:ea typeface="Calibri" panose="020F0502020204030204" pitchFamily="34" charset="0"/>
                <a:cs typeface="Times New Roman" panose="02020603050405020304" pitchFamily="18" charset="0"/>
              </a:rPr>
              <a:t>a. Việt Bắc – lời đồng vọng của “mình” và “ta”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1908330" y="1310140"/>
            <a:ext cx="12152972" cy="1323439"/>
          </a:xfrm>
          <a:prstGeom prst="rect">
            <a:avLst/>
          </a:prstGeom>
        </p:spPr>
        <p:txBody>
          <a:bodyPr wrap="square">
            <a:spAutoFit/>
          </a:bodyPr>
          <a:lstStyle/>
          <a:p>
            <a:pPr algn="ctr"/>
            <a:r>
              <a:rPr lang="en-US" sz="4000" b="1" i="1">
                <a:latin typeface="Times New Roman" panose="02020603050405020304" pitchFamily="18" charset="0"/>
                <a:ea typeface="Calibri" panose="020F0502020204030204" pitchFamily="34" charset="0"/>
                <a:cs typeface="Times New Roman" panose="02020603050405020304" pitchFamily="18" charset="0"/>
              </a:rPr>
              <a:t>“Mình” và “ta”: </a:t>
            </a:r>
            <a:r>
              <a:rPr lang="en-US" sz="4000">
                <a:latin typeface="Times New Roman" panose="02020603050405020304" pitchFamily="18" charset="0"/>
                <a:ea typeface="Calibri" panose="020F0502020204030204" pitchFamily="34" charset="0"/>
                <a:cs typeface="Times New Roman" panose="02020603050405020304" pitchFamily="18" charset="0"/>
              </a:rPr>
              <a:t>là người cán bộ kháng chiến (người đi) và người dân Việt Bắc (người ở lại) </a:t>
            </a:r>
            <a:endParaRPr lang="en-GB" sz="4000">
              <a:latin typeface="Times New Roman" panose="02020603050405020304" pitchFamily="18" charset="0"/>
              <a:cs typeface="Times New Roman" panose="02020603050405020304" pitchFamily="18" charset="0"/>
            </a:endParaRPr>
          </a:p>
        </p:txBody>
      </p:sp>
      <p:grpSp>
        <p:nvGrpSpPr>
          <p:cNvPr id="29" name="Group 3"/>
          <p:cNvGrpSpPr/>
          <p:nvPr/>
        </p:nvGrpSpPr>
        <p:grpSpPr>
          <a:xfrm>
            <a:off x="1609842" y="7121144"/>
            <a:ext cx="9950090" cy="3104169"/>
            <a:chOff x="0" y="-147852"/>
            <a:chExt cx="2620600" cy="742006"/>
          </a:xfrm>
        </p:grpSpPr>
        <p:sp>
          <p:nvSpPr>
            <p:cNvPr id="30" name="Freeform 4"/>
            <p:cNvSpPr/>
            <p:nvPr/>
          </p:nvSpPr>
          <p:spPr>
            <a:xfrm>
              <a:off x="38564" y="-147852"/>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txBody>
            <a:bodyPr/>
            <a:lstStyle/>
            <a:p>
              <a:endParaRPr lang="vi-VN"/>
            </a:p>
          </p:txBody>
        </p:sp>
        <p:sp>
          <p:nvSpPr>
            <p:cNvPr id="31" name="TextBox 5"/>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2" name="TextBox 14"/>
          <p:cNvSpPr txBox="1"/>
          <p:nvPr/>
        </p:nvSpPr>
        <p:spPr>
          <a:xfrm rot="-73916">
            <a:off x="1961891" y="7202282"/>
            <a:ext cx="9242369" cy="2215991"/>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Có lúc </a:t>
            </a:r>
            <a:r>
              <a:rPr lang="en-US" sz="3600" i="1">
                <a:latin typeface="Times New Roman" panose="02020603050405020304" pitchFamily="18" charset="0"/>
                <a:cs typeface="Times New Roman" panose="02020603050405020304" pitchFamily="18" charset="0"/>
              </a:rPr>
              <a:t>mình ta</a:t>
            </a:r>
            <a:r>
              <a:rPr lang="en-US" sz="3600">
                <a:latin typeface="Times New Roman" panose="02020603050405020304" pitchFamily="18" charset="0"/>
                <a:cs typeface="Times New Roman" panose="02020603050405020304" pitchFamily="18" charset="0"/>
              </a:rPr>
              <a:t> lại xoắn xuýt trong lời hỏi </a:t>
            </a:r>
            <a:r>
              <a:rPr lang="en-US" sz="3600" i="1">
                <a:latin typeface="Times New Roman" panose="02020603050405020304" pitchFamily="18" charset="0"/>
                <a:cs typeface="Times New Roman" panose="02020603050405020304" pitchFamily="18" charset="0"/>
              </a:rPr>
              <a:t>“Mình đi mình có nhớ mình”</a:t>
            </a:r>
            <a:r>
              <a:rPr lang="en-US" sz="3600">
                <a:latin typeface="Times New Roman" panose="02020603050405020304" pitchFamily="18" charset="0"/>
                <a:cs typeface="Times New Roman" panose="02020603050405020304" pitchFamily="18" charset="0"/>
              </a:rPr>
              <a:t> =&gt; </a:t>
            </a:r>
            <a:r>
              <a:rPr lang="en-US" sz="3600" i="1">
                <a:latin typeface="Times New Roman" panose="02020603050405020304" pitchFamily="18" charset="0"/>
                <a:cs typeface="Times New Roman" panose="02020603050405020304" pitchFamily="18" charset="0"/>
              </a:rPr>
              <a:t>Mình</a:t>
            </a:r>
            <a:r>
              <a:rPr lang="en-US" sz="3600">
                <a:latin typeface="Times New Roman" panose="02020603050405020304" pitchFamily="18" charset="0"/>
                <a:cs typeface="Times New Roman" panose="02020603050405020304" pitchFamily="18" charset="0"/>
              </a:rPr>
              <a:t> chính là người ở lại; và trong câu trả lời </a:t>
            </a:r>
            <a:r>
              <a:rPr lang="en-US" sz="3600" i="1">
                <a:latin typeface="Times New Roman" panose="02020603050405020304" pitchFamily="18" charset="0"/>
                <a:cs typeface="Times New Roman" panose="02020603050405020304" pitchFamily="18" charset="0"/>
              </a:rPr>
              <a:t>“Mình đi mình lại nhớ mình”, “mình” </a:t>
            </a:r>
            <a:r>
              <a:rPr lang="en-US" sz="3600">
                <a:latin typeface="Times New Roman" panose="02020603050405020304" pitchFamily="18" charset="0"/>
                <a:cs typeface="Times New Roman" panose="02020603050405020304" pitchFamily="18" charset="0"/>
              </a:rPr>
              <a:t>lại là người đi.</a:t>
            </a:r>
            <a:endParaRPr lang="en-GB" sz="3600">
              <a:latin typeface="Times New Roman" panose="02020603050405020304" pitchFamily="18" charset="0"/>
              <a:cs typeface="Times New Roman" panose="02020603050405020304" pitchFamily="18" charset="0"/>
            </a:endParaRPr>
          </a:p>
        </p:txBody>
      </p:sp>
      <p:sp>
        <p:nvSpPr>
          <p:cNvPr id="33" name="Freeform 12"/>
          <p:cNvSpPr/>
          <p:nvPr/>
        </p:nvSpPr>
        <p:spPr>
          <a:xfrm>
            <a:off x="13150560" y="1938790"/>
            <a:ext cx="3698177" cy="4114800"/>
          </a:xfrm>
          <a:custGeom>
            <a:avLst/>
            <a:gdLst/>
            <a:ahLst/>
            <a:cxnLst/>
            <a:rect l="l" t="t" r="r" b="b"/>
            <a:pathLst>
              <a:path w="3698177" h="4114800">
                <a:moveTo>
                  <a:pt x="0" y="0"/>
                </a:moveTo>
                <a:lnTo>
                  <a:pt x="3698177" y="0"/>
                </a:lnTo>
                <a:lnTo>
                  <a:pt x="369817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Tree>
    <p:extLst>
      <p:ext uri="{BB962C8B-B14F-4D97-AF65-F5344CB8AC3E}">
        <p14:creationId xmlns:p14="http://schemas.microsoft.com/office/powerpoint/2010/main" val="183698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8"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372216" y="3726974"/>
            <a:ext cx="2386277" cy="3692498"/>
          </a:xfrm>
          <a:custGeom>
            <a:avLst/>
            <a:gdLst/>
            <a:ahLst/>
            <a:cxnLst/>
            <a:rect l="l" t="t" r="r" b="b"/>
            <a:pathLst>
              <a:path w="2386277" h="3692498">
                <a:moveTo>
                  <a:pt x="2386277" y="0"/>
                </a:moveTo>
                <a:lnTo>
                  <a:pt x="0" y="0"/>
                </a:lnTo>
                <a:lnTo>
                  <a:pt x="0" y="3692498"/>
                </a:lnTo>
                <a:lnTo>
                  <a:pt x="2386277" y="3692498"/>
                </a:lnTo>
                <a:lnTo>
                  <a:pt x="238627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271665" flipH="1">
            <a:off x="-5088774" y="6851849"/>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asvg="http://schemas.microsoft.com/office/drawing/2016/SVG/main" r:embed="rId13"/>
                </a:ext>
              </a:extLst>
            </a:blip>
            <a:stretch>
              <a:fillRect b="-40778"/>
            </a:stretch>
          </a:blipFill>
          <a:ln cap="sq">
            <a:noFill/>
            <a:prstDash val="solid"/>
            <a:miter/>
          </a:ln>
        </p:spPr>
        <p:txBody>
          <a:bodyPr/>
          <a:lstStyle/>
          <a:p>
            <a:endParaRPr lang="vi-VN"/>
          </a:p>
        </p:txBody>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asvg="http://schemas.microsoft.com/office/drawing/2016/SVG/main" r:embed="rId13"/>
                </a:ext>
              </a:extLst>
            </a:blip>
            <a:stretch>
              <a:fillRect r="-75411" b="-40544"/>
            </a:stretch>
          </a:blipFill>
          <a:ln cap="sq">
            <a:noFill/>
            <a:prstDash val="solid"/>
            <a:miter/>
          </a:ln>
        </p:spPr>
        <p:txBody>
          <a:bodyPr/>
          <a:lstStyle/>
          <a:p>
            <a:endParaRPr lang="vi-VN"/>
          </a:p>
        </p:txBody>
      </p:sp>
      <p:grpSp>
        <p:nvGrpSpPr>
          <p:cNvPr id="9" name="Group 9"/>
          <p:cNvGrpSpPr/>
          <p:nvPr/>
        </p:nvGrpSpPr>
        <p:grpSpPr>
          <a:xfrm rot="-129954">
            <a:off x="1768314" y="1054346"/>
            <a:ext cx="4924425" cy="4619633"/>
            <a:chOff x="0" y="0"/>
            <a:chExt cx="915391" cy="706089"/>
          </a:xfrm>
        </p:grpSpPr>
        <p:sp>
          <p:nvSpPr>
            <p:cNvPr id="10" name="Freeform 10"/>
            <p:cNvSpPr/>
            <p:nvPr/>
          </p:nvSpPr>
          <p:spPr>
            <a:xfrm>
              <a:off x="0" y="0"/>
              <a:ext cx="915391" cy="706089"/>
            </a:xfrm>
            <a:custGeom>
              <a:avLst/>
              <a:gdLst/>
              <a:ahLst/>
              <a:cxnLst/>
              <a:rect l="l" t="t" r="r" b="b"/>
              <a:pathLst>
                <a:path w="915391" h="706089">
                  <a:moveTo>
                    <a:pt x="28652" y="0"/>
                  </a:moveTo>
                  <a:lnTo>
                    <a:pt x="886739" y="0"/>
                  </a:lnTo>
                  <a:cubicBezTo>
                    <a:pt x="894338" y="0"/>
                    <a:pt x="901626" y="3019"/>
                    <a:pt x="906999" y="8392"/>
                  </a:cubicBezTo>
                  <a:cubicBezTo>
                    <a:pt x="912373" y="13765"/>
                    <a:pt x="915391" y="21053"/>
                    <a:pt x="915391" y="28652"/>
                  </a:cubicBezTo>
                  <a:lnTo>
                    <a:pt x="915391" y="677437"/>
                  </a:lnTo>
                  <a:cubicBezTo>
                    <a:pt x="915391" y="685036"/>
                    <a:pt x="912373" y="692324"/>
                    <a:pt x="906999" y="697697"/>
                  </a:cubicBezTo>
                  <a:cubicBezTo>
                    <a:pt x="901626" y="703071"/>
                    <a:pt x="894338" y="706089"/>
                    <a:pt x="886739" y="706089"/>
                  </a:cubicBezTo>
                  <a:lnTo>
                    <a:pt x="28652" y="706089"/>
                  </a:lnTo>
                  <a:cubicBezTo>
                    <a:pt x="21053" y="706089"/>
                    <a:pt x="13765" y="703071"/>
                    <a:pt x="8392" y="697697"/>
                  </a:cubicBezTo>
                  <a:cubicBezTo>
                    <a:pt x="3019" y="692324"/>
                    <a:pt x="0" y="685036"/>
                    <a:pt x="0" y="677437"/>
                  </a:cubicBezTo>
                  <a:lnTo>
                    <a:pt x="0" y="28652"/>
                  </a:lnTo>
                  <a:cubicBezTo>
                    <a:pt x="0" y="21053"/>
                    <a:pt x="3019" y="13765"/>
                    <a:pt x="8392" y="8392"/>
                  </a:cubicBezTo>
                  <a:cubicBezTo>
                    <a:pt x="13765" y="3019"/>
                    <a:pt x="21053" y="0"/>
                    <a:pt x="28652" y="0"/>
                  </a:cubicBezTo>
                  <a:close/>
                </a:path>
              </a:pathLst>
            </a:custGeom>
            <a:solidFill>
              <a:srgbClr val="FEFEFE"/>
            </a:solidFill>
            <a:ln w="28575" cap="sq">
              <a:solidFill>
                <a:srgbClr val="7D4C2A"/>
              </a:solidFill>
              <a:prstDash val="solid"/>
              <a:miter/>
            </a:ln>
          </p:spPr>
          <p:txBody>
            <a:bodyPr/>
            <a:lstStyle/>
            <a:p>
              <a:endParaRPr lang="vi-VN"/>
            </a:p>
          </p:txBody>
        </p:sp>
        <p:sp>
          <p:nvSpPr>
            <p:cNvPr id="11" name="TextBox 11"/>
            <p:cNvSpPr txBox="1"/>
            <p:nvPr/>
          </p:nvSpPr>
          <p:spPr>
            <a:xfrm>
              <a:off x="0" y="-28575"/>
              <a:ext cx="915391" cy="734664"/>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13" name="Group 13"/>
          <p:cNvGrpSpPr/>
          <p:nvPr/>
        </p:nvGrpSpPr>
        <p:grpSpPr>
          <a:xfrm rot="145167">
            <a:off x="7159611" y="798321"/>
            <a:ext cx="5006476" cy="6725550"/>
            <a:chOff x="0" y="0"/>
            <a:chExt cx="915391" cy="706089"/>
          </a:xfrm>
        </p:grpSpPr>
        <p:sp>
          <p:nvSpPr>
            <p:cNvPr id="14" name="Freeform 14"/>
            <p:cNvSpPr/>
            <p:nvPr/>
          </p:nvSpPr>
          <p:spPr>
            <a:xfrm>
              <a:off x="0" y="0"/>
              <a:ext cx="915391" cy="706089"/>
            </a:xfrm>
            <a:custGeom>
              <a:avLst/>
              <a:gdLst/>
              <a:ahLst/>
              <a:cxnLst/>
              <a:rect l="l" t="t" r="r" b="b"/>
              <a:pathLst>
                <a:path w="915391" h="706089">
                  <a:moveTo>
                    <a:pt x="28652" y="0"/>
                  </a:moveTo>
                  <a:lnTo>
                    <a:pt x="886739" y="0"/>
                  </a:lnTo>
                  <a:cubicBezTo>
                    <a:pt x="894338" y="0"/>
                    <a:pt x="901626" y="3019"/>
                    <a:pt x="906999" y="8392"/>
                  </a:cubicBezTo>
                  <a:cubicBezTo>
                    <a:pt x="912373" y="13765"/>
                    <a:pt x="915391" y="21053"/>
                    <a:pt x="915391" y="28652"/>
                  </a:cubicBezTo>
                  <a:lnTo>
                    <a:pt x="915391" y="677437"/>
                  </a:lnTo>
                  <a:cubicBezTo>
                    <a:pt x="915391" y="685036"/>
                    <a:pt x="912373" y="692324"/>
                    <a:pt x="906999" y="697697"/>
                  </a:cubicBezTo>
                  <a:cubicBezTo>
                    <a:pt x="901626" y="703071"/>
                    <a:pt x="894338" y="706089"/>
                    <a:pt x="886739" y="706089"/>
                  </a:cubicBezTo>
                  <a:lnTo>
                    <a:pt x="28652" y="706089"/>
                  </a:lnTo>
                  <a:cubicBezTo>
                    <a:pt x="21053" y="706089"/>
                    <a:pt x="13765" y="703071"/>
                    <a:pt x="8392" y="697697"/>
                  </a:cubicBezTo>
                  <a:cubicBezTo>
                    <a:pt x="3019" y="692324"/>
                    <a:pt x="0" y="685036"/>
                    <a:pt x="0" y="677437"/>
                  </a:cubicBezTo>
                  <a:lnTo>
                    <a:pt x="0" y="28652"/>
                  </a:lnTo>
                  <a:cubicBezTo>
                    <a:pt x="0" y="21053"/>
                    <a:pt x="3019" y="13765"/>
                    <a:pt x="8392" y="8392"/>
                  </a:cubicBezTo>
                  <a:cubicBezTo>
                    <a:pt x="13765" y="3019"/>
                    <a:pt x="21053" y="0"/>
                    <a:pt x="28652" y="0"/>
                  </a:cubicBezTo>
                  <a:close/>
                </a:path>
              </a:pathLst>
            </a:custGeom>
            <a:solidFill>
              <a:srgbClr val="FEFEFE"/>
            </a:solidFill>
            <a:ln w="28575" cap="sq">
              <a:solidFill>
                <a:srgbClr val="7D4C2A"/>
              </a:solidFill>
              <a:prstDash val="solid"/>
              <a:miter/>
            </a:ln>
          </p:spPr>
          <p:txBody>
            <a:bodyPr/>
            <a:lstStyle/>
            <a:p>
              <a:endParaRPr lang="vi-VN"/>
            </a:p>
          </p:txBody>
        </p:sp>
        <p:sp>
          <p:nvSpPr>
            <p:cNvPr id="15" name="TextBox 15"/>
            <p:cNvSpPr txBox="1"/>
            <p:nvPr/>
          </p:nvSpPr>
          <p:spPr>
            <a:xfrm>
              <a:off x="0" y="-28575"/>
              <a:ext cx="915391" cy="734664"/>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16" name="Group 16"/>
          <p:cNvGrpSpPr/>
          <p:nvPr/>
        </p:nvGrpSpPr>
        <p:grpSpPr>
          <a:xfrm rot="-193417">
            <a:off x="12868941" y="2705139"/>
            <a:ext cx="4599784" cy="4370153"/>
            <a:chOff x="0" y="0"/>
            <a:chExt cx="915391" cy="706089"/>
          </a:xfrm>
        </p:grpSpPr>
        <p:sp>
          <p:nvSpPr>
            <p:cNvPr id="17" name="Freeform 17"/>
            <p:cNvSpPr/>
            <p:nvPr/>
          </p:nvSpPr>
          <p:spPr>
            <a:xfrm>
              <a:off x="0" y="0"/>
              <a:ext cx="915391" cy="706089"/>
            </a:xfrm>
            <a:custGeom>
              <a:avLst/>
              <a:gdLst/>
              <a:ahLst/>
              <a:cxnLst/>
              <a:rect l="l" t="t" r="r" b="b"/>
              <a:pathLst>
                <a:path w="915391" h="706089">
                  <a:moveTo>
                    <a:pt x="28652" y="0"/>
                  </a:moveTo>
                  <a:lnTo>
                    <a:pt x="886739" y="0"/>
                  </a:lnTo>
                  <a:cubicBezTo>
                    <a:pt x="894338" y="0"/>
                    <a:pt x="901626" y="3019"/>
                    <a:pt x="906999" y="8392"/>
                  </a:cubicBezTo>
                  <a:cubicBezTo>
                    <a:pt x="912373" y="13765"/>
                    <a:pt x="915391" y="21053"/>
                    <a:pt x="915391" y="28652"/>
                  </a:cubicBezTo>
                  <a:lnTo>
                    <a:pt x="915391" y="677437"/>
                  </a:lnTo>
                  <a:cubicBezTo>
                    <a:pt x="915391" y="685036"/>
                    <a:pt x="912373" y="692324"/>
                    <a:pt x="906999" y="697697"/>
                  </a:cubicBezTo>
                  <a:cubicBezTo>
                    <a:pt x="901626" y="703071"/>
                    <a:pt x="894338" y="706089"/>
                    <a:pt x="886739" y="706089"/>
                  </a:cubicBezTo>
                  <a:lnTo>
                    <a:pt x="28652" y="706089"/>
                  </a:lnTo>
                  <a:cubicBezTo>
                    <a:pt x="21053" y="706089"/>
                    <a:pt x="13765" y="703071"/>
                    <a:pt x="8392" y="697697"/>
                  </a:cubicBezTo>
                  <a:cubicBezTo>
                    <a:pt x="3019" y="692324"/>
                    <a:pt x="0" y="685036"/>
                    <a:pt x="0" y="677437"/>
                  </a:cubicBezTo>
                  <a:lnTo>
                    <a:pt x="0" y="28652"/>
                  </a:lnTo>
                  <a:cubicBezTo>
                    <a:pt x="0" y="21053"/>
                    <a:pt x="3019" y="13765"/>
                    <a:pt x="8392" y="8392"/>
                  </a:cubicBezTo>
                  <a:cubicBezTo>
                    <a:pt x="13765" y="3019"/>
                    <a:pt x="21053" y="0"/>
                    <a:pt x="28652" y="0"/>
                  </a:cubicBezTo>
                  <a:close/>
                </a:path>
              </a:pathLst>
            </a:custGeom>
            <a:solidFill>
              <a:srgbClr val="FEFEFE"/>
            </a:solidFill>
            <a:ln w="28575" cap="sq">
              <a:solidFill>
                <a:srgbClr val="7D4C2A"/>
              </a:solidFill>
              <a:prstDash val="solid"/>
              <a:miter/>
            </a:ln>
          </p:spPr>
          <p:txBody>
            <a:bodyPr/>
            <a:lstStyle/>
            <a:p>
              <a:endParaRPr lang="vi-VN"/>
            </a:p>
          </p:txBody>
        </p:sp>
        <p:sp>
          <p:nvSpPr>
            <p:cNvPr id="18" name="TextBox 18"/>
            <p:cNvSpPr txBox="1"/>
            <p:nvPr/>
          </p:nvSpPr>
          <p:spPr>
            <a:xfrm>
              <a:off x="0" y="-28575"/>
              <a:ext cx="915391" cy="734664"/>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3" name="Freeform 33"/>
          <p:cNvSpPr/>
          <p:nvPr/>
        </p:nvSpPr>
        <p:spPr>
          <a:xfrm flipH="1">
            <a:off x="15832381" y="1409506"/>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34" name="Freeform 34"/>
          <p:cNvSpPr/>
          <p:nvPr/>
        </p:nvSpPr>
        <p:spPr>
          <a:xfrm>
            <a:off x="-560858" y="1932024"/>
            <a:ext cx="2183260" cy="903324"/>
          </a:xfrm>
          <a:custGeom>
            <a:avLst/>
            <a:gdLst/>
            <a:ahLst/>
            <a:cxnLst/>
            <a:rect l="l" t="t" r="r" b="b"/>
            <a:pathLst>
              <a:path w="2183260" h="903324">
                <a:moveTo>
                  <a:pt x="0" y="0"/>
                </a:moveTo>
                <a:lnTo>
                  <a:pt x="2183261" y="0"/>
                </a:lnTo>
                <a:lnTo>
                  <a:pt x="2183261" y="903324"/>
                </a:lnTo>
                <a:lnTo>
                  <a:pt x="0" y="90332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35" name="Freeform 35"/>
          <p:cNvSpPr/>
          <p:nvPr/>
        </p:nvSpPr>
        <p:spPr>
          <a:xfrm rot="571201">
            <a:off x="238532" y="104752"/>
            <a:ext cx="1845073" cy="1363047"/>
          </a:xfrm>
          <a:custGeom>
            <a:avLst/>
            <a:gdLst/>
            <a:ahLst/>
            <a:cxnLst/>
            <a:rect l="l" t="t" r="r" b="b"/>
            <a:pathLst>
              <a:path w="1845073" h="1363047">
                <a:moveTo>
                  <a:pt x="0" y="0"/>
                </a:moveTo>
                <a:lnTo>
                  <a:pt x="1845073" y="0"/>
                </a:lnTo>
                <a:lnTo>
                  <a:pt x="1845073" y="1363047"/>
                </a:lnTo>
                <a:lnTo>
                  <a:pt x="0" y="136304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38" name="Freeform 38"/>
          <p:cNvSpPr/>
          <p:nvPr/>
        </p:nvSpPr>
        <p:spPr>
          <a:xfrm flipH="1">
            <a:off x="14782800" y="-1675134"/>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50" name="Freeform 50"/>
          <p:cNvSpPr/>
          <p:nvPr/>
        </p:nvSpPr>
        <p:spPr>
          <a:xfrm rot="-1263705">
            <a:off x="3769949" y="6181842"/>
            <a:ext cx="533400" cy="637848"/>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51" name="Rectangle 50"/>
          <p:cNvSpPr/>
          <p:nvPr/>
        </p:nvSpPr>
        <p:spPr>
          <a:xfrm rot="21444959">
            <a:off x="1935211" y="1179190"/>
            <a:ext cx="4390341" cy="4401205"/>
          </a:xfrm>
          <a:prstGeom prst="rect">
            <a:avLst/>
          </a:prstGeom>
        </p:spPr>
        <p:txBody>
          <a:bodyPr wrap="square">
            <a:spAutoFit/>
          </a:bodyPr>
          <a:lstStyle/>
          <a:p>
            <a:pPr algn="just"/>
            <a:r>
              <a:rPr lang="en-US" sz="4000">
                <a:latin typeface="Times New Roman" panose="02020603050405020304" pitchFamily="18" charset="0"/>
                <a:ea typeface="Times New Roman" panose="02020603050405020304" pitchFamily="18" charset="0"/>
                <a:cs typeface="Times New Roman" panose="02020603050405020304" pitchFamily="18" charset="0"/>
              </a:rPr>
              <a:t>Tâm trạng bao trùm của cả “mình” và “ta”  là </a:t>
            </a: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bịn rịn, bâng khuâng, lưu luyến.</a:t>
            </a:r>
            <a:r>
              <a:rPr lang="en-US" sz="4000">
                <a:latin typeface="Times New Roman" panose="02020603050405020304" pitchFamily="18" charset="0"/>
                <a:ea typeface="Calibri" panose="020F0502020204030204" pitchFamily="34" charset="0"/>
                <a:cs typeface="Times New Roman" panose="02020603050405020304" pitchFamily="18" charset="0"/>
              </a:rPr>
              <a:t> “Mình” và “ta” </a:t>
            </a:r>
            <a:r>
              <a:rPr lang="pt-BR" sz="4000">
                <a:latin typeface="Times New Roman" panose="02020603050405020304" pitchFamily="18" charset="0"/>
                <a:ea typeface="Calibri" panose="020F0502020204030204" pitchFamily="34" charset="0"/>
                <a:cs typeface="Times New Roman" panose="02020603050405020304" pitchFamily="18" charset="0"/>
              </a:rPr>
              <a:t>đã từng gắn bó trong 15 </a:t>
            </a:r>
            <a:r>
              <a:rPr lang="en-US" sz="4000">
                <a:latin typeface="Times New Roman" panose="02020603050405020304" pitchFamily="18" charset="0"/>
                <a:ea typeface="Calibri" panose="020F0502020204030204" pitchFamily="34" charset="0"/>
                <a:cs typeface="Times New Roman" panose="02020603050405020304" pitchFamily="18" charset="0"/>
              </a:rPr>
              <a:t>năm. </a:t>
            </a:r>
            <a:endParaRPr lang="en-GB" sz="4000">
              <a:latin typeface="Times New Roman" panose="02020603050405020304" pitchFamily="18" charset="0"/>
              <a:cs typeface="Times New Roman" panose="02020603050405020304" pitchFamily="18" charset="0"/>
            </a:endParaRPr>
          </a:p>
        </p:txBody>
      </p:sp>
      <p:sp>
        <p:nvSpPr>
          <p:cNvPr id="52" name="Rectangle 51"/>
          <p:cNvSpPr/>
          <p:nvPr/>
        </p:nvSpPr>
        <p:spPr>
          <a:xfrm rot="157231">
            <a:off x="7365834" y="947897"/>
            <a:ext cx="4674962" cy="6555641"/>
          </a:xfrm>
          <a:prstGeom prst="rect">
            <a:avLst/>
          </a:prstGeom>
        </p:spPr>
        <p:txBody>
          <a:bodyPr wrap="square">
            <a:spAutoFit/>
          </a:bodyPr>
          <a:lstStyle/>
          <a:p>
            <a:pPr algn="just">
              <a:spcAft>
                <a:spcPts val="800"/>
              </a:spcAft>
              <a:tabLst>
                <a:tab pos="1386840" algn="l"/>
              </a:tabLst>
            </a:pP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tâm trạng ấy, những kỉ niệm đã ùa về:</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4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Kỉ niệm về thiên nhiên Việt Bắc;</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Kỉ niệm về con người Việt Bắc;</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Kỉ niệm về cuộc sống kháng chiến nơi Việt Bắc.</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 name="Rectangle 52"/>
          <p:cNvSpPr/>
          <p:nvPr/>
        </p:nvSpPr>
        <p:spPr>
          <a:xfrm rot="21394023">
            <a:off x="13158199" y="2931914"/>
            <a:ext cx="4126732" cy="3785652"/>
          </a:xfrm>
          <a:prstGeom prst="rect">
            <a:avLst/>
          </a:prstGeom>
        </p:spPr>
        <p:txBody>
          <a:bodyPr wrap="square">
            <a:spAutoFit/>
          </a:bodyPr>
          <a:lstStyle/>
          <a:p>
            <a:pPr algn="just"/>
            <a:r>
              <a:rPr lang="en-US" sz="4000">
                <a:latin typeface="Times New Roman" panose="02020603050405020304" pitchFamily="18" charset="0"/>
                <a:ea typeface="Calibri" panose="020F0502020204030204" pitchFamily="34" charset="0"/>
                <a:cs typeface="Times New Roman" panose="02020603050405020304" pitchFamily="18" charset="0"/>
              </a:rPr>
              <a:t>Hiệu quả của việc sử dụng cặp đại từ xưng hô “mình” và “ta”: đem lại màu sắc trữ tình cho tác phẩm.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14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00"/>
                                        <p:tgtEl>
                                          <p:spTgt spid="53"/>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3" name="Freeform 23"/>
          <p:cNvSpPr/>
          <p:nvPr/>
        </p:nvSpPr>
        <p:spPr>
          <a:xfrm>
            <a:off x="15468600" y="206988"/>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4" name="Freeform 24"/>
          <p:cNvSpPr/>
          <p:nvPr/>
        </p:nvSpPr>
        <p:spPr>
          <a:xfrm flipH="1">
            <a:off x="15468600" y="522876"/>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26" name="Rectangle 25"/>
          <p:cNvSpPr/>
          <p:nvPr/>
        </p:nvSpPr>
        <p:spPr>
          <a:xfrm>
            <a:off x="4419600" y="375064"/>
            <a:ext cx="8901539" cy="873701"/>
          </a:xfrm>
          <a:prstGeom prst="rect">
            <a:avLst/>
          </a:prstGeom>
        </p:spPr>
        <p:txBody>
          <a:bodyPr wrap="none">
            <a:spAutoFit/>
          </a:bodyPr>
          <a:lstStyle/>
          <a:p>
            <a:pPr algn="just">
              <a:lnSpc>
                <a:spcPct val="115000"/>
              </a:lnSpc>
              <a:spcAft>
                <a:spcPts val="800"/>
              </a:spcAft>
              <a:tabLst>
                <a:tab pos="1386840" algn="l"/>
              </a:tabLst>
            </a:pPr>
            <a:r>
              <a:rPr lang="en-US" sz="4800" b="1">
                <a:latin typeface="Times New Roman" panose="02020603050405020304" pitchFamily="18" charset="0"/>
                <a:ea typeface="MS Mincho"/>
                <a:cs typeface="Times New Roman" panose="02020603050405020304" pitchFamily="18" charset="0"/>
              </a:rPr>
              <a:t>b. Việt Bắc – nỗi lòng người ở lại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3522795" y="1626261"/>
            <a:ext cx="10937610" cy="769441"/>
          </a:xfrm>
          <a:prstGeom prst="rect">
            <a:avLst/>
          </a:prstGeom>
        </p:spPr>
        <p:txBody>
          <a:bodyPr wrap="none">
            <a:spAutoFit/>
          </a:bodyPr>
          <a:lstStyle/>
          <a:p>
            <a:r>
              <a:rPr lang="en-US" sz="4400" b="1">
                <a:latin typeface="Times New Roman" panose="02020603050405020304" pitchFamily="18" charset="0"/>
                <a:ea typeface="Calibri" panose="020F0502020204030204" pitchFamily="34" charset="0"/>
                <a:cs typeface="Times New Roman" panose="02020603050405020304" pitchFamily="18" charset="0"/>
              </a:rPr>
              <a:t>Người ở lại cất lời ướm hỏi, gợi nhắc kỉ niệm</a:t>
            </a:r>
            <a:endParaRPr lang="en-GB" sz="4400">
              <a:latin typeface="Times New Roman" panose="02020603050405020304" pitchFamily="18" charset="0"/>
              <a:cs typeface="Times New Roman" panose="02020603050405020304" pitchFamily="18" charset="0"/>
            </a:endParaRPr>
          </a:p>
        </p:txBody>
      </p:sp>
      <p:grpSp>
        <p:nvGrpSpPr>
          <p:cNvPr id="28" name="Group 9"/>
          <p:cNvGrpSpPr/>
          <p:nvPr/>
        </p:nvGrpSpPr>
        <p:grpSpPr>
          <a:xfrm>
            <a:off x="699520" y="2827033"/>
            <a:ext cx="8280489" cy="6035935"/>
            <a:chOff x="0" y="0"/>
            <a:chExt cx="2129430" cy="1410845"/>
          </a:xfrm>
        </p:grpSpPr>
        <p:sp>
          <p:nvSpPr>
            <p:cNvPr id="29"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30" name="TextBox 11"/>
            <p:cNvSpPr txBox="1"/>
            <p:nvPr/>
          </p:nvSpPr>
          <p:spPr>
            <a:xfrm>
              <a:off x="0" y="-28575"/>
              <a:ext cx="2129430" cy="1439420"/>
            </a:xfrm>
            <a:prstGeom prst="rect">
              <a:avLst/>
            </a:prstGeom>
          </p:spPr>
          <p:txBody>
            <a:bodyPr lIns="50800" tIns="50800" rIns="50800" bIns="50800" rtlCol="0" anchor="ctr"/>
            <a:lstStyle/>
            <a:p>
              <a:pPr marL="0" lvl="0" indent="0" algn="ctr">
                <a:lnSpc>
                  <a:spcPts val="2102"/>
                </a:lnSpc>
                <a:spcBef>
                  <a:spcPct val="0"/>
                </a:spcBef>
              </a:pPr>
              <a:endParaRPr/>
            </a:p>
          </p:txBody>
        </p:sp>
      </p:grpSp>
      <p:grpSp>
        <p:nvGrpSpPr>
          <p:cNvPr id="31" name="Group 9"/>
          <p:cNvGrpSpPr/>
          <p:nvPr/>
        </p:nvGrpSpPr>
        <p:grpSpPr>
          <a:xfrm>
            <a:off x="9640264" y="3926157"/>
            <a:ext cx="8280489" cy="5486202"/>
            <a:chOff x="0" y="0"/>
            <a:chExt cx="2129430" cy="1410845"/>
          </a:xfrm>
        </p:grpSpPr>
        <p:sp>
          <p:nvSpPr>
            <p:cNvPr id="32"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33" name="TextBox 11"/>
            <p:cNvSpPr txBox="1"/>
            <p:nvPr/>
          </p:nvSpPr>
          <p:spPr>
            <a:xfrm>
              <a:off x="0" y="-28575"/>
              <a:ext cx="2129430" cy="1439420"/>
            </a:xfrm>
            <a:prstGeom prst="rect">
              <a:avLst/>
            </a:prstGeom>
          </p:spPr>
          <p:txBody>
            <a:bodyPr lIns="50800" tIns="50800" rIns="50800" bIns="50800" rtlCol="0" anchor="ctr"/>
            <a:lstStyle/>
            <a:p>
              <a:pPr marL="0" lvl="0" indent="0" algn="ctr">
                <a:lnSpc>
                  <a:spcPts val="2102"/>
                </a:lnSpc>
                <a:spcBef>
                  <a:spcPct val="0"/>
                </a:spcBef>
              </a:pPr>
              <a:endParaRPr/>
            </a:p>
          </p:txBody>
        </p:sp>
      </p:grpSp>
      <p:sp>
        <p:nvSpPr>
          <p:cNvPr id="34" name="Rectangle 33"/>
          <p:cNvSpPr/>
          <p:nvPr/>
        </p:nvSpPr>
        <p:spPr>
          <a:xfrm>
            <a:off x="1035580" y="3032185"/>
            <a:ext cx="7620000" cy="5755422"/>
          </a:xfrm>
          <a:prstGeom prst="rect">
            <a:avLst/>
          </a:prstGeom>
        </p:spPr>
        <p:txBody>
          <a:bodyPr wrap="square">
            <a:spAutoFit/>
          </a:bodyPr>
          <a:lstStyle/>
          <a:p>
            <a:pPr algn="just">
              <a:lnSpc>
                <a:spcPct val="115000"/>
              </a:lnSpc>
              <a:spcAft>
                <a:spcPts val="800"/>
              </a:spcAft>
              <a:tabLst>
                <a:tab pos="1386840" algn="l"/>
              </a:tabLst>
            </a:pPr>
            <a:r>
              <a:rPr lang="en-US" sz="40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hỏi thứ nhất </a:t>
            </a:r>
            <a:r>
              <a:rPr lang="en-US" sz="4000">
                <a:latin typeface="Times New Roman" panose="02020603050405020304" pitchFamily="18" charset="0"/>
                <a:ea typeface="Calibri" panose="020F0502020204030204" pitchFamily="34" charset="0"/>
                <a:cs typeface="Times New Roman" panose="02020603050405020304" pitchFamily="18" charset="0"/>
              </a:rPr>
              <a:t>gợi nhắc người đi về kỉ niệm của “mười lăm năm ấy”:</a:t>
            </a:r>
            <a:r>
              <a:rPr lang="en-US" sz="4000">
                <a:solidFill>
                  <a:srgbClr val="FFFF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i="1">
                <a:latin typeface="Times New Roman" panose="02020603050405020304" pitchFamily="18" charset="0"/>
                <a:ea typeface="Calibri" panose="020F0502020204030204" pitchFamily="34" charset="0"/>
                <a:cs typeface="Times New Roman" panose="02020603050405020304" pitchFamily="18" charset="0"/>
              </a:rPr>
              <a:t>Mười lăm năm</a:t>
            </a:r>
            <a:r>
              <a:rPr lang="en-US" sz="4000">
                <a:latin typeface="Times New Roman" panose="02020603050405020304" pitchFamily="18" charset="0"/>
                <a:ea typeface="Calibri" panose="020F0502020204030204" pitchFamily="34" charset="0"/>
                <a:cs typeface="Times New Roman" panose="02020603050405020304" pitchFamily="18" charset="0"/>
              </a:rPr>
              <a:t>:</a:t>
            </a:r>
            <a:r>
              <a:rPr lang="en-US" sz="4000" i="1">
                <a:latin typeface="Times New Roman" panose="02020603050405020304" pitchFamily="18" charset="0"/>
                <a:ea typeface="Calibri" panose="020F0502020204030204" pitchFamily="34" charset="0"/>
                <a:cs typeface="Times New Roman" panose="02020603050405020304" pitchFamily="18"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khoảng thời gian cụ thể: từ 1940 đến 1954; cụm từ</a:t>
            </a:r>
            <a:r>
              <a:rPr lang="en-US" sz="4000" i="1">
                <a:latin typeface="Times New Roman" panose="02020603050405020304" pitchFamily="18" charset="0"/>
                <a:ea typeface="Calibri" panose="020F0502020204030204" pitchFamily="34" charset="0"/>
                <a:cs typeface="Times New Roman" panose="02020603050405020304" pitchFamily="18" charset="0"/>
              </a:rPr>
              <a:t> thiết tha mặn nồng </a:t>
            </a:r>
            <a:r>
              <a:rPr lang="en-US" sz="4000">
                <a:latin typeface="Times New Roman" panose="02020603050405020304" pitchFamily="18" charset="0"/>
                <a:ea typeface="Calibri" panose="020F0502020204030204" pitchFamily="34" charset="0"/>
                <a:cs typeface="Times New Roman" panose="02020603050405020304" pitchFamily="18" charset="0"/>
              </a:rPr>
              <a:t>– cụm từ chỉ tình yêu đôi lứa, tình nghĩa vợ chồng được dùng để chỉ nghĩa tình cách mạng sắt son, bền chặt.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34"/>
          <p:cNvSpPr/>
          <p:nvPr/>
        </p:nvSpPr>
        <p:spPr>
          <a:xfrm>
            <a:off x="9938790" y="4112802"/>
            <a:ext cx="7813366" cy="5189113"/>
          </a:xfrm>
          <a:prstGeom prst="rect">
            <a:avLst/>
          </a:prstGeom>
        </p:spPr>
        <p:txBody>
          <a:bodyPr wrap="square">
            <a:spAutoFit/>
          </a:bodyPr>
          <a:lstStyle/>
          <a:p>
            <a:pPr algn="just">
              <a:lnSpc>
                <a:spcPct val="115000"/>
              </a:lnSpc>
              <a:spcAft>
                <a:spcPts val="800"/>
              </a:spcAft>
              <a:tabLst>
                <a:tab pos="1386840" algn="l"/>
              </a:tabLst>
            </a:pPr>
            <a:r>
              <a:rPr lang="en-US" sz="3600" b="1" i="1">
                <a:latin typeface="Times New Roman" panose="02020603050405020304" pitchFamily="18" charset="0"/>
                <a:ea typeface="Calibri" panose="020F0502020204030204" pitchFamily="34" charset="0"/>
                <a:cs typeface="Times New Roman" panose="02020603050405020304" pitchFamily="18" charset="0"/>
              </a:rPr>
              <a:t>Câu hỏi thứ hai hỏi về không gian</a:t>
            </a:r>
            <a:r>
              <a:rPr lang="en-US" sz="3600">
                <a:latin typeface="Times New Roman" panose="02020603050405020304" pitchFamily="18" charset="0"/>
                <a:ea typeface="Calibri" panose="020F0502020204030204" pitchFamily="34" charset="0"/>
                <a:cs typeface="Times New Roman" panose="02020603050405020304" pitchFamily="18" charset="0"/>
              </a:rPr>
              <a:t>: Phép t</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iểu đối: </a:t>
            </a:r>
            <a:r>
              <a:rPr lang="en-US" sz="36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núi – cây, nguồn – sông </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 nổi bật sự gắn bó khăng khít giữa miền xuôi, miền ngược, đồng thời khéo léo ràng buộc người đi; điệp từ</a:t>
            </a:r>
            <a:r>
              <a:rPr lang="en-US" sz="36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nhớ </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lần) nhằm khắc sâu nỗi nhớ trong lòng người đi và gửi gắm lời nhắc nhở nghiêm khắc về đạo lí “Uống nước nhớ nguồn.”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065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par>
                                <p:cTn id="18" presetID="16" presetClass="entr" presetSubtype="21"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8">
              <a:extLst>
                <a:ext uri="{96DAC541-7B7A-43D3-8B79-37D633B846F1}">
                  <asvg:svgBlip xmlns:asvg="http://schemas.microsoft.com/office/drawing/2016/SVG/main" r:embed="rId9"/>
                </a:ext>
              </a:extLst>
            </a:blip>
            <a:stretch>
              <a:fillRect t="-38654"/>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pic>
        <p:nvPicPr>
          <p:cNvPr id="28" name="Picture 2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4346" y="2078314"/>
            <a:ext cx="8595775" cy="8595775"/>
          </a:xfrm>
          <a:prstGeom prst="rect">
            <a:avLst/>
          </a:prstGeom>
        </p:spPr>
      </p:pic>
      <p:sp>
        <p:nvSpPr>
          <p:cNvPr id="29" name="Rectangle 28"/>
          <p:cNvSpPr/>
          <p:nvPr/>
        </p:nvSpPr>
        <p:spPr>
          <a:xfrm>
            <a:off x="6766217" y="3259127"/>
            <a:ext cx="7470315" cy="4339650"/>
          </a:xfrm>
          <a:prstGeom prst="rect">
            <a:avLst/>
          </a:prstGeom>
        </p:spPr>
        <p:txBody>
          <a:bodyPr wrap="none">
            <a:spAutoFit/>
          </a:bodyPr>
          <a:lstStyle/>
          <a:p>
            <a:pPr algn="ctr"/>
            <a:r>
              <a:rPr lang="vi-VN" sz="13800" b="1">
                <a:solidFill>
                  <a:srgbClr val="FF0000"/>
                </a:solidFill>
                <a:effectLst>
                  <a:outerShdw blurRad="38100" dist="38100" dir="2700000" algn="tl">
                    <a:srgbClr val="000000">
                      <a:alpha val="43137"/>
                    </a:srgbClr>
                  </a:outerShdw>
                </a:effectLst>
                <a:latin typeface="#9Slide05 Agile Script Calligra" panose="03070402050302030203" pitchFamily="66" charset="-93"/>
                <a:ea typeface="Calibri" panose="020F0502020204030204" pitchFamily="34" charset="0"/>
              </a:rPr>
              <a:t>Hoạt động 1</a:t>
            </a:r>
          </a:p>
          <a:p>
            <a:pPr algn="ctr"/>
            <a:r>
              <a:rPr lang="vi-VN" sz="13800" b="1">
                <a:effectLst>
                  <a:outerShdw blurRad="38100" dist="38100" dir="2700000" algn="tl">
                    <a:srgbClr val="000000">
                      <a:alpha val="43137"/>
                    </a:srgbClr>
                  </a:outerShdw>
                </a:effectLst>
                <a:latin typeface="#9Slide05 Agile Script Calligra" panose="03070402050302030203" pitchFamily="66" charset="-93"/>
              </a:rPr>
              <a:t>Khởi động</a:t>
            </a:r>
            <a:endParaRPr lang="en-GB" sz="13800" b="1">
              <a:effectLst>
                <a:outerShdw blurRad="38100" dist="38100" dir="2700000" algn="tl">
                  <a:srgbClr val="000000">
                    <a:alpha val="43137"/>
                  </a:srgbClr>
                </a:outerShdw>
              </a:effectLst>
              <a:latin typeface="#9Slide05 Agile Script Calligra" panose="03070402050302030203" pitchFamily="66" charset="-93"/>
            </a:endParaRPr>
          </a:p>
        </p:txBody>
      </p:sp>
      <p:pic>
        <p:nvPicPr>
          <p:cNvPr id="8" name="Picture 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631429" y="2735211"/>
            <a:ext cx="8365710" cy="5316808"/>
          </a:xfrm>
          <a:prstGeom prst="rect">
            <a:avLst/>
          </a:prstGeom>
        </p:spPr>
      </p:pic>
    </p:spTree>
    <p:extLst>
      <p:ext uri="{BB962C8B-B14F-4D97-AF65-F5344CB8AC3E}">
        <p14:creationId xmlns:p14="http://schemas.microsoft.com/office/powerpoint/2010/main" val="657077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7148356" y="4290258"/>
            <a:ext cx="1696931" cy="2625812"/>
          </a:xfrm>
          <a:custGeom>
            <a:avLst/>
            <a:gdLst/>
            <a:ahLst/>
            <a:cxnLst/>
            <a:rect l="l" t="t" r="r" b="b"/>
            <a:pathLst>
              <a:path w="1696931" h="2625812">
                <a:moveTo>
                  <a:pt x="0" y="0"/>
                </a:moveTo>
                <a:lnTo>
                  <a:pt x="1696931" y="0"/>
                </a:lnTo>
                <a:lnTo>
                  <a:pt x="1696931" y="2625813"/>
                </a:lnTo>
                <a:lnTo>
                  <a:pt x="0" y="26258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6581855" y="5090492"/>
            <a:ext cx="1145524" cy="1772571"/>
          </a:xfrm>
          <a:custGeom>
            <a:avLst/>
            <a:gdLst/>
            <a:ahLst/>
            <a:cxnLst/>
            <a:rect l="l" t="t" r="r" b="b"/>
            <a:pathLst>
              <a:path w="1145524" h="1772571">
                <a:moveTo>
                  <a:pt x="0" y="0"/>
                </a:moveTo>
                <a:lnTo>
                  <a:pt x="1145523" y="0"/>
                </a:lnTo>
                <a:lnTo>
                  <a:pt x="1145523" y="1772570"/>
                </a:lnTo>
                <a:lnTo>
                  <a:pt x="0" y="17725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rot="-125443">
            <a:off x="4222807" y="6218932"/>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sp>
        <p:nvSpPr>
          <p:cNvPr id="9" name="Freeform 9"/>
          <p:cNvSpPr/>
          <p:nvPr/>
        </p:nvSpPr>
        <p:spPr>
          <a:xfrm rot="540851">
            <a:off x="2568472" y="449379"/>
            <a:ext cx="1300752" cy="395269"/>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txBody>
          <a:bodyPr/>
          <a:lstStyle/>
          <a:p>
            <a:endParaRPr lang="vi-VN"/>
          </a:p>
        </p:txBody>
      </p:sp>
      <p:sp>
        <p:nvSpPr>
          <p:cNvPr id="10" name="Freeform 10"/>
          <p:cNvSpPr/>
          <p:nvPr/>
        </p:nvSpPr>
        <p:spPr>
          <a:xfrm rot="628887">
            <a:off x="-5041017" y="8073214"/>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asvg="http://schemas.microsoft.com/office/drawing/2016/SVG/main" r:embed="rId13"/>
                </a:ext>
              </a:extLst>
            </a:blip>
            <a:stretch>
              <a:fillRect b="-40778"/>
            </a:stretch>
          </a:blipFill>
          <a:ln cap="sq">
            <a:noFill/>
            <a:prstDash val="solid"/>
            <a:miter/>
          </a:ln>
        </p:spPr>
        <p:txBody>
          <a:bodyPr/>
          <a:lstStyle/>
          <a:p>
            <a:endParaRPr lang="vi-VN"/>
          </a:p>
        </p:txBody>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vi-VN"/>
          </a:p>
        </p:txBody>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vi-VN"/>
          </a:p>
        </p:txBody>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grpSp>
        <p:nvGrpSpPr>
          <p:cNvPr id="19" name="Group 19"/>
          <p:cNvGrpSpPr/>
          <p:nvPr/>
        </p:nvGrpSpPr>
        <p:grpSpPr>
          <a:xfrm>
            <a:off x="797735" y="1757061"/>
            <a:ext cx="7535207" cy="7018082"/>
            <a:chOff x="0" y="0"/>
            <a:chExt cx="1157033" cy="988797"/>
          </a:xfrm>
        </p:grpSpPr>
        <p:sp>
          <p:nvSpPr>
            <p:cNvPr id="20"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txBody>
            <a:bodyPr/>
            <a:lstStyle/>
            <a:p>
              <a:endParaRPr lang="vi-VN"/>
            </a:p>
          </p:txBody>
        </p:sp>
        <p:sp>
          <p:nvSpPr>
            <p:cNvPr id="21"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2" name="Group 22"/>
          <p:cNvGrpSpPr/>
          <p:nvPr/>
        </p:nvGrpSpPr>
        <p:grpSpPr>
          <a:xfrm>
            <a:off x="8923880" y="1686328"/>
            <a:ext cx="7942915" cy="1803733"/>
            <a:chOff x="0" y="0"/>
            <a:chExt cx="1157033" cy="988797"/>
          </a:xfrm>
        </p:grpSpPr>
        <p:sp>
          <p:nvSpPr>
            <p:cNvPr id="23" name="Freeform 23"/>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txBody>
            <a:bodyPr/>
            <a:lstStyle/>
            <a:p>
              <a:endParaRPr lang="vi-VN"/>
            </a:p>
          </p:txBody>
        </p:sp>
        <p:sp>
          <p:nvSpPr>
            <p:cNvPr id="24" name="TextBox 24"/>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33" name="Freeform 33"/>
          <p:cNvSpPr/>
          <p:nvPr/>
        </p:nvSpPr>
        <p:spPr>
          <a:xfrm>
            <a:off x="7051509" y="8182726"/>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26">
              <a:extLst>
                <a:ext uri="{96DAC541-7B7A-43D3-8B79-37D633B846F1}">
                  <asvg:svgBlip xmlns:asvg="http://schemas.microsoft.com/office/drawing/2016/SVG/main" r:embed="rId27"/>
                </a:ext>
              </a:extLst>
            </a:blip>
            <a:stretch>
              <a:fillRect/>
            </a:stretch>
          </a:blipFill>
          <a:ln cap="sq">
            <a:noFill/>
            <a:prstDash val="solid"/>
            <a:miter/>
          </a:ln>
        </p:spPr>
        <p:txBody>
          <a:bodyPr/>
          <a:lstStyle/>
          <a:p>
            <a:endParaRPr lang="vi-VN"/>
          </a:p>
        </p:txBody>
      </p:sp>
      <p:sp>
        <p:nvSpPr>
          <p:cNvPr id="40" name="Rectangle 39"/>
          <p:cNvSpPr/>
          <p:nvPr/>
        </p:nvSpPr>
        <p:spPr>
          <a:xfrm>
            <a:off x="3657600" y="61457"/>
            <a:ext cx="11201400" cy="1446550"/>
          </a:xfrm>
          <a:prstGeom prst="rect">
            <a:avLst/>
          </a:prstGeom>
        </p:spPr>
        <p:txBody>
          <a:bodyPr wrap="square">
            <a:spAutoFit/>
          </a:bodyPr>
          <a:lstStyle/>
          <a:p>
            <a:pPr algn="ctr"/>
            <a:r>
              <a:rPr lang="en-US" sz="4400" b="1">
                <a:latin typeface="Times New Roman" panose="02020603050405020304" pitchFamily="18" charset="0"/>
                <a:ea typeface="Calibri" panose="020F0502020204030204" pitchFamily="34" charset="0"/>
                <a:cs typeface="Times New Roman" panose="02020603050405020304" pitchFamily="18" charset="0"/>
              </a:rPr>
              <a:t>Người ở lại gợi nhắc những kỉ niệm về thiên nhiên và cuộc sống nơi chiến khu Việt Bắc</a:t>
            </a:r>
            <a:endParaRPr lang="en-GB" sz="6000">
              <a:latin typeface="Times New Roman" panose="02020603050405020304" pitchFamily="18" charset="0"/>
              <a:cs typeface="Times New Roman" panose="02020603050405020304" pitchFamily="18" charset="0"/>
            </a:endParaRPr>
          </a:p>
        </p:txBody>
      </p:sp>
      <p:sp>
        <p:nvSpPr>
          <p:cNvPr id="41" name="Rectangle 40"/>
          <p:cNvSpPr/>
          <p:nvPr/>
        </p:nvSpPr>
        <p:spPr>
          <a:xfrm>
            <a:off x="954529" y="1882575"/>
            <a:ext cx="7087741" cy="6494085"/>
          </a:xfrm>
          <a:prstGeom prst="rect">
            <a:avLst/>
          </a:prstGeom>
        </p:spPr>
        <p:txBody>
          <a:bodyPr wrap="square">
            <a:spAutoFit/>
          </a:bodyPr>
          <a:lstStyle/>
          <a:p>
            <a:pPr algn="just">
              <a:spcAft>
                <a:spcPts val="800"/>
              </a:spcAft>
              <a:tabLst>
                <a:tab pos="1386840" algn="l"/>
              </a:tabLst>
            </a:pPr>
            <a:r>
              <a:rPr lang="en-US" sz="3200">
                <a:solidFill>
                  <a:srgbClr val="000000"/>
                </a:solidFill>
                <a:latin typeface="Times New Roman" panose="02020603050405020304" pitchFamily="18" charset="0"/>
                <a:ea typeface="MS Mincho"/>
                <a:cs typeface="Times New Roman" panose="02020603050405020304" pitchFamily="18" charset="0"/>
              </a:rPr>
              <a:t>N</a:t>
            </a:r>
            <a:r>
              <a:rPr lang="pt-BR" sz="3200">
                <a:latin typeface="Times New Roman" panose="02020603050405020304" pitchFamily="18" charset="0"/>
                <a:ea typeface="Calibri" panose="020F0502020204030204" pitchFamily="34" charset="0"/>
                <a:cs typeface="Times New Roman" panose="02020603050405020304" pitchFamily="18" charset="0"/>
              </a:rPr>
              <a:t>hững ngày thời tiết khắc nghiệt</a:t>
            </a:r>
            <a:r>
              <a:rPr lang="en-US" sz="3200">
                <a:latin typeface="Times New Roman" panose="02020603050405020304" pitchFamily="18" charset="0"/>
                <a:ea typeface="Calibri" panose="020F0502020204030204" pitchFamily="34" charset="0"/>
                <a:cs typeface="Times New Roman" panose="02020603050405020304" pitchFamily="18" charset="0"/>
              </a:rPr>
              <a:t> (</a:t>
            </a:r>
            <a:r>
              <a:rPr lang="pt-BR" sz="3200" i="1">
                <a:latin typeface="Times New Roman" panose="02020603050405020304" pitchFamily="18" charset="0"/>
                <a:ea typeface="Calibri" panose="020F0502020204030204" pitchFamily="34" charset="0"/>
                <a:cs typeface="Times New Roman" panose="02020603050405020304" pitchFamily="18" charset="0"/>
              </a:rPr>
              <a:t>Mưa nguồn……</a:t>
            </a:r>
            <a:r>
              <a:rPr lang="en-US" sz="3200" i="1">
                <a:latin typeface="Times New Roman" panose="02020603050405020304" pitchFamily="18" charset="0"/>
                <a:ea typeface="Calibri" panose="020F0502020204030204" pitchFamily="34" charset="0"/>
                <a:cs typeface="Times New Roman" panose="02020603050405020304" pitchFamily="18" charset="0"/>
              </a:rPr>
              <a:t>mù</a:t>
            </a:r>
            <a:r>
              <a:rPr lang="en-US" sz="3200">
                <a:latin typeface="Times New Roman" panose="02020603050405020304" pitchFamily="18" charset="0"/>
                <a:ea typeface="Calibri" panose="020F0502020204030204" pitchFamily="34" charset="0"/>
                <a:cs typeface="Times New Roman" panose="02020603050405020304" pitchFamily="18" charset="0"/>
              </a:rPr>
              <a:t>), cuộc sống </a:t>
            </a:r>
            <a:r>
              <a:rPr lang="pt-BR" sz="3200">
                <a:latin typeface="Times New Roman" panose="02020603050405020304" pitchFamily="18" charset="0"/>
                <a:ea typeface="Calibri" panose="020F0502020204030204" pitchFamily="34" charset="0"/>
                <a:cs typeface="Times New Roman" panose="02020603050405020304" pitchFamily="18" charset="0"/>
              </a:rPr>
              <a:t>đầy gian khổ nhưng sẵn lòng căm thù giặc sâu </a:t>
            </a:r>
            <a:r>
              <a:rPr lang="en-US" sz="3200">
                <a:latin typeface="Times New Roman" panose="02020603050405020304" pitchFamily="18" charset="0"/>
                <a:ea typeface="Calibri" panose="020F0502020204030204" pitchFamily="34" charset="0"/>
                <a:cs typeface="Times New Roman" panose="02020603050405020304" pitchFamily="18" charset="0"/>
              </a:rPr>
              <a:t>sắc (</a:t>
            </a:r>
            <a:r>
              <a:rPr lang="pt-BR" sz="3200" i="1">
                <a:latin typeface="Times New Roman" panose="02020603050405020304" pitchFamily="18" charset="0"/>
                <a:ea typeface="Calibri" panose="020F0502020204030204" pitchFamily="34" charset="0"/>
                <a:cs typeface="Times New Roman" panose="02020603050405020304" pitchFamily="18" charset="0"/>
              </a:rPr>
              <a:t>Miếng …</a:t>
            </a:r>
            <a:r>
              <a:rPr lang="en-US" sz="3200" i="1">
                <a:latin typeface="Times New Roman" panose="02020603050405020304" pitchFamily="18" charset="0"/>
                <a:ea typeface="Calibri" panose="020F0502020204030204" pitchFamily="34" charset="0"/>
                <a:cs typeface="Times New Roman" panose="02020603050405020304" pitchFamily="18" charset="0"/>
              </a:rPr>
              <a:t>vai</a:t>
            </a:r>
            <a:r>
              <a:rPr lang="en-US" sz="3200">
                <a:latin typeface="Times New Roman" panose="02020603050405020304" pitchFamily="18" charset="0"/>
                <a:ea typeface="Calibri" panose="020F0502020204030204" pitchFamily="34" charset="0"/>
                <a:cs typeface="Times New Roman" panose="02020603050405020304" pitchFamily="18" charset="0"/>
              </a:rPr>
              <a:t>), những sản vật của miền núi rừng: trám bùi, măng mai: (</a:t>
            </a:r>
            <a:r>
              <a:rPr lang="en-US" sz="3200" i="1">
                <a:latin typeface="Times New Roman" panose="02020603050405020304" pitchFamily="18" charset="0"/>
                <a:ea typeface="Calibri" panose="020F0502020204030204" pitchFamily="34" charset="0"/>
                <a:cs typeface="Times New Roman" panose="02020603050405020304" pitchFamily="18" charset="0"/>
              </a:rPr>
              <a:t>Trám bùi …..già</a:t>
            </a:r>
            <a:r>
              <a:rPr lang="en-US" sz="3200">
                <a:latin typeface="Times New Roman" panose="02020603050405020304" pitchFamily="18" charset="0"/>
                <a:ea typeface="Calibri" panose="020F0502020204030204" pitchFamily="34" charset="0"/>
                <a:cs typeface="Times New Roman" panose="02020603050405020304" pitchFamily="18" charset="0"/>
              </a:rPr>
              <a:t>.), những mái nhà nghèo nàn nhưng ấm tình người, tình cách mạng (</a:t>
            </a:r>
            <a:r>
              <a:rPr lang="en-US" sz="3200" i="1">
                <a:latin typeface="Times New Roman" panose="02020603050405020304" pitchFamily="18" charset="0"/>
                <a:ea typeface="Calibri" panose="020F0502020204030204" pitchFamily="34" charset="0"/>
                <a:cs typeface="Times New Roman" panose="02020603050405020304" pitchFamily="18" charset="0"/>
              </a:rPr>
              <a:t>Hắt hiu….son), </a:t>
            </a:r>
            <a:r>
              <a:rPr lang="en-US" sz="3200">
                <a:latin typeface="Times New Roman" panose="02020603050405020304" pitchFamily="18" charset="0"/>
                <a:ea typeface="Calibri" panose="020F0502020204030204" pitchFamily="34" charset="0"/>
                <a:cs typeface="Times New Roman" panose="02020603050405020304" pitchFamily="18" charset="0"/>
              </a:rPr>
              <a:t>những năm đầu kháng Nhật với những địa danh lịch sử (</a:t>
            </a:r>
            <a:r>
              <a:rPr lang="en-US" sz="3200" i="1">
                <a:latin typeface="Times New Roman" panose="02020603050405020304" pitchFamily="18" charset="0"/>
                <a:ea typeface="Calibri" panose="020F0502020204030204" pitchFamily="34" charset="0"/>
                <a:cs typeface="Times New Roman" panose="02020603050405020304" pitchFamily="18" charset="0"/>
              </a:rPr>
              <a:t>Tân Trào…đa.).</a:t>
            </a:r>
            <a:r>
              <a:rPr lang="en-US" sz="3200">
                <a:latin typeface="Times New Roman" panose="02020603050405020304" pitchFamily="18" charset="0"/>
                <a:ea typeface="Calibri" panose="020F0502020204030204" pitchFamily="34" charset="0"/>
                <a:cs typeface="Times New Roman" panose="02020603050405020304" pitchFamily="18" charset="0"/>
              </a:rPr>
              <a:t> Đặc biệt là câu hỏi </a:t>
            </a:r>
            <a:r>
              <a:rPr lang="en-US" sz="3200" i="1">
                <a:latin typeface="Times New Roman" panose="02020603050405020304" pitchFamily="18" charset="0"/>
                <a:ea typeface="Calibri" panose="020F0502020204030204" pitchFamily="34" charset="0"/>
                <a:cs typeface="Times New Roman" panose="02020603050405020304" pitchFamily="18" charset="0"/>
              </a:rPr>
              <a:t>“Mình đi mình có nhớ mình?</a:t>
            </a:r>
            <a:r>
              <a:rPr lang="en-US" sz="3200">
                <a:latin typeface="Times New Roman" panose="02020603050405020304" pitchFamily="18" charset="0"/>
                <a:ea typeface="Calibri" panose="020F0502020204030204" pitchFamily="34" charset="0"/>
                <a:cs typeface="Times New Roman" panose="02020603050405020304" pitchFamily="18" charset="0"/>
              </a:rPr>
              <a:t> Chất chứa bao ẩn ý, nó xoáy sâu vào tấm lòng của người đi. </a:t>
            </a:r>
            <a:r>
              <a:rPr lang="en-US" sz="3200" i="1">
                <a:latin typeface="Times New Roman" panose="02020603050405020304" pitchFamily="18" charset="0"/>
                <a:ea typeface="Calibri" panose="020F0502020204030204" pitchFamily="34" charset="0"/>
                <a:cs typeface="Times New Roman" panose="02020603050405020304" pitchFamily="18" charset="0"/>
              </a:rPr>
              <a:t>Nhớ mình</a:t>
            </a:r>
            <a:r>
              <a:rPr lang="en-US" sz="3200">
                <a:latin typeface="Times New Roman" panose="02020603050405020304" pitchFamily="18" charset="0"/>
                <a:ea typeface="Calibri" panose="020F0502020204030204" pitchFamily="34" charset="0"/>
                <a:cs typeface="Times New Roman" panose="02020603050405020304" pitchFamily="18" charset="0"/>
              </a:rPr>
              <a:t> là nhớ quá khứ của chính mình.</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Rectangle 41"/>
          <p:cNvSpPr/>
          <p:nvPr/>
        </p:nvSpPr>
        <p:spPr>
          <a:xfrm>
            <a:off x="9105095" y="1777301"/>
            <a:ext cx="7580484" cy="1569660"/>
          </a:xfrm>
          <a:prstGeom prst="rect">
            <a:avLst/>
          </a:prstGeom>
        </p:spPr>
        <p:txBody>
          <a:bodyPr wrap="square">
            <a:spAutoFit/>
          </a:bodyPr>
          <a:lstStyle/>
          <a:p>
            <a:pPr algn="just">
              <a:spcAft>
                <a:spcPts val="800"/>
              </a:spcAft>
            </a:pPr>
            <a:r>
              <a:rPr lang="en-US" sz="3200">
                <a:latin typeface="Times New Roman" panose="02020603050405020304" pitchFamily="18" charset="0"/>
                <a:ea typeface="Calibri" panose="020F0502020204030204" pitchFamily="34" charset="0"/>
                <a:cs typeface="Times New Roman" panose="02020603050405020304" pitchFamily="18" charset="0"/>
              </a:rPr>
              <a:t>Kết cấu </a:t>
            </a:r>
            <a:r>
              <a:rPr lang="en-US" sz="3200" i="1">
                <a:latin typeface="Times New Roman" panose="02020603050405020304" pitchFamily="18" charset="0"/>
                <a:ea typeface="Calibri" panose="020F0502020204030204" pitchFamily="34" charset="0"/>
                <a:cs typeface="Times New Roman" panose="02020603050405020304" pitchFamily="18" charset="0"/>
              </a:rPr>
              <a:t>mình đi,/ mình về có nhớ</a:t>
            </a:r>
            <a:r>
              <a:rPr lang="en-US" sz="3200">
                <a:latin typeface="Times New Roman" panose="02020603050405020304" pitchFamily="18" charset="0"/>
                <a:ea typeface="Calibri" panose="020F0502020204030204" pitchFamily="34" charset="0"/>
                <a:cs typeface="Times New Roman" panose="02020603050405020304" pitchFamily="18" charset="0"/>
              </a:rPr>
              <a:t> liên tiếp luân phiên tạo ấn tượng xa cách đối lập, chia tách.</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Freeform 23"/>
          <p:cNvSpPr/>
          <p:nvPr/>
        </p:nvSpPr>
        <p:spPr>
          <a:xfrm>
            <a:off x="8860436" y="3864438"/>
            <a:ext cx="7942915" cy="2012419"/>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txBody>
          <a:bodyPr/>
          <a:lstStyle/>
          <a:p>
            <a:endParaRPr lang="vi-VN"/>
          </a:p>
        </p:txBody>
      </p:sp>
      <p:sp>
        <p:nvSpPr>
          <p:cNvPr id="45" name="Freeform 23"/>
          <p:cNvSpPr/>
          <p:nvPr/>
        </p:nvSpPr>
        <p:spPr>
          <a:xfrm>
            <a:off x="8855162" y="6322628"/>
            <a:ext cx="7942915" cy="2012419"/>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txBody>
          <a:bodyPr/>
          <a:lstStyle/>
          <a:p>
            <a:endParaRPr lang="vi-VN"/>
          </a:p>
        </p:txBody>
      </p:sp>
      <p:sp>
        <p:nvSpPr>
          <p:cNvPr id="46" name="Rectangle 45"/>
          <p:cNvSpPr/>
          <p:nvPr/>
        </p:nvSpPr>
        <p:spPr>
          <a:xfrm>
            <a:off x="8992776" y="4007157"/>
            <a:ext cx="7589080" cy="1569660"/>
          </a:xfrm>
          <a:prstGeom prst="rect">
            <a:avLst/>
          </a:prstGeom>
        </p:spPr>
        <p:txBody>
          <a:bodyPr wrap="square">
            <a:spAutoFit/>
          </a:bodyPr>
          <a:lstStyle/>
          <a:p>
            <a:pPr algn="just">
              <a:spcAft>
                <a:spcPts val="800"/>
              </a:spcAft>
            </a:pPr>
            <a:r>
              <a:rPr lang="en-US" sz="3200">
                <a:latin typeface="Times New Roman" panose="02020603050405020304" pitchFamily="18" charset="0"/>
                <a:ea typeface="Calibri" panose="020F0502020204030204" pitchFamily="34" charset="0"/>
                <a:cs typeface="Times New Roman" panose="02020603050405020304" pitchFamily="18" charset="0"/>
              </a:rPr>
              <a:t>Phép tiểu đối trong các câu bát</a:t>
            </a: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en-US" sz="3200">
                <a:latin typeface="Times New Roman" panose="02020603050405020304" pitchFamily="18" charset="0"/>
                <a:ea typeface="Calibri" panose="020F0502020204030204" pitchFamily="34" charset="0"/>
                <a:cs typeface="Times New Roman" panose="02020603050405020304" pitchFamily="18" charset="0"/>
              </a:rPr>
              <a:t>nhấn mạnh cái sắt son bền chặt thuỷ chung trong tình nghĩa con người.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 name="Rectangle 46"/>
          <p:cNvSpPr/>
          <p:nvPr/>
        </p:nvSpPr>
        <p:spPr>
          <a:xfrm>
            <a:off x="9038654" y="6470271"/>
            <a:ext cx="7485463" cy="1569660"/>
          </a:xfrm>
          <a:prstGeom prst="rect">
            <a:avLst/>
          </a:prstGeom>
        </p:spPr>
        <p:txBody>
          <a:bodyPr wrap="square">
            <a:spAutoFit/>
          </a:bodyPr>
          <a:lstStyle/>
          <a:p>
            <a:pPr algn="just">
              <a:spcAft>
                <a:spcPts val="800"/>
              </a:spcAft>
            </a:pPr>
            <a:r>
              <a:rPr lang="en-US" sz="3200">
                <a:latin typeface="Times New Roman" panose="02020603050405020304" pitchFamily="18" charset="0"/>
                <a:ea typeface="Calibri" panose="020F0502020204030204" pitchFamily="34" charset="0"/>
                <a:cs typeface="Times New Roman" panose="02020603050405020304" pitchFamily="18" charset="0"/>
              </a:rPr>
              <a:t>Điệp từ “nhớ” (lặp lại 6 lần) như khắc sâu nỗi nhớ về chiến khu Việt Bắc trong lòng người đi.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86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cTn>
                              </p:par>
                              <p:par>
                                <p:cTn id="29" presetID="16" presetClass="entr" presetSubtype="21"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cTn>
                              </p:par>
                              <p:par>
                                <p:cTn id="37" presetID="16" presetClass="entr" presetSubtype="21"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arn(inVertical)">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txBody>
            <a:bodyPr/>
            <a:lstStyle/>
            <a:p>
              <a:endParaRPr lang="vi-VN"/>
            </a:p>
          </p:txBody>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7772783" y="1028700"/>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r:embed="rId7"/>
                </a:ext>
              </a:extLst>
            </a:blip>
            <a:stretch>
              <a:fillRect t="-38654"/>
            </a:stretch>
          </a:blipFill>
        </p:spPr>
        <p:txBody>
          <a:bodyPr/>
          <a:lstStyle/>
          <a:p>
            <a:endParaRPr lang="vi-VN"/>
          </a:p>
        </p:txBody>
      </p:sp>
      <p:grpSp>
        <p:nvGrpSpPr>
          <p:cNvPr id="9" name="Group 9"/>
          <p:cNvGrpSpPr/>
          <p:nvPr/>
        </p:nvGrpSpPr>
        <p:grpSpPr>
          <a:xfrm>
            <a:off x="8479468" y="119296"/>
            <a:ext cx="9618581" cy="7367040"/>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5" name="Freeform 15"/>
          <p:cNvSpPr/>
          <p:nvPr/>
        </p:nvSpPr>
        <p:spPr>
          <a:xfrm flipH="1">
            <a:off x="3830155" y="174106"/>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2" name="Rectangle 11"/>
          <p:cNvSpPr/>
          <p:nvPr/>
        </p:nvSpPr>
        <p:spPr>
          <a:xfrm>
            <a:off x="179547" y="1168346"/>
            <a:ext cx="7551482" cy="2585323"/>
          </a:xfrm>
          <a:prstGeom prst="rect">
            <a:avLst/>
          </a:prstGeom>
        </p:spPr>
        <p:txBody>
          <a:bodyPr wrap="square">
            <a:spAutoFit/>
          </a:bodyPr>
          <a:lstStyle/>
          <a:p>
            <a:pPr algn="ctr"/>
            <a:r>
              <a:rPr lang="en-US" sz="5400" b="1">
                <a:solidFill>
                  <a:srgbClr val="000000"/>
                </a:solidFill>
                <a:latin typeface="Times New Roman" panose="02020603050405020304" pitchFamily="18" charset="0"/>
                <a:ea typeface="MS Mincho"/>
                <a:cs typeface="Times New Roman" panose="02020603050405020304" pitchFamily="18" charset="0"/>
              </a:rPr>
              <a:t>Người ở lại còn thể hiện nỗi niềm băn khoăn, trăn trở của mình</a:t>
            </a:r>
            <a:endParaRPr lang="en-GB" sz="72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4229" y="2313705"/>
            <a:ext cx="9540703" cy="8045588"/>
          </a:xfrm>
          <a:prstGeom prst="rect">
            <a:avLst/>
          </a:prstGeom>
        </p:spPr>
      </p:pic>
      <p:sp>
        <p:nvSpPr>
          <p:cNvPr id="29" name="Rectangle 28"/>
          <p:cNvSpPr/>
          <p:nvPr/>
        </p:nvSpPr>
        <p:spPr>
          <a:xfrm>
            <a:off x="8907556" y="272503"/>
            <a:ext cx="8863720" cy="3785652"/>
          </a:xfrm>
          <a:prstGeom prst="rect">
            <a:avLst/>
          </a:prstGeom>
        </p:spPr>
        <p:txBody>
          <a:bodyPr wrap="square">
            <a:spAutoFit/>
          </a:bodyPr>
          <a:lstStyle/>
          <a:p>
            <a:pPr algn="just">
              <a:spcAft>
                <a:spcPts val="800"/>
              </a:spcAft>
              <a:tabLst>
                <a:tab pos="1386840" algn="l"/>
              </a:tabLst>
            </a:pPr>
            <a:r>
              <a:rPr lang="en-US" sz="4000" b="1">
                <a:solidFill>
                  <a:srgbClr val="000000"/>
                </a:solidFill>
                <a:latin typeface="Times New Roman" panose="02020603050405020304" pitchFamily="18" charset="0"/>
                <a:ea typeface="MS Mincho"/>
                <a:cs typeface="Times New Roman" panose="02020603050405020304" pitchFamily="18" charset="0"/>
              </a:rPr>
              <a:t>+ </a:t>
            </a:r>
            <a:r>
              <a:rPr lang="en-US" sz="4000">
                <a:solidFill>
                  <a:srgbClr val="000000"/>
                </a:solidFill>
                <a:latin typeface="Times New Roman" panose="02020603050405020304" pitchFamily="18" charset="0"/>
                <a:ea typeface="MS Mincho"/>
                <a:cs typeface="Times New Roman" panose="02020603050405020304" pitchFamily="18" charset="0"/>
              </a:rPr>
              <a:t>Người ở lại ăn khoăn về tình cảm của người đi: không biết khi người đi về với </a:t>
            </a:r>
            <a:r>
              <a:rPr lang="en-US" sz="40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 thị xa xôi”, “phố đông”, “sáng đèn”</a:t>
            </a: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có còn nhớ đến “</a:t>
            </a:r>
            <a:r>
              <a:rPr lang="en-US" sz="40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núi đồi”, “bản làng”, “mảnh trăng giữa rừng”</a:t>
            </a: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nhớ đến Việt Bắc hay không?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ectangle 29"/>
          <p:cNvSpPr/>
          <p:nvPr/>
        </p:nvSpPr>
        <p:spPr>
          <a:xfrm>
            <a:off x="8922241" y="4068954"/>
            <a:ext cx="8849035" cy="3170099"/>
          </a:xfrm>
          <a:prstGeom prst="rect">
            <a:avLst/>
          </a:prstGeom>
        </p:spPr>
        <p:txBody>
          <a:bodyPr wrap="square">
            <a:spAutoFit/>
          </a:bodyPr>
          <a:lstStyle/>
          <a:p>
            <a:pPr algn="just">
              <a:spcAft>
                <a:spcPts val="800"/>
              </a:spcAft>
              <a:tabLst>
                <a:tab pos="1386840" algn="l"/>
              </a:tabLst>
            </a:pP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Người ở lại muốn nhắc nhở người ra đi hãy luôn khắc sâu, ghi nhớ những kỉ niệm sâu đậm với quê hương cách mạng Việt Bắc trong kháng chiến. Đồng thời thể hiện hi vọng về ngày gặp lại.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1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235630">
            <a:off x="-3534221" y="6052254"/>
            <a:ext cx="22613240" cy="6883705"/>
            <a:chOff x="0" y="0"/>
            <a:chExt cx="30150986" cy="9178273"/>
          </a:xfrm>
        </p:grpSpPr>
        <p:sp>
          <p:nvSpPr>
            <p:cNvPr id="3" name="Freeform 3"/>
            <p:cNvSpPr/>
            <p:nvPr/>
          </p:nvSpPr>
          <p:spPr>
            <a:xfrm rot="219217" flipH="1">
              <a:off x="182811" y="539759"/>
              <a:ext cx="17140804" cy="6284249"/>
            </a:xfrm>
            <a:custGeom>
              <a:avLst/>
              <a:gdLst/>
              <a:ahLst/>
              <a:cxnLst/>
              <a:rect l="l" t="t" r="r" b="b"/>
              <a:pathLst>
                <a:path w="17140804" h="6284249">
                  <a:moveTo>
                    <a:pt x="17140804" y="0"/>
                  </a:moveTo>
                  <a:lnTo>
                    <a:pt x="0" y="0"/>
                  </a:lnTo>
                  <a:lnTo>
                    <a:pt x="0" y="6284249"/>
                  </a:lnTo>
                  <a:lnTo>
                    <a:pt x="17140804" y="6284249"/>
                  </a:lnTo>
                  <a:lnTo>
                    <a:pt x="17140804"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vi-VN"/>
            </a:p>
          </p:txBody>
        </p:sp>
        <p:sp>
          <p:nvSpPr>
            <p:cNvPr id="4" name="Freeform 4"/>
            <p:cNvSpPr/>
            <p:nvPr/>
          </p:nvSpPr>
          <p:spPr>
            <a:xfrm rot="219217" flipH="1">
              <a:off x="14717547" y="3098831"/>
              <a:ext cx="15270575" cy="5598576"/>
            </a:xfrm>
            <a:custGeom>
              <a:avLst/>
              <a:gdLst/>
              <a:ahLst/>
              <a:cxnLst/>
              <a:rect l="l" t="t" r="r" b="b"/>
              <a:pathLst>
                <a:path w="15270575" h="5598576">
                  <a:moveTo>
                    <a:pt x="15270574" y="0"/>
                  </a:moveTo>
                  <a:lnTo>
                    <a:pt x="0" y="0"/>
                  </a:lnTo>
                  <a:lnTo>
                    <a:pt x="0" y="5598576"/>
                  </a:lnTo>
                  <a:lnTo>
                    <a:pt x="15270574" y="5598576"/>
                  </a:lnTo>
                  <a:lnTo>
                    <a:pt x="15270574"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vi-VN"/>
            </a:p>
          </p:txBody>
        </p:sp>
        <p:grpSp>
          <p:nvGrpSpPr>
            <p:cNvPr id="5" name="Group 5"/>
            <p:cNvGrpSpPr/>
            <p:nvPr/>
          </p:nvGrpSpPr>
          <p:grpSpPr>
            <a:xfrm>
              <a:off x="4584324" y="5626088"/>
              <a:ext cx="25306443" cy="2235347"/>
              <a:chOff x="0" y="0"/>
              <a:chExt cx="4998804" cy="441550"/>
            </a:xfrm>
          </p:grpSpPr>
          <p:sp>
            <p:nvSpPr>
              <p:cNvPr id="6" name="Freeform 6"/>
              <p:cNvSpPr/>
              <p:nvPr/>
            </p:nvSpPr>
            <p:spPr>
              <a:xfrm>
                <a:off x="0" y="0"/>
                <a:ext cx="4998803" cy="441550"/>
              </a:xfrm>
              <a:custGeom>
                <a:avLst/>
                <a:gdLst/>
                <a:ahLst/>
                <a:cxnLst/>
                <a:rect l="l" t="t" r="r" b="b"/>
                <a:pathLst>
                  <a:path w="4998803" h="441550">
                    <a:moveTo>
                      <a:pt x="0" y="0"/>
                    </a:moveTo>
                    <a:lnTo>
                      <a:pt x="4998803" y="0"/>
                    </a:lnTo>
                    <a:lnTo>
                      <a:pt x="4998803" y="441550"/>
                    </a:lnTo>
                    <a:lnTo>
                      <a:pt x="0" y="441550"/>
                    </a:lnTo>
                    <a:close/>
                  </a:path>
                </a:pathLst>
              </a:custGeom>
              <a:solidFill>
                <a:srgbClr val="35684E"/>
              </a:solidFill>
            </p:spPr>
            <p:txBody>
              <a:bodyPr/>
              <a:lstStyle/>
              <a:p>
                <a:endParaRPr lang="vi-VN"/>
              </a:p>
            </p:txBody>
          </p:sp>
          <p:sp>
            <p:nvSpPr>
              <p:cNvPr id="7" name="TextBox 7"/>
              <p:cNvSpPr txBox="1"/>
              <p:nvPr/>
            </p:nvSpPr>
            <p:spPr>
              <a:xfrm>
                <a:off x="0" y="-28575"/>
                <a:ext cx="4998804" cy="470125"/>
              </a:xfrm>
              <a:prstGeom prst="rect">
                <a:avLst/>
              </a:prstGeom>
            </p:spPr>
            <p:txBody>
              <a:bodyPr lIns="50800" tIns="50800" rIns="50800" bIns="50800" rtlCol="0" anchor="ctr"/>
              <a:lstStyle/>
              <a:p>
                <a:pPr algn="ctr">
                  <a:lnSpc>
                    <a:spcPts val="2102"/>
                  </a:lnSpc>
                </a:pPr>
                <a:endParaRPr>
                  <a:solidFill>
                    <a:prstClr val="black"/>
                  </a:solidFill>
                </a:endParaRPr>
              </a:p>
            </p:txBody>
          </p:sp>
        </p:grpSp>
      </p:grpSp>
      <p:sp>
        <p:nvSpPr>
          <p:cNvPr id="38" name="Freeform 38"/>
          <p:cNvSpPr/>
          <p:nvPr/>
        </p:nvSpPr>
        <p:spPr>
          <a:xfrm>
            <a:off x="-4478490" y="9372600"/>
            <a:ext cx="6488240" cy="1403082"/>
          </a:xfrm>
          <a:custGeom>
            <a:avLst/>
            <a:gdLst/>
            <a:ahLst/>
            <a:cxnLst/>
            <a:rect l="l" t="t" r="r" b="b"/>
            <a:pathLst>
              <a:path w="6488240" h="1403082">
                <a:moveTo>
                  <a:pt x="0" y="0"/>
                </a:moveTo>
                <a:lnTo>
                  <a:pt x="6488240" y="0"/>
                </a:lnTo>
                <a:lnTo>
                  <a:pt x="6488240" y="1403082"/>
                </a:lnTo>
                <a:lnTo>
                  <a:pt x="0" y="1403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39" name="Freeform 39"/>
          <p:cNvSpPr/>
          <p:nvPr/>
        </p:nvSpPr>
        <p:spPr>
          <a:xfrm rot="539303">
            <a:off x="308391" y="8522900"/>
            <a:ext cx="955144" cy="1495334"/>
          </a:xfrm>
          <a:custGeom>
            <a:avLst/>
            <a:gdLst/>
            <a:ahLst/>
            <a:cxnLst/>
            <a:rect l="l" t="t" r="r" b="b"/>
            <a:pathLst>
              <a:path w="955144" h="1495334">
                <a:moveTo>
                  <a:pt x="0" y="0"/>
                </a:moveTo>
                <a:lnTo>
                  <a:pt x="955145" y="0"/>
                </a:lnTo>
                <a:lnTo>
                  <a:pt x="955145" y="1495334"/>
                </a:lnTo>
                <a:lnTo>
                  <a:pt x="0" y="14953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40" name="Freeform 40"/>
          <p:cNvSpPr/>
          <p:nvPr/>
        </p:nvSpPr>
        <p:spPr>
          <a:xfrm rot="2358971" flipH="1">
            <a:off x="880468" y="9184108"/>
            <a:ext cx="708337" cy="1108942"/>
          </a:xfrm>
          <a:custGeom>
            <a:avLst/>
            <a:gdLst/>
            <a:ahLst/>
            <a:cxnLst/>
            <a:rect l="l" t="t" r="r" b="b"/>
            <a:pathLst>
              <a:path w="708337" h="1108942">
                <a:moveTo>
                  <a:pt x="708337" y="0"/>
                </a:moveTo>
                <a:lnTo>
                  <a:pt x="0" y="0"/>
                </a:lnTo>
                <a:lnTo>
                  <a:pt x="0" y="1108942"/>
                </a:lnTo>
                <a:lnTo>
                  <a:pt x="708337" y="1108942"/>
                </a:lnTo>
                <a:lnTo>
                  <a:pt x="7083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2" name="Freeform 42"/>
          <p:cNvSpPr/>
          <p:nvPr/>
        </p:nvSpPr>
        <p:spPr>
          <a:xfrm rot="229997">
            <a:off x="16676950" y="9552407"/>
            <a:ext cx="1771883" cy="830570"/>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43" name="Freeform 43"/>
          <p:cNvSpPr/>
          <p:nvPr/>
        </p:nvSpPr>
        <p:spPr>
          <a:xfrm>
            <a:off x="-552877" y="1041484"/>
            <a:ext cx="1927359" cy="614346"/>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44" name="Freeform 44"/>
          <p:cNvSpPr/>
          <p:nvPr/>
        </p:nvSpPr>
        <p:spPr>
          <a:xfrm>
            <a:off x="16267045" y="1848789"/>
            <a:ext cx="1927359" cy="614346"/>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51" name="Rectangle 50"/>
          <p:cNvSpPr/>
          <p:nvPr/>
        </p:nvSpPr>
        <p:spPr>
          <a:xfrm>
            <a:off x="4333590" y="288348"/>
            <a:ext cx="9754337" cy="941796"/>
          </a:xfrm>
          <a:prstGeom prst="rect">
            <a:avLst/>
          </a:prstGeom>
        </p:spPr>
        <p:txBody>
          <a:bodyPr wrap="none">
            <a:spAutoFit/>
          </a:bodyPr>
          <a:lstStyle/>
          <a:p>
            <a:pPr algn="just">
              <a:lnSpc>
                <a:spcPct val="115000"/>
              </a:lnSpc>
              <a:spcAft>
                <a:spcPts val="800"/>
              </a:spcAft>
              <a:tabLst>
                <a:tab pos="1386840" algn="l"/>
              </a:tabLst>
            </a:pPr>
            <a:r>
              <a:rPr lang="en-US" sz="4800" b="1">
                <a:latin typeface="Times New Roman" panose="02020603050405020304" pitchFamily="18" charset="0"/>
                <a:ea typeface="MS Mincho"/>
                <a:cs typeface="Times New Roman" panose="02020603050405020304" pitchFamily="18" charset="0"/>
              </a:rPr>
              <a:t>c. Việt Bắc – nỗi nhớ của người ra đi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Rectangle 51"/>
          <p:cNvSpPr/>
          <p:nvPr/>
        </p:nvSpPr>
        <p:spPr>
          <a:xfrm>
            <a:off x="4613711" y="1425751"/>
            <a:ext cx="9766759" cy="1323439"/>
          </a:xfrm>
          <a:prstGeom prst="rect">
            <a:avLst/>
          </a:prstGeom>
        </p:spPr>
        <p:txBody>
          <a:bodyPr wrap="square">
            <a:spAutoFit/>
          </a:bodyPr>
          <a:lstStyle/>
          <a:p>
            <a:pPr algn="ctr"/>
            <a:r>
              <a:rPr lang="en-US" sz="4000" b="1">
                <a:latin typeface="Times New Roman" panose="02020603050405020304" pitchFamily="18" charset="0"/>
                <a:ea typeface="Calibri" panose="020F0502020204030204" pitchFamily="34" charset="0"/>
                <a:cs typeface="Times New Roman" panose="02020603050405020304" pitchFamily="18" charset="0"/>
              </a:rPr>
              <a:t>Người ra đi giãi bày, khẳng định sự thủy chung son sắt trong lời đáp đầu tiên </a:t>
            </a:r>
            <a:endParaRPr lang="en-GB" sz="4000">
              <a:latin typeface="Times New Roman" panose="02020603050405020304" pitchFamily="18" charset="0"/>
              <a:cs typeface="Times New Roman" panose="02020603050405020304" pitchFamily="18" charset="0"/>
            </a:endParaRPr>
          </a:p>
        </p:txBody>
      </p:sp>
      <p:grpSp>
        <p:nvGrpSpPr>
          <p:cNvPr id="53" name="Group 9"/>
          <p:cNvGrpSpPr/>
          <p:nvPr/>
        </p:nvGrpSpPr>
        <p:grpSpPr>
          <a:xfrm>
            <a:off x="609317" y="3096556"/>
            <a:ext cx="10423909" cy="5720416"/>
            <a:chOff x="0" y="-28575"/>
            <a:chExt cx="2129430" cy="1439420"/>
          </a:xfrm>
        </p:grpSpPr>
        <p:sp>
          <p:nvSpPr>
            <p:cNvPr id="54" name="Freeform 10"/>
            <p:cNvSpPr/>
            <p:nvPr/>
          </p:nvSpPr>
          <p:spPr>
            <a:xfrm>
              <a:off x="0" y="0"/>
              <a:ext cx="1544082" cy="569102"/>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55" name="TextBox 11"/>
            <p:cNvSpPr txBox="1"/>
            <p:nvPr/>
          </p:nvSpPr>
          <p:spPr>
            <a:xfrm>
              <a:off x="0" y="-28575"/>
              <a:ext cx="2129430" cy="1439420"/>
            </a:xfrm>
            <a:prstGeom prst="rect">
              <a:avLst/>
            </a:prstGeom>
          </p:spPr>
          <p:txBody>
            <a:bodyPr lIns="50800" tIns="50800" rIns="50800" bIns="50800" rtlCol="0" anchor="ctr"/>
            <a:lstStyle/>
            <a:p>
              <a:pPr marL="0" lvl="0" indent="0" algn="ctr">
                <a:lnSpc>
                  <a:spcPts val="2102"/>
                </a:lnSpc>
                <a:spcBef>
                  <a:spcPct val="0"/>
                </a:spcBef>
              </a:pPr>
              <a:endParaRPr/>
            </a:p>
          </p:txBody>
        </p:sp>
      </p:grpSp>
      <p:grpSp>
        <p:nvGrpSpPr>
          <p:cNvPr id="56" name="Group 9"/>
          <p:cNvGrpSpPr/>
          <p:nvPr/>
        </p:nvGrpSpPr>
        <p:grpSpPr>
          <a:xfrm>
            <a:off x="8726351" y="3136924"/>
            <a:ext cx="10805902" cy="5597319"/>
            <a:chOff x="0" y="-28575"/>
            <a:chExt cx="2129430" cy="1439420"/>
          </a:xfrm>
        </p:grpSpPr>
        <p:sp>
          <p:nvSpPr>
            <p:cNvPr id="57" name="Freeform 10"/>
            <p:cNvSpPr/>
            <p:nvPr/>
          </p:nvSpPr>
          <p:spPr>
            <a:xfrm>
              <a:off x="0" y="0"/>
              <a:ext cx="1724455" cy="811953"/>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58" name="TextBox 11"/>
            <p:cNvSpPr txBox="1"/>
            <p:nvPr/>
          </p:nvSpPr>
          <p:spPr>
            <a:xfrm>
              <a:off x="0" y="-28575"/>
              <a:ext cx="2129430" cy="1439420"/>
            </a:xfrm>
            <a:prstGeom prst="rect">
              <a:avLst/>
            </a:prstGeom>
          </p:spPr>
          <p:txBody>
            <a:bodyPr lIns="50800" tIns="50800" rIns="50800" bIns="50800" rtlCol="0" anchor="ctr"/>
            <a:lstStyle/>
            <a:p>
              <a:pPr marL="0" lvl="0" indent="0" algn="ctr">
                <a:lnSpc>
                  <a:spcPts val="2102"/>
                </a:lnSpc>
                <a:spcBef>
                  <a:spcPct val="0"/>
                </a:spcBef>
              </a:pPr>
              <a:endParaRPr/>
            </a:p>
          </p:txBody>
        </p:sp>
      </p:grpSp>
      <p:grpSp>
        <p:nvGrpSpPr>
          <p:cNvPr id="59" name="Group 9"/>
          <p:cNvGrpSpPr/>
          <p:nvPr/>
        </p:nvGrpSpPr>
        <p:grpSpPr>
          <a:xfrm>
            <a:off x="620492" y="5585867"/>
            <a:ext cx="10382367" cy="5597319"/>
            <a:chOff x="0" y="-28575"/>
            <a:chExt cx="2129430" cy="1439420"/>
          </a:xfrm>
        </p:grpSpPr>
        <p:sp>
          <p:nvSpPr>
            <p:cNvPr id="60" name="Freeform 10"/>
            <p:cNvSpPr/>
            <p:nvPr/>
          </p:nvSpPr>
          <p:spPr>
            <a:xfrm>
              <a:off x="0" y="-19945"/>
              <a:ext cx="1544082" cy="838122"/>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61" name="TextBox 11"/>
            <p:cNvSpPr txBox="1"/>
            <p:nvPr/>
          </p:nvSpPr>
          <p:spPr>
            <a:xfrm>
              <a:off x="0" y="-28575"/>
              <a:ext cx="2129430" cy="1439420"/>
            </a:xfrm>
            <a:prstGeom prst="rect">
              <a:avLst/>
            </a:prstGeom>
          </p:spPr>
          <p:txBody>
            <a:bodyPr lIns="50800" tIns="50800" rIns="50800" bIns="50800" rtlCol="0" anchor="ctr"/>
            <a:lstStyle/>
            <a:p>
              <a:pPr marL="0" lvl="0" indent="0" algn="ctr">
                <a:lnSpc>
                  <a:spcPts val="2102"/>
                </a:lnSpc>
                <a:spcBef>
                  <a:spcPct val="0"/>
                </a:spcBef>
              </a:pPr>
              <a:endParaRPr/>
            </a:p>
          </p:txBody>
        </p:sp>
      </p:grpSp>
      <p:grpSp>
        <p:nvGrpSpPr>
          <p:cNvPr id="65" name="Group 9"/>
          <p:cNvGrpSpPr/>
          <p:nvPr/>
        </p:nvGrpSpPr>
        <p:grpSpPr>
          <a:xfrm>
            <a:off x="8647899" y="6510069"/>
            <a:ext cx="8839587" cy="5597319"/>
            <a:chOff x="0" y="-28575"/>
            <a:chExt cx="2273209" cy="1439420"/>
          </a:xfrm>
        </p:grpSpPr>
        <p:sp>
          <p:nvSpPr>
            <p:cNvPr id="66" name="Freeform 10"/>
            <p:cNvSpPr/>
            <p:nvPr/>
          </p:nvSpPr>
          <p:spPr>
            <a:xfrm>
              <a:off x="0" y="0"/>
              <a:ext cx="2273209" cy="729882"/>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67" name="TextBox 11"/>
            <p:cNvSpPr txBox="1"/>
            <p:nvPr/>
          </p:nvSpPr>
          <p:spPr>
            <a:xfrm>
              <a:off x="0" y="-28575"/>
              <a:ext cx="2129430" cy="1439420"/>
            </a:xfrm>
            <a:prstGeom prst="rect">
              <a:avLst/>
            </a:prstGeom>
          </p:spPr>
          <p:txBody>
            <a:bodyPr lIns="50800" tIns="50800" rIns="50800" bIns="50800" rtlCol="0" anchor="ctr"/>
            <a:lstStyle/>
            <a:p>
              <a:pPr marL="0" lvl="0" indent="0" algn="ctr">
                <a:lnSpc>
                  <a:spcPts val="2102"/>
                </a:lnSpc>
                <a:spcBef>
                  <a:spcPct val="0"/>
                </a:spcBef>
              </a:pPr>
              <a:endParaRPr/>
            </a:p>
          </p:txBody>
        </p:sp>
      </p:grpSp>
      <p:sp>
        <p:nvSpPr>
          <p:cNvPr id="68" name="Rectangle 67"/>
          <p:cNvSpPr/>
          <p:nvPr/>
        </p:nvSpPr>
        <p:spPr>
          <a:xfrm>
            <a:off x="871744" y="3333069"/>
            <a:ext cx="7033680" cy="1938992"/>
          </a:xfrm>
          <a:prstGeom prst="rect">
            <a:avLst/>
          </a:prstGeom>
        </p:spPr>
        <p:txBody>
          <a:bodyPr wrap="square">
            <a:spAutoFit/>
          </a:bodyPr>
          <a:lstStyle/>
          <a:p>
            <a:pPr algn="just"/>
            <a:r>
              <a:rPr lang="en-US" sz="4000" b="1" i="1">
                <a:latin typeface="Times New Roman" panose="02020603050405020304" pitchFamily="18" charset="0"/>
                <a:ea typeface="Calibri" panose="020F0502020204030204" pitchFamily="34" charset="0"/>
                <a:cs typeface="Times New Roman" panose="02020603050405020304" pitchFamily="18" charset="0"/>
              </a:rPr>
              <a:t>Đại từ phiếm chỉ “ai</a:t>
            </a:r>
            <a:r>
              <a:rPr lang="en-US" sz="4000">
                <a:latin typeface="Times New Roman" panose="02020603050405020304" pitchFamily="18" charset="0"/>
                <a:ea typeface="Calibri" panose="020F0502020204030204" pitchFamily="34" charset="0"/>
                <a:cs typeface="Times New Roman" panose="02020603050405020304" pitchFamily="18" charset="0"/>
              </a:rPr>
              <a:t>” tạo nên một cõi mơ hồ, mông lung trong nỗi nhớ.</a:t>
            </a:r>
            <a:endParaRPr lang="en-GB" sz="4000">
              <a:latin typeface="Times New Roman" panose="02020603050405020304" pitchFamily="18" charset="0"/>
              <a:cs typeface="Times New Roman" panose="02020603050405020304" pitchFamily="18" charset="0"/>
            </a:endParaRPr>
          </a:p>
        </p:txBody>
      </p:sp>
      <p:sp>
        <p:nvSpPr>
          <p:cNvPr id="69" name="Rectangle 68"/>
          <p:cNvSpPr/>
          <p:nvPr/>
        </p:nvSpPr>
        <p:spPr>
          <a:xfrm>
            <a:off x="792238" y="5708442"/>
            <a:ext cx="7113185" cy="3170099"/>
          </a:xfrm>
          <a:prstGeom prst="rect">
            <a:avLst/>
          </a:prstGeom>
        </p:spPr>
        <p:txBody>
          <a:bodyPr wrap="square">
            <a:spAutoFit/>
          </a:bodyPr>
          <a:lstStyle/>
          <a:p>
            <a:pPr algn="just"/>
            <a:r>
              <a:rPr lang="en-US" sz="4000" b="1" i="1">
                <a:latin typeface="Times New Roman" panose="02020603050405020304" pitchFamily="18" charset="0"/>
                <a:ea typeface="Calibri" panose="020F0502020204030204" pitchFamily="34" charset="0"/>
                <a:cs typeface="Times New Roman" panose="02020603050405020304" pitchFamily="18" charset="0"/>
              </a:rPr>
              <a:t>Các từ láy</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i="1">
                <a:latin typeface="Times New Roman" panose="02020603050405020304" pitchFamily="18" charset="0"/>
                <a:ea typeface="Calibri" panose="020F0502020204030204" pitchFamily="34" charset="0"/>
                <a:cs typeface="Times New Roman" panose="02020603050405020304" pitchFamily="18" charset="0"/>
              </a:rPr>
              <a:t>tha thiết, bâng khuâng, bồn chồn </a:t>
            </a: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hài hòa, đồng điệu với nhau để thể hiện cảm xúc, vừa lưu luyến nhớ thương, vừa mong ngóng nôn nao</a:t>
            </a:r>
            <a:endParaRPr lang="en-GB" sz="4000">
              <a:latin typeface="Times New Roman" panose="02020603050405020304" pitchFamily="18" charset="0"/>
              <a:cs typeface="Times New Roman" panose="02020603050405020304" pitchFamily="18" charset="0"/>
            </a:endParaRPr>
          </a:p>
        </p:txBody>
      </p:sp>
      <p:sp>
        <p:nvSpPr>
          <p:cNvPr id="70" name="Rectangle 69"/>
          <p:cNvSpPr/>
          <p:nvPr/>
        </p:nvSpPr>
        <p:spPr>
          <a:xfrm>
            <a:off x="8793634" y="3280291"/>
            <a:ext cx="8442839" cy="3170099"/>
          </a:xfrm>
          <a:prstGeom prst="rect">
            <a:avLst/>
          </a:prstGeom>
        </p:spPr>
        <p:txBody>
          <a:bodyPr wrap="square">
            <a:spAutoFit/>
          </a:bodyPr>
          <a:lstStyle/>
          <a:p>
            <a:pPr algn="just"/>
            <a:r>
              <a:rPr lang="en-US" sz="40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 thuật hoán dụ</a:t>
            </a: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áo chàm </a:t>
            </a: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 người Việt Bắc) đã gợi ra hình ảnh người Việt Bắc giản dị, chất phác, bền bỉ; gợi nhắc tình cảm thủy chung, không phai mờ giữa “ta” và “mình”. </a:t>
            </a:r>
            <a:endParaRPr lang="en-GB" sz="4000">
              <a:latin typeface="Times New Roman" panose="02020603050405020304" pitchFamily="18" charset="0"/>
              <a:cs typeface="Times New Roman" panose="02020603050405020304" pitchFamily="18" charset="0"/>
            </a:endParaRPr>
          </a:p>
        </p:txBody>
      </p:sp>
      <p:sp>
        <p:nvSpPr>
          <p:cNvPr id="71" name="Rectangle 70"/>
          <p:cNvSpPr/>
          <p:nvPr/>
        </p:nvSpPr>
        <p:spPr>
          <a:xfrm>
            <a:off x="8787865" y="6716022"/>
            <a:ext cx="8448607" cy="2554545"/>
          </a:xfrm>
          <a:prstGeom prst="rect">
            <a:avLst/>
          </a:prstGeom>
        </p:spPr>
        <p:txBody>
          <a:bodyPr wrap="square">
            <a:spAutoFit/>
          </a:bodyPr>
          <a:lstStyle/>
          <a:p>
            <a:pPr algn="just"/>
            <a:r>
              <a:rPr lang="en-US" sz="40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 ngắt nhịp linh hoạt</a:t>
            </a: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“Cầm tay nhau/ biết nói gì/ hôm nay” (3/3/2): người đi kẻ ở tay trong tay, những khoảng lặng ngừng không nói nên lời.</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93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1000"/>
                                        <p:tgtEl>
                                          <p:spTgt spid="51">
                                            <p:txEl>
                                              <p:pRg st="0" end="0"/>
                                            </p:txEl>
                                          </p:spTgt>
                                        </p:tgtEl>
                                      </p:cBhvr>
                                    </p:animEffect>
                                    <p:anim calcmode="lin" valueType="num">
                                      <p:cBhvr>
                                        <p:cTn id="8"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2">
                                            <p:txEl>
                                              <p:pRg st="0" end="0"/>
                                            </p:txEl>
                                          </p:spTgt>
                                        </p:tgtEl>
                                        <p:attrNameLst>
                                          <p:attrName>style.visibility</p:attrName>
                                        </p:attrNameLst>
                                      </p:cBhvr>
                                      <p:to>
                                        <p:strVal val="visible"/>
                                      </p:to>
                                    </p:set>
                                    <p:animEffect transition="in" filter="barn(inVertical)">
                                      <p:cBhvr>
                                        <p:cTn id="14" dur="500"/>
                                        <p:tgtEl>
                                          <p:spTgt spid="5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barn(inVertical)">
                                      <p:cBhvr>
                                        <p:cTn id="19" dur="500"/>
                                        <p:tgtEl>
                                          <p:spTgt spid="68"/>
                                        </p:tgtEl>
                                      </p:cBhvr>
                                    </p:animEffect>
                                  </p:childTnLst>
                                </p:cTn>
                              </p:par>
                              <p:par>
                                <p:cTn id="20" presetID="16" presetClass="entr" presetSubtype="21"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barn(inVertical)">
                                      <p:cBhvr>
                                        <p:cTn id="27" dur="500"/>
                                        <p:tgtEl>
                                          <p:spTgt spid="69"/>
                                        </p:tgtEl>
                                      </p:cBhvr>
                                    </p:animEffect>
                                  </p:childTnLst>
                                </p:cTn>
                              </p:par>
                              <p:par>
                                <p:cTn id="28" presetID="16" presetClass="entr" presetSubtype="21"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barn(inVertical)">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ipe(down)">
                                      <p:cBhvr>
                                        <p:cTn id="35" dur="500"/>
                                        <p:tgtEl>
                                          <p:spTgt spid="70"/>
                                        </p:tgtEl>
                                      </p:cBhvr>
                                    </p:animEffect>
                                  </p:childTnLst>
                                </p:cTn>
                              </p:par>
                              <p:par>
                                <p:cTn id="36" presetID="22" presetClass="entr" presetSubtype="4" fill="hold"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down)">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down)">
                                      <p:cBhvr>
                                        <p:cTn id="43" dur="500"/>
                                        <p:tgtEl>
                                          <p:spTgt spid="71"/>
                                        </p:tgtEl>
                                      </p:cBhvr>
                                    </p:animEffect>
                                  </p:childTnLst>
                                </p:cTn>
                              </p:par>
                              <p:par>
                                <p:cTn id="44" presetID="22" presetClass="entr" presetSubtype="4" fill="hold"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down)">
                                      <p:cBhvr>
                                        <p:cTn id="4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txBody>
          <a:bodyPr/>
          <a:lstStyle/>
          <a:p>
            <a:endParaRPr lang="vi-VN"/>
          </a:p>
        </p:txBody>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6" name="TextBox 26"/>
          <p:cNvSpPr txBox="1"/>
          <p:nvPr/>
        </p:nvSpPr>
        <p:spPr>
          <a:xfrm>
            <a:off x="3339112" y="3296570"/>
            <a:ext cx="11576591" cy="3323987"/>
          </a:xfrm>
          <a:prstGeom prst="rect">
            <a:avLst/>
          </a:prstGeom>
        </p:spPr>
        <p:txBody>
          <a:bodyPr wrap="square" lIns="0" tIns="0" rIns="0" bIns="0" rtlCol="0" anchor="t">
            <a:spAutoFit/>
          </a:bodyPr>
          <a:lstStyle/>
          <a:p>
            <a:pPr algn="ctr">
              <a:spcBef>
                <a:spcPct val="0"/>
              </a:spcBef>
            </a:pPr>
            <a:r>
              <a:rPr lang="en-US" sz="5400">
                <a:latin typeface="Times New Roman" panose="02020603050405020304" pitchFamily="18" charset="0"/>
                <a:cs typeface="Times New Roman" panose="02020603050405020304" pitchFamily="18" charset="0"/>
              </a:rPr>
              <a:t>Người ra đi tiếp tục khẳng định tình cảm thủy chung, sâu nặng của mình với người Việt Bắc: </a:t>
            </a:r>
            <a:r>
              <a:rPr lang="en-US" sz="5400" i="1">
                <a:latin typeface="Times New Roman" panose="02020603050405020304" pitchFamily="18" charset="0"/>
                <a:cs typeface="Times New Roman" panose="02020603050405020304" pitchFamily="18" charset="0"/>
              </a:rPr>
              <a:t>“mặn mà đinh ninh”, “Nguồn bao nhiêu...bấy nhiêu.”</a:t>
            </a:r>
            <a:endParaRPr lang="en-US" sz="4800">
              <a:solidFill>
                <a:srgbClr val="373737"/>
              </a:solidFill>
              <a:latin typeface="Times New Roman" panose="02020603050405020304" pitchFamily="18" charset="0"/>
              <a:ea typeface="More Sugar Thin"/>
              <a:cs typeface="Times New Roman" panose="02020603050405020304" pitchFamily="18" charset="0"/>
              <a:sym typeface="More Sugar Thin"/>
            </a:endParaRP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Tree>
    <p:extLst>
      <p:ext uri="{BB962C8B-B14F-4D97-AF65-F5344CB8AC3E}">
        <p14:creationId xmlns:p14="http://schemas.microsoft.com/office/powerpoint/2010/main" val="35968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609600" y="173118"/>
            <a:ext cx="15202790" cy="86313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rot="119034" flipH="1">
            <a:off x="-3857318" y="7369242"/>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12" name="Freeform 12"/>
          <p:cNvSpPr/>
          <p:nvPr/>
        </p:nvSpPr>
        <p:spPr>
          <a:xfrm>
            <a:off x="8480926" y="7358735"/>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16" name="Freeform 16"/>
          <p:cNvSpPr/>
          <p:nvPr/>
        </p:nvSpPr>
        <p:spPr>
          <a:xfrm rot="20164879" flipH="1">
            <a:off x="15564567" y="-369863"/>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1" name="Freeform 21"/>
          <p:cNvSpPr/>
          <p:nvPr/>
        </p:nvSpPr>
        <p:spPr>
          <a:xfrm flipH="1">
            <a:off x="16437273" y="-116195"/>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22" name="Freeform 22"/>
          <p:cNvSpPr/>
          <p:nvPr/>
        </p:nvSpPr>
        <p:spPr>
          <a:xfrm>
            <a:off x="1391508" y="-86550"/>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3" name="Freeform 23"/>
          <p:cNvSpPr/>
          <p:nvPr/>
        </p:nvSpPr>
        <p:spPr>
          <a:xfrm>
            <a:off x="-614607" y="47219"/>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4" name="Rectangle 23"/>
          <p:cNvSpPr/>
          <p:nvPr/>
        </p:nvSpPr>
        <p:spPr>
          <a:xfrm>
            <a:off x="2477503" y="350642"/>
            <a:ext cx="11887112" cy="1938992"/>
          </a:xfrm>
          <a:prstGeom prst="rect">
            <a:avLst/>
          </a:prstGeom>
        </p:spPr>
        <p:txBody>
          <a:bodyPr wrap="square">
            <a:spAutoFit/>
          </a:bodyPr>
          <a:lstStyle/>
          <a:p>
            <a:pPr algn="ctr"/>
            <a:r>
              <a:rPr lang="en-US" sz="4000" b="1">
                <a:latin typeface="Times New Roman" panose="02020603050405020304" pitchFamily="18" charset="0"/>
                <a:ea typeface="Calibri" panose="020F0502020204030204" pitchFamily="34" charset="0"/>
                <a:cs typeface="Times New Roman" panose="02020603050405020304" pitchFamily="18" charset="0"/>
              </a:rPr>
              <a:t>Người đi đã gợi nhắc những kỉ niệm về không gian thơ mộng của núi rừng Việt Bắc cùng với những năm tháng đồng cam cộng khổ</a:t>
            </a:r>
            <a:endParaRPr lang="en-GB" sz="4000" b="1">
              <a:latin typeface="Times New Roman" panose="02020603050405020304" pitchFamily="18" charset="0"/>
              <a:cs typeface="Times New Roman" panose="02020603050405020304" pitchFamily="18" charset="0"/>
            </a:endParaRPr>
          </a:p>
        </p:txBody>
      </p:sp>
      <p:sp>
        <p:nvSpPr>
          <p:cNvPr id="25" name="Rectangle 24"/>
          <p:cNvSpPr/>
          <p:nvPr/>
        </p:nvSpPr>
        <p:spPr>
          <a:xfrm>
            <a:off x="914401" y="2464768"/>
            <a:ext cx="14630400" cy="1077218"/>
          </a:xfrm>
          <a:prstGeom prst="rect">
            <a:avLst/>
          </a:prstGeom>
        </p:spPr>
        <p:txBody>
          <a:bodyPr wrap="square">
            <a:spAutoFit/>
          </a:bodyPr>
          <a:lstStyle/>
          <a:p>
            <a:pPr algn="just"/>
            <a:r>
              <a:rPr lang="en-US" sz="3200">
                <a:latin typeface="Times New Roman" panose="02020603050405020304" pitchFamily="18" charset="0"/>
                <a:ea typeface="Calibri" panose="020F0502020204030204" pitchFamily="34" charset="0"/>
                <a:cs typeface="Times New Roman" panose="02020603050405020304" pitchFamily="18" charset="0"/>
              </a:rPr>
              <a:t>+ Đó là khung cảnh thiên nhiên:</a:t>
            </a:r>
            <a:r>
              <a:rPr lang="en-US" sz="3200" i="1">
                <a:latin typeface="Times New Roman" panose="02020603050405020304" pitchFamily="18" charset="0"/>
                <a:ea typeface="Calibri" panose="020F0502020204030204" pitchFamily="34" charset="0"/>
                <a:cs typeface="Times New Roman" panose="02020603050405020304" pitchFamily="18" charset="0"/>
              </a:rPr>
              <a:t>“trăng lên đầu núi”, “nắng chiều lưng nương”, “bản khói cùng sương”, “bếp lửa”, “rừng nứa bờ tre”, “ngòi Thia sông Đáy”, “suối Lê”</a:t>
            </a:r>
            <a:r>
              <a:rPr lang="en-US" sz="3200">
                <a:latin typeface="Times New Roman" panose="02020603050405020304" pitchFamily="18" charset="0"/>
                <a:ea typeface="Calibri" panose="020F0502020204030204" pitchFamily="34" charset="0"/>
                <a:cs typeface="Times New Roman" panose="02020603050405020304" pitchFamily="18" charset="0"/>
              </a:rPr>
              <a:t>... </a:t>
            </a:r>
            <a:endParaRPr lang="en-GB" sz="3200">
              <a:latin typeface="Times New Roman" panose="02020603050405020304" pitchFamily="18" charset="0"/>
              <a:cs typeface="Times New Roman" panose="02020603050405020304" pitchFamily="18" charset="0"/>
            </a:endParaRPr>
          </a:p>
        </p:txBody>
      </p:sp>
      <p:sp>
        <p:nvSpPr>
          <p:cNvPr id="28" name="Rectangle 27"/>
          <p:cNvSpPr/>
          <p:nvPr/>
        </p:nvSpPr>
        <p:spPr>
          <a:xfrm>
            <a:off x="886404" y="3667885"/>
            <a:ext cx="14582196" cy="4056495"/>
          </a:xfrm>
          <a:prstGeom prst="rect">
            <a:avLst/>
          </a:prstGeom>
        </p:spPr>
        <p:txBody>
          <a:bodyPr wrap="square">
            <a:spAutoFit/>
          </a:bodyPr>
          <a:lstStyle/>
          <a:p>
            <a:pPr algn="just" fontAlgn="base">
              <a:lnSpc>
                <a:spcPct val="115000"/>
              </a:lnSpc>
              <a:spcAft>
                <a:spcPts val="800"/>
              </a:spcAft>
            </a:pPr>
            <a:r>
              <a:rPr lang="en-US" sz="3200">
                <a:latin typeface="Times New Roman" panose="02020603050405020304" pitchFamily="18" charset="0"/>
                <a:ea typeface="Calibri" panose="020F0502020204030204" pitchFamily="34" charset="0"/>
                <a:cs typeface="Times New Roman" panose="02020603050405020304" pitchFamily="18" charset="0"/>
              </a:rPr>
              <a:t>+ Đó là những ngày </a:t>
            </a:r>
            <a:r>
              <a:rPr lang="en-US" sz="3200" i="1">
                <a:latin typeface="Times New Roman" panose="02020603050405020304" pitchFamily="18" charset="0"/>
                <a:ea typeface="Calibri" panose="020F0502020204030204" pitchFamily="34" charset="0"/>
                <a:cs typeface="Times New Roman" panose="02020603050405020304" pitchFamily="18" charset="0"/>
              </a:rPr>
              <a:t>“mình đây ta đó”</a:t>
            </a:r>
            <a:r>
              <a:rPr lang="en-US" sz="3200">
                <a:latin typeface="Times New Roman" panose="02020603050405020304" pitchFamily="18" charset="0"/>
                <a:ea typeface="Calibri" panose="020F0502020204030204" pitchFamily="34" charset="0"/>
                <a:cs typeface="Times New Roman" panose="02020603050405020304" pitchFamily="18" charset="0"/>
              </a:rPr>
              <a:t> có </a:t>
            </a:r>
            <a:r>
              <a:rPr lang="en-US" sz="3200" i="1">
                <a:latin typeface="Times New Roman" panose="02020603050405020304" pitchFamily="18" charset="0"/>
                <a:ea typeface="Calibri" panose="020F0502020204030204" pitchFamily="34" charset="0"/>
                <a:cs typeface="Times New Roman" panose="02020603050405020304" pitchFamily="18" charset="0"/>
              </a:rPr>
              <a:t>“đắng cay ngọt bùi”</a:t>
            </a:r>
            <a:r>
              <a:rPr lang="en-US" sz="3200">
                <a:latin typeface="Times New Roman" panose="02020603050405020304" pitchFamily="18" charset="0"/>
                <a:ea typeface="Calibri" panose="020F0502020204030204" pitchFamily="34" charset="0"/>
                <a:cs typeface="Times New Roman" panose="02020603050405020304" pitchFamily="18" charset="0"/>
              </a:rPr>
              <a:t> với củ sắn chia hai, bát cơm sẻ nửa, tấm chăn sui đắp cùng; nhớ những con người chịu thương chịu khó </a:t>
            </a:r>
            <a:r>
              <a:rPr lang="en-US" sz="3200" i="1">
                <a:latin typeface="Times New Roman" panose="02020603050405020304" pitchFamily="18" charset="0"/>
                <a:ea typeface="Calibri" panose="020F0502020204030204" pitchFamily="34" charset="0"/>
                <a:cs typeface="Times New Roman" panose="02020603050405020304" pitchFamily="18" charset="0"/>
              </a:rPr>
              <a:t>“Sớm khuya bếp lửa người thương đi về”</a:t>
            </a:r>
            <a:r>
              <a:rPr lang="en-US" sz="3200">
                <a:latin typeface="Times New Roman" panose="02020603050405020304" pitchFamily="18" charset="0"/>
                <a:ea typeface="Calibri" panose="020F0502020204030204" pitchFamily="34" charset="0"/>
                <a:cs typeface="Times New Roman" panose="02020603050405020304" pitchFamily="18" charset="0"/>
              </a:rPr>
              <a:t>, những người mẹ Việt Bắc thương con, tần tảo (</a:t>
            </a:r>
            <a:r>
              <a:rPr lang="en-US" sz="3200" i="1">
                <a:latin typeface="Times New Roman" panose="02020603050405020304" pitchFamily="18" charset="0"/>
                <a:ea typeface="Calibri" panose="020F0502020204030204" pitchFamily="34" charset="0"/>
                <a:cs typeface="Times New Roman" panose="02020603050405020304" pitchFamily="18" charset="0"/>
              </a:rPr>
              <a:t>nắng cháy lưng </a:t>
            </a:r>
            <a:r>
              <a:rPr lang="en-US" sz="3200">
                <a:latin typeface="Times New Roman" panose="02020603050405020304" pitchFamily="18" charset="0"/>
                <a:ea typeface="Calibri" panose="020F0502020204030204" pitchFamily="34" charset="0"/>
                <a:cs typeface="Times New Roman" panose="02020603050405020304" pitchFamily="18" charset="0"/>
              </a:rPr>
              <a:t>vẫn </a:t>
            </a:r>
            <a:r>
              <a:rPr lang="en-US" sz="3200" i="1">
                <a:latin typeface="Times New Roman" panose="02020603050405020304" pitchFamily="18" charset="0"/>
                <a:ea typeface="Calibri" panose="020F0502020204030204" pitchFamily="34" charset="0"/>
                <a:cs typeface="Times New Roman" panose="02020603050405020304" pitchFamily="18" charset="0"/>
              </a:rPr>
              <a:t>Địu con lên rẫy bẻ từng bắp ngô); </a:t>
            </a:r>
            <a:r>
              <a:rPr lang="en-US" sz="3200">
                <a:latin typeface="Times New Roman" panose="02020603050405020304" pitchFamily="18" charset="0"/>
                <a:ea typeface="Calibri" panose="020F0502020204030204" pitchFamily="34" charset="0"/>
                <a:cs typeface="Times New Roman" panose="02020603050405020304" pitchFamily="18" charset="0"/>
              </a:rPr>
              <a:t>nhớ về những ngày tháng công tác khó khăn, thiếu thốn mà vẫn lạc quan, yêu đời với một lớp học đơn sơ, một gian nhà cơ quan, một đêm liên hoan văn nghệ rực rỡ; nhớ những âm thanh của rừng chiều: tiếng mõ trâu trong mỗi buổi chiều, tiếng chày nhịp nhàng bên suối trong đêm.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14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235630">
            <a:off x="-3534221" y="6052254"/>
            <a:ext cx="22613240" cy="6883705"/>
            <a:chOff x="0" y="0"/>
            <a:chExt cx="30150986" cy="9178273"/>
          </a:xfrm>
        </p:grpSpPr>
        <p:sp>
          <p:nvSpPr>
            <p:cNvPr id="3" name="Freeform 3"/>
            <p:cNvSpPr/>
            <p:nvPr/>
          </p:nvSpPr>
          <p:spPr>
            <a:xfrm rot="219217" flipH="1">
              <a:off x="182811" y="539759"/>
              <a:ext cx="17140804" cy="6284249"/>
            </a:xfrm>
            <a:custGeom>
              <a:avLst/>
              <a:gdLst/>
              <a:ahLst/>
              <a:cxnLst/>
              <a:rect l="l" t="t" r="r" b="b"/>
              <a:pathLst>
                <a:path w="17140804" h="6284249">
                  <a:moveTo>
                    <a:pt x="17140804" y="0"/>
                  </a:moveTo>
                  <a:lnTo>
                    <a:pt x="0" y="0"/>
                  </a:lnTo>
                  <a:lnTo>
                    <a:pt x="0" y="6284249"/>
                  </a:lnTo>
                  <a:lnTo>
                    <a:pt x="17140804" y="6284249"/>
                  </a:lnTo>
                  <a:lnTo>
                    <a:pt x="17140804"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vi-VN"/>
            </a:p>
          </p:txBody>
        </p:sp>
        <p:sp>
          <p:nvSpPr>
            <p:cNvPr id="4" name="Freeform 4"/>
            <p:cNvSpPr/>
            <p:nvPr/>
          </p:nvSpPr>
          <p:spPr>
            <a:xfrm rot="219217" flipH="1">
              <a:off x="14717547" y="3098831"/>
              <a:ext cx="15270575" cy="5598576"/>
            </a:xfrm>
            <a:custGeom>
              <a:avLst/>
              <a:gdLst/>
              <a:ahLst/>
              <a:cxnLst/>
              <a:rect l="l" t="t" r="r" b="b"/>
              <a:pathLst>
                <a:path w="15270575" h="5598576">
                  <a:moveTo>
                    <a:pt x="15270574" y="0"/>
                  </a:moveTo>
                  <a:lnTo>
                    <a:pt x="0" y="0"/>
                  </a:lnTo>
                  <a:lnTo>
                    <a:pt x="0" y="5598576"/>
                  </a:lnTo>
                  <a:lnTo>
                    <a:pt x="15270574" y="5598576"/>
                  </a:lnTo>
                  <a:lnTo>
                    <a:pt x="15270574"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vi-VN"/>
            </a:p>
          </p:txBody>
        </p:sp>
        <p:grpSp>
          <p:nvGrpSpPr>
            <p:cNvPr id="5" name="Group 5"/>
            <p:cNvGrpSpPr/>
            <p:nvPr/>
          </p:nvGrpSpPr>
          <p:grpSpPr>
            <a:xfrm>
              <a:off x="4584324" y="5626088"/>
              <a:ext cx="25306443" cy="2235347"/>
              <a:chOff x="0" y="0"/>
              <a:chExt cx="4998804" cy="441550"/>
            </a:xfrm>
          </p:grpSpPr>
          <p:sp>
            <p:nvSpPr>
              <p:cNvPr id="6" name="Freeform 6"/>
              <p:cNvSpPr/>
              <p:nvPr/>
            </p:nvSpPr>
            <p:spPr>
              <a:xfrm>
                <a:off x="0" y="0"/>
                <a:ext cx="4998803" cy="441550"/>
              </a:xfrm>
              <a:custGeom>
                <a:avLst/>
                <a:gdLst/>
                <a:ahLst/>
                <a:cxnLst/>
                <a:rect l="l" t="t" r="r" b="b"/>
                <a:pathLst>
                  <a:path w="4998803" h="441550">
                    <a:moveTo>
                      <a:pt x="0" y="0"/>
                    </a:moveTo>
                    <a:lnTo>
                      <a:pt x="4998803" y="0"/>
                    </a:lnTo>
                    <a:lnTo>
                      <a:pt x="4998803" y="441550"/>
                    </a:lnTo>
                    <a:lnTo>
                      <a:pt x="0" y="441550"/>
                    </a:lnTo>
                    <a:close/>
                  </a:path>
                </a:pathLst>
              </a:custGeom>
              <a:solidFill>
                <a:srgbClr val="35684E"/>
              </a:solidFill>
            </p:spPr>
            <p:txBody>
              <a:bodyPr/>
              <a:lstStyle/>
              <a:p>
                <a:endParaRPr lang="vi-VN"/>
              </a:p>
            </p:txBody>
          </p:sp>
          <p:sp>
            <p:nvSpPr>
              <p:cNvPr id="7" name="TextBox 7"/>
              <p:cNvSpPr txBox="1"/>
              <p:nvPr/>
            </p:nvSpPr>
            <p:spPr>
              <a:xfrm>
                <a:off x="0" y="-28575"/>
                <a:ext cx="4998804" cy="470125"/>
              </a:xfrm>
              <a:prstGeom prst="rect">
                <a:avLst/>
              </a:prstGeom>
            </p:spPr>
            <p:txBody>
              <a:bodyPr lIns="50800" tIns="50800" rIns="50800" bIns="50800" rtlCol="0" anchor="ctr"/>
              <a:lstStyle/>
              <a:p>
                <a:pPr algn="ctr">
                  <a:lnSpc>
                    <a:spcPts val="2102"/>
                  </a:lnSpc>
                </a:pPr>
                <a:endParaRPr>
                  <a:solidFill>
                    <a:prstClr val="black"/>
                  </a:solidFill>
                </a:endParaRPr>
              </a:p>
            </p:txBody>
          </p:sp>
        </p:grpSp>
      </p:grpSp>
      <p:sp>
        <p:nvSpPr>
          <p:cNvPr id="38" name="Freeform 38"/>
          <p:cNvSpPr/>
          <p:nvPr/>
        </p:nvSpPr>
        <p:spPr>
          <a:xfrm>
            <a:off x="-4478490" y="9372600"/>
            <a:ext cx="6488240" cy="1403082"/>
          </a:xfrm>
          <a:custGeom>
            <a:avLst/>
            <a:gdLst/>
            <a:ahLst/>
            <a:cxnLst/>
            <a:rect l="l" t="t" r="r" b="b"/>
            <a:pathLst>
              <a:path w="6488240" h="1403082">
                <a:moveTo>
                  <a:pt x="0" y="0"/>
                </a:moveTo>
                <a:lnTo>
                  <a:pt x="6488240" y="0"/>
                </a:lnTo>
                <a:lnTo>
                  <a:pt x="6488240" y="1403082"/>
                </a:lnTo>
                <a:lnTo>
                  <a:pt x="0" y="1403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39" name="Freeform 39"/>
          <p:cNvSpPr/>
          <p:nvPr/>
        </p:nvSpPr>
        <p:spPr>
          <a:xfrm rot="539303">
            <a:off x="308391" y="8522900"/>
            <a:ext cx="955144" cy="1495334"/>
          </a:xfrm>
          <a:custGeom>
            <a:avLst/>
            <a:gdLst/>
            <a:ahLst/>
            <a:cxnLst/>
            <a:rect l="l" t="t" r="r" b="b"/>
            <a:pathLst>
              <a:path w="955144" h="1495334">
                <a:moveTo>
                  <a:pt x="0" y="0"/>
                </a:moveTo>
                <a:lnTo>
                  <a:pt x="955145" y="0"/>
                </a:lnTo>
                <a:lnTo>
                  <a:pt x="955145" y="1495334"/>
                </a:lnTo>
                <a:lnTo>
                  <a:pt x="0" y="14953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40" name="Freeform 40"/>
          <p:cNvSpPr/>
          <p:nvPr/>
        </p:nvSpPr>
        <p:spPr>
          <a:xfrm rot="2358971" flipH="1">
            <a:off x="880468" y="9184108"/>
            <a:ext cx="708337" cy="1108942"/>
          </a:xfrm>
          <a:custGeom>
            <a:avLst/>
            <a:gdLst/>
            <a:ahLst/>
            <a:cxnLst/>
            <a:rect l="l" t="t" r="r" b="b"/>
            <a:pathLst>
              <a:path w="708337" h="1108942">
                <a:moveTo>
                  <a:pt x="708337" y="0"/>
                </a:moveTo>
                <a:lnTo>
                  <a:pt x="0" y="0"/>
                </a:lnTo>
                <a:lnTo>
                  <a:pt x="0" y="1108942"/>
                </a:lnTo>
                <a:lnTo>
                  <a:pt x="708337" y="1108942"/>
                </a:lnTo>
                <a:lnTo>
                  <a:pt x="7083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2" name="Freeform 42"/>
          <p:cNvSpPr/>
          <p:nvPr/>
        </p:nvSpPr>
        <p:spPr>
          <a:xfrm rot="229997">
            <a:off x="16676950" y="9552407"/>
            <a:ext cx="1771883" cy="830570"/>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43" name="Freeform 43"/>
          <p:cNvSpPr/>
          <p:nvPr/>
        </p:nvSpPr>
        <p:spPr>
          <a:xfrm>
            <a:off x="-552877" y="1041484"/>
            <a:ext cx="1927359" cy="614346"/>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44" name="Freeform 44"/>
          <p:cNvSpPr/>
          <p:nvPr/>
        </p:nvSpPr>
        <p:spPr>
          <a:xfrm>
            <a:off x="16267045" y="1848789"/>
            <a:ext cx="1927359" cy="614346"/>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51" name="Rectangle 50"/>
          <p:cNvSpPr/>
          <p:nvPr/>
        </p:nvSpPr>
        <p:spPr>
          <a:xfrm>
            <a:off x="1481755" y="254291"/>
            <a:ext cx="15680190" cy="871008"/>
          </a:xfrm>
          <a:prstGeom prst="rect">
            <a:avLst/>
          </a:prstGeom>
        </p:spPr>
        <p:txBody>
          <a:bodyPr wrap="none">
            <a:spAutoFit/>
          </a:bodyPr>
          <a:lstStyle/>
          <a:p>
            <a:pPr algn="just">
              <a:lnSpc>
                <a:spcPct val="115000"/>
              </a:lnSpc>
              <a:spcAft>
                <a:spcPts val="800"/>
              </a:spcAft>
              <a:tabLst>
                <a:tab pos="1386840" algn="l"/>
              </a:tabLst>
            </a:pPr>
            <a:r>
              <a:rPr lang="en-US" sz="4400" b="1" i="1">
                <a:latin typeface="Times New Roman" panose="02020603050405020304" pitchFamily="18" charset="0"/>
                <a:cs typeface="Times New Roman" panose="02020603050405020304" pitchFamily="18" charset="0"/>
              </a:rPr>
              <a:t>Người đi nhớ về thiên nhiên và con người Việt Bắc trong bốn mùa</a:t>
            </a:r>
            <a:endParaRPr lang="en-GB" sz="4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4" name="Freeform 10"/>
          <p:cNvSpPr/>
          <p:nvPr/>
        </p:nvSpPr>
        <p:spPr>
          <a:xfrm>
            <a:off x="410800" y="1607303"/>
            <a:ext cx="7895000" cy="3739863"/>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grpSp>
        <p:nvGrpSpPr>
          <p:cNvPr id="56" name="Group 9"/>
          <p:cNvGrpSpPr/>
          <p:nvPr/>
        </p:nvGrpSpPr>
        <p:grpSpPr>
          <a:xfrm>
            <a:off x="8695871" y="1607303"/>
            <a:ext cx="10805902" cy="3718204"/>
            <a:chOff x="0" y="-90461"/>
            <a:chExt cx="2129430" cy="1866003"/>
          </a:xfrm>
        </p:grpSpPr>
        <p:sp>
          <p:nvSpPr>
            <p:cNvPr id="57" name="Freeform 10"/>
            <p:cNvSpPr/>
            <p:nvPr/>
          </p:nvSpPr>
          <p:spPr>
            <a:xfrm>
              <a:off x="0" y="-90461"/>
              <a:ext cx="1724455" cy="1866003"/>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58"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59" name="Group 9"/>
          <p:cNvGrpSpPr/>
          <p:nvPr/>
        </p:nvGrpSpPr>
        <p:grpSpPr>
          <a:xfrm>
            <a:off x="410800" y="5484338"/>
            <a:ext cx="10382367" cy="3579975"/>
            <a:chOff x="0" y="-28575"/>
            <a:chExt cx="2129430" cy="1699988"/>
          </a:xfrm>
        </p:grpSpPr>
        <p:sp>
          <p:nvSpPr>
            <p:cNvPr id="60" name="Freeform 10"/>
            <p:cNvSpPr/>
            <p:nvPr/>
          </p:nvSpPr>
          <p:spPr>
            <a:xfrm>
              <a:off x="0" y="0"/>
              <a:ext cx="1619269" cy="1671413"/>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6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65" name="Group 9"/>
          <p:cNvGrpSpPr/>
          <p:nvPr/>
        </p:nvGrpSpPr>
        <p:grpSpPr>
          <a:xfrm>
            <a:off x="8710712" y="5461014"/>
            <a:ext cx="8735995" cy="5597319"/>
            <a:chOff x="0" y="-28575"/>
            <a:chExt cx="2273209" cy="1439420"/>
          </a:xfrm>
        </p:grpSpPr>
        <p:sp>
          <p:nvSpPr>
            <p:cNvPr id="66" name="Freeform 10"/>
            <p:cNvSpPr/>
            <p:nvPr/>
          </p:nvSpPr>
          <p:spPr>
            <a:xfrm>
              <a:off x="0" y="0"/>
              <a:ext cx="2273209" cy="804278"/>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67"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68" name="Rectangle 67"/>
          <p:cNvSpPr/>
          <p:nvPr/>
        </p:nvSpPr>
        <p:spPr>
          <a:xfrm>
            <a:off x="571017" y="1655959"/>
            <a:ext cx="7574564" cy="3754874"/>
          </a:xfrm>
          <a:prstGeom prst="rect">
            <a:avLst/>
          </a:prstGeom>
        </p:spPr>
        <p:txBody>
          <a:bodyPr wrap="square">
            <a:spAutoFit/>
          </a:bodyPr>
          <a:lstStyle/>
          <a:p>
            <a:pPr algn="just"/>
            <a:r>
              <a:rPr lang="en-US" sz="3400" b="1" i="1">
                <a:latin typeface="Times New Roman" panose="02020603050405020304" pitchFamily="18" charset="0"/>
                <a:cs typeface="Times New Roman" panose="02020603050405020304" pitchFamily="18" charset="0"/>
              </a:rPr>
              <a:t>Mùa</a:t>
            </a:r>
            <a:r>
              <a:rPr lang="pt-BR" sz="3400" b="1" i="1">
                <a:latin typeface="Times New Roman" panose="02020603050405020304" pitchFamily="18" charset="0"/>
                <a:cs typeface="Times New Roman" panose="02020603050405020304" pitchFamily="18" charset="0"/>
              </a:rPr>
              <a:t> đông </a:t>
            </a:r>
            <a:r>
              <a:rPr lang="pt-BR" sz="3400">
                <a:latin typeface="Times New Roman" panose="02020603050405020304" pitchFamily="18" charset="0"/>
                <a:cs typeface="Times New Roman" panose="02020603050405020304" pitchFamily="18" charset="0"/>
              </a:rPr>
              <a:t>với “hoa chuối đỏ tươi”. Sức đỏ ấm nóng của hoa chuối rừng như thắp lửa thấp thoáng bên tàu lá làm cho </a:t>
            </a:r>
            <a:r>
              <a:rPr lang="en-US" sz="3400">
                <a:latin typeface="Times New Roman" panose="02020603050405020304" pitchFamily="18" charset="0"/>
                <a:cs typeface="Times New Roman" panose="02020603050405020304" pitchFamily="18" charset="0"/>
              </a:rPr>
              <a:t>mùa </a:t>
            </a:r>
            <a:r>
              <a:rPr lang="pt-BR" sz="3400">
                <a:latin typeface="Times New Roman" panose="02020603050405020304" pitchFamily="18" charset="0"/>
                <a:cs typeface="Times New Roman" panose="02020603050405020304" pitchFamily="18" charset="0"/>
              </a:rPr>
              <a:t>đông </a:t>
            </a:r>
            <a:r>
              <a:rPr lang="en-US" sz="3400">
                <a:latin typeface="Times New Roman" panose="02020603050405020304" pitchFamily="18" charset="0"/>
                <a:cs typeface="Times New Roman" panose="02020603050405020304" pitchFamily="18" charset="0"/>
              </a:rPr>
              <a:t>Việt Bắc </a:t>
            </a:r>
            <a:r>
              <a:rPr lang="pt-BR" sz="3400">
                <a:latin typeface="Times New Roman" panose="02020603050405020304" pitchFamily="18" charset="0"/>
                <a:cs typeface="Times New Roman" panose="02020603050405020304" pitchFamily="18" charset="0"/>
              </a:rPr>
              <a:t>thêm ấm áp, </a:t>
            </a:r>
            <a:r>
              <a:rPr lang="en-US" sz="3400">
                <a:latin typeface="Times New Roman" panose="02020603050405020304" pitchFamily="18" charset="0"/>
                <a:cs typeface="Times New Roman" panose="02020603050405020304" pitchFamily="18" charset="0"/>
              </a:rPr>
              <a:t>tươi</a:t>
            </a:r>
            <a:r>
              <a:rPr lang="pt-BR" sz="3400">
                <a:latin typeface="Times New Roman" panose="02020603050405020304" pitchFamily="18" charset="0"/>
                <a:cs typeface="Times New Roman" panose="02020603050405020304" pitchFamily="18" charset="0"/>
              </a:rPr>
              <a:t> tắn. Trong </a:t>
            </a:r>
            <a:r>
              <a:rPr lang="en-US" sz="3400">
                <a:latin typeface="Times New Roman" panose="02020603050405020304" pitchFamily="18" charset="0"/>
                <a:cs typeface="Times New Roman" panose="02020603050405020304" pitchFamily="18" charset="0"/>
              </a:rPr>
              <a:t>khung </a:t>
            </a:r>
            <a:r>
              <a:rPr lang="pt-BR" sz="3400">
                <a:latin typeface="Times New Roman" panose="02020603050405020304" pitchFamily="18" charset="0"/>
                <a:cs typeface="Times New Roman" panose="02020603050405020304" pitchFamily="18" charset="0"/>
              </a:rPr>
              <a:t>cảnh ấy</a:t>
            </a:r>
            <a:r>
              <a:rPr lang="en-US" sz="3400">
                <a:latin typeface="Times New Roman" panose="02020603050405020304" pitchFamily="18" charset="0"/>
                <a:cs typeface="Times New Roman" panose="02020603050405020304" pitchFamily="18" charset="0"/>
              </a:rPr>
              <a:t> xuất hiện người lao động</a:t>
            </a:r>
            <a:r>
              <a:rPr lang="pt-BR" sz="3400">
                <a:latin typeface="Times New Roman" panose="02020603050405020304" pitchFamily="18" charset="0"/>
                <a:cs typeface="Times New Roman" panose="02020603050405020304" pitchFamily="18" charset="0"/>
              </a:rPr>
              <a:t> lên rẫy làm nương </a:t>
            </a:r>
            <a:r>
              <a:rPr lang="en-US" sz="3400">
                <a:latin typeface="Times New Roman" panose="02020603050405020304" pitchFamily="18" charset="0"/>
                <a:cs typeface="Times New Roman" panose="02020603050405020304" pitchFamily="18" charset="0"/>
              </a:rPr>
              <a:t>trong</a:t>
            </a:r>
            <a:r>
              <a:rPr lang="pt-BR" sz="3400">
                <a:latin typeface="Times New Roman" panose="02020603050405020304" pitchFamily="18" charset="0"/>
                <a:cs typeface="Times New Roman" panose="02020603050405020304" pitchFamily="18" charset="0"/>
              </a:rPr>
              <a:t> tư thế vững vàng trên đỉnh cao. </a:t>
            </a:r>
            <a:endParaRPr lang="en-GB" sz="3400">
              <a:solidFill>
                <a:prstClr val="black"/>
              </a:solidFill>
              <a:latin typeface="Times New Roman" panose="02020603050405020304" pitchFamily="18" charset="0"/>
              <a:cs typeface="Times New Roman" panose="02020603050405020304" pitchFamily="18" charset="0"/>
            </a:endParaRPr>
          </a:p>
        </p:txBody>
      </p:sp>
      <p:sp>
        <p:nvSpPr>
          <p:cNvPr id="69" name="Rectangle 68"/>
          <p:cNvSpPr/>
          <p:nvPr/>
        </p:nvSpPr>
        <p:spPr>
          <a:xfrm>
            <a:off x="646476" y="5698616"/>
            <a:ext cx="7483081" cy="3231654"/>
          </a:xfrm>
          <a:prstGeom prst="rect">
            <a:avLst/>
          </a:prstGeom>
        </p:spPr>
        <p:txBody>
          <a:bodyPr wrap="square">
            <a:spAutoFit/>
          </a:bodyPr>
          <a:lstStyle/>
          <a:p>
            <a:pPr algn="just"/>
            <a:r>
              <a:rPr lang="en-US" sz="3400" b="1" i="1">
                <a:latin typeface="Times New Roman" panose="02020603050405020304" pitchFamily="18" charset="0"/>
                <a:cs typeface="Times New Roman" panose="02020603050405020304" pitchFamily="18" charset="0"/>
              </a:rPr>
              <a:t>Mùa xuân </a:t>
            </a:r>
            <a:r>
              <a:rPr lang="en-US" sz="3400">
                <a:latin typeface="Times New Roman" panose="02020603050405020304" pitchFamily="18" charset="0"/>
                <a:cs typeface="Times New Roman" panose="02020603050405020304" pitchFamily="18" charset="0"/>
              </a:rPr>
              <a:t>với bạt ngàn màu trắng hoa mơ - loài hoa đặc trưng của Việt Bắc. Xuất hiện trong khung cảnh thơ mộng đó là “người đan nón…giang” - con người khéo léo, mềm mại, cần mẫn trong lao động.</a:t>
            </a:r>
            <a:endParaRPr lang="en-GB" sz="3400">
              <a:solidFill>
                <a:prstClr val="black"/>
              </a:solidFill>
              <a:latin typeface="Times New Roman" panose="02020603050405020304" pitchFamily="18" charset="0"/>
              <a:cs typeface="Times New Roman" panose="02020603050405020304" pitchFamily="18" charset="0"/>
            </a:endParaRPr>
          </a:p>
        </p:txBody>
      </p:sp>
      <p:sp>
        <p:nvSpPr>
          <p:cNvPr id="70" name="Rectangle 69"/>
          <p:cNvSpPr/>
          <p:nvPr/>
        </p:nvSpPr>
        <p:spPr>
          <a:xfrm>
            <a:off x="8933012" y="1651247"/>
            <a:ext cx="8364388" cy="3231654"/>
          </a:xfrm>
          <a:prstGeom prst="rect">
            <a:avLst/>
          </a:prstGeom>
        </p:spPr>
        <p:txBody>
          <a:bodyPr wrap="square">
            <a:spAutoFit/>
          </a:bodyPr>
          <a:lstStyle/>
          <a:p>
            <a:pPr algn="just"/>
            <a:r>
              <a:rPr lang="en-US" sz="3400" b="1">
                <a:latin typeface="Times New Roman" panose="02020603050405020304" pitchFamily="18" charset="0"/>
                <a:cs typeface="Times New Roman" panose="02020603050405020304" pitchFamily="18" charset="0"/>
              </a:rPr>
              <a:t>Mùa hè </a:t>
            </a:r>
            <a:r>
              <a:rPr lang="en-US" sz="3400">
                <a:latin typeface="Times New Roman" panose="02020603050405020304" pitchFamily="18" charset="0"/>
                <a:cs typeface="Times New Roman" panose="02020603050405020304" pitchFamily="18" charset="0"/>
              </a:rPr>
              <a:t>với “Ve kêu…vàng”. Một tiếng ve kêu làm cả rừng phách ào ạt chuyển màu “đổ vàng”. Mùa hè náo nhiệt, rực rỡ hiện lên qua sắc vàng của rừng phách và âm thanh rộn rã của tiếng ve. Con người chăm chỉ, cần mẫn “hái măng một mình”.</a:t>
            </a:r>
            <a:endParaRPr lang="en-GB" sz="3400">
              <a:latin typeface="Times New Roman" panose="02020603050405020304" pitchFamily="18" charset="0"/>
              <a:cs typeface="Times New Roman" panose="02020603050405020304" pitchFamily="18" charset="0"/>
            </a:endParaRPr>
          </a:p>
        </p:txBody>
      </p:sp>
      <p:sp>
        <p:nvSpPr>
          <p:cNvPr id="71" name="Rectangle 70"/>
          <p:cNvSpPr/>
          <p:nvPr/>
        </p:nvSpPr>
        <p:spPr>
          <a:xfrm>
            <a:off x="8842826" y="5798573"/>
            <a:ext cx="8454574" cy="1661993"/>
          </a:xfrm>
          <a:prstGeom prst="rect">
            <a:avLst/>
          </a:prstGeom>
        </p:spPr>
        <p:txBody>
          <a:bodyPr wrap="square">
            <a:spAutoFit/>
          </a:bodyPr>
          <a:lstStyle/>
          <a:p>
            <a:pPr algn="just"/>
            <a:r>
              <a:rPr lang="en-US" sz="3400" b="1">
                <a:latin typeface="Times New Roman" panose="02020603050405020304" pitchFamily="18" charset="0"/>
                <a:cs typeface="Times New Roman" panose="02020603050405020304" pitchFamily="18" charset="0"/>
              </a:rPr>
              <a:t>Mùa thu </a:t>
            </a:r>
            <a:r>
              <a:rPr lang="en-US" sz="3400">
                <a:latin typeface="Times New Roman" panose="02020603050405020304" pitchFamily="18" charset="0"/>
                <a:cs typeface="Times New Roman" panose="02020603050405020304" pitchFamily="18" charset="0"/>
              </a:rPr>
              <a:t>ánh trăng thơ mộng, thanh bình. Con người được miêu tả qua tiếng hát “ân tình thủy chung”.</a:t>
            </a:r>
            <a:endParaRPr lang="en-GB" sz="3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74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barn(inVertical)">
                                      <p:cBhvr>
                                        <p:cTn id="12" dur="500"/>
                                        <p:tgtEl>
                                          <p:spTgt spid="68"/>
                                        </p:tgtEl>
                                      </p:cBhvr>
                                    </p:animEffect>
                                  </p:childTnLst>
                                </p:cTn>
                              </p:par>
                              <p:par>
                                <p:cTn id="13" presetID="16" presetClass="entr" presetSubtype="21"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arn(inVertic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barn(inVertical)">
                                      <p:cBhvr>
                                        <p:cTn id="20" dur="500"/>
                                        <p:tgtEl>
                                          <p:spTgt spid="69"/>
                                        </p:tgtEl>
                                      </p:cBhvr>
                                    </p:animEffect>
                                  </p:childTnLst>
                                </p:cTn>
                              </p:par>
                              <p:par>
                                <p:cTn id="21" presetID="16" presetClass="entr" presetSubtype="21"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arn(inVertic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barn(inVertical)">
                                      <p:cBhvr>
                                        <p:cTn id="28" dur="500"/>
                                        <p:tgtEl>
                                          <p:spTgt spid="70"/>
                                        </p:tgtEl>
                                      </p:cBhvr>
                                    </p:animEffect>
                                  </p:childTnLst>
                                </p:cTn>
                              </p:par>
                              <p:par>
                                <p:cTn id="29" presetID="16" presetClass="entr" presetSubtype="21"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barn(inVertical)">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barn(inVertical)">
                                      <p:cBhvr>
                                        <p:cTn id="36" dur="500"/>
                                        <p:tgtEl>
                                          <p:spTgt spid="71"/>
                                        </p:tgtEl>
                                      </p:cBhvr>
                                    </p:animEffect>
                                  </p:childTnLst>
                                </p:cTn>
                              </p:par>
                              <p:par>
                                <p:cTn id="37" presetID="16" presetClass="entr" presetSubtype="21"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barn(inVertical)">
                                      <p:cBhvr>
                                        <p:cTn id="3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8" grpId="0"/>
      <p:bldP spid="69" grpId="0"/>
      <p:bldP spid="70" grpId="0"/>
      <p:bldP spid="7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txBody>
          <a:bodyPr/>
          <a:lstStyle/>
          <a:p>
            <a:endParaRPr lang="vi-VN"/>
          </a:p>
        </p:txBody>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6" name="TextBox 26"/>
          <p:cNvSpPr txBox="1"/>
          <p:nvPr/>
        </p:nvSpPr>
        <p:spPr>
          <a:xfrm>
            <a:off x="3394067" y="3107182"/>
            <a:ext cx="11202780" cy="4062651"/>
          </a:xfrm>
          <a:prstGeom prst="rect">
            <a:avLst/>
          </a:prstGeom>
        </p:spPr>
        <p:txBody>
          <a:bodyPr lIns="0" tIns="0" rIns="0" bIns="0" rtlCol="0" anchor="t">
            <a:spAutoFit/>
          </a:bodyPr>
          <a:lstStyle/>
          <a:p>
            <a:pPr algn="ctr">
              <a:spcBef>
                <a:spcPct val="0"/>
              </a:spcBef>
            </a:pPr>
            <a:r>
              <a:rPr lang="en-US" sz="6600" b="1" i="1">
                <a:latin typeface="Times New Roman" panose="02020603050405020304" pitchFamily="18" charset="0"/>
                <a:cs typeface="Times New Roman" panose="02020603050405020304" pitchFamily="18" charset="0"/>
              </a:rPr>
              <a:t>Nhớ về các địa danh lịch sử</a:t>
            </a:r>
            <a:endParaRPr lang="vi-VN" sz="6600">
              <a:latin typeface="Times New Roman" panose="02020603050405020304" pitchFamily="18" charset="0"/>
              <a:cs typeface="Times New Roman" panose="02020603050405020304" pitchFamily="18" charset="0"/>
            </a:endParaRPr>
          </a:p>
          <a:p>
            <a:pPr algn="ctr">
              <a:spcBef>
                <a:spcPct val="0"/>
              </a:spcBef>
            </a:pPr>
            <a:r>
              <a:rPr lang="en-US" sz="6600" i="1">
                <a:latin typeface="Times New Roman" panose="02020603050405020304" pitchFamily="18" charset="0"/>
                <a:cs typeface="Times New Roman" panose="02020603050405020304" pitchFamily="18" charset="0"/>
              </a:rPr>
              <a:t>Phủ Thông, đèo Giàng</a:t>
            </a:r>
            <a:r>
              <a:rPr lang="en-US" sz="6600">
                <a:latin typeface="Times New Roman" panose="02020603050405020304" pitchFamily="18" charset="0"/>
                <a:cs typeface="Times New Roman" panose="02020603050405020304" pitchFamily="18" charset="0"/>
              </a:rPr>
              <a:t>;  </a:t>
            </a:r>
            <a:r>
              <a:rPr lang="en-US" sz="6600" i="1">
                <a:latin typeface="Times New Roman" panose="02020603050405020304" pitchFamily="18" charset="0"/>
                <a:cs typeface="Times New Roman" panose="02020603050405020304" pitchFamily="18" charset="0"/>
              </a:rPr>
              <a:t>Sông Lô – phố Ràng</a:t>
            </a:r>
            <a:r>
              <a:rPr lang="en-US" sz="6600">
                <a:latin typeface="Times New Roman" panose="02020603050405020304" pitchFamily="18" charset="0"/>
                <a:cs typeface="Times New Roman" panose="02020603050405020304" pitchFamily="18" charset="0"/>
              </a:rPr>
              <a:t>; </a:t>
            </a:r>
            <a:r>
              <a:rPr lang="en-US" sz="6600" i="1">
                <a:latin typeface="Times New Roman" panose="02020603050405020304" pitchFamily="18" charset="0"/>
                <a:cs typeface="Times New Roman" panose="02020603050405020304" pitchFamily="18" charset="0"/>
              </a:rPr>
              <a:t>Cao – Lạng</a:t>
            </a:r>
            <a:r>
              <a:rPr lang="en-US" sz="6600">
                <a:latin typeface="Times New Roman" panose="02020603050405020304" pitchFamily="18" charset="0"/>
                <a:cs typeface="Times New Roman" panose="02020603050405020304" pitchFamily="18" charset="0"/>
              </a:rPr>
              <a:t>: gắn liền với các chiến dịch cụ thể.</a:t>
            </a:r>
            <a:endParaRPr lang="en-US" sz="6000">
              <a:solidFill>
                <a:srgbClr val="373737"/>
              </a:solidFill>
              <a:latin typeface="Times New Roman" panose="02020603050405020304" pitchFamily="18" charset="0"/>
              <a:ea typeface="More Sugar Thin"/>
              <a:cs typeface="Times New Roman" panose="02020603050405020304" pitchFamily="18" charset="0"/>
              <a:sym typeface="More Sugar Thin"/>
            </a:endParaRP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Tree>
    <p:extLst>
      <p:ext uri="{BB962C8B-B14F-4D97-AF65-F5344CB8AC3E}">
        <p14:creationId xmlns:p14="http://schemas.microsoft.com/office/powerpoint/2010/main" val="178374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txBody>
            <a:bodyPr/>
            <a:lstStyle/>
            <a:p>
              <a:endParaRPr lang="vi-VN"/>
            </a:p>
          </p:txBody>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7772783" y="1028700"/>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r:embed="rId7"/>
                </a:ext>
              </a:extLst>
            </a:blip>
            <a:stretch>
              <a:fillRect t="-38654"/>
            </a:stretch>
          </a:blipFill>
        </p:spPr>
        <p:txBody>
          <a:bodyPr/>
          <a:lstStyle/>
          <a:p>
            <a:endParaRPr lang="vi-VN"/>
          </a:p>
        </p:txBody>
      </p:sp>
      <p:sp>
        <p:nvSpPr>
          <p:cNvPr id="15" name="Freeform 15"/>
          <p:cNvSpPr/>
          <p:nvPr/>
        </p:nvSpPr>
        <p:spPr>
          <a:xfrm flipH="1">
            <a:off x="11959732" y="701798"/>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pic>
        <p:nvPicPr>
          <p:cNvPr id="29" name="Picture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74471" y="-178060"/>
            <a:ext cx="7872704" cy="10628187"/>
          </a:xfrm>
          <a:prstGeom prst="rect">
            <a:avLst/>
          </a:prstGeom>
        </p:spPr>
      </p:pic>
      <p:sp>
        <p:nvSpPr>
          <p:cNvPr id="13" name="Rectangle 12"/>
          <p:cNvSpPr/>
          <p:nvPr/>
        </p:nvSpPr>
        <p:spPr>
          <a:xfrm>
            <a:off x="1600200" y="552228"/>
            <a:ext cx="11572850" cy="2554545"/>
          </a:xfrm>
          <a:prstGeom prst="rect">
            <a:avLst/>
          </a:prstGeom>
        </p:spPr>
        <p:txBody>
          <a:bodyPr wrap="square">
            <a:spAutoFit/>
          </a:bodyPr>
          <a:lstStyle/>
          <a:p>
            <a:pPr algn="ctr"/>
            <a:r>
              <a:rPr lang="en-US" sz="8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 không khí chiến đấu, chiến thắng</a:t>
            </a:r>
            <a:endParaRPr lang="en-GB" sz="8000">
              <a:latin typeface="Times New Roman" panose="02020603050405020304" pitchFamily="18" charset="0"/>
              <a:cs typeface="Times New Roman" panose="02020603050405020304" pitchFamily="18" charset="0"/>
            </a:endParaRPr>
          </a:p>
        </p:txBody>
      </p:sp>
      <p:sp>
        <p:nvSpPr>
          <p:cNvPr id="30" name="Freeform 2"/>
          <p:cNvSpPr/>
          <p:nvPr/>
        </p:nvSpPr>
        <p:spPr>
          <a:xfrm>
            <a:off x="-981425" y="2096827"/>
            <a:ext cx="11030685" cy="8375325"/>
          </a:xfrm>
          <a:custGeom>
            <a:avLst/>
            <a:gdLst/>
            <a:ahLst/>
            <a:cxnLst/>
            <a:rect l="l" t="t" r="r" b="b"/>
            <a:pathLst>
              <a:path w="5012954" h="4114800">
                <a:moveTo>
                  <a:pt x="0" y="0"/>
                </a:moveTo>
                <a:lnTo>
                  <a:pt x="5012954" y="0"/>
                </a:lnTo>
                <a:lnTo>
                  <a:pt x="5012954"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Tree>
    <p:extLst>
      <p:ext uri="{BB962C8B-B14F-4D97-AF65-F5344CB8AC3E}">
        <p14:creationId xmlns:p14="http://schemas.microsoft.com/office/powerpoint/2010/main" val="184399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txBody>
            <a:bodyPr/>
            <a:lstStyle/>
            <a:p>
              <a:endParaRPr lang="vi-VN"/>
            </a:p>
          </p:txBody>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9" name="Group 9"/>
          <p:cNvGrpSpPr/>
          <p:nvPr/>
        </p:nvGrpSpPr>
        <p:grpSpPr>
          <a:xfrm>
            <a:off x="446118" y="519643"/>
            <a:ext cx="17308482" cy="9151916"/>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11" name="TextBox 11"/>
            <p:cNvSpPr txBox="1"/>
            <p:nvPr/>
          </p:nvSpPr>
          <p:spPr>
            <a:xfrm>
              <a:off x="0" y="-28575"/>
              <a:ext cx="2129430" cy="1439420"/>
            </a:xfrm>
            <a:prstGeom prst="rect">
              <a:avLst/>
            </a:prstGeom>
          </p:spPr>
          <p:txBody>
            <a:bodyPr lIns="50800" tIns="50800" rIns="50800" bIns="50800" rtlCol="0" anchor="ctr"/>
            <a:lstStyle/>
            <a:p>
              <a:pPr algn="ctr">
                <a:spcBef>
                  <a:spcPct val="0"/>
                </a:spcBef>
              </a:pPr>
              <a:endParaRPr sz="3200">
                <a:solidFill>
                  <a:prstClr val="black"/>
                </a:solidFill>
                <a:latin typeface="Times New Roman" panose="02020603050405020304" pitchFamily="18" charset="0"/>
                <a:cs typeface="Times New Roman" panose="02020603050405020304" pitchFamily="18" charset="0"/>
              </a:endParaRPr>
            </a:p>
          </p:txBody>
        </p:sp>
      </p:grpSp>
      <p:sp>
        <p:nvSpPr>
          <p:cNvPr id="15" name="Freeform 15"/>
          <p:cNvSpPr/>
          <p:nvPr/>
        </p:nvSpPr>
        <p:spPr>
          <a:xfrm flipH="1">
            <a:off x="15796227" y="-90864"/>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2" name="Rectangle 11"/>
          <p:cNvSpPr/>
          <p:nvPr/>
        </p:nvSpPr>
        <p:spPr>
          <a:xfrm>
            <a:off x="6076149" y="602039"/>
            <a:ext cx="5221301" cy="769441"/>
          </a:xfrm>
          <a:prstGeom prst="rect">
            <a:avLst/>
          </a:prstGeom>
        </p:spPr>
        <p:txBody>
          <a:bodyPr wrap="none">
            <a:spAutoFit/>
          </a:bodyPr>
          <a:lstStyle/>
          <a:p>
            <a:r>
              <a:rPr lang="en-US" sz="4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khí chiến đấu</a:t>
            </a:r>
            <a:endParaRPr lang="en-GB" sz="6000">
              <a:latin typeface="Times New Roman" panose="02020603050405020304" pitchFamily="18" charset="0"/>
              <a:cs typeface="Times New Roman" panose="02020603050405020304" pitchFamily="18" charset="0"/>
            </a:endParaRPr>
          </a:p>
        </p:txBody>
      </p:sp>
      <p:sp>
        <p:nvSpPr>
          <p:cNvPr id="13" name="Rectangle 12"/>
          <p:cNvSpPr/>
          <p:nvPr/>
        </p:nvSpPr>
        <p:spPr>
          <a:xfrm>
            <a:off x="661565" y="1639999"/>
            <a:ext cx="8879003" cy="3970318"/>
          </a:xfrm>
          <a:prstGeom prst="rect">
            <a:avLst/>
          </a:prstGeom>
        </p:spPr>
        <p:txBody>
          <a:bodyPr wrap="square">
            <a:spAutoFit/>
          </a:bodyPr>
          <a:lstStyle/>
          <a:p>
            <a:pPr algn="just">
              <a:spcAft>
                <a:spcPts val="800"/>
              </a:spcAft>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ảnh “</a:t>
            </a:r>
            <a:r>
              <a:rPr lang="en-US" sz="3600" b="1" i="1">
                <a:latin typeface="Times New Roman" panose="02020603050405020304" pitchFamily="18" charset="0"/>
                <a:ea typeface="Calibri" panose="020F0502020204030204" pitchFamily="34" charset="0"/>
                <a:cs typeface="Times New Roman" panose="02020603050405020304" pitchFamily="18" charset="0"/>
              </a:rPr>
              <a:t>Những đường Việt Bắc” </a:t>
            </a:r>
            <a:r>
              <a:rPr lang="en-US" sz="3600">
                <a:latin typeface="Times New Roman" panose="02020603050405020304" pitchFamily="18" charset="0"/>
                <a:ea typeface="Calibri" panose="020F0502020204030204" pitchFamily="34" charset="0"/>
                <a:cs typeface="Times New Roman" panose="02020603050405020304" pitchFamily="18" charset="0"/>
              </a:rPr>
              <a:t>–những nẻo đường cách mạng. Hai chữ “của ta” thể hiện thái độ tự hào, niềm vui của người làm chủ;  các từ láy </a:t>
            </a:r>
            <a:r>
              <a:rPr lang="en-US" sz="3600" i="1">
                <a:latin typeface="Times New Roman" panose="02020603050405020304" pitchFamily="18" charset="0"/>
                <a:ea typeface="Calibri" panose="020F0502020204030204" pitchFamily="34" charset="0"/>
                <a:cs typeface="Times New Roman" panose="02020603050405020304" pitchFamily="18" charset="0"/>
              </a:rPr>
              <a:t>đêm đêm, rầm rập</a:t>
            </a:r>
            <a:r>
              <a:rPr lang="en-US" sz="3600">
                <a:latin typeface="Times New Roman" panose="02020603050405020304" pitchFamily="18" charset="0"/>
                <a:ea typeface="Calibri" panose="020F0502020204030204" pitchFamily="34" charset="0"/>
                <a:cs typeface="Times New Roman" panose="02020603050405020304" pitchFamily="18" charset="0"/>
              </a:rPr>
              <a:t>; cách so sánh có pha chút phóng đại </a:t>
            </a:r>
            <a:r>
              <a:rPr lang="en-US" sz="3600" i="1">
                <a:latin typeface="Times New Roman" panose="02020603050405020304" pitchFamily="18" charset="0"/>
                <a:ea typeface="Calibri" panose="020F0502020204030204" pitchFamily="34" charset="0"/>
                <a:cs typeface="Times New Roman" panose="02020603050405020304" pitchFamily="18" charset="0"/>
              </a:rPr>
              <a:t>“Đêm đêm …đất rung”</a:t>
            </a:r>
            <a:r>
              <a:rPr lang="en-US" sz="3600">
                <a:latin typeface="Times New Roman" panose="02020603050405020304" pitchFamily="18" charset="0"/>
                <a:ea typeface="Calibri" panose="020F0502020204030204" pitchFamily="34" charset="0"/>
                <a:cs typeface="Times New Roman" panose="02020603050405020304" pitchFamily="18" charset="0"/>
              </a:rPr>
              <a:t> thể hiện khí thế hào hùng, sức mạnh lay chuyển sông núi của quân và dân ta.</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ectangle 28"/>
          <p:cNvSpPr/>
          <p:nvPr/>
        </p:nvSpPr>
        <p:spPr>
          <a:xfrm>
            <a:off x="737308" y="5806493"/>
            <a:ext cx="8728888" cy="3416320"/>
          </a:xfrm>
          <a:prstGeom prst="rect">
            <a:avLst/>
          </a:prstGeom>
        </p:spPr>
        <p:txBody>
          <a:bodyPr wrap="square">
            <a:spAutoFit/>
          </a:bodyPr>
          <a:lstStyle/>
          <a:p>
            <a:pPr algn="just">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a:t>
            </a:r>
            <a:r>
              <a:rPr lang="pt-BR" sz="3600">
                <a:latin typeface="Times New Roman" panose="02020603050405020304" pitchFamily="18" charset="0"/>
                <a:ea typeface="Calibri" panose="020F0502020204030204" pitchFamily="34" charset="0"/>
                <a:cs typeface="Times New Roman" panose="02020603050405020304" pitchFamily="18" charset="0"/>
              </a:rPr>
              <a:t> </a:t>
            </a:r>
            <a:r>
              <a:rPr lang="pt-BR" sz="3600" b="1" i="1">
                <a:latin typeface="Times New Roman" panose="02020603050405020304" pitchFamily="18" charset="0"/>
                <a:ea typeface="Calibri" panose="020F0502020204030204" pitchFamily="34" charset="0"/>
                <a:cs typeface="Times New Roman" panose="02020603050405020304" pitchFamily="18" charset="0"/>
              </a:rPr>
              <a:t>Hình ảnh đoàn quân </a:t>
            </a:r>
            <a:r>
              <a:rPr lang="en-US" sz="3600" b="1" i="1">
                <a:latin typeface="Times New Roman" panose="02020603050405020304" pitchFamily="18" charset="0"/>
                <a:ea typeface="Calibri" panose="020F0502020204030204" pitchFamily="34" charset="0"/>
                <a:cs typeface="Times New Roman" panose="02020603050405020304" pitchFamily="18" charset="0"/>
              </a:rPr>
              <a:t>ra trận</a:t>
            </a:r>
            <a:r>
              <a:rPr lang="en-US" sz="3600">
                <a:latin typeface="Times New Roman" panose="02020603050405020304" pitchFamily="18" charset="0"/>
                <a:ea typeface="Calibri" panose="020F0502020204030204" pitchFamily="34" charset="0"/>
                <a:cs typeface="Times New Roman" panose="02020603050405020304" pitchFamily="18" charset="0"/>
              </a:rPr>
              <a:t>:</a:t>
            </a:r>
            <a:r>
              <a:rPr lang="pt-BR" sz="3600">
                <a:latin typeface="Times New Roman" panose="02020603050405020304" pitchFamily="18" charset="0"/>
                <a:ea typeface="Calibri" panose="020F0502020204030204" pitchFamily="34" charset="0"/>
                <a:cs typeface="Times New Roman" panose="02020603050405020304" pitchFamily="18" charset="0"/>
              </a:rPr>
              <a:t> Các từ láy </a:t>
            </a:r>
            <a:r>
              <a:rPr lang="pt-BR" sz="3600" i="1">
                <a:latin typeface="Times New Roman" panose="02020603050405020304" pitchFamily="18" charset="0"/>
                <a:ea typeface="Calibri" panose="020F0502020204030204" pitchFamily="34" charset="0"/>
                <a:cs typeface="Times New Roman" panose="02020603050405020304" pitchFamily="18" charset="0"/>
              </a:rPr>
              <a:t>“điệp điệp”, “trùng trùng”</a:t>
            </a:r>
            <a:r>
              <a:rPr lang="pt-BR" sz="3600">
                <a:latin typeface="Times New Roman" panose="02020603050405020304" pitchFamily="18" charset="0"/>
                <a:ea typeface="Calibri" panose="020F0502020204030204" pitchFamily="34" charset="0"/>
                <a:cs typeface="Times New Roman" panose="02020603050405020304" pitchFamily="18" charset="0"/>
              </a:rPr>
              <a:t> tạo âm hưởng khoẻ khoắn, tạo sức mạnh vô song. </a:t>
            </a:r>
            <a:r>
              <a:rPr lang="en-US" sz="3600">
                <a:latin typeface="Times New Roman" panose="02020603050405020304" pitchFamily="18" charset="0"/>
                <a:ea typeface="Calibri" panose="020F0502020204030204" pitchFamily="34" charset="0"/>
                <a:cs typeface="Times New Roman" panose="02020603050405020304" pitchFamily="18" charset="0"/>
              </a:rPr>
              <a:t>Hình ảnh </a:t>
            </a:r>
            <a:r>
              <a:rPr lang="pt-BR" sz="3600" i="1">
                <a:latin typeface="Times New Roman" panose="02020603050405020304" pitchFamily="18" charset="0"/>
                <a:ea typeface="Calibri" panose="020F0502020204030204" pitchFamily="34" charset="0"/>
                <a:cs typeface="Times New Roman" panose="02020603050405020304" pitchFamily="18" charset="0"/>
              </a:rPr>
              <a:t>“</a:t>
            </a:r>
            <a:r>
              <a:rPr lang="en-US" sz="3600" i="1">
                <a:latin typeface="Times New Roman" panose="02020603050405020304" pitchFamily="18" charset="0"/>
                <a:ea typeface="Calibri" panose="020F0502020204030204" pitchFamily="34" charset="0"/>
                <a:cs typeface="Times New Roman" panose="02020603050405020304" pitchFamily="18" charset="0"/>
              </a:rPr>
              <a:t>Á</a:t>
            </a:r>
            <a:r>
              <a:rPr lang="pt-BR" sz="3600" i="1">
                <a:latin typeface="Times New Roman" panose="02020603050405020304" pitchFamily="18" charset="0"/>
                <a:ea typeface="Calibri" panose="020F0502020204030204" pitchFamily="34" charset="0"/>
                <a:cs typeface="Times New Roman" panose="02020603050405020304" pitchFamily="18" charset="0"/>
              </a:rPr>
              <a:t>nh sao…</a:t>
            </a:r>
            <a:r>
              <a:rPr lang="en-US" sz="3600" i="1">
                <a:latin typeface="Times New Roman" panose="02020603050405020304" pitchFamily="18" charset="0"/>
                <a:ea typeface="Calibri" panose="020F0502020204030204" pitchFamily="34" charset="0"/>
                <a:cs typeface="Times New Roman" panose="02020603050405020304" pitchFamily="18" charset="0"/>
              </a:rPr>
              <a:t>mũ </a:t>
            </a:r>
            <a:r>
              <a:rPr lang="pt-BR" sz="3600" i="1">
                <a:latin typeface="Times New Roman" panose="02020603050405020304" pitchFamily="18" charset="0"/>
                <a:ea typeface="Calibri" panose="020F0502020204030204" pitchFamily="34" charset="0"/>
                <a:cs typeface="Times New Roman" panose="02020603050405020304" pitchFamily="18" charset="0"/>
              </a:rPr>
              <a:t>nan”</a:t>
            </a:r>
            <a:r>
              <a:rPr lang="pt-BR" sz="3600">
                <a:latin typeface="Times New Roman" panose="02020603050405020304" pitchFamily="18" charset="0"/>
                <a:ea typeface="Calibri" panose="020F0502020204030204" pitchFamily="34" charset="0"/>
                <a:cs typeface="Times New Roman" panose="02020603050405020304" pitchFamily="18" charset="0"/>
              </a:rPr>
              <a:t> vừa thực vừa lãng mạn</a:t>
            </a:r>
            <a:r>
              <a:rPr lang="en-US" sz="3600">
                <a:latin typeface="Times New Roman" panose="02020603050405020304" pitchFamily="18" charset="0"/>
                <a:ea typeface="Calibri" panose="020F0502020204030204" pitchFamily="34" charset="0"/>
                <a:cs typeface="Times New Roman" panose="02020603050405020304" pitchFamily="18" charset="0"/>
              </a:rPr>
              <a:t> miêu tả vè đẹp hào hùng, lãng mạn của đoàn quân ra trận.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ectangle 29"/>
          <p:cNvSpPr/>
          <p:nvPr/>
        </p:nvSpPr>
        <p:spPr>
          <a:xfrm>
            <a:off x="9938749" y="1587509"/>
            <a:ext cx="7581965" cy="3970318"/>
          </a:xfrm>
          <a:prstGeom prst="rect">
            <a:avLst/>
          </a:prstGeom>
        </p:spPr>
        <p:txBody>
          <a:bodyPr wrap="square">
            <a:spAutoFit/>
          </a:bodyPr>
          <a:lstStyle/>
          <a:p>
            <a:pPr algn="just">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 </a:t>
            </a:r>
            <a:r>
              <a:rPr lang="en-US" sz="3600" b="1" i="1">
                <a:latin typeface="Times New Roman" panose="02020603050405020304" pitchFamily="18" charset="0"/>
                <a:ea typeface="Calibri" panose="020F0502020204030204" pitchFamily="34" charset="0"/>
                <a:cs typeface="Times New Roman" panose="02020603050405020304" pitchFamily="18" charset="0"/>
              </a:rPr>
              <a:t>Hình ảnh những </a:t>
            </a:r>
            <a:r>
              <a:rPr lang="pt-BR" sz="3600" b="1" i="1">
                <a:latin typeface="Times New Roman" panose="02020603050405020304" pitchFamily="18" charset="0"/>
                <a:ea typeface="Calibri" panose="020F0502020204030204" pitchFamily="34" charset="0"/>
                <a:cs typeface="Times New Roman" panose="02020603050405020304" pitchFamily="18" charset="0"/>
              </a:rPr>
              <a:t>đoàn dân </a:t>
            </a:r>
            <a:r>
              <a:rPr lang="en-US" sz="3600" b="1" i="1">
                <a:latin typeface="Times New Roman" panose="02020603050405020304" pitchFamily="18" charset="0"/>
                <a:ea typeface="Calibri" panose="020F0502020204030204" pitchFamily="34" charset="0"/>
                <a:cs typeface="Times New Roman" panose="02020603050405020304" pitchFamily="18" charset="0"/>
              </a:rPr>
              <a:t>công</a:t>
            </a:r>
            <a:r>
              <a:rPr lang="en-US" sz="3600">
                <a:latin typeface="Times New Roman" panose="02020603050405020304" pitchFamily="18" charset="0"/>
                <a:ea typeface="Calibri" panose="020F0502020204030204" pitchFamily="34" charset="0"/>
                <a:cs typeface="Times New Roman" panose="02020603050405020304" pitchFamily="18" charset="0"/>
              </a:rPr>
              <a:t>: Danh từ </a:t>
            </a:r>
            <a:r>
              <a:rPr lang="pt-BR" sz="3600">
                <a:latin typeface="Times New Roman" panose="02020603050405020304" pitchFamily="18" charset="0"/>
                <a:ea typeface="Calibri" panose="020F0502020204030204" pitchFamily="34" charset="0"/>
                <a:cs typeface="Times New Roman" panose="02020603050405020304" pitchFamily="18" charset="0"/>
              </a:rPr>
              <a:t>chỉ số nhiều </a:t>
            </a:r>
            <a:r>
              <a:rPr lang="pt-BR" sz="3600" i="1">
                <a:latin typeface="Times New Roman" panose="02020603050405020304" pitchFamily="18" charset="0"/>
                <a:ea typeface="Calibri" panose="020F0502020204030204" pitchFamily="34" charset="0"/>
                <a:cs typeface="Times New Roman" panose="02020603050405020304" pitchFamily="18" charset="0"/>
              </a:rPr>
              <a:t>“từng đoàn”</a:t>
            </a:r>
            <a:r>
              <a:rPr lang="pt-BR" sz="3600">
                <a:latin typeface="Times New Roman" panose="02020603050405020304" pitchFamily="18" charset="0"/>
                <a:ea typeface="Calibri" panose="020F0502020204030204" pitchFamily="34" charset="0"/>
                <a:cs typeface="Times New Roman" panose="02020603050405020304" pitchFamily="18" charset="0"/>
              </a:rPr>
              <a:t>, cách nói phóng đại </a:t>
            </a:r>
            <a:r>
              <a:rPr lang="pt-BR" sz="3600" i="1">
                <a:latin typeface="Times New Roman" panose="02020603050405020304" pitchFamily="18" charset="0"/>
                <a:ea typeface="Calibri" panose="020F0502020204030204" pitchFamily="34" charset="0"/>
                <a:cs typeface="Times New Roman" panose="02020603050405020304" pitchFamily="18" charset="0"/>
              </a:rPr>
              <a:t>“bước chân nát đá”</a:t>
            </a:r>
            <a:r>
              <a:rPr lang="pt-BR" sz="3600">
                <a:latin typeface="Times New Roman" panose="02020603050405020304" pitchFamily="18" charset="0"/>
                <a:ea typeface="Calibri" panose="020F0502020204030204" pitchFamily="34" charset="0"/>
                <a:cs typeface="Times New Roman" panose="02020603050405020304" pitchFamily="18" charset="0"/>
              </a:rPr>
              <a:t> đã gợi lên </a:t>
            </a:r>
            <a:r>
              <a:rPr lang="en-US" sz="3600">
                <a:latin typeface="Times New Roman" panose="02020603050405020304" pitchFamily="18" charset="0"/>
                <a:ea typeface="Calibri" panose="020F0502020204030204" pitchFamily="34" charset="0"/>
                <a:cs typeface="Times New Roman" panose="02020603050405020304" pitchFamily="18" charset="0"/>
              </a:rPr>
              <a:t>sức mạnh </a:t>
            </a:r>
            <a:r>
              <a:rPr lang="pt-BR" sz="3600">
                <a:latin typeface="Times New Roman" panose="02020603050405020304" pitchFamily="18" charset="0"/>
                <a:ea typeface="Calibri" panose="020F0502020204030204" pitchFamily="34" charset="0"/>
                <a:cs typeface="Times New Roman" panose="02020603050405020304" pitchFamily="18" charset="0"/>
              </a:rPr>
              <a:t>kì vĩ, sự đông đảo, hào hùng, khí thế ngùn ngụt của các đoàn dân công. </a:t>
            </a:r>
            <a:r>
              <a:rPr lang="en-US" sz="3600">
                <a:latin typeface="Times New Roman" panose="02020603050405020304" pitchFamily="18" charset="0"/>
                <a:ea typeface="Calibri" panose="020F0502020204030204" pitchFamily="34" charset="0"/>
                <a:cs typeface="Times New Roman" panose="02020603050405020304" pitchFamily="18" charset="0"/>
              </a:rPr>
              <a:t>Họ đạp bằng mọi chông gai, thử thách để đi tới.</a:t>
            </a:r>
            <a:r>
              <a:rPr lang="pt-BR" sz="3600">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30"/>
          <p:cNvSpPr/>
          <p:nvPr/>
        </p:nvSpPr>
        <p:spPr>
          <a:xfrm>
            <a:off x="9890224" y="5633204"/>
            <a:ext cx="7514720" cy="3970318"/>
          </a:xfrm>
          <a:prstGeom prst="rect">
            <a:avLst/>
          </a:prstGeom>
        </p:spPr>
        <p:txBody>
          <a:bodyPr wrap="square">
            <a:spAutoFit/>
          </a:bodyPr>
          <a:lstStyle/>
          <a:p>
            <a:pPr algn="just">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 </a:t>
            </a:r>
            <a:r>
              <a:rPr lang="en-US" sz="3600" b="1" i="1">
                <a:latin typeface="Times New Roman" panose="02020603050405020304" pitchFamily="18" charset="0"/>
                <a:ea typeface="Calibri" panose="020F0502020204030204" pitchFamily="34" charset="0"/>
                <a:cs typeface="Times New Roman" panose="02020603050405020304" pitchFamily="18" charset="0"/>
              </a:rPr>
              <a:t>Hình ảnh những </a:t>
            </a:r>
            <a:r>
              <a:rPr lang="pt-BR" sz="3600" b="1" i="1">
                <a:latin typeface="Times New Roman" panose="02020603050405020304" pitchFamily="18" charset="0"/>
                <a:ea typeface="Calibri" panose="020F0502020204030204" pitchFamily="34" charset="0"/>
                <a:cs typeface="Times New Roman" panose="02020603050405020304" pitchFamily="18" charset="0"/>
              </a:rPr>
              <a:t>đoàn dân </a:t>
            </a:r>
            <a:r>
              <a:rPr lang="en-US" sz="3600" b="1" i="1">
                <a:latin typeface="Times New Roman" panose="02020603050405020304" pitchFamily="18" charset="0"/>
                <a:ea typeface="Calibri" panose="020F0502020204030204" pitchFamily="34" charset="0"/>
                <a:cs typeface="Times New Roman" panose="02020603050405020304" pitchFamily="18" charset="0"/>
              </a:rPr>
              <a:t>công</a:t>
            </a:r>
            <a:r>
              <a:rPr lang="en-US" sz="3600">
                <a:latin typeface="Times New Roman" panose="02020603050405020304" pitchFamily="18" charset="0"/>
                <a:ea typeface="Calibri" panose="020F0502020204030204" pitchFamily="34" charset="0"/>
                <a:cs typeface="Times New Roman" panose="02020603050405020304" pitchFamily="18" charset="0"/>
              </a:rPr>
              <a:t>: Danh từ </a:t>
            </a:r>
            <a:r>
              <a:rPr lang="pt-BR" sz="3600">
                <a:latin typeface="Times New Roman" panose="02020603050405020304" pitchFamily="18" charset="0"/>
                <a:ea typeface="Calibri" panose="020F0502020204030204" pitchFamily="34" charset="0"/>
                <a:cs typeface="Times New Roman" panose="02020603050405020304" pitchFamily="18" charset="0"/>
              </a:rPr>
              <a:t>chỉ số nhiều </a:t>
            </a:r>
            <a:r>
              <a:rPr lang="pt-BR" sz="3600" i="1">
                <a:latin typeface="Times New Roman" panose="02020603050405020304" pitchFamily="18" charset="0"/>
                <a:ea typeface="Calibri" panose="020F0502020204030204" pitchFamily="34" charset="0"/>
                <a:cs typeface="Times New Roman" panose="02020603050405020304" pitchFamily="18" charset="0"/>
              </a:rPr>
              <a:t>“từng đoàn”</a:t>
            </a:r>
            <a:r>
              <a:rPr lang="pt-BR" sz="3600">
                <a:latin typeface="Times New Roman" panose="02020603050405020304" pitchFamily="18" charset="0"/>
                <a:ea typeface="Calibri" panose="020F0502020204030204" pitchFamily="34" charset="0"/>
                <a:cs typeface="Times New Roman" panose="02020603050405020304" pitchFamily="18" charset="0"/>
              </a:rPr>
              <a:t>, cách nói phóng đại </a:t>
            </a:r>
            <a:r>
              <a:rPr lang="pt-BR" sz="3600" i="1">
                <a:latin typeface="Times New Roman" panose="02020603050405020304" pitchFamily="18" charset="0"/>
                <a:ea typeface="Calibri" panose="020F0502020204030204" pitchFamily="34" charset="0"/>
                <a:cs typeface="Times New Roman" panose="02020603050405020304" pitchFamily="18" charset="0"/>
              </a:rPr>
              <a:t>“bước chân nát đá”</a:t>
            </a:r>
            <a:r>
              <a:rPr lang="pt-BR" sz="3600">
                <a:latin typeface="Times New Roman" panose="02020603050405020304" pitchFamily="18" charset="0"/>
                <a:ea typeface="Calibri" panose="020F0502020204030204" pitchFamily="34" charset="0"/>
                <a:cs typeface="Times New Roman" panose="02020603050405020304" pitchFamily="18" charset="0"/>
              </a:rPr>
              <a:t> đã gợi lên </a:t>
            </a:r>
            <a:r>
              <a:rPr lang="en-US" sz="3600">
                <a:latin typeface="Times New Roman" panose="02020603050405020304" pitchFamily="18" charset="0"/>
                <a:ea typeface="Calibri" panose="020F0502020204030204" pitchFamily="34" charset="0"/>
                <a:cs typeface="Times New Roman" panose="02020603050405020304" pitchFamily="18" charset="0"/>
              </a:rPr>
              <a:t>sức mạnh </a:t>
            </a:r>
            <a:r>
              <a:rPr lang="pt-BR" sz="3600">
                <a:latin typeface="Times New Roman" panose="02020603050405020304" pitchFamily="18" charset="0"/>
                <a:ea typeface="Calibri" panose="020F0502020204030204" pitchFamily="34" charset="0"/>
                <a:cs typeface="Times New Roman" panose="02020603050405020304" pitchFamily="18" charset="0"/>
              </a:rPr>
              <a:t>kì vĩ, sự đông đảo, hào hùng, khí thế ngùn ngụt của các đoàn dân công. </a:t>
            </a:r>
            <a:r>
              <a:rPr lang="en-US" sz="3600">
                <a:latin typeface="Times New Roman" panose="02020603050405020304" pitchFamily="18" charset="0"/>
                <a:ea typeface="Calibri" panose="020F0502020204030204" pitchFamily="34" charset="0"/>
                <a:cs typeface="Times New Roman" panose="02020603050405020304" pitchFamily="18" charset="0"/>
              </a:rPr>
              <a:t>Họ đạp bằng mọi chông gai, thử thách để đi tới.</a:t>
            </a:r>
            <a:r>
              <a:rPr lang="pt-BR" sz="3600">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232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9"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a:off x="572295" y="4412048"/>
            <a:ext cx="2016734" cy="3120671"/>
          </a:xfrm>
          <a:custGeom>
            <a:avLst/>
            <a:gdLst/>
            <a:ahLst/>
            <a:cxnLst/>
            <a:rect l="l" t="t" r="r" b="b"/>
            <a:pathLst>
              <a:path w="2016734" h="3120671">
                <a:moveTo>
                  <a:pt x="0" y="0"/>
                </a:moveTo>
                <a:lnTo>
                  <a:pt x="2016734" y="0"/>
                </a:lnTo>
                <a:lnTo>
                  <a:pt x="2016734" y="3120671"/>
                </a:lnTo>
                <a:lnTo>
                  <a:pt x="0" y="312067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a:off x="7654606" y="5370568"/>
            <a:ext cx="2352243" cy="2639263"/>
          </a:xfrm>
          <a:custGeom>
            <a:avLst/>
            <a:gdLst/>
            <a:ahLst/>
            <a:cxnLst/>
            <a:rect l="l" t="t" r="r" b="b"/>
            <a:pathLst>
              <a:path w="2352243" h="2639263">
                <a:moveTo>
                  <a:pt x="0" y="0"/>
                </a:moveTo>
                <a:lnTo>
                  <a:pt x="2352243" y="0"/>
                </a:lnTo>
                <a:lnTo>
                  <a:pt x="2352243" y="2639263"/>
                </a:lnTo>
                <a:lnTo>
                  <a:pt x="0" y="2639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4" name="Freeform 14"/>
          <p:cNvSpPr/>
          <p:nvPr/>
        </p:nvSpPr>
        <p:spPr>
          <a:xfrm>
            <a:off x="15733036" y="907576"/>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vi-VN"/>
          </a:p>
        </p:txBody>
      </p:sp>
      <p:sp>
        <p:nvSpPr>
          <p:cNvPr id="21" name="Freeform 21"/>
          <p:cNvSpPr/>
          <p:nvPr/>
        </p:nvSpPr>
        <p:spPr>
          <a:xfrm rot="1042740" flipH="1">
            <a:off x="3123444" y="464795"/>
            <a:ext cx="567219" cy="678289"/>
          </a:xfrm>
          <a:custGeom>
            <a:avLst/>
            <a:gdLst/>
            <a:ahLst/>
            <a:cxnLst/>
            <a:rect l="l" t="t" r="r" b="b"/>
            <a:pathLst>
              <a:path w="567219" h="678289">
                <a:moveTo>
                  <a:pt x="567220" y="0"/>
                </a:moveTo>
                <a:lnTo>
                  <a:pt x="0" y="0"/>
                </a:lnTo>
                <a:lnTo>
                  <a:pt x="0" y="678289"/>
                </a:lnTo>
                <a:lnTo>
                  <a:pt x="567220" y="678289"/>
                </a:lnTo>
                <a:lnTo>
                  <a:pt x="56722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3" name="Freeform 23"/>
          <p:cNvSpPr/>
          <p:nvPr/>
        </p:nvSpPr>
        <p:spPr>
          <a:xfrm>
            <a:off x="9348383" y="803940"/>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4" name="Freeform 24"/>
          <p:cNvSpPr/>
          <p:nvPr/>
        </p:nvSpPr>
        <p:spPr>
          <a:xfrm flipH="1">
            <a:off x="9348383" y="1119828"/>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6" name="Rectangle 25"/>
          <p:cNvSpPr/>
          <p:nvPr/>
        </p:nvSpPr>
        <p:spPr>
          <a:xfrm>
            <a:off x="9997120" y="2006475"/>
            <a:ext cx="7912529" cy="5509200"/>
          </a:xfrm>
          <a:prstGeom prst="rect">
            <a:avLst/>
          </a:prstGeom>
        </p:spPr>
        <p:txBody>
          <a:bodyPr wrap="square">
            <a:spAutoFit/>
          </a:bodyPr>
          <a:lstStyle/>
          <a:p>
            <a:pPr algn="ctr"/>
            <a:r>
              <a:rPr lang="en-US" sz="4400" b="1">
                <a:latin typeface="Times New Roman" panose="02020603050405020304" pitchFamily="18" charset="0"/>
                <a:ea typeface="Calibri" panose="020F0502020204030204" pitchFamily="34" charset="0"/>
                <a:cs typeface="Times New Roman" panose="02020603050405020304" pitchFamily="18" charset="0"/>
              </a:rPr>
              <a:t>Niềm vui chiến thắng</a:t>
            </a:r>
            <a:endParaRPr lang="vi-VN" sz="44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400">
                <a:latin typeface="Times New Roman" panose="02020603050405020304" pitchFamily="18" charset="0"/>
                <a:ea typeface="Calibri" panose="020F0502020204030204" pitchFamily="34" charset="0"/>
                <a:cs typeface="Times New Roman" panose="02020603050405020304" pitchFamily="18" charset="0"/>
              </a:rPr>
              <a:t> Hàng loạt c</a:t>
            </a:r>
            <a:r>
              <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ác địa danh: </a:t>
            </a:r>
            <a:r>
              <a:rPr lang="en-US" sz="4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Hòa Bình, Tây Bắc, Điện Biên, Đồng Tháp, An Khê, Việt Bắc, đèo De, núi Hồng</a:t>
            </a:r>
            <a:r>
              <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kết hợp từ “trăm miền” gợi ra không gian rộng lớn của chiến thắng từ miền núi đến đồng bằng, từ bắc vào nam.</a:t>
            </a:r>
            <a:endParaRPr lang="en-GB" sz="6000">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4157" y="928354"/>
            <a:ext cx="9544050" cy="9544050"/>
          </a:xfrm>
          <a:prstGeom prst="rect">
            <a:avLst/>
          </a:prstGeom>
        </p:spPr>
      </p:pic>
    </p:spTree>
    <p:extLst>
      <p:ext uri="{BB962C8B-B14F-4D97-AF65-F5344CB8AC3E}">
        <p14:creationId xmlns:p14="http://schemas.microsoft.com/office/powerpoint/2010/main" val="159060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vi-VN"/>
          </a:p>
        </p:txBody>
      </p:sp>
      <p:grpSp>
        <p:nvGrpSpPr>
          <p:cNvPr id="14" name="Group 14"/>
          <p:cNvGrpSpPr/>
          <p:nvPr/>
        </p:nvGrpSpPr>
        <p:grpSpPr>
          <a:xfrm>
            <a:off x="3853363" y="3074653"/>
            <a:ext cx="10579379" cy="5261322"/>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endParaRPr lang="vi-VN"/>
            </a:p>
          </p:txBody>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4318798"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2" name="TextBox 22"/>
          <p:cNvSpPr txBox="1"/>
          <p:nvPr/>
        </p:nvSpPr>
        <p:spPr>
          <a:xfrm>
            <a:off x="4212491" y="3119201"/>
            <a:ext cx="9808309" cy="4924425"/>
          </a:xfrm>
          <a:prstGeom prst="rect">
            <a:avLst/>
          </a:prstGeom>
        </p:spPr>
        <p:txBody>
          <a:bodyPr wrap="square" lIns="0" tIns="0" rIns="0" bIns="0" rtlCol="0" anchor="t">
            <a:spAutoFit/>
          </a:bodyPr>
          <a:lstStyle/>
          <a:p>
            <a:pPr algn="ctr"/>
            <a:r>
              <a:rPr lang="vi-VN" sz="4000" b="1">
                <a:latin typeface="Times New Roman" panose="02020603050405020304" pitchFamily="18" charset="0"/>
                <a:cs typeface="Times New Roman" panose="02020603050405020304" pitchFamily="18" charset="0"/>
              </a:rPr>
              <a:t>Luật chơi</a:t>
            </a:r>
          </a:p>
          <a:p>
            <a:pPr algn="just"/>
            <a:r>
              <a:rPr lang="pt-BR" sz="4000">
                <a:latin typeface="Times New Roman" panose="02020603050405020304" pitchFamily="18" charset="0"/>
                <a:cs typeface="Times New Roman" panose="02020603050405020304" pitchFamily="18" charset="0"/>
              </a:rPr>
              <a:t>Ô ch</a:t>
            </a:r>
            <a:r>
              <a:rPr lang="vi-VN" sz="4000">
                <a:latin typeface="Times New Roman" panose="02020603050405020304" pitchFamily="18" charset="0"/>
                <a:cs typeface="Times New Roman" panose="02020603050405020304" pitchFamily="18" charset="0"/>
              </a:rPr>
              <a:t>ữ </a:t>
            </a:r>
            <a:r>
              <a:rPr lang="pt-BR" sz="4000">
                <a:latin typeface="Times New Roman" panose="02020603050405020304" pitchFamily="18" charset="0"/>
                <a:cs typeface="Times New Roman" panose="02020603050405020304" pitchFamily="18" charset="0"/>
              </a:rPr>
              <a:t>gồm 7 từ hàng ngang và 1 từ hàng dọc. </a:t>
            </a:r>
            <a:r>
              <a:rPr lang="vi-VN" sz="4000">
                <a:latin typeface="Times New Roman" panose="02020603050405020304" pitchFamily="18" charset="0"/>
                <a:cs typeface="Times New Roman" panose="02020603050405020304" pitchFamily="18" charset="0"/>
              </a:rPr>
              <a:t>Giáo viên lật lần lượt từng ô chữ theo trình từ từ câu 1 đến câu 7, học sinh nào xung phong trước sẽ được trả lời ô chữ. Học sinh có quyền xung phong trả lời luôn ô chữ hàng dọc nếu đã biết mà không cần đợi tới khi lật mở hết các ô hàng ngang</a:t>
            </a:r>
            <a:endParaRPr lang="en-GB" sz="4000">
              <a:latin typeface="Times New Roman" panose="02020603050405020304" pitchFamily="18" charset="0"/>
              <a:cs typeface="Times New Roman" panose="02020603050405020304" pitchFamily="18" charset="0"/>
            </a:endParaRPr>
          </a:p>
        </p:txBody>
      </p:sp>
      <p:sp>
        <p:nvSpPr>
          <p:cNvPr id="23" name="TextBox 23"/>
          <p:cNvSpPr txBox="1"/>
          <p:nvPr/>
        </p:nvSpPr>
        <p:spPr>
          <a:xfrm>
            <a:off x="4705629" y="1744592"/>
            <a:ext cx="8876741" cy="1475404"/>
          </a:xfrm>
          <a:prstGeom prst="rect">
            <a:avLst/>
          </a:prstGeom>
        </p:spPr>
        <p:txBody>
          <a:bodyPr lIns="0" tIns="0" rIns="0" bIns="0" rtlCol="0" anchor="t">
            <a:spAutoFit/>
          </a:bodyPr>
          <a:lstStyle/>
          <a:p>
            <a:pPr algn="ctr">
              <a:lnSpc>
                <a:spcPts val="8688"/>
              </a:lnSpc>
            </a:pPr>
            <a:r>
              <a:rPr lang="vi-VN" sz="16600" b="1">
                <a:latin typeface="#9Slide05 Agile Script Calligra" panose="03070402050302030203" pitchFamily="66" charset="-93"/>
              </a:rPr>
              <a:t>G</a:t>
            </a:r>
            <a:r>
              <a:rPr lang="pt-BR" sz="16600" b="1">
                <a:latin typeface="#9Slide05 Agile Script Calligra" panose="03070402050302030203" pitchFamily="66" charset="-93"/>
              </a:rPr>
              <a:t>iải ô chữ</a:t>
            </a:r>
            <a:endParaRPr lang="en-US" sz="13800" b="1">
              <a:solidFill>
                <a:srgbClr val="FF7A00"/>
              </a:solidFill>
              <a:latin typeface="#9Slide05 Agile Script Calligra" panose="03070402050302030203" pitchFamily="66" charset="-93"/>
              <a:ea typeface="Dynapuff"/>
              <a:cs typeface="Dynapuff"/>
              <a:sym typeface="Dynapuff"/>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pic>
        <p:nvPicPr>
          <p:cNvPr id="24" name="Picture 2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90601" y="228441"/>
            <a:ext cx="9086570" cy="2846212"/>
          </a:xfrm>
          <a:prstGeom prst="rect">
            <a:avLst/>
          </a:prstGeom>
        </p:spPr>
      </p:pic>
    </p:spTree>
    <p:extLst>
      <p:ext uri="{BB962C8B-B14F-4D97-AF65-F5344CB8AC3E}">
        <p14:creationId xmlns:p14="http://schemas.microsoft.com/office/powerpoint/2010/main" val="149160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239652" y="4904632"/>
            <a:ext cx="2839595" cy="4391126"/>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grpSp>
        <p:nvGrpSpPr>
          <p:cNvPr id="3" name="Group 3"/>
          <p:cNvGrpSpPr/>
          <p:nvPr/>
        </p:nvGrpSpPr>
        <p:grpSpPr>
          <a:xfrm rot="-73916">
            <a:off x="2707957" y="5379650"/>
            <a:ext cx="8831253" cy="2535836"/>
            <a:chOff x="0" y="0"/>
            <a:chExt cx="2582036" cy="594154"/>
          </a:xfrm>
        </p:grpSpPr>
        <p:sp>
          <p:nvSpPr>
            <p:cNvPr id="4" name="Freeform 4"/>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txBody>
            <a:bodyPr/>
            <a:lstStyle/>
            <a:p>
              <a:endParaRPr lang="vi-VN"/>
            </a:p>
          </p:txBody>
        </p:sp>
        <p:sp>
          <p:nvSpPr>
            <p:cNvPr id="5" name="TextBox 5"/>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rot="218819">
            <a:off x="17147063" y="9942380"/>
            <a:ext cx="833954" cy="390916"/>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p:cNvSpPr/>
          <p:nvPr/>
        </p:nvSpPr>
        <p:spPr>
          <a:xfrm flipH="1">
            <a:off x="-634870" y="2398976"/>
            <a:ext cx="2294319" cy="949275"/>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grpSp>
        <p:nvGrpSpPr>
          <p:cNvPr id="10" name="Group 10"/>
          <p:cNvGrpSpPr/>
          <p:nvPr/>
        </p:nvGrpSpPr>
        <p:grpSpPr>
          <a:xfrm rot="29307">
            <a:off x="1391500" y="2245618"/>
            <a:ext cx="9803667" cy="3035524"/>
            <a:chOff x="0" y="0"/>
            <a:chExt cx="2582036" cy="594154"/>
          </a:xfrm>
        </p:grpSpPr>
        <p:sp>
          <p:nvSpPr>
            <p:cNvPr id="11" name="Freeform 11"/>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txBody>
            <a:bodyPr/>
            <a:lstStyle/>
            <a:p>
              <a:endParaRPr lang="vi-VN"/>
            </a:p>
          </p:txBody>
        </p:sp>
        <p:sp>
          <p:nvSpPr>
            <p:cNvPr id="12" name="TextBox 12"/>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4" name="TextBox 14"/>
          <p:cNvSpPr txBox="1"/>
          <p:nvPr/>
        </p:nvSpPr>
        <p:spPr>
          <a:xfrm rot="-73916">
            <a:off x="2931525" y="5512393"/>
            <a:ext cx="8238427" cy="2154436"/>
          </a:xfrm>
          <a:prstGeom prst="rect">
            <a:avLst/>
          </a:prstGeom>
        </p:spPr>
        <p:txBody>
          <a:bodyPr lIns="0" tIns="0" rIns="0" bIns="0" rtlCol="0" anchor="t">
            <a:spAutoFit/>
          </a:bodyPr>
          <a:lstStyle/>
          <a:p>
            <a:pPr algn="just">
              <a:lnSpc>
                <a:spcPts val="4199"/>
              </a:lnSpc>
            </a:pPr>
            <a:r>
              <a:rPr lang="en-US" sz="4000">
                <a:latin typeface="Times New Roman" panose="02020603050405020304" pitchFamily="18" charset="0"/>
                <a:cs typeface="Times New Roman" panose="02020603050405020304" pitchFamily="18" charset="0"/>
              </a:rPr>
              <a:t>Niềm tin, hi vọng vào tương lai tươi sáng, vào ngày gặp lại: </a:t>
            </a:r>
            <a:r>
              <a:rPr lang="en-US" sz="4000" i="1">
                <a:latin typeface="Times New Roman" panose="02020603050405020304" pitchFamily="18" charset="0"/>
                <a:cs typeface="Times New Roman" panose="02020603050405020304" pitchFamily="18" charset="0"/>
              </a:rPr>
              <a:t>“Ngày mai về lại thôn hương”, “Ngược xuôi tàu chạy, bốn bề lưới giăng”...</a:t>
            </a:r>
            <a:endParaRPr lang="en-US" sz="40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15" name="TextBox 15"/>
          <p:cNvSpPr txBox="1"/>
          <p:nvPr/>
        </p:nvSpPr>
        <p:spPr>
          <a:xfrm rot="29307">
            <a:off x="1670760" y="2435381"/>
            <a:ext cx="9260933" cy="2693045"/>
          </a:xfrm>
          <a:prstGeom prst="rect">
            <a:avLst/>
          </a:prstGeom>
        </p:spPr>
        <p:txBody>
          <a:bodyPr wrap="square" lIns="0" tIns="0" rIns="0" bIns="0" rtlCol="0" anchor="t">
            <a:spAutoFit/>
          </a:bodyPr>
          <a:lstStyle/>
          <a:p>
            <a:pPr algn="just">
              <a:lnSpc>
                <a:spcPts val="4199"/>
              </a:lnSpc>
            </a:pPr>
            <a:r>
              <a:rPr lang="en-US" sz="4000">
                <a:latin typeface="Times New Roman" panose="02020603050405020304" pitchFamily="18" charset="0"/>
                <a:cs typeface="Times New Roman" panose="02020603050405020304" pitchFamily="18" charset="0"/>
              </a:rPr>
              <a:t>Trấn an, an ủi người ở lại </a:t>
            </a:r>
            <a:r>
              <a:rPr lang="en-US" sz="4000" i="1">
                <a:latin typeface="Times New Roman" panose="02020603050405020304" pitchFamily="18" charset="0"/>
                <a:cs typeface="Times New Roman" panose="02020603050405020304" pitchFamily="18" charset="0"/>
              </a:rPr>
              <a:t>“Đường về, đây đó gần thôi!”</a:t>
            </a:r>
            <a:r>
              <a:rPr lang="en-US" sz="4000">
                <a:latin typeface="Times New Roman" panose="02020603050405020304" pitchFamily="18" charset="0"/>
                <a:cs typeface="Times New Roman" panose="02020603050405020304" pitchFamily="18" charset="0"/>
              </a:rPr>
              <a:t>; khẳng định lối sống tình nghĩa, thủy chung, sẽ luôn khắc ghi trong lòng hình ảnh Việt Bắc – nơi có thiên nhiên và con người đầy thân thương. </a:t>
            </a:r>
            <a:endParaRPr lang="en-US" sz="40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16" name="Freeform 16"/>
          <p:cNvSpPr/>
          <p:nvPr/>
        </p:nvSpPr>
        <p:spPr>
          <a:xfrm rot="-84510">
            <a:off x="5246640" y="8569526"/>
            <a:ext cx="14178645" cy="295854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sp>
        <p:nvSpPr>
          <p:cNvPr id="17" name="Freeform 17"/>
          <p:cNvSpPr/>
          <p:nvPr/>
        </p:nvSpPr>
        <p:spPr>
          <a:xfrm rot="249455">
            <a:off x="-1931274" y="8387267"/>
            <a:ext cx="14178645" cy="295854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sp>
        <p:nvSpPr>
          <p:cNvPr id="18" name="Freeform 18"/>
          <p:cNvSpPr/>
          <p:nvPr/>
        </p:nvSpPr>
        <p:spPr>
          <a:xfrm>
            <a:off x="-5870881" y="8415318"/>
            <a:ext cx="7895645" cy="2168013"/>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9" name="Freeform 19"/>
          <p:cNvSpPr/>
          <p:nvPr/>
        </p:nvSpPr>
        <p:spPr>
          <a:xfrm rot="250174">
            <a:off x="6550529" y="8930997"/>
            <a:ext cx="723038" cy="338924"/>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20"/>
          <p:cNvSpPr/>
          <p:nvPr/>
        </p:nvSpPr>
        <p:spPr>
          <a:xfrm flipH="1">
            <a:off x="11757571" y="5472455"/>
            <a:ext cx="7096164" cy="7646606"/>
          </a:xfrm>
          <a:custGeom>
            <a:avLst/>
            <a:gdLst/>
            <a:ahLst/>
            <a:cxnLst/>
            <a:rect l="l" t="t" r="r" b="b"/>
            <a:pathLst>
              <a:path w="7096164" h="7646606">
                <a:moveTo>
                  <a:pt x="7096164" y="0"/>
                </a:moveTo>
                <a:lnTo>
                  <a:pt x="0" y="0"/>
                </a:lnTo>
                <a:lnTo>
                  <a:pt x="0" y="7646607"/>
                </a:lnTo>
                <a:lnTo>
                  <a:pt x="7096164" y="7646607"/>
                </a:lnTo>
                <a:lnTo>
                  <a:pt x="7096164" y="0"/>
                </a:lnTo>
                <a:close/>
              </a:path>
            </a:pathLst>
          </a:custGeom>
          <a:blipFill>
            <a:blip r:embed="rId12">
              <a:extLst>
                <a:ext uri="{96DAC541-7B7A-43D3-8B79-37D633B846F1}">
                  <asvg:svgBlip xmlns:asvg="http://schemas.microsoft.com/office/drawing/2016/SVG/main" r:embed="rId13"/>
                </a:ext>
              </a:extLst>
            </a:blip>
            <a:stretch>
              <a:fillRect r="-14078"/>
            </a:stretch>
          </a:blipFill>
        </p:spPr>
        <p:txBody>
          <a:bodyPr/>
          <a:lstStyle/>
          <a:p>
            <a:endParaRPr lang="vi-VN"/>
          </a:p>
        </p:txBody>
      </p:sp>
      <p:sp>
        <p:nvSpPr>
          <p:cNvPr id="21" name="Freeform 21"/>
          <p:cNvSpPr/>
          <p:nvPr/>
        </p:nvSpPr>
        <p:spPr>
          <a:xfrm rot="250174">
            <a:off x="11452277" y="9698955"/>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2" name="Freeform 22"/>
          <p:cNvSpPr/>
          <p:nvPr/>
        </p:nvSpPr>
        <p:spPr>
          <a:xfrm rot="97780" flipH="1">
            <a:off x="11212524" y="8408539"/>
            <a:ext cx="922502" cy="1445173"/>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3" name="Freeform 23"/>
          <p:cNvSpPr/>
          <p:nvPr/>
        </p:nvSpPr>
        <p:spPr>
          <a:xfrm rot="250174">
            <a:off x="12716945" y="6160202"/>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7" name="Rectangle 26"/>
          <p:cNvSpPr/>
          <p:nvPr/>
        </p:nvSpPr>
        <p:spPr>
          <a:xfrm>
            <a:off x="2157277" y="536805"/>
            <a:ext cx="11462191" cy="1446550"/>
          </a:xfrm>
          <a:prstGeom prst="rect">
            <a:avLst/>
          </a:prstGeom>
        </p:spPr>
        <p:txBody>
          <a:bodyPr wrap="square">
            <a:spAutoFit/>
          </a:bodyPr>
          <a:lstStyle/>
          <a:p>
            <a:pPr algn="ctr"/>
            <a:r>
              <a:rPr lang="en-US" sz="4400" b="1" i="1">
                <a:latin typeface="Times New Roman" panose="02020603050405020304" pitchFamily="18" charset="0"/>
                <a:ea typeface="Calibri" panose="020F0502020204030204" pitchFamily="34" charset="0"/>
                <a:cs typeface="Times New Roman" panose="02020603050405020304" pitchFamily="18" charset="0"/>
              </a:rPr>
              <a:t>N</a:t>
            </a:r>
            <a:r>
              <a:rPr lang="en-US" sz="44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gười ra đi khẳng định nỗi nhớ thủy chung và niềm tin vào tương lai tươi sáng</a:t>
            </a:r>
            <a:endParaRPr lang="en-GB" sz="440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429125" y="-515145"/>
            <a:ext cx="8191500" cy="8191500"/>
          </a:xfrm>
          <a:prstGeom prst="rect">
            <a:avLst/>
          </a:prstGeom>
        </p:spPr>
      </p:pic>
    </p:spTree>
    <p:extLst>
      <p:ext uri="{BB962C8B-B14F-4D97-AF65-F5344CB8AC3E}">
        <p14:creationId xmlns:p14="http://schemas.microsoft.com/office/powerpoint/2010/main" val="225658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a:off x="6420718" y="8305110"/>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5" name="Freeform 25"/>
          <p:cNvSpPr/>
          <p:nvPr/>
        </p:nvSpPr>
        <p:spPr>
          <a:xfrm flipH="1">
            <a:off x="-30480" y="0"/>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26" name="Rectangle 25"/>
          <p:cNvSpPr/>
          <p:nvPr/>
        </p:nvSpPr>
        <p:spPr>
          <a:xfrm>
            <a:off x="7556858" y="297171"/>
            <a:ext cx="10737133" cy="2215991"/>
          </a:xfrm>
          <a:prstGeom prst="rect">
            <a:avLst/>
          </a:prstGeom>
        </p:spPr>
        <p:txBody>
          <a:bodyPr wrap="square">
            <a:spAutoFit/>
          </a:bodyPr>
          <a:lstStyle/>
          <a:p>
            <a:pPr algn="ctr">
              <a:lnSpc>
                <a:spcPct val="115000"/>
              </a:lnSpc>
              <a:spcAft>
                <a:spcPts val="800"/>
              </a:spcAft>
            </a:pPr>
            <a:r>
              <a:rPr lang="en-US" sz="4000" b="1">
                <a:latin typeface="Times New Roman" panose="02020603050405020304" pitchFamily="18" charset="0"/>
                <a:ea typeface="Calibri" panose="020F0502020204030204" pitchFamily="34" charset="0"/>
                <a:cs typeface="Times New Roman" panose="02020603050405020304" pitchFamily="18" charset="0"/>
              </a:rPr>
              <a:t>3. Việt Bắc - bài thơ hiện đại nhưng thấm đẫm chất dân gian và thấm đượm những bài học nhân sinh sâu sắc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938316546"/>
              </p:ext>
            </p:extLst>
          </p:nvPr>
        </p:nvGraphicFramePr>
        <p:xfrm>
          <a:off x="10393876" y="2885392"/>
          <a:ext cx="7162800" cy="5047488"/>
        </p:xfrm>
        <a:graphic>
          <a:graphicData uri="http://schemas.openxmlformats.org/drawingml/2006/table">
            <a:tbl>
              <a:tblPr firstRow="1" firstCol="1" bandRow="1"/>
              <a:tblGrid>
                <a:gridCol w="7162800">
                  <a:extLst>
                    <a:ext uri="{9D8B030D-6E8A-4147-A177-3AD203B41FA5}">
                      <a16:colId xmlns:a16="http://schemas.microsoft.com/office/drawing/2014/main" val="20000"/>
                    </a:ext>
                  </a:extLst>
                </a:gridCol>
              </a:tblGrid>
              <a:tr h="1506207">
                <a:tc>
                  <a:txBody>
                    <a:bodyPr/>
                    <a:lstStyle/>
                    <a:p>
                      <a:pPr algn="ctr">
                        <a:lnSpc>
                          <a:spcPct val="115000"/>
                        </a:lnSpc>
                        <a:spcAft>
                          <a:spcPts val="0"/>
                        </a:spcAft>
                        <a:tabLst>
                          <a:tab pos="1386840" algn="l"/>
                        </a:tabLst>
                      </a:pPr>
                      <a:r>
                        <a:rPr lang="vi-VN" sz="36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Trạm 3</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1386840" algn="l"/>
                        </a:tabLst>
                      </a:pPr>
                      <a:r>
                        <a:rPr lang="vi-VN" sz="36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Suy</a:t>
                      </a:r>
                      <a:r>
                        <a:rPr lang="vi-VN"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tư</a:t>
                      </a:r>
                      <a:r>
                        <a:rPr lang="vi-VN"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về</a:t>
                      </a:r>
                      <a:r>
                        <a:rPr lang="vi-VN"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điệu</a:t>
                      </a:r>
                      <a:r>
                        <a:rPr lang="vi-VN"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hồn</a:t>
                      </a:r>
                      <a:r>
                        <a:rPr lang="vi-VN"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dân</a:t>
                      </a:r>
                      <a:r>
                        <a:rPr lang="vi-VN"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tộc</a:t>
                      </a:r>
                      <a:r>
                        <a:rPr lang="vi-VN"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Việt Bắc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là một bài thơ hiện đại nhưng lại thấm đẫm chất dân gian. Hãy chỉ ra các biểu hiện của tính dân gian, tính hiện đại trong đoạn trích.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đọc được thông điệp gì từ đoạn trích </a:t>
                      </a:r>
                      <a:r>
                        <a:rPr lang="vi-VN"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 Bắc.</a:t>
                      </a: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79" y="2676739"/>
            <a:ext cx="10241280" cy="7513068"/>
          </a:xfrm>
          <a:prstGeom prst="rect">
            <a:avLst/>
          </a:prstGeom>
        </p:spPr>
      </p:pic>
    </p:spTree>
    <p:extLst>
      <p:ext uri="{BB962C8B-B14F-4D97-AF65-F5344CB8AC3E}">
        <p14:creationId xmlns:p14="http://schemas.microsoft.com/office/powerpoint/2010/main" val="45733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3" name="Freeform 23"/>
          <p:cNvSpPr/>
          <p:nvPr/>
        </p:nvSpPr>
        <p:spPr>
          <a:xfrm>
            <a:off x="15468600" y="206988"/>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4" name="Freeform 24"/>
          <p:cNvSpPr/>
          <p:nvPr/>
        </p:nvSpPr>
        <p:spPr>
          <a:xfrm flipH="1">
            <a:off x="15468600" y="522876"/>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26" name="Rectangle 25"/>
          <p:cNvSpPr/>
          <p:nvPr/>
        </p:nvSpPr>
        <p:spPr>
          <a:xfrm>
            <a:off x="6158058" y="786267"/>
            <a:ext cx="4802918" cy="1069075"/>
          </a:xfrm>
          <a:prstGeom prst="rect">
            <a:avLst/>
          </a:prstGeom>
        </p:spPr>
        <p:txBody>
          <a:bodyPr wrap="none">
            <a:spAutoFit/>
          </a:bodyPr>
          <a:lstStyle/>
          <a:p>
            <a:pPr algn="just">
              <a:lnSpc>
                <a:spcPct val="115000"/>
              </a:lnSpc>
              <a:spcAft>
                <a:spcPts val="800"/>
              </a:spcAft>
              <a:tabLst>
                <a:tab pos="1386840" algn="l"/>
              </a:tabLst>
            </a:pPr>
            <a:r>
              <a:rPr lang="en-US" sz="6000" b="1">
                <a:latin typeface="Times New Roman" panose="02020603050405020304" pitchFamily="18" charset="0"/>
                <a:cs typeface="Times New Roman" panose="02020603050405020304" pitchFamily="18" charset="0"/>
              </a:rPr>
              <a:t>Tính dân gian</a:t>
            </a:r>
            <a:endParaRPr lang="en-GB" sz="6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8" name="Group 9"/>
          <p:cNvGrpSpPr/>
          <p:nvPr/>
        </p:nvGrpSpPr>
        <p:grpSpPr>
          <a:xfrm>
            <a:off x="685801" y="2241886"/>
            <a:ext cx="9789150" cy="5486202"/>
            <a:chOff x="0" y="0"/>
            <a:chExt cx="2129430" cy="1410845"/>
          </a:xfrm>
        </p:grpSpPr>
        <p:sp>
          <p:nvSpPr>
            <p:cNvPr id="29"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30"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31" name="Group 9"/>
          <p:cNvGrpSpPr/>
          <p:nvPr/>
        </p:nvGrpSpPr>
        <p:grpSpPr>
          <a:xfrm>
            <a:off x="10633026" y="2279347"/>
            <a:ext cx="7220105" cy="5486202"/>
            <a:chOff x="0" y="0"/>
            <a:chExt cx="2129430" cy="1410845"/>
          </a:xfrm>
        </p:grpSpPr>
        <p:sp>
          <p:nvSpPr>
            <p:cNvPr id="32"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33"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34" name="Rectangle 33"/>
          <p:cNvSpPr/>
          <p:nvPr/>
        </p:nvSpPr>
        <p:spPr>
          <a:xfrm>
            <a:off x="922155" y="2402093"/>
            <a:ext cx="9316442" cy="5016758"/>
          </a:xfrm>
          <a:prstGeom prst="rect">
            <a:avLst/>
          </a:prstGeom>
        </p:spPr>
        <p:txBody>
          <a:bodyPr wrap="square">
            <a:spAutoFit/>
          </a:bodyPr>
          <a:lstStyle/>
          <a:p>
            <a:pPr algn="just"/>
            <a:r>
              <a:rPr lang="en-US" sz="4000" b="1" i="1">
                <a:latin typeface="Times New Roman" panose="02020603050405020304" pitchFamily="18" charset="0"/>
                <a:cs typeface="Times New Roman" panose="02020603050405020304" pitchFamily="18" charset="0"/>
              </a:rPr>
              <a:t>Về nội dung: </a:t>
            </a:r>
            <a:r>
              <a:rPr lang="en-US" sz="4000">
                <a:latin typeface="Times New Roman" panose="02020603050405020304" pitchFamily="18" charset="0"/>
                <a:cs typeface="Times New Roman" panose="02020603050405020304" pitchFamily="18" charset="0"/>
              </a:rPr>
              <a:t>Đoạn thơ ngợi ca truyền thống đạo lí của dân tộc “Uống nước nhớ nguồn”, ngợi ca những phẩm chất cao đẹp của con người Việt Nam: tinh thần vượt lên trên khó khăn gian khổ, tình nghĩa thủy chung, niềm lạc quan yêu đời. Đó còn là tình yêu về một Việt Bắc thơ mộng trữ tình, một Việt Bắc là cội nguồn, quê hương của cách mạng. </a:t>
            </a:r>
            <a:endParaRPr lang="en-GB" sz="4000">
              <a:effectLst/>
              <a:latin typeface="Times New Roman" panose="02020603050405020304" pitchFamily="18" charset="0"/>
              <a:cs typeface="Times New Roman" panose="02020603050405020304" pitchFamily="18" charset="0"/>
            </a:endParaRPr>
          </a:p>
        </p:txBody>
      </p:sp>
      <p:sp>
        <p:nvSpPr>
          <p:cNvPr id="35" name="Rectangle 34"/>
          <p:cNvSpPr/>
          <p:nvPr/>
        </p:nvSpPr>
        <p:spPr>
          <a:xfrm>
            <a:off x="10897030" y="2402093"/>
            <a:ext cx="6534021" cy="5016758"/>
          </a:xfrm>
          <a:prstGeom prst="rect">
            <a:avLst/>
          </a:prstGeom>
        </p:spPr>
        <p:txBody>
          <a:bodyPr wrap="square">
            <a:spAutoFit/>
          </a:bodyPr>
          <a:lstStyle/>
          <a:p>
            <a:pPr algn="just">
              <a:spcAft>
                <a:spcPts val="800"/>
              </a:spcAft>
              <a:tabLst>
                <a:tab pos="1386840" algn="l"/>
              </a:tabLst>
            </a:pPr>
            <a:r>
              <a:rPr lang="en-US" sz="4000" b="1" i="1">
                <a:latin typeface="Times New Roman" panose="02020603050405020304" pitchFamily="18" charset="0"/>
                <a:cs typeface="Times New Roman" panose="02020603050405020304" pitchFamily="18" charset="0"/>
              </a:rPr>
              <a:t>Về nghệ thuật: </a:t>
            </a:r>
            <a:r>
              <a:rPr lang="en-US" sz="4000">
                <a:latin typeface="Times New Roman" panose="02020603050405020304" pitchFamily="18" charset="0"/>
                <a:cs typeface="Times New Roman" panose="02020603050405020304" pitchFamily="18" charset="0"/>
              </a:rPr>
              <a:t>“Việt Bắc” sử dụng thể thơ lục bát với âm hưởng, giọng điệu tha thiết, ngọt ngào; kết cấu đối đáp quen thuộc trong ca dao, dân ca cùng đại từ xưng hô “mình” – “ta”; sử dụng từ ngữ và lối nói quen thuộc với nhân dân.</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53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par>
                                <p:cTn id="21" presetID="2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3" name="Freeform 23"/>
          <p:cNvSpPr/>
          <p:nvPr/>
        </p:nvSpPr>
        <p:spPr>
          <a:xfrm>
            <a:off x="15468600" y="206988"/>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4" name="Freeform 24"/>
          <p:cNvSpPr/>
          <p:nvPr/>
        </p:nvSpPr>
        <p:spPr>
          <a:xfrm flipH="1">
            <a:off x="15468600" y="522876"/>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26" name="Rectangle 25"/>
          <p:cNvSpPr/>
          <p:nvPr/>
        </p:nvSpPr>
        <p:spPr>
          <a:xfrm>
            <a:off x="6324600" y="252636"/>
            <a:ext cx="5033750" cy="1166730"/>
          </a:xfrm>
          <a:prstGeom prst="rect">
            <a:avLst/>
          </a:prstGeom>
        </p:spPr>
        <p:txBody>
          <a:bodyPr wrap="none">
            <a:spAutoFit/>
          </a:bodyPr>
          <a:lstStyle/>
          <a:p>
            <a:pPr algn="just">
              <a:lnSpc>
                <a:spcPct val="115000"/>
              </a:lnSpc>
              <a:spcAft>
                <a:spcPts val="800"/>
              </a:spcAft>
              <a:tabLst>
                <a:tab pos="1386840" algn="l"/>
              </a:tabLst>
            </a:pPr>
            <a:r>
              <a:rPr lang="en-US" sz="6600" b="1">
                <a:latin typeface="Times New Roman" panose="02020603050405020304" pitchFamily="18" charset="0"/>
                <a:cs typeface="Times New Roman" panose="02020603050405020304" pitchFamily="18" charset="0"/>
              </a:rPr>
              <a:t>Tính hiện đại</a:t>
            </a:r>
            <a:endParaRPr lang="en-GB" sz="66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8" name="Group 9"/>
          <p:cNvGrpSpPr/>
          <p:nvPr/>
        </p:nvGrpSpPr>
        <p:grpSpPr>
          <a:xfrm>
            <a:off x="800490" y="1672288"/>
            <a:ext cx="11543910" cy="5819685"/>
            <a:chOff x="0" y="0"/>
            <a:chExt cx="2129430" cy="1410845"/>
          </a:xfrm>
        </p:grpSpPr>
        <p:sp>
          <p:nvSpPr>
            <p:cNvPr id="29"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30"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31" name="Group 9"/>
          <p:cNvGrpSpPr/>
          <p:nvPr/>
        </p:nvGrpSpPr>
        <p:grpSpPr>
          <a:xfrm>
            <a:off x="12648718" y="1720619"/>
            <a:ext cx="5269096" cy="5801722"/>
            <a:chOff x="0" y="0"/>
            <a:chExt cx="2129430" cy="1410845"/>
          </a:xfrm>
        </p:grpSpPr>
        <p:sp>
          <p:nvSpPr>
            <p:cNvPr id="32"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33"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34" name="Rectangle 33"/>
          <p:cNvSpPr/>
          <p:nvPr/>
        </p:nvSpPr>
        <p:spPr>
          <a:xfrm>
            <a:off x="844435" y="1754397"/>
            <a:ext cx="11457792" cy="5632311"/>
          </a:xfrm>
          <a:prstGeom prst="rect">
            <a:avLst/>
          </a:prstGeom>
        </p:spPr>
        <p:txBody>
          <a:bodyPr wrap="square">
            <a:spAutoFit/>
          </a:bodyPr>
          <a:lstStyle/>
          <a:p>
            <a:pPr algn="just"/>
            <a:r>
              <a:rPr lang="en-US" sz="4000" b="1" i="1">
                <a:latin typeface="Times New Roman" panose="02020603050405020304" pitchFamily="18" charset="0"/>
                <a:cs typeface="Times New Roman" panose="02020603050405020304" pitchFamily="18" charset="0"/>
              </a:rPr>
              <a:t>Về nội dung</a:t>
            </a:r>
            <a:r>
              <a:rPr lang="en-US" sz="4000">
                <a:latin typeface="Times New Roman" panose="02020603050405020304" pitchFamily="18" charset="0"/>
                <a:cs typeface="Times New Roman" panose="02020603050405020304" pitchFamily="18" charset="0"/>
              </a:rPr>
              <a:t>: Lối ứng xử nghĩa tình đã thành đạo lí nghìn đời của dân tộc đã được cụ thể hóa qua tình cảm gắn bó keo sơn giữa những người cán bộ kháng chiến Việt Bắc, giữa đồng bào Việt Bắc với cách mạng và Bác Hồ. Những tình cảm ấy vừa tiếp nối nguồn mạch cảm hứng yêu nước đã thành truyền thống vừa mang màu sắc hiện đại của bối cảnh kháng chiến kiến quốc lúc bấy giờ. Hơn nữa cuộc chia tay ở đây không bi lụy mà vẫn ánh lên niềm tin tưởng vào ngày gặp lại.</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086498" y="2566114"/>
            <a:ext cx="4665658" cy="3631763"/>
          </a:xfrm>
          <a:prstGeom prst="rect">
            <a:avLst/>
          </a:prstGeom>
        </p:spPr>
        <p:txBody>
          <a:bodyPr wrap="square">
            <a:spAutoFit/>
          </a:bodyPr>
          <a:lstStyle/>
          <a:p>
            <a:pPr algn="just">
              <a:lnSpc>
                <a:spcPct val="115000"/>
              </a:lnSpc>
              <a:spcAft>
                <a:spcPts val="800"/>
              </a:spcAft>
              <a:tabLst>
                <a:tab pos="1386840" algn="l"/>
              </a:tabLst>
            </a:pPr>
            <a:r>
              <a:rPr lang="en-US" sz="4000" b="1" i="1">
                <a:latin typeface="Times New Roman" panose="02020603050405020304" pitchFamily="18" charset="0"/>
                <a:cs typeface="Times New Roman" panose="02020603050405020304" pitchFamily="18" charset="0"/>
              </a:rPr>
              <a:t>Về nghệ thuật</a:t>
            </a:r>
            <a:r>
              <a:rPr lang="en-US" sz="4000">
                <a:latin typeface="Times New Roman" panose="02020603050405020304" pitchFamily="18" charset="0"/>
                <a:cs typeface="Times New Roman" panose="02020603050405020304" pitchFamily="18" charset="0"/>
              </a:rPr>
              <a:t>: Hình ảnh thơ giản dị, gần gũi với cuộc sống hàng ngày, không mang tính ước lệ.</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587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par>
                                <p:cTn id="21" presetID="2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txBody>
          <a:bodyPr/>
          <a:lstStyle/>
          <a:p>
            <a:endParaRPr lang="vi-VN"/>
          </a:p>
        </p:txBody>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6" name="TextBox 26"/>
          <p:cNvSpPr txBox="1"/>
          <p:nvPr/>
        </p:nvSpPr>
        <p:spPr>
          <a:xfrm>
            <a:off x="3844858" y="2752910"/>
            <a:ext cx="11202780" cy="4154984"/>
          </a:xfrm>
          <a:prstGeom prst="rect">
            <a:avLst/>
          </a:prstGeom>
        </p:spPr>
        <p:txBody>
          <a:bodyPr lIns="0" tIns="0" rIns="0" bIns="0" rtlCol="0" anchor="t">
            <a:spAutoFit/>
          </a:bodyPr>
          <a:lstStyle/>
          <a:p>
            <a:pPr algn="ctr">
              <a:spcBef>
                <a:spcPct val="0"/>
              </a:spcBef>
            </a:pPr>
            <a:r>
              <a:rPr lang="en-US" sz="5400">
                <a:latin typeface="Times New Roman" panose="02020603050405020304" pitchFamily="18" charset="0"/>
                <a:cs typeface="Times New Roman" panose="02020603050405020304" pitchFamily="18" charset="0"/>
              </a:rPr>
              <a:t>Đoạn trích </a:t>
            </a:r>
            <a:r>
              <a:rPr lang="en-US" sz="5400" i="1">
                <a:latin typeface="Times New Roman" panose="02020603050405020304" pitchFamily="18" charset="0"/>
                <a:cs typeface="Times New Roman" panose="02020603050405020304" pitchFamily="18" charset="0"/>
              </a:rPr>
              <a:t>Việt Bắc</a:t>
            </a:r>
            <a:r>
              <a:rPr lang="en-US" sz="5400">
                <a:latin typeface="Times New Roman" panose="02020603050405020304" pitchFamily="18" charset="0"/>
                <a:cs typeface="Times New Roman" panose="02020603050405020304" pitchFamily="18" charset="0"/>
              </a:rPr>
              <a:t> đã gửi đến chúng ta  những thông điệp sâu sắc về truyền thống “uống nước nhớ nguồn”; truyền thống anh hùng bất khuất, ân nghĩa thủy chung của con người Việt Nam. </a:t>
            </a:r>
            <a:endParaRPr lang="en-US" sz="4800">
              <a:solidFill>
                <a:srgbClr val="373737"/>
              </a:solidFill>
              <a:latin typeface="Times New Roman" panose="02020603050405020304" pitchFamily="18" charset="0"/>
              <a:ea typeface="More Sugar Thin"/>
              <a:cs typeface="Times New Roman" panose="02020603050405020304" pitchFamily="18" charset="0"/>
              <a:sym typeface="More Sugar Thin"/>
            </a:endParaRP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Tree>
    <p:extLst>
      <p:ext uri="{BB962C8B-B14F-4D97-AF65-F5344CB8AC3E}">
        <p14:creationId xmlns:p14="http://schemas.microsoft.com/office/powerpoint/2010/main" val="27229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txBody>
            <a:bodyPr/>
            <a:lstStyle/>
            <a:p>
              <a:endParaRPr lang="vi-VN"/>
            </a:p>
          </p:txBody>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5" name="Freeform 15"/>
          <p:cNvSpPr/>
          <p:nvPr/>
        </p:nvSpPr>
        <p:spPr>
          <a:xfrm flipH="1">
            <a:off x="11959732" y="701798"/>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74471" y="-178060"/>
            <a:ext cx="7872704" cy="10628187"/>
          </a:xfrm>
          <a:prstGeom prst="rect">
            <a:avLst/>
          </a:prstGeom>
        </p:spPr>
      </p:pic>
      <p:sp>
        <p:nvSpPr>
          <p:cNvPr id="13" name="Rectangle 12"/>
          <p:cNvSpPr/>
          <p:nvPr/>
        </p:nvSpPr>
        <p:spPr>
          <a:xfrm>
            <a:off x="4103551" y="1959803"/>
            <a:ext cx="8038226" cy="1446550"/>
          </a:xfrm>
          <a:prstGeom prst="rect">
            <a:avLst/>
          </a:prstGeom>
        </p:spPr>
        <p:txBody>
          <a:bodyPr wrap="none">
            <a:spAutoFit/>
          </a:bodyPr>
          <a:lstStyle/>
          <a:p>
            <a:r>
              <a:rPr lang="vi-VN"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III. TỔNG KẾT</a:t>
            </a:r>
            <a:endParaRPr lang="en-GB"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30" name="Freeform 2"/>
          <p:cNvSpPr/>
          <p:nvPr/>
        </p:nvSpPr>
        <p:spPr>
          <a:xfrm>
            <a:off x="-539206" y="1757861"/>
            <a:ext cx="11030685" cy="8375325"/>
          </a:xfrm>
          <a:custGeom>
            <a:avLst/>
            <a:gdLst/>
            <a:ahLst/>
            <a:cxnLst/>
            <a:rect l="l" t="t" r="r" b="b"/>
            <a:pathLst>
              <a:path w="5012954" h="4114800">
                <a:moveTo>
                  <a:pt x="0" y="0"/>
                </a:moveTo>
                <a:lnTo>
                  <a:pt x="5012954" y="0"/>
                </a:lnTo>
                <a:lnTo>
                  <a:pt x="501295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Tree>
    <p:extLst>
      <p:ext uri="{BB962C8B-B14F-4D97-AF65-F5344CB8AC3E}">
        <p14:creationId xmlns:p14="http://schemas.microsoft.com/office/powerpoint/2010/main" val="234708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txBody>
            <a:bodyPr/>
            <a:lstStyle/>
            <a:p>
              <a:endParaRPr lang="vi-VN"/>
            </a:p>
          </p:txBody>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7772783" y="1028700"/>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r:embed="rId7"/>
                </a:ext>
              </a:extLst>
            </a:blip>
            <a:stretch>
              <a:fillRect t="-38654"/>
            </a:stretch>
          </a:blipFill>
        </p:spPr>
        <p:txBody>
          <a:bodyPr/>
          <a:lstStyle/>
          <a:p>
            <a:endParaRPr lang="vi-VN"/>
          </a:p>
        </p:txBody>
      </p:sp>
      <p:grpSp>
        <p:nvGrpSpPr>
          <p:cNvPr id="9" name="Group 9"/>
          <p:cNvGrpSpPr/>
          <p:nvPr/>
        </p:nvGrpSpPr>
        <p:grpSpPr>
          <a:xfrm>
            <a:off x="7956826" y="270867"/>
            <a:ext cx="10240117" cy="7063897"/>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5" name="Freeform 15"/>
          <p:cNvSpPr/>
          <p:nvPr/>
        </p:nvSpPr>
        <p:spPr>
          <a:xfrm flipH="1">
            <a:off x="3830155" y="174106"/>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4930" y="3501293"/>
            <a:ext cx="9060977" cy="6858000"/>
          </a:xfrm>
          <a:prstGeom prst="rect">
            <a:avLst/>
          </a:prstGeom>
        </p:spPr>
      </p:pic>
      <p:sp>
        <p:nvSpPr>
          <p:cNvPr id="29" name="Rectangle 28"/>
          <p:cNvSpPr/>
          <p:nvPr/>
        </p:nvSpPr>
        <p:spPr>
          <a:xfrm>
            <a:off x="1236553" y="2487169"/>
            <a:ext cx="8863720" cy="1446550"/>
          </a:xfrm>
          <a:prstGeom prst="rect">
            <a:avLst/>
          </a:prstGeom>
        </p:spPr>
        <p:txBody>
          <a:bodyPr wrap="square">
            <a:spAutoFit/>
          </a:bodyPr>
          <a:lstStyle/>
          <a:p>
            <a:pPr algn="just"/>
            <a:r>
              <a:rPr lang="vi-VN" sz="8800" b="1">
                <a:latin typeface="Times New Roman" panose="02020603050405020304" pitchFamily="18" charset="0"/>
                <a:cs typeface="Times New Roman" panose="02020603050405020304" pitchFamily="18" charset="0"/>
              </a:rPr>
              <a:t>1. Nội dung</a:t>
            </a:r>
            <a:endParaRPr lang="en-GB" sz="8800">
              <a:latin typeface="Times New Roman" panose="02020603050405020304" pitchFamily="18" charset="0"/>
              <a:cs typeface="Times New Roman" panose="02020603050405020304" pitchFamily="18" charset="0"/>
            </a:endParaRPr>
          </a:p>
        </p:txBody>
      </p:sp>
      <p:sp>
        <p:nvSpPr>
          <p:cNvPr id="30" name="Rectangle 29"/>
          <p:cNvSpPr/>
          <p:nvPr/>
        </p:nvSpPr>
        <p:spPr>
          <a:xfrm>
            <a:off x="8426058" y="615048"/>
            <a:ext cx="9628750" cy="6247864"/>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 “Việt Bắc” là khúc hùng ca và cũng là khúc tình ca về cách mạng, về kháng chiến.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Qua đoạn trích của bài thơ Việt Bắc, hình ảnh con người Việt Nam hiện lên với những phẩm chất cao đẹp: yêu nước, đoàn kết, chăm chỉ, anh dũng và một lòng kiên cường bất khuất. Trước bất kì khó khăn, thử thách nào cũng không thể lay động sự quyết tâm và lòng yêu nước trong con người Việt Nam – một dân tộc anh hùng.</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48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ircle(in)">
                                      <p:cBhvr>
                                        <p:cTn id="14" dur="2000"/>
                                        <p:tgtEl>
                                          <p:spTgt spid="30"/>
                                        </p:tgtEl>
                                      </p:cBhvr>
                                    </p:animEffect>
                                  </p:childTnLst>
                                </p:cTn>
                              </p:par>
                              <p:par>
                                <p:cTn id="15" presetID="6"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txBody>
            <a:bodyPr/>
            <a:lstStyle/>
            <a:p>
              <a:endParaRPr lang="vi-VN"/>
            </a:p>
          </p:txBody>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7772783" y="1028700"/>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r:embed="rId7"/>
                </a:ext>
              </a:extLst>
            </a:blip>
            <a:stretch>
              <a:fillRect t="-38654"/>
            </a:stretch>
          </a:blipFill>
        </p:spPr>
        <p:txBody>
          <a:bodyPr/>
          <a:lstStyle/>
          <a:p>
            <a:endParaRPr lang="vi-VN"/>
          </a:p>
        </p:txBody>
      </p:sp>
      <p:grpSp>
        <p:nvGrpSpPr>
          <p:cNvPr id="9" name="Group 9"/>
          <p:cNvGrpSpPr/>
          <p:nvPr/>
        </p:nvGrpSpPr>
        <p:grpSpPr>
          <a:xfrm>
            <a:off x="7601349" y="270866"/>
            <a:ext cx="10525289" cy="8725481"/>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5" name="Freeform 15"/>
          <p:cNvSpPr/>
          <p:nvPr/>
        </p:nvSpPr>
        <p:spPr>
          <a:xfrm flipH="1">
            <a:off x="3830155" y="174106"/>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4929" y="3501293"/>
            <a:ext cx="8543952" cy="6858000"/>
          </a:xfrm>
          <a:prstGeom prst="rect">
            <a:avLst/>
          </a:prstGeom>
        </p:spPr>
      </p:pic>
      <p:sp>
        <p:nvSpPr>
          <p:cNvPr id="29" name="Rectangle 28"/>
          <p:cNvSpPr/>
          <p:nvPr/>
        </p:nvSpPr>
        <p:spPr>
          <a:xfrm>
            <a:off x="989202" y="2125755"/>
            <a:ext cx="5244351" cy="2308324"/>
          </a:xfrm>
          <a:prstGeom prst="rect">
            <a:avLst/>
          </a:prstGeom>
        </p:spPr>
        <p:txBody>
          <a:bodyPr wrap="square">
            <a:spAutoFit/>
          </a:bodyPr>
          <a:lstStyle/>
          <a:p>
            <a:pPr algn="ctr"/>
            <a:r>
              <a:rPr lang="vi-VN" sz="7200" b="1">
                <a:latin typeface="Times New Roman" panose="02020603050405020304" pitchFamily="18" charset="0"/>
                <a:cs typeface="Times New Roman" panose="02020603050405020304" pitchFamily="18" charset="0"/>
              </a:rPr>
              <a:t>2. Đặc sắc về nghệ thuật</a:t>
            </a:r>
            <a:endParaRPr lang="en-GB" sz="7200">
              <a:latin typeface="Times New Roman" panose="02020603050405020304" pitchFamily="18" charset="0"/>
              <a:cs typeface="Times New Roman" panose="02020603050405020304" pitchFamily="18" charset="0"/>
            </a:endParaRPr>
          </a:p>
        </p:txBody>
      </p:sp>
      <p:sp>
        <p:nvSpPr>
          <p:cNvPr id="30" name="Rectangle 29"/>
          <p:cNvSpPr/>
          <p:nvPr/>
        </p:nvSpPr>
        <p:spPr>
          <a:xfrm>
            <a:off x="7656756" y="346283"/>
            <a:ext cx="10248262" cy="8710077"/>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 Sử dụng thành công thể thơ lục bát truyền thống.</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Sử dụng sáng tạo hai đại từ </a:t>
            </a:r>
            <a:r>
              <a:rPr lang="vi-VN" sz="4000" i="1">
                <a:latin typeface="Times New Roman" panose="02020603050405020304" pitchFamily="18" charset="0"/>
                <a:cs typeface="Times New Roman" panose="02020603050405020304" pitchFamily="18" charset="0"/>
              </a:rPr>
              <a:t>mình</a:t>
            </a:r>
            <a:r>
              <a:rPr lang="vi-VN" sz="400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 ta</a:t>
            </a:r>
            <a:r>
              <a:rPr lang="vi-VN" sz="4000">
                <a:latin typeface="Times New Roman" panose="02020603050405020304" pitchFamily="18" charset="0"/>
                <a:cs typeface="Times New Roman" panose="02020603050405020304" pitchFamily="18" charset="0"/>
              </a:rPr>
              <a:t> với lối đối đáp giao duyên trong dân ca, để diễn đạt tình cảm cách mạng.</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Ngôn ngữ, hình ảnh giản dị, quen thuộc, gần gũi, đậm sắc thái dân gian.</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Sử dụng nhiều biện pháp nghệ thuật tài hoa như điệp từ, liệt kê, so sánh, ẩn dụ tượng trưng…</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Nhịp điệu thơ uyển chuyển ngân vang, giọng điệu thay đổi linh hoạt.</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Sử dụng sáng tạo hai đại từ </a:t>
            </a:r>
            <a:r>
              <a:rPr lang="vi-VN" sz="4000" i="1">
                <a:latin typeface="Times New Roman" panose="02020603050405020304" pitchFamily="18" charset="0"/>
                <a:cs typeface="Times New Roman" panose="02020603050405020304" pitchFamily="18" charset="0"/>
              </a:rPr>
              <a:t>mình</a:t>
            </a:r>
            <a:r>
              <a:rPr lang="vi-VN" sz="400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 ta</a:t>
            </a:r>
            <a:r>
              <a:rPr lang="vi-VN" sz="4000">
                <a:latin typeface="Times New Roman" panose="02020603050405020304" pitchFamily="18" charset="0"/>
                <a:cs typeface="Times New Roman" panose="02020603050405020304" pitchFamily="18" charset="0"/>
              </a:rPr>
              <a:t> với lối đối đáp giao duyên trong dân ca, để diễn đạt tình cảm cách mạng.</a:t>
            </a:r>
            <a:endParaRPr lang="en-GB" sz="40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15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txBody>
            <a:bodyPr/>
            <a:lstStyle/>
            <a:p>
              <a:endParaRPr lang="vi-VN"/>
            </a:p>
          </p:txBody>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7772783" y="1028700"/>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r:embed="rId7"/>
                </a:ext>
              </a:extLst>
            </a:blip>
            <a:stretch>
              <a:fillRect t="-38654"/>
            </a:stretch>
          </a:blipFill>
        </p:spPr>
        <p:txBody>
          <a:bodyPr/>
          <a:lstStyle/>
          <a:p>
            <a:endParaRPr lang="vi-VN"/>
          </a:p>
        </p:txBody>
      </p:sp>
      <p:grpSp>
        <p:nvGrpSpPr>
          <p:cNvPr id="9" name="Group 9"/>
          <p:cNvGrpSpPr/>
          <p:nvPr/>
        </p:nvGrpSpPr>
        <p:grpSpPr>
          <a:xfrm>
            <a:off x="7619095" y="151246"/>
            <a:ext cx="10525289" cy="9000405"/>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5" name="Freeform 15"/>
          <p:cNvSpPr/>
          <p:nvPr/>
        </p:nvSpPr>
        <p:spPr>
          <a:xfrm flipH="1">
            <a:off x="3830155" y="174106"/>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8840" y="3441629"/>
            <a:ext cx="7931623" cy="6858000"/>
          </a:xfrm>
          <a:prstGeom prst="rect">
            <a:avLst/>
          </a:prstGeom>
        </p:spPr>
      </p:pic>
      <p:sp>
        <p:nvSpPr>
          <p:cNvPr id="29" name="Rectangle 28"/>
          <p:cNvSpPr/>
          <p:nvPr/>
        </p:nvSpPr>
        <p:spPr>
          <a:xfrm>
            <a:off x="468118" y="1150512"/>
            <a:ext cx="6220708" cy="3416320"/>
          </a:xfrm>
          <a:prstGeom prst="rect">
            <a:avLst/>
          </a:prstGeom>
        </p:spPr>
        <p:txBody>
          <a:bodyPr wrap="square">
            <a:spAutoFit/>
          </a:bodyPr>
          <a:lstStyle/>
          <a:p>
            <a:pPr algn="ctr"/>
            <a:r>
              <a:rPr lang="vi-VN" sz="5400" b="1">
                <a:latin typeface="Times New Roman" panose="02020603050405020304" pitchFamily="18" charset="0"/>
                <a:cs typeface="Times New Roman" panose="02020603050405020304" pitchFamily="18" charset="0"/>
              </a:rPr>
              <a:t>IV. CÁCH ĐỌC HIỂU VĂN BẢN THƠ TRỮ TÌNH HIỆN ĐẠI</a:t>
            </a:r>
            <a:endParaRPr lang="en-GB" sz="5400">
              <a:latin typeface="Times New Roman" panose="02020603050405020304" pitchFamily="18" charset="0"/>
              <a:cs typeface="Times New Roman" panose="02020603050405020304" pitchFamily="18" charset="0"/>
            </a:endParaRPr>
          </a:p>
        </p:txBody>
      </p:sp>
      <p:sp>
        <p:nvSpPr>
          <p:cNvPr id="30" name="Rectangle 29"/>
          <p:cNvSpPr/>
          <p:nvPr/>
        </p:nvSpPr>
        <p:spPr>
          <a:xfrm>
            <a:off x="7820745" y="339909"/>
            <a:ext cx="10086255" cy="8710077"/>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1. Tìm hiểu về tác giả, hoàn cảnh ra đời của bài thơ.</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2. Đọc toàn bộ bài thơ, nhận diện các yếu tố hình thức của văn bản, từ nhan đề, đặc điểm thể loại, bố cục, nhân vật trữ tình... đến giọng điệu chung của bài thơ.</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3. Phân tích hình ảnh, ngôn từ, biểu tượng, giọng điệu thơ, các yếu tố tượng trưng siêu thực,... kết hợp liên tưởng, tưởng tượng, kết nối với hiểu biết của cá nhân để hình dung về thế giới tự nhiên, xã hội, con người trong văn bản thơ, qua đó, tìm hiểu những cảm xúc, tâm trạng của nhân vật trữ tình.</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4. Đánh giá giá trị của bài thơ.</a:t>
            </a:r>
            <a:endParaRPr lang="en-GB" sz="40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419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ircle(in)">
                                      <p:cBhvr>
                                        <p:cTn id="14" dur="2000"/>
                                        <p:tgtEl>
                                          <p:spTgt spid="30"/>
                                        </p:tgtEl>
                                      </p:cBhvr>
                                    </p:animEffect>
                                  </p:childTnLst>
                                </p:cTn>
                              </p:par>
                              <p:par>
                                <p:cTn id="15" presetID="6"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8">
              <a:extLst>
                <a:ext uri="{96DAC541-7B7A-43D3-8B79-37D633B846F1}">
                  <asvg:svgBlip xmlns:asvg="http://schemas.microsoft.com/office/drawing/2016/SVG/main" r:embed="rId9"/>
                </a:ext>
              </a:extLst>
            </a:blip>
            <a:stretch>
              <a:fillRect t="-38654"/>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pic>
        <p:nvPicPr>
          <p:cNvPr id="28" name="Picture 2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4346" y="2078314"/>
            <a:ext cx="8595775" cy="8595775"/>
          </a:xfrm>
          <a:prstGeom prst="rect">
            <a:avLst/>
          </a:prstGeom>
        </p:spPr>
      </p:pic>
      <p:sp>
        <p:nvSpPr>
          <p:cNvPr id="29" name="Rectangle 28"/>
          <p:cNvSpPr/>
          <p:nvPr/>
        </p:nvSpPr>
        <p:spPr>
          <a:xfrm>
            <a:off x="6502903" y="3039759"/>
            <a:ext cx="7568097" cy="4339650"/>
          </a:xfrm>
          <a:prstGeom prst="rect">
            <a:avLst/>
          </a:prstGeom>
        </p:spPr>
        <p:txBody>
          <a:bodyPr wrap="none">
            <a:spAutoFit/>
          </a:bodyPr>
          <a:lstStyle/>
          <a:p>
            <a:pPr algn="ctr"/>
            <a:r>
              <a:rPr lang="vi-VN" sz="13800" b="1">
                <a:effectLst>
                  <a:outerShdw blurRad="38100" dist="38100" dir="2700000" algn="tl">
                    <a:srgbClr val="000000">
                      <a:alpha val="43137"/>
                    </a:srgbClr>
                  </a:outerShdw>
                </a:effectLst>
                <a:latin typeface="#9Slide05 Agile Script Calligra" panose="03070402050302030203" pitchFamily="66" charset="-93"/>
                <a:ea typeface="Calibri" panose="020F0502020204030204" pitchFamily="34" charset="0"/>
              </a:rPr>
              <a:t>Hoạt động 3</a:t>
            </a:r>
          </a:p>
          <a:p>
            <a:pPr algn="ctr"/>
            <a:r>
              <a:rPr lang="vi-VN" sz="13800" b="1">
                <a:effectLst>
                  <a:outerShdw blurRad="38100" dist="38100" dir="2700000" algn="tl">
                    <a:srgbClr val="000000">
                      <a:alpha val="43137"/>
                    </a:srgbClr>
                  </a:outerShdw>
                </a:effectLst>
                <a:latin typeface="#9Slide05 Agile Script Calligra" panose="03070402050302030203" pitchFamily="66" charset="-93"/>
              </a:rPr>
              <a:t>Luyện tập</a:t>
            </a:r>
            <a:endParaRPr lang="en-GB" sz="13800">
              <a:effectLst>
                <a:outerShdw blurRad="38100" dist="38100" dir="2700000" algn="tl">
                  <a:srgbClr val="000000">
                    <a:alpha val="43137"/>
                  </a:srgbClr>
                </a:outerShdw>
              </a:effectLst>
              <a:latin typeface="#9Slide05 Agile Script Calligra" panose="03070402050302030203" pitchFamily="66" charset="-93"/>
            </a:endParaRPr>
          </a:p>
        </p:txBody>
      </p:sp>
      <p:pic>
        <p:nvPicPr>
          <p:cNvPr id="8" name="Picture 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66736" y="2448820"/>
            <a:ext cx="7704264" cy="5403302"/>
          </a:xfrm>
          <a:prstGeom prst="rect">
            <a:avLst/>
          </a:prstGeom>
        </p:spPr>
      </p:pic>
    </p:spTree>
    <p:extLst>
      <p:ext uri="{BB962C8B-B14F-4D97-AF65-F5344CB8AC3E}">
        <p14:creationId xmlns:p14="http://schemas.microsoft.com/office/powerpoint/2010/main" val="631900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Oval 3"/>
          <p:cNvSpPr/>
          <p:nvPr/>
        </p:nvSpPr>
        <p:spPr>
          <a:xfrm>
            <a:off x="2857500" y="1714500"/>
            <a:ext cx="800100" cy="8001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3600" dirty="0">
                <a:solidFill>
                  <a:prstClr val="white"/>
                </a:solidFill>
              </a:rPr>
              <a:t>1</a:t>
            </a:r>
          </a:p>
        </p:txBody>
      </p:sp>
      <p:sp>
        <p:nvSpPr>
          <p:cNvPr id="5" name="Oval 4"/>
          <p:cNvSpPr/>
          <p:nvPr/>
        </p:nvSpPr>
        <p:spPr>
          <a:xfrm>
            <a:off x="2893868" y="3886200"/>
            <a:ext cx="800100" cy="8001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3600" dirty="0">
                <a:solidFill>
                  <a:prstClr val="white"/>
                </a:solidFill>
              </a:rPr>
              <a:t>3</a:t>
            </a:r>
          </a:p>
        </p:txBody>
      </p:sp>
      <p:sp>
        <p:nvSpPr>
          <p:cNvPr id="6" name="Oval 5"/>
          <p:cNvSpPr/>
          <p:nvPr/>
        </p:nvSpPr>
        <p:spPr>
          <a:xfrm>
            <a:off x="2883477" y="2857500"/>
            <a:ext cx="800100" cy="8001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3600" dirty="0">
                <a:solidFill>
                  <a:prstClr val="white"/>
                </a:solidFill>
              </a:rPr>
              <a:t>2</a:t>
            </a:r>
          </a:p>
        </p:txBody>
      </p:sp>
      <p:sp>
        <p:nvSpPr>
          <p:cNvPr id="7" name="Oval 6"/>
          <p:cNvSpPr/>
          <p:nvPr/>
        </p:nvSpPr>
        <p:spPr>
          <a:xfrm>
            <a:off x="2945822" y="5881253"/>
            <a:ext cx="800100" cy="8001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3600" dirty="0">
                <a:solidFill>
                  <a:prstClr val="white"/>
                </a:solidFill>
              </a:rPr>
              <a:t>5</a:t>
            </a:r>
          </a:p>
        </p:txBody>
      </p:sp>
      <p:sp>
        <p:nvSpPr>
          <p:cNvPr id="8" name="Oval 7"/>
          <p:cNvSpPr/>
          <p:nvPr/>
        </p:nvSpPr>
        <p:spPr>
          <a:xfrm>
            <a:off x="2950584" y="4862948"/>
            <a:ext cx="800100" cy="8001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3600" dirty="0">
                <a:solidFill>
                  <a:prstClr val="white"/>
                </a:solidFill>
              </a:rPr>
              <a:t>4</a:t>
            </a:r>
          </a:p>
        </p:txBody>
      </p:sp>
      <p:sp>
        <p:nvSpPr>
          <p:cNvPr id="9" name="Oval 8"/>
          <p:cNvSpPr/>
          <p:nvPr/>
        </p:nvSpPr>
        <p:spPr>
          <a:xfrm>
            <a:off x="2945822" y="6858000"/>
            <a:ext cx="800100" cy="8001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3600" dirty="0">
                <a:solidFill>
                  <a:prstClr val="white"/>
                </a:solidFill>
              </a:rPr>
              <a:t>6</a:t>
            </a:r>
          </a:p>
        </p:txBody>
      </p:sp>
      <p:sp>
        <p:nvSpPr>
          <p:cNvPr id="11" name="Oval 10"/>
          <p:cNvSpPr/>
          <p:nvPr/>
        </p:nvSpPr>
        <p:spPr>
          <a:xfrm>
            <a:off x="2935431" y="8001000"/>
            <a:ext cx="800100" cy="8001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3600" dirty="0">
                <a:solidFill>
                  <a:prstClr val="white"/>
                </a:solidFill>
              </a:rPr>
              <a:t>7</a:t>
            </a:r>
          </a:p>
        </p:txBody>
      </p:sp>
      <p:sp>
        <p:nvSpPr>
          <p:cNvPr id="83" name="Rounded Rectangle 82"/>
          <p:cNvSpPr/>
          <p:nvPr/>
        </p:nvSpPr>
        <p:spPr>
          <a:xfrm>
            <a:off x="5715001" y="3778454"/>
            <a:ext cx="800102"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H</a:t>
            </a:r>
            <a:endParaRPr lang="en-US" sz="3600">
              <a:solidFill>
                <a:srgbClr val="FFFFFF"/>
              </a:solidFill>
              <a:cs typeface="Arial" charset="0"/>
            </a:endParaRPr>
          </a:p>
        </p:txBody>
      </p:sp>
      <p:sp>
        <p:nvSpPr>
          <p:cNvPr id="86" name="Rounded Rectangle 85"/>
          <p:cNvSpPr/>
          <p:nvPr/>
        </p:nvSpPr>
        <p:spPr>
          <a:xfrm>
            <a:off x="6515100" y="3778452"/>
            <a:ext cx="800100"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V</a:t>
            </a:r>
            <a:endParaRPr lang="en-US" sz="3600">
              <a:solidFill>
                <a:srgbClr val="FFFFFF"/>
              </a:solidFill>
              <a:cs typeface="Arial" charset="0"/>
            </a:endParaRPr>
          </a:p>
        </p:txBody>
      </p:sp>
      <p:sp>
        <p:nvSpPr>
          <p:cNvPr id="87" name="Rounded Rectangle 86"/>
          <p:cNvSpPr/>
          <p:nvPr/>
        </p:nvSpPr>
        <p:spPr>
          <a:xfrm>
            <a:off x="7315200" y="3778454"/>
            <a:ext cx="800100" cy="82088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Ệ</a:t>
            </a:r>
            <a:endParaRPr lang="en-US" sz="3600">
              <a:solidFill>
                <a:srgbClr val="FFFFFF"/>
              </a:solidFill>
              <a:cs typeface="Arial" charset="0"/>
            </a:endParaRPr>
          </a:p>
        </p:txBody>
      </p:sp>
      <p:sp>
        <p:nvSpPr>
          <p:cNvPr id="92" name="Rounded Rectangle 91"/>
          <p:cNvSpPr/>
          <p:nvPr/>
        </p:nvSpPr>
        <p:spPr>
          <a:xfrm>
            <a:off x="7315200" y="4855330"/>
            <a:ext cx="800100" cy="82088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T</a:t>
            </a:r>
            <a:endParaRPr lang="en-US" sz="3600">
              <a:solidFill>
                <a:srgbClr val="FFFFFF"/>
              </a:solidFill>
              <a:cs typeface="Arial" charset="0"/>
            </a:endParaRPr>
          </a:p>
        </p:txBody>
      </p:sp>
      <p:sp>
        <p:nvSpPr>
          <p:cNvPr id="124" name="Sun 123"/>
          <p:cNvSpPr/>
          <p:nvPr/>
        </p:nvSpPr>
        <p:spPr>
          <a:xfrm>
            <a:off x="15067278" y="1815126"/>
            <a:ext cx="800102" cy="820883"/>
          </a:xfrm>
          <a:prstGeom prst="sun">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dirty="0">
                <a:solidFill>
                  <a:prstClr val="white"/>
                </a:solidFill>
              </a:rPr>
              <a:t>1</a:t>
            </a:r>
          </a:p>
        </p:txBody>
      </p:sp>
      <p:sp>
        <p:nvSpPr>
          <p:cNvPr id="125" name="Sun 124"/>
          <p:cNvSpPr/>
          <p:nvPr/>
        </p:nvSpPr>
        <p:spPr>
          <a:xfrm>
            <a:off x="15113822" y="5988161"/>
            <a:ext cx="800100" cy="820883"/>
          </a:xfrm>
          <a:prstGeom prst="sun">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dirty="0">
                <a:solidFill>
                  <a:prstClr val="white"/>
                </a:solidFill>
              </a:rPr>
              <a:t>5</a:t>
            </a:r>
          </a:p>
        </p:txBody>
      </p:sp>
      <p:sp>
        <p:nvSpPr>
          <p:cNvPr id="126" name="Sun 125"/>
          <p:cNvSpPr/>
          <p:nvPr/>
        </p:nvSpPr>
        <p:spPr>
          <a:xfrm>
            <a:off x="15103430" y="2881278"/>
            <a:ext cx="800100" cy="820883"/>
          </a:xfrm>
          <a:prstGeom prst="sun">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dirty="0">
                <a:solidFill>
                  <a:prstClr val="white"/>
                </a:solidFill>
              </a:rPr>
              <a:t>2</a:t>
            </a:r>
          </a:p>
        </p:txBody>
      </p:sp>
      <p:sp>
        <p:nvSpPr>
          <p:cNvPr id="127" name="Sun 126"/>
          <p:cNvSpPr/>
          <p:nvPr/>
        </p:nvSpPr>
        <p:spPr>
          <a:xfrm>
            <a:off x="15108626" y="3909978"/>
            <a:ext cx="800100" cy="820883"/>
          </a:xfrm>
          <a:prstGeom prst="sun">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dirty="0">
                <a:solidFill>
                  <a:prstClr val="white"/>
                </a:solidFill>
              </a:rPr>
              <a:t>3</a:t>
            </a:r>
          </a:p>
        </p:txBody>
      </p:sp>
      <p:sp>
        <p:nvSpPr>
          <p:cNvPr id="130" name="Sun 129"/>
          <p:cNvSpPr/>
          <p:nvPr/>
        </p:nvSpPr>
        <p:spPr>
          <a:xfrm>
            <a:off x="15134602" y="7016861"/>
            <a:ext cx="800100" cy="820883"/>
          </a:xfrm>
          <a:prstGeom prst="sun">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dirty="0">
                <a:solidFill>
                  <a:prstClr val="white"/>
                </a:solidFill>
              </a:rPr>
              <a:t>6</a:t>
            </a:r>
          </a:p>
        </p:txBody>
      </p:sp>
      <p:sp>
        <p:nvSpPr>
          <p:cNvPr id="131" name="Sun 130"/>
          <p:cNvSpPr/>
          <p:nvPr/>
        </p:nvSpPr>
        <p:spPr>
          <a:xfrm>
            <a:off x="15098234" y="8045561"/>
            <a:ext cx="800100" cy="820883"/>
          </a:xfrm>
          <a:prstGeom prst="sun">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dirty="0">
                <a:solidFill>
                  <a:prstClr val="white"/>
                </a:solidFill>
              </a:rPr>
              <a:t>7</a:t>
            </a:r>
          </a:p>
        </p:txBody>
      </p:sp>
      <p:sp>
        <p:nvSpPr>
          <p:cNvPr id="132" name="Snip Same Side Corner Rectangle 131"/>
          <p:cNvSpPr/>
          <p:nvPr/>
        </p:nvSpPr>
        <p:spPr>
          <a:xfrm>
            <a:off x="15907830" y="1164707"/>
            <a:ext cx="2350750" cy="8283036"/>
          </a:xfrm>
          <a:prstGeom prst="snip2Same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pt-BR" sz="3600">
                <a:latin typeface="Times New Roman" panose="02020603050405020304" pitchFamily="18" charset="0"/>
                <a:cs typeface="Times New Roman" panose="02020603050405020304" pitchFamily="18" charset="0"/>
              </a:rPr>
              <a:t>1. Dù ai đi ngược về xuôi/ Nhớ ngày giỗ Tổ mùng mười tháng Ba. Câu ca trên nhắc chúng ta tới ngày giỗ của vị vua nào? </a:t>
            </a:r>
            <a:r>
              <a:rPr lang="en-US" sz="3600">
                <a:solidFill>
                  <a:prstClr val="black"/>
                </a:solidFill>
                <a:latin typeface="Times New Roman" panose="02020603050405020304" pitchFamily="18" charset="0"/>
                <a:cs typeface="Times New Roman" panose="02020603050405020304" pitchFamily="18" charset="0"/>
              </a:rPr>
              <a:t> </a:t>
            </a:r>
          </a:p>
        </p:txBody>
      </p:sp>
      <p:sp>
        <p:nvSpPr>
          <p:cNvPr id="144" name="Snip Same Side Corner Rectangle 143"/>
          <p:cNvSpPr/>
          <p:nvPr/>
        </p:nvSpPr>
        <p:spPr>
          <a:xfrm>
            <a:off x="15804275" y="1170887"/>
            <a:ext cx="2483725" cy="8283036"/>
          </a:xfrm>
          <a:prstGeom prst="snip2SameRect">
            <a:avLst/>
          </a:prstGeom>
        </p:spPr>
        <p:style>
          <a:lnRef idx="0">
            <a:schemeClr val="accent3"/>
          </a:lnRef>
          <a:fillRef idx="3">
            <a:schemeClr val="accent3"/>
          </a:fillRef>
          <a:effectRef idx="3">
            <a:schemeClr val="accent3"/>
          </a:effectRef>
          <a:fontRef idx="minor">
            <a:schemeClr val="lt1"/>
          </a:fontRef>
        </p:style>
        <p:txBody>
          <a:bodyPr anchor="ctr"/>
          <a:lstStyle/>
          <a:p>
            <a:pPr algn="ctr"/>
            <a:r>
              <a:rPr lang="pt-BR" sz="3400">
                <a:solidFill>
                  <a:schemeClr val="tx1"/>
                </a:solidFill>
                <a:latin typeface="Times New Roman" panose="02020603050405020304" pitchFamily="18" charset="0"/>
                <a:cs typeface="Times New Roman" panose="02020603050405020304" pitchFamily="18" charset="0"/>
              </a:rPr>
              <a:t>2. Trận đánh nào có ý nghĩa quyết định thắng lợi của kháng chiến chống Pháp, làm nên chiến thắng </a:t>
            </a:r>
            <a:r>
              <a:rPr lang="pt-BR" sz="3400" i="1">
                <a:solidFill>
                  <a:schemeClr val="tx1"/>
                </a:solidFill>
                <a:latin typeface="Times New Roman" panose="02020603050405020304" pitchFamily="18" charset="0"/>
                <a:cs typeface="Times New Roman" panose="02020603050405020304" pitchFamily="18" charset="0"/>
              </a:rPr>
              <a:t>lừng lẫy năm châu chấn động địa cầu</a:t>
            </a:r>
            <a:r>
              <a:rPr lang="pt-BR" sz="3400">
                <a:solidFill>
                  <a:schemeClr val="tx1"/>
                </a:solidFill>
                <a:latin typeface="Times New Roman" panose="02020603050405020304" pitchFamily="18" charset="0"/>
                <a:cs typeface="Times New Roman" panose="02020603050405020304" pitchFamily="18" charset="0"/>
              </a:rPr>
              <a:t>? </a:t>
            </a:r>
            <a:endParaRPr lang="en-GB" sz="3400">
              <a:solidFill>
                <a:schemeClr val="tx1"/>
              </a:solidFill>
              <a:latin typeface="Times New Roman" panose="02020603050405020304" pitchFamily="18" charset="0"/>
              <a:cs typeface="Times New Roman" panose="02020603050405020304" pitchFamily="18" charset="0"/>
            </a:endParaRPr>
          </a:p>
        </p:txBody>
      </p:sp>
      <p:sp>
        <p:nvSpPr>
          <p:cNvPr id="146" name="Snip Same Side Corner Rectangle 145"/>
          <p:cNvSpPr/>
          <p:nvPr/>
        </p:nvSpPr>
        <p:spPr>
          <a:xfrm>
            <a:off x="15790676" y="1158527"/>
            <a:ext cx="2481567" cy="8283036"/>
          </a:xfrm>
          <a:prstGeom prst="snip2Same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4000">
                <a:solidFill>
                  <a:schemeClr val="tx1"/>
                </a:solidFill>
                <a:latin typeface="Times New Roman" panose="02020603050405020304" pitchFamily="18" charset="0"/>
                <a:cs typeface="Times New Roman" panose="02020603050405020304" pitchFamily="18" charset="0"/>
              </a:rPr>
              <a:t>3. </a:t>
            </a:r>
            <a:r>
              <a:rPr lang="pt-BR" sz="4000" i="1">
                <a:solidFill>
                  <a:schemeClr val="tx1"/>
                </a:solidFill>
                <a:latin typeface="Times New Roman" panose="02020603050405020304" pitchFamily="18" charset="0"/>
                <a:cs typeface="Times New Roman" panose="02020603050405020304" pitchFamily="18" charset="0"/>
              </a:rPr>
              <a:t>Giọt giọt mồ hôi rơi/ Trên má anh vàng nghệ</a:t>
            </a:r>
            <a:r>
              <a:rPr lang="pt-BR" sz="4000">
                <a:solidFill>
                  <a:schemeClr val="tx1"/>
                </a:solidFill>
                <a:latin typeface="Times New Roman" panose="02020603050405020304" pitchFamily="18" charset="0"/>
                <a:cs typeface="Times New Roman" panose="02020603050405020304" pitchFamily="18" charset="0"/>
              </a:rPr>
              <a:t>. Hai câu thơ của Tố Hữu viết về nhân vật nào? </a:t>
            </a:r>
            <a:endParaRPr lang="en-GB" sz="4000">
              <a:solidFill>
                <a:schemeClr val="tx1"/>
              </a:solidFill>
              <a:latin typeface="Times New Roman" panose="02020603050405020304" pitchFamily="18" charset="0"/>
              <a:cs typeface="Times New Roman" panose="02020603050405020304" pitchFamily="18" charset="0"/>
            </a:endParaRPr>
          </a:p>
        </p:txBody>
      </p:sp>
      <p:sp>
        <p:nvSpPr>
          <p:cNvPr id="147" name="Snip Same Side Corner Rectangle 146"/>
          <p:cNvSpPr/>
          <p:nvPr/>
        </p:nvSpPr>
        <p:spPr>
          <a:xfrm>
            <a:off x="15802572" y="1114984"/>
            <a:ext cx="2458878" cy="8283036"/>
          </a:xfrm>
          <a:prstGeom prst="snip2Same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4800">
                <a:solidFill>
                  <a:schemeClr val="tx1"/>
                </a:solidFill>
                <a:latin typeface="Times New Roman" panose="02020603050405020304" pitchFamily="18" charset="0"/>
                <a:cs typeface="Times New Roman" panose="02020603050405020304" pitchFamily="18" charset="0"/>
              </a:rPr>
              <a:t>4. Trung tâm hành chính của một quốc gia gọi là gì? </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74" name="Rounded Rectangle 73"/>
          <p:cNvSpPr/>
          <p:nvPr/>
        </p:nvSpPr>
        <p:spPr>
          <a:xfrm>
            <a:off x="6571171" y="2779950"/>
            <a:ext cx="800100"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vi-VN" sz="3600" dirty="0">
                <a:solidFill>
                  <a:prstClr val="white"/>
                </a:solidFill>
              </a:rPr>
              <a:t>Đ</a:t>
            </a:r>
            <a:endParaRPr lang="en-US" sz="3600" dirty="0">
              <a:solidFill>
                <a:prstClr val="white"/>
              </a:solidFill>
            </a:endParaRPr>
          </a:p>
        </p:txBody>
      </p:sp>
      <p:sp>
        <p:nvSpPr>
          <p:cNvPr id="75" name="Rounded Rectangle 74"/>
          <p:cNvSpPr/>
          <p:nvPr/>
        </p:nvSpPr>
        <p:spPr>
          <a:xfrm>
            <a:off x="7393105" y="2795313"/>
            <a:ext cx="800100" cy="82088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I</a:t>
            </a:r>
            <a:endParaRPr lang="en-US" sz="3600">
              <a:solidFill>
                <a:srgbClr val="FFFFFF"/>
              </a:solidFill>
              <a:cs typeface="Arial" charset="0"/>
            </a:endParaRPr>
          </a:p>
        </p:txBody>
      </p:sp>
      <p:sp>
        <p:nvSpPr>
          <p:cNvPr id="76" name="Rounded Rectangle 75"/>
          <p:cNvSpPr/>
          <p:nvPr/>
        </p:nvSpPr>
        <p:spPr>
          <a:xfrm>
            <a:off x="8171371" y="2779965"/>
            <a:ext cx="800100"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Ệ</a:t>
            </a:r>
            <a:endParaRPr lang="en-US" sz="3600">
              <a:solidFill>
                <a:srgbClr val="FFFFFF"/>
              </a:solidFill>
              <a:cs typeface="Arial" charset="0"/>
            </a:endParaRPr>
          </a:p>
        </p:txBody>
      </p:sp>
      <p:sp>
        <p:nvSpPr>
          <p:cNvPr id="79" name="Rounded Rectangle 78"/>
          <p:cNvSpPr/>
          <p:nvPr/>
        </p:nvSpPr>
        <p:spPr>
          <a:xfrm>
            <a:off x="8978997" y="2785080"/>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600" dirty="0">
                <a:solidFill>
                  <a:prstClr val="white"/>
                </a:solidFill>
              </a:rPr>
              <a:t>N</a:t>
            </a:r>
          </a:p>
        </p:txBody>
      </p:sp>
      <p:sp>
        <p:nvSpPr>
          <p:cNvPr id="2" name="Rounded Rectangle 1"/>
          <p:cNvSpPr/>
          <p:nvPr/>
        </p:nvSpPr>
        <p:spPr>
          <a:xfrm>
            <a:off x="10571672" y="2779950"/>
            <a:ext cx="846863" cy="815685"/>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I</a:t>
            </a:r>
            <a:endParaRPr lang="en-US" sz="3600">
              <a:solidFill>
                <a:srgbClr val="FFFFFF"/>
              </a:solidFill>
              <a:cs typeface="Arial" charset="0"/>
            </a:endParaRPr>
          </a:p>
        </p:txBody>
      </p:sp>
      <p:sp>
        <p:nvSpPr>
          <p:cNvPr id="100" name="Rounded Rectangle 99"/>
          <p:cNvSpPr/>
          <p:nvPr/>
        </p:nvSpPr>
        <p:spPr>
          <a:xfrm>
            <a:off x="7315200" y="5881413"/>
            <a:ext cx="800100" cy="82088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B</a:t>
            </a:r>
            <a:endParaRPr lang="en-US" sz="3600">
              <a:solidFill>
                <a:srgbClr val="FFFFFF"/>
              </a:solidFill>
              <a:cs typeface="Arial" charset="0"/>
            </a:endParaRPr>
          </a:p>
        </p:txBody>
      </p:sp>
      <p:sp>
        <p:nvSpPr>
          <p:cNvPr id="101" name="Rounded Rectangle 100"/>
          <p:cNvSpPr/>
          <p:nvPr/>
        </p:nvSpPr>
        <p:spPr>
          <a:xfrm>
            <a:off x="10515600" y="5886887"/>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Ồ</a:t>
            </a:r>
            <a:endParaRPr lang="en-US" sz="3600">
              <a:solidFill>
                <a:srgbClr val="FFFFFF"/>
              </a:solidFill>
              <a:cs typeface="Arial" charset="0"/>
            </a:endParaRPr>
          </a:p>
        </p:txBody>
      </p:sp>
      <p:sp>
        <p:nvSpPr>
          <p:cNvPr id="102" name="Rounded Rectangle 101"/>
          <p:cNvSpPr/>
          <p:nvPr/>
        </p:nvSpPr>
        <p:spPr>
          <a:xfrm>
            <a:off x="4095060" y="3771900"/>
            <a:ext cx="800100"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A</a:t>
            </a:r>
            <a:endParaRPr lang="en-US" sz="3600">
              <a:solidFill>
                <a:srgbClr val="FFFFFF"/>
              </a:solidFill>
              <a:cs typeface="Arial" charset="0"/>
            </a:endParaRPr>
          </a:p>
        </p:txBody>
      </p:sp>
      <p:sp>
        <p:nvSpPr>
          <p:cNvPr id="12" name="Rounded Rectangle 11"/>
          <p:cNvSpPr/>
          <p:nvPr/>
        </p:nvSpPr>
        <p:spPr>
          <a:xfrm>
            <a:off x="8115300" y="5886886"/>
            <a:ext cx="795528"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Á</a:t>
            </a:r>
            <a:endParaRPr lang="en-US" sz="3600">
              <a:solidFill>
                <a:srgbClr val="FFFFFF"/>
              </a:solidFill>
              <a:cs typeface="Arial" charset="0"/>
            </a:endParaRPr>
          </a:p>
        </p:txBody>
      </p:sp>
      <p:sp>
        <p:nvSpPr>
          <p:cNvPr id="14" name="Rounded Rectangle 13"/>
          <p:cNvSpPr/>
          <p:nvPr/>
        </p:nvSpPr>
        <p:spPr>
          <a:xfrm>
            <a:off x="8915400" y="5886886"/>
            <a:ext cx="794904"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C</a:t>
            </a:r>
            <a:endParaRPr lang="en-US" sz="3600">
              <a:solidFill>
                <a:srgbClr val="FFFFFF"/>
              </a:solidFill>
              <a:cs typeface="Arial" charset="0"/>
            </a:endParaRPr>
          </a:p>
        </p:txBody>
      </p:sp>
      <p:sp>
        <p:nvSpPr>
          <p:cNvPr id="111" name="Rounded Rectangle 110"/>
          <p:cNvSpPr/>
          <p:nvPr/>
        </p:nvSpPr>
        <p:spPr>
          <a:xfrm>
            <a:off x="4914901" y="3777584"/>
            <a:ext cx="800099"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N</a:t>
            </a:r>
            <a:endParaRPr lang="en-US" sz="3600">
              <a:solidFill>
                <a:srgbClr val="FFFFFF"/>
              </a:solidFill>
              <a:cs typeface="Arial" charset="0"/>
            </a:endParaRPr>
          </a:p>
        </p:txBody>
      </p:sp>
      <p:sp>
        <p:nvSpPr>
          <p:cNvPr id="112" name="Rounded Rectangle 111"/>
          <p:cNvSpPr/>
          <p:nvPr/>
        </p:nvSpPr>
        <p:spPr>
          <a:xfrm>
            <a:off x="7315200" y="6915798"/>
            <a:ext cx="800100" cy="82088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vi-VN" sz="3600" dirty="0">
                <a:solidFill>
                  <a:prstClr val="white"/>
                </a:solidFill>
              </a:rPr>
              <a:t>Ắ</a:t>
            </a:r>
            <a:endParaRPr lang="en-US" sz="3600" dirty="0">
              <a:solidFill>
                <a:prstClr val="white"/>
              </a:solidFill>
            </a:endParaRPr>
          </a:p>
        </p:txBody>
      </p:sp>
      <p:sp>
        <p:nvSpPr>
          <p:cNvPr id="113" name="Rounded Rectangle 112"/>
          <p:cNvSpPr/>
          <p:nvPr/>
        </p:nvSpPr>
        <p:spPr>
          <a:xfrm>
            <a:off x="9735586" y="6915798"/>
            <a:ext cx="800099"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Ơ</a:t>
            </a:r>
            <a:endParaRPr lang="en-US" sz="3600">
              <a:solidFill>
                <a:srgbClr val="FFFFFF"/>
              </a:solidFill>
              <a:cs typeface="Arial" charset="0"/>
            </a:endParaRPr>
          </a:p>
        </p:txBody>
      </p:sp>
      <p:sp>
        <p:nvSpPr>
          <p:cNvPr id="16" name="Rounded Rectangle 15"/>
          <p:cNvSpPr/>
          <p:nvPr/>
        </p:nvSpPr>
        <p:spPr>
          <a:xfrm>
            <a:off x="6527343" y="6915800"/>
            <a:ext cx="787857"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B</a:t>
            </a:r>
            <a:endParaRPr lang="en-US" sz="3600">
              <a:solidFill>
                <a:srgbClr val="FFFFFF"/>
              </a:solidFill>
              <a:cs typeface="Arial" charset="0"/>
            </a:endParaRPr>
          </a:p>
        </p:txBody>
      </p:sp>
      <p:sp>
        <p:nvSpPr>
          <p:cNvPr id="119" name="Rounded Rectangle 118"/>
          <p:cNvSpPr/>
          <p:nvPr/>
        </p:nvSpPr>
        <p:spPr>
          <a:xfrm>
            <a:off x="8115302" y="7980218"/>
            <a:ext cx="800099"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Ứ</a:t>
            </a:r>
            <a:endParaRPr lang="en-US" sz="3600">
              <a:solidFill>
                <a:srgbClr val="FFFFFF"/>
              </a:solidFill>
              <a:cs typeface="Arial" charset="0"/>
            </a:endParaRPr>
          </a:p>
        </p:txBody>
      </p:sp>
      <p:sp>
        <p:nvSpPr>
          <p:cNvPr id="120" name="Rounded Rectangle 119"/>
          <p:cNvSpPr/>
          <p:nvPr/>
        </p:nvSpPr>
        <p:spPr>
          <a:xfrm>
            <a:off x="7315199" y="7980218"/>
            <a:ext cx="800102" cy="82088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C</a:t>
            </a:r>
            <a:endParaRPr lang="en-US" sz="3600">
              <a:solidFill>
                <a:srgbClr val="FFFFFF"/>
              </a:solidFill>
              <a:cs typeface="Arial" charset="0"/>
            </a:endParaRPr>
          </a:p>
        </p:txBody>
      </p:sp>
      <p:sp>
        <p:nvSpPr>
          <p:cNvPr id="27" name="Rounded Rectangle 26"/>
          <p:cNvSpPr/>
          <p:nvPr/>
        </p:nvSpPr>
        <p:spPr>
          <a:xfrm>
            <a:off x="8919972" y="7980218"/>
            <a:ext cx="795528"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Đ</a:t>
            </a:r>
            <a:endParaRPr lang="en-US" sz="3600">
              <a:solidFill>
                <a:srgbClr val="FFFFFF"/>
              </a:solidFill>
              <a:cs typeface="Arial" charset="0"/>
            </a:endParaRPr>
          </a:p>
        </p:txBody>
      </p:sp>
      <p:sp>
        <p:nvSpPr>
          <p:cNvPr id="94" name="Rounded Rectangle 93"/>
          <p:cNvSpPr/>
          <p:nvPr/>
        </p:nvSpPr>
        <p:spPr>
          <a:xfrm>
            <a:off x="8131531" y="6909989"/>
            <a:ext cx="77412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C</a:t>
            </a:r>
            <a:endParaRPr lang="en-US" sz="3600">
              <a:solidFill>
                <a:srgbClr val="FFFFFF"/>
              </a:solidFill>
              <a:cs typeface="Arial" charset="0"/>
            </a:endParaRPr>
          </a:p>
        </p:txBody>
      </p:sp>
      <p:sp>
        <p:nvSpPr>
          <p:cNvPr id="95" name="Rounded Rectangle 94"/>
          <p:cNvSpPr/>
          <p:nvPr/>
        </p:nvSpPr>
        <p:spPr>
          <a:xfrm>
            <a:off x="8935484" y="6909989"/>
            <a:ext cx="776988"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S</a:t>
            </a:r>
            <a:endParaRPr lang="en-US" sz="3600">
              <a:solidFill>
                <a:srgbClr val="FFFFFF"/>
              </a:solidFill>
              <a:cs typeface="Arial" charset="0"/>
            </a:endParaRPr>
          </a:p>
        </p:txBody>
      </p:sp>
      <p:sp>
        <p:nvSpPr>
          <p:cNvPr id="140" name="Rounded Rectangle 139"/>
          <p:cNvSpPr/>
          <p:nvPr/>
        </p:nvSpPr>
        <p:spPr>
          <a:xfrm>
            <a:off x="7315201" y="1769488"/>
            <a:ext cx="800102" cy="82088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V</a:t>
            </a:r>
            <a:endParaRPr lang="en-US" sz="3600">
              <a:solidFill>
                <a:srgbClr val="FFFFFF"/>
              </a:solidFill>
              <a:cs typeface="Arial" charset="0"/>
            </a:endParaRPr>
          </a:p>
        </p:txBody>
      </p:sp>
      <p:sp>
        <p:nvSpPr>
          <p:cNvPr id="141" name="Rounded Rectangle 140"/>
          <p:cNvSpPr/>
          <p:nvPr/>
        </p:nvSpPr>
        <p:spPr>
          <a:xfrm>
            <a:off x="8115300" y="1769486"/>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Ư</a:t>
            </a:r>
            <a:endParaRPr lang="en-US" sz="3600">
              <a:solidFill>
                <a:srgbClr val="FFFFFF"/>
              </a:solidFill>
              <a:cs typeface="Arial" charset="0"/>
            </a:endParaRPr>
          </a:p>
        </p:txBody>
      </p:sp>
      <p:sp>
        <p:nvSpPr>
          <p:cNvPr id="142" name="Rounded Rectangle 141"/>
          <p:cNvSpPr/>
          <p:nvPr/>
        </p:nvSpPr>
        <p:spPr>
          <a:xfrm>
            <a:off x="4910423" y="1769486"/>
            <a:ext cx="794901"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Ù</a:t>
            </a:r>
            <a:endParaRPr lang="en-US" sz="3600">
              <a:solidFill>
                <a:srgbClr val="FFFFFF"/>
              </a:solidFill>
              <a:cs typeface="Arial" charset="0"/>
            </a:endParaRPr>
          </a:p>
        </p:txBody>
      </p:sp>
      <p:sp>
        <p:nvSpPr>
          <p:cNvPr id="161" name="Rounded Rectangle 160"/>
          <p:cNvSpPr/>
          <p:nvPr/>
        </p:nvSpPr>
        <p:spPr bwMode="auto">
          <a:xfrm>
            <a:off x="8115301" y="3771901"/>
            <a:ext cx="800384" cy="82153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Q</a:t>
            </a:r>
            <a:endParaRPr lang="en-US" sz="3600">
              <a:solidFill>
                <a:srgbClr val="FFFFFF"/>
              </a:solidFill>
              <a:cs typeface="Arial" charset="0"/>
            </a:endParaRPr>
          </a:p>
        </p:txBody>
      </p:sp>
      <p:sp>
        <p:nvSpPr>
          <p:cNvPr id="162" name="Rounded Rectangle 161"/>
          <p:cNvSpPr/>
          <p:nvPr/>
        </p:nvSpPr>
        <p:spPr bwMode="auto">
          <a:xfrm>
            <a:off x="8915401" y="3771901"/>
            <a:ext cx="800384" cy="82153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U</a:t>
            </a:r>
            <a:endParaRPr lang="en-US" sz="3600">
              <a:solidFill>
                <a:srgbClr val="FFFFFF"/>
              </a:solidFill>
              <a:cs typeface="Arial" charset="0"/>
            </a:endParaRPr>
          </a:p>
        </p:txBody>
      </p:sp>
      <p:sp>
        <p:nvSpPr>
          <p:cNvPr id="163" name="Rounded Rectangle 162"/>
          <p:cNvSpPr/>
          <p:nvPr/>
        </p:nvSpPr>
        <p:spPr bwMode="auto">
          <a:xfrm>
            <a:off x="9715501" y="3771901"/>
            <a:ext cx="800384" cy="82153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Ố</a:t>
            </a:r>
            <a:endParaRPr lang="en-US" sz="3600">
              <a:solidFill>
                <a:srgbClr val="FFFFFF"/>
              </a:solidFill>
              <a:cs typeface="Arial" charset="0"/>
            </a:endParaRPr>
          </a:p>
        </p:txBody>
      </p:sp>
      <p:sp>
        <p:nvSpPr>
          <p:cNvPr id="105" name="Snip Same Side Corner Rectangle 104"/>
          <p:cNvSpPr/>
          <p:nvPr/>
        </p:nvSpPr>
        <p:spPr>
          <a:xfrm>
            <a:off x="15818260" y="1071441"/>
            <a:ext cx="2487133" cy="838248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br>
              <a:rPr lang="en-US" sz="5400" b="1">
                <a:solidFill>
                  <a:prstClr val="black"/>
                </a:solidFill>
                <a:latin typeface="Times New Roman" panose="02020603050405020304" pitchFamily="18" charset="0"/>
                <a:cs typeface="Times New Roman" panose="02020603050405020304" pitchFamily="18" charset="0"/>
              </a:rPr>
            </a:br>
            <a:r>
              <a:rPr lang="pt-BR" sz="4800">
                <a:latin typeface="Times New Roman" panose="02020603050405020304" pitchFamily="18" charset="0"/>
                <a:cs typeface="Times New Roman" panose="02020603050405020304" pitchFamily="18" charset="0"/>
              </a:rPr>
              <a:t>5. Người cả dân tộc Việt Nam gọi là Cha già. </a:t>
            </a:r>
            <a:endParaRPr lang="en-GB" sz="4800">
              <a:latin typeface="Times New Roman" panose="02020603050405020304" pitchFamily="18" charset="0"/>
              <a:cs typeface="Times New Roman" panose="02020603050405020304" pitchFamily="18" charset="0"/>
            </a:endParaRPr>
          </a:p>
          <a:p>
            <a:pPr algn="ctr" fontAlgn="base">
              <a:spcBef>
                <a:spcPct val="0"/>
              </a:spcBef>
              <a:spcAft>
                <a:spcPct val="0"/>
              </a:spcAft>
              <a:defRPr/>
            </a:pPr>
            <a:endParaRPr lang="en-US" sz="3000" b="1">
              <a:solidFill>
                <a:prstClr val="black"/>
              </a:solidFill>
              <a:latin typeface="Arial" charset="0"/>
              <a:cs typeface="Arial" charset="0"/>
            </a:endParaRPr>
          </a:p>
        </p:txBody>
      </p:sp>
      <p:sp>
        <p:nvSpPr>
          <p:cNvPr id="106" name="Snip Same Side Corner Rectangle 105"/>
          <p:cNvSpPr/>
          <p:nvPr/>
        </p:nvSpPr>
        <p:spPr>
          <a:xfrm>
            <a:off x="15810090" y="1061380"/>
            <a:ext cx="2536734" cy="8403235"/>
          </a:xfrm>
          <a:prstGeom prst="snip2Same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a:solidFill>
                  <a:schemeClr val="tx1"/>
                </a:solidFill>
                <a:latin typeface="Times New Roman" panose="02020603050405020304" pitchFamily="18" charset="0"/>
                <a:cs typeface="Times New Roman" panose="02020603050405020304" pitchFamily="18" charset="0"/>
              </a:rPr>
              <a:t>6. Cuộc khởi nghĩa vũ trang đầu tiên của cách mạng Việt Nam do Đảng lãnh đạo là cuộc khởi nghĩa nào? </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07" name="Snip Same Side Corner Rectangle 106"/>
          <p:cNvSpPr/>
          <p:nvPr/>
        </p:nvSpPr>
        <p:spPr>
          <a:xfrm>
            <a:off x="15808600" y="1049020"/>
            <a:ext cx="2570684" cy="8402604"/>
          </a:xfrm>
          <a:prstGeom prst="snip2Same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2800">
                <a:solidFill>
                  <a:schemeClr val="tx1"/>
                </a:solidFill>
                <a:latin typeface="Times New Roman" panose="02020603050405020304" pitchFamily="18" charset="0"/>
                <a:cs typeface="Times New Roman" panose="02020603050405020304" pitchFamily="18" charset="0"/>
              </a:rPr>
              <a:t>7. Nơi đóng quân của lực lượng cách mạng, nơi đánh địch, rút lui để bảo vệ mặt trận, cũng là nơi cung cấp người và của cho cách mạng, chuẩn bị mọi điều kiện cho cuộc khởi nghĩa giành chính quyền gọi là gì? </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96" name="Sun 95"/>
          <p:cNvSpPr/>
          <p:nvPr/>
        </p:nvSpPr>
        <p:spPr>
          <a:xfrm>
            <a:off x="15093038" y="4959460"/>
            <a:ext cx="800100" cy="820884"/>
          </a:xfrm>
          <a:prstGeom prst="sun">
            <a:avLst>
              <a:gd name="adj" fmla="val 26786"/>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a:solidFill>
                  <a:prstClr val="white"/>
                </a:solidFill>
              </a:rPr>
              <a:t>4</a:t>
            </a:r>
            <a:endParaRPr lang="en-US" sz="3600" dirty="0">
              <a:solidFill>
                <a:prstClr val="white"/>
              </a:solidFill>
            </a:endParaRPr>
          </a:p>
        </p:txBody>
      </p:sp>
      <p:sp>
        <p:nvSpPr>
          <p:cNvPr id="145" name="Rounded Rectangle 144"/>
          <p:cNvSpPr/>
          <p:nvPr/>
        </p:nvSpPr>
        <p:spPr>
          <a:xfrm>
            <a:off x="5728923" y="1769486"/>
            <a:ext cx="795528"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N</a:t>
            </a:r>
            <a:endParaRPr lang="en-US" sz="3600">
              <a:solidFill>
                <a:srgbClr val="FFFFFF"/>
              </a:solidFill>
              <a:cs typeface="Arial" charset="0"/>
            </a:endParaRPr>
          </a:p>
        </p:txBody>
      </p:sp>
      <p:sp>
        <p:nvSpPr>
          <p:cNvPr id="3" name="Rounded Rectangle 144"/>
          <p:cNvSpPr/>
          <p:nvPr/>
        </p:nvSpPr>
        <p:spPr>
          <a:xfrm>
            <a:off x="6515099" y="1769486"/>
            <a:ext cx="795528"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G</a:t>
            </a:r>
            <a:endParaRPr lang="en-US" sz="3600">
              <a:solidFill>
                <a:srgbClr val="FFFFFF"/>
              </a:solidFill>
              <a:cs typeface="Arial" charset="0"/>
            </a:endParaRPr>
          </a:p>
        </p:txBody>
      </p:sp>
      <p:sp>
        <p:nvSpPr>
          <p:cNvPr id="10" name="Rounded Rectangle 144"/>
          <p:cNvSpPr/>
          <p:nvPr/>
        </p:nvSpPr>
        <p:spPr>
          <a:xfrm>
            <a:off x="9771571" y="2783651"/>
            <a:ext cx="774120"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B</a:t>
            </a:r>
            <a:endParaRPr lang="en-US" sz="3600">
              <a:solidFill>
                <a:srgbClr val="FFFFFF"/>
              </a:solidFill>
              <a:cs typeface="Arial" charset="0"/>
            </a:endParaRPr>
          </a:p>
        </p:txBody>
      </p:sp>
      <p:sp>
        <p:nvSpPr>
          <p:cNvPr id="38" name="Rounded Rectangle 37"/>
          <p:cNvSpPr/>
          <p:nvPr/>
        </p:nvSpPr>
        <p:spPr>
          <a:xfrm>
            <a:off x="9715500" y="5884030"/>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H</a:t>
            </a:r>
            <a:endParaRPr lang="en-US" sz="3600">
              <a:solidFill>
                <a:srgbClr val="FFFFFF"/>
              </a:solidFill>
              <a:cs typeface="Arial" charset="0"/>
            </a:endParaRPr>
          </a:p>
        </p:txBody>
      </p:sp>
      <p:sp>
        <p:nvSpPr>
          <p:cNvPr id="13" name="Rounded Rectangle 37"/>
          <p:cNvSpPr/>
          <p:nvPr/>
        </p:nvSpPr>
        <p:spPr>
          <a:xfrm>
            <a:off x="6515100" y="7981911"/>
            <a:ext cx="800100" cy="82088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N</a:t>
            </a:r>
            <a:endParaRPr lang="en-US" sz="3600">
              <a:solidFill>
                <a:srgbClr val="FFFFFF"/>
              </a:solidFill>
              <a:cs typeface="Arial" charset="0"/>
            </a:endParaRPr>
          </a:p>
        </p:txBody>
      </p:sp>
      <p:sp>
        <p:nvSpPr>
          <p:cNvPr id="15" name="Rounded Rectangle 37"/>
          <p:cNvSpPr/>
          <p:nvPr/>
        </p:nvSpPr>
        <p:spPr>
          <a:xfrm>
            <a:off x="5715002" y="7981911"/>
            <a:ext cx="800099" cy="82088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Ă</a:t>
            </a:r>
            <a:endParaRPr lang="en-US" sz="3600">
              <a:solidFill>
                <a:srgbClr val="FFFFFF"/>
              </a:solidFill>
              <a:cs typeface="Arial" charset="0"/>
            </a:endParaRPr>
          </a:p>
        </p:txBody>
      </p:sp>
      <p:sp>
        <p:nvSpPr>
          <p:cNvPr id="17" name="Rounded Rectangle 37"/>
          <p:cNvSpPr/>
          <p:nvPr/>
        </p:nvSpPr>
        <p:spPr>
          <a:xfrm>
            <a:off x="4914900" y="7981911"/>
            <a:ext cx="800100" cy="82088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C</a:t>
            </a:r>
            <a:endParaRPr lang="en-US" sz="3600">
              <a:solidFill>
                <a:srgbClr val="FFFFFF"/>
              </a:solidFill>
              <a:cs typeface="Arial" charset="0"/>
            </a:endParaRPr>
          </a:p>
        </p:txBody>
      </p:sp>
      <p:sp>
        <p:nvSpPr>
          <p:cNvPr id="18" name="Rounded Rectangle 141"/>
          <p:cNvSpPr/>
          <p:nvPr/>
        </p:nvSpPr>
        <p:spPr>
          <a:xfrm>
            <a:off x="4110323" y="1769486"/>
            <a:ext cx="794901"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H</a:t>
            </a:r>
            <a:endParaRPr lang="en-US" sz="3600">
              <a:solidFill>
                <a:srgbClr val="FFFFFF"/>
              </a:solidFill>
              <a:cs typeface="Arial" charset="0"/>
            </a:endParaRPr>
          </a:p>
        </p:txBody>
      </p:sp>
      <p:grpSp>
        <p:nvGrpSpPr>
          <p:cNvPr id="19" name="Group 156"/>
          <p:cNvGrpSpPr>
            <a:grpSpLocks/>
          </p:cNvGrpSpPr>
          <p:nvPr/>
        </p:nvGrpSpPr>
        <p:grpSpPr bwMode="auto">
          <a:xfrm>
            <a:off x="4105079" y="3787771"/>
            <a:ext cx="6396038" cy="821532"/>
            <a:chOff x="1219200" y="2514600"/>
            <a:chExt cx="4263734" cy="547256"/>
          </a:xfrm>
        </p:grpSpPr>
        <p:sp>
          <p:nvSpPr>
            <p:cNvPr id="97" name="Rounded Rectangle 141"/>
            <p:cNvSpPr/>
            <p:nvPr/>
          </p:nvSpPr>
          <p:spPr>
            <a:xfrm>
              <a:off x="1219200"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98" name="Rounded Rectangle 141"/>
            <p:cNvSpPr/>
            <p:nvPr/>
          </p:nvSpPr>
          <p:spPr>
            <a:xfrm>
              <a:off x="1756066"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99" name="Rounded Rectangle 141"/>
            <p:cNvSpPr/>
            <p:nvPr/>
          </p:nvSpPr>
          <p:spPr>
            <a:xfrm>
              <a:off x="2286000"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03" name="Rounded Rectangle 141"/>
            <p:cNvSpPr/>
            <p:nvPr/>
          </p:nvSpPr>
          <p:spPr>
            <a:xfrm>
              <a:off x="2822866"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04" name="Rounded Rectangle 141"/>
            <p:cNvSpPr/>
            <p:nvPr/>
          </p:nvSpPr>
          <p:spPr>
            <a:xfrm>
              <a:off x="3352800"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08" name="Rounded Rectangle 141"/>
            <p:cNvSpPr/>
            <p:nvPr/>
          </p:nvSpPr>
          <p:spPr>
            <a:xfrm>
              <a:off x="3886200"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09" name="Rounded Rectangle 141"/>
            <p:cNvSpPr/>
            <p:nvPr/>
          </p:nvSpPr>
          <p:spPr>
            <a:xfrm>
              <a:off x="4953000"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10" name="Rounded Rectangle 141"/>
            <p:cNvSpPr/>
            <p:nvPr/>
          </p:nvSpPr>
          <p:spPr>
            <a:xfrm>
              <a:off x="4419600"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grpSp>
        <p:nvGrpSpPr>
          <p:cNvPr id="20" name="Group 154"/>
          <p:cNvGrpSpPr>
            <a:grpSpLocks/>
          </p:cNvGrpSpPr>
          <p:nvPr/>
        </p:nvGrpSpPr>
        <p:grpSpPr bwMode="auto">
          <a:xfrm>
            <a:off x="4109765" y="1757040"/>
            <a:ext cx="4800600" cy="821532"/>
            <a:chOff x="1219200" y="1143000"/>
            <a:chExt cx="3200400" cy="547256"/>
          </a:xfrm>
        </p:grpSpPr>
        <p:sp>
          <p:nvSpPr>
            <p:cNvPr id="80" name="Rounded Rectangle 141"/>
            <p:cNvSpPr/>
            <p:nvPr/>
          </p:nvSpPr>
          <p:spPr>
            <a:xfrm>
              <a:off x="1219200" y="1143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81" name="Rounded Rectangle 141"/>
            <p:cNvSpPr/>
            <p:nvPr/>
          </p:nvSpPr>
          <p:spPr>
            <a:xfrm>
              <a:off x="1756066" y="1143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82" name="Rounded Rectangle 141"/>
            <p:cNvSpPr/>
            <p:nvPr/>
          </p:nvSpPr>
          <p:spPr>
            <a:xfrm>
              <a:off x="2286000" y="1143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84" name="Rounded Rectangle 141"/>
            <p:cNvSpPr/>
            <p:nvPr/>
          </p:nvSpPr>
          <p:spPr>
            <a:xfrm>
              <a:off x="2822866" y="1143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39" name="Rounded Rectangle 141"/>
            <p:cNvSpPr/>
            <p:nvPr/>
          </p:nvSpPr>
          <p:spPr>
            <a:xfrm>
              <a:off x="3352800" y="1143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43" name="Rounded Rectangle 141"/>
            <p:cNvSpPr/>
            <p:nvPr/>
          </p:nvSpPr>
          <p:spPr>
            <a:xfrm>
              <a:off x="3889666" y="1143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grpSp>
        <p:nvGrpSpPr>
          <p:cNvPr id="21" name="Group 155"/>
          <p:cNvGrpSpPr>
            <a:grpSpLocks/>
          </p:cNvGrpSpPr>
          <p:nvPr/>
        </p:nvGrpSpPr>
        <p:grpSpPr bwMode="auto">
          <a:xfrm>
            <a:off x="6568371" y="2794650"/>
            <a:ext cx="4836502" cy="821532"/>
            <a:chOff x="1752600" y="1828800"/>
            <a:chExt cx="3200400" cy="547256"/>
          </a:xfrm>
        </p:grpSpPr>
        <p:sp>
          <p:nvSpPr>
            <p:cNvPr id="85" name="Rounded Rectangle 141"/>
            <p:cNvSpPr/>
            <p:nvPr/>
          </p:nvSpPr>
          <p:spPr>
            <a:xfrm>
              <a:off x="1752600"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88" name="Rounded Rectangle 141"/>
            <p:cNvSpPr/>
            <p:nvPr/>
          </p:nvSpPr>
          <p:spPr>
            <a:xfrm>
              <a:off x="2289466"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89" name="Rounded Rectangle 141"/>
            <p:cNvSpPr/>
            <p:nvPr/>
          </p:nvSpPr>
          <p:spPr>
            <a:xfrm>
              <a:off x="2819400"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93" name="Rounded Rectangle 141"/>
            <p:cNvSpPr/>
            <p:nvPr/>
          </p:nvSpPr>
          <p:spPr>
            <a:xfrm>
              <a:off x="3356266"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48" name="Rounded Rectangle 141"/>
            <p:cNvSpPr/>
            <p:nvPr/>
          </p:nvSpPr>
          <p:spPr>
            <a:xfrm>
              <a:off x="3886200"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49" name="Rounded Rectangle 141"/>
            <p:cNvSpPr/>
            <p:nvPr/>
          </p:nvSpPr>
          <p:spPr>
            <a:xfrm>
              <a:off x="4423066"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grpSp>
        <p:nvGrpSpPr>
          <p:cNvPr id="22" name="Group 164"/>
          <p:cNvGrpSpPr>
            <a:grpSpLocks/>
          </p:cNvGrpSpPr>
          <p:nvPr/>
        </p:nvGrpSpPr>
        <p:grpSpPr bwMode="auto">
          <a:xfrm>
            <a:off x="4926494" y="7969573"/>
            <a:ext cx="4795838" cy="821532"/>
            <a:chOff x="1752600" y="5334000"/>
            <a:chExt cx="3196934" cy="547256"/>
          </a:xfrm>
        </p:grpSpPr>
        <p:sp>
          <p:nvSpPr>
            <p:cNvPr id="135" name="Rounded Rectangle 141"/>
            <p:cNvSpPr/>
            <p:nvPr/>
          </p:nvSpPr>
          <p:spPr>
            <a:xfrm>
              <a:off x="1752600" y="5334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36" name="Rounded Rectangle 141"/>
            <p:cNvSpPr/>
            <p:nvPr/>
          </p:nvSpPr>
          <p:spPr>
            <a:xfrm>
              <a:off x="2289466" y="5334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37" name="Rounded Rectangle 141"/>
            <p:cNvSpPr/>
            <p:nvPr/>
          </p:nvSpPr>
          <p:spPr>
            <a:xfrm>
              <a:off x="2819400" y="5334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38" name="Rounded Rectangle 141"/>
            <p:cNvSpPr/>
            <p:nvPr/>
          </p:nvSpPr>
          <p:spPr>
            <a:xfrm>
              <a:off x="3356266" y="5334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50" name="Rounded Rectangle 141"/>
            <p:cNvSpPr/>
            <p:nvPr/>
          </p:nvSpPr>
          <p:spPr>
            <a:xfrm>
              <a:off x="3886200" y="5334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51" name="Rounded Rectangle 141"/>
            <p:cNvSpPr/>
            <p:nvPr/>
          </p:nvSpPr>
          <p:spPr>
            <a:xfrm>
              <a:off x="4419600" y="5334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grpSp>
        <p:nvGrpSpPr>
          <p:cNvPr id="23" name="Group 163"/>
          <p:cNvGrpSpPr>
            <a:grpSpLocks/>
          </p:cNvGrpSpPr>
          <p:nvPr/>
        </p:nvGrpSpPr>
        <p:grpSpPr bwMode="auto">
          <a:xfrm>
            <a:off x="6474702" y="6915586"/>
            <a:ext cx="3995738" cy="821532"/>
            <a:chOff x="1219200" y="4572000"/>
            <a:chExt cx="2663534" cy="547256"/>
          </a:xfrm>
        </p:grpSpPr>
        <p:sp>
          <p:nvSpPr>
            <p:cNvPr id="128" name="Rounded Rectangle 141"/>
            <p:cNvSpPr/>
            <p:nvPr/>
          </p:nvSpPr>
          <p:spPr>
            <a:xfrm>
              <a:off x="1219200" y="4572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29" name="Rounded Rectangle 141"/>
            <p:cNvSpPr/>
            <p:nvPr/>
          </p:nvSpPr>
          <p:spPr>
            <a:xfrm>
              <a:off x="1756066" y="4572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33" name="Rounded Rectangle 141"/>
            <p:cNvSpPr/>
            <p:nvPr/>
          </p:nvSpPr>
          <p:spPr>
            <a:xfrm>
              <a:off x="2286000" y="4572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34" name="Rounded Rectangle 141"/>
            <p:cNvSpPr/>
            <p:nvPr/>
          </p:nvSpPr>
          <p:spPr>
            <a:xfrm>
              <a:off x="2822866" y="4572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52" name="Rounded Rectangle 141"/>
            <p:cNvSpPr/>
            <p:nvPr/>
          </p:nvSpPr>
          <p:spPr>
            <a:xfrm>
              <a:off x="3352800" y="4572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grpSp>
        <p:nvGrpSpPr>
          <p:cNvPr id="24" name="Group 158"/>
          <p:cNvGrpSpPr>
            <a:grpSpLocks/>
          </p:cNvGrpSpPr>
          <p:nvPr/>
        </p:nvGrpSpPr>
        <p:grpSpPr bwMode="auto">
          <a:xfrm>
            <a:off x="7326909" y="5897403"/>
            <a:ext cx="3995738" cy="821532"/>
            <a:chOff x="3352800" y="3886200"/>
            <a:chExt cx="2663534" cy="547256"/>
          </a:xfrm>
        </p:grpSpPr>
        <p:sp>
          <p:nvSpPr>
            <p:cNvPr id="118" name="Rounded Rectangle 141"/>
            <p:cNvSpPr/>
            <p:nvPr/>
          </p:nvSpPr>
          <p:spPr>
            <a:xfrm>
              <a:off x="3352800" y="38862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21" name="Rounded Rectangle 141"/>
            <p:cNvSpPr/>
            <p:nvPr/>
          </p:nvSpPr>
          <p:spPr>
            <a:xfrm>
              <a:off x="3889666" y="38862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22" name="Rounded Rectangle 141"/>
            <p:cNvSpPr/>
            <p:nvPr/>
          </p:nvSpPr>
          <p:spPr>
            <a:xfrm>
              <a:off x="4419600" y="38862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23" name="Rounded Rectangle 141"/>
            <p:cNvSpPr/>
            <p:nvPr/>
          </p:nvSpPr>
          <p:spPr>
            <a:xfrm>
              <a:off x="4956466" y="38862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53" name="Rounded Rectangle 141"/>
            <p:cNvSpPr/>
            <p:nvPr/>
          </p:nvSpPr>
          <p:spPr>
            <a:xfrm>
              <a:off x="5486400" y="38862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sp>
        <p:nvSpPr>
          <p:cNvPr id="155" name="Rounded Rectangle 154"/>
          <p:cNvSpPr/>
          <p:nvPr/>
        </p:nvSpPr>
        <p:spPr>
          <a:xfrm>
            <a:off x="8906053" y="1747819"/>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Ơ</a:t>
            </a:r>
            <a:endParaRPr lang="en-US" sz="3600">
              <a:solidFill>
                <a:srgbClr val="FFFFFF"/>
              </a:solidFill>
              <a:cs typeface="Arial" charset="0"/>
            </a:endParaRPr>
          </a:p>
        </p:txBody>
      </p:sp>
      <p:sp>
        <p:nvSpPr>
          <p:cNvPr id="156" name="Rounded Rectangle 155"/>
          <p:cNvSpPr/>
          <p:nvPr/>
        </p:nvSpPr>
        <p:spPr>
          <a:xfrm>
            <a:off x="9716546" y="1766110"/>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N</a:t>
            </a:r>
            <a:endParaRPr lang="en-US" sz="3600">
              <a:solidFill>
                <a:srgbClr val="FFFFFF"/>
              </a:solidFill>
              <a:cs typeface="Arial" charset="0"/>
            </a:endParaRPr>
          </a:p>
        </p:txBody>
      </p:sp>
      <p:sp>
        <p:nvSpPr>
          <p:cNvPr id="157" name="Rounded Rectangle 156"/>
          <p:cNvSpPr/>
          <p:nvPr/>
        </p:nvSpPr>
        <p:spPr>
          <a:xfrm>
            <a:off x="10543060" y="1766110"/>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G</a:t>
            </a:r>
            <a:endParaRPr lang="en-US" sz="3600">
              <a:solidFill>
                <a:srgbClr val="FFFFFF"/>
              </a:solidFill>
              <a:cs typeface="Arial" charset="0"/>
            </a:endParaRPr>
          </a:p>
        </p:txBody>
      </p:sp>
      <p:grpSp>
        <p:nvGrpSpPr>
          <p:cNvPr id="159" name="Group 154"/>
          <p:cNvGrpSpPr>
            <a:grpSpLocks/>
          </p:cNvGrpSpPr>
          <p:nvPr/>
        </p:nvGrpSpPr>
        <p:grpSpPr bwMode="auto">
          <a:xfrm>
            <a:off x="8920504" y="1747171"/>
            <a:ext cx="2420223" cy="821532"/>
            <a:chOff x="1219200" y="1143000"/>
            <a:chExt cx="1596734" cy="547256"/>
          </a:xfrm>
        </p:grpSpPr>
        <p:sp>
          <p:nvSpPr>
            <p:cNvPr id="160" name="Rounded Rectangle 141"/>
            <p:cNvSpPr/>
            <p:nvPr/>
          </p:nvSpPr>
          <p:spPr>
            <a:xfrm>
              <a:off x="1219200" y="1143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64" name="Rounded Rectangle 141"/>
            <p:cNvSpPr/>
            <p:nvPr/>
          </p:nvSpPr>
          <p:spPr>
            <a:xfrm>
              <a:off x="1756066" y="1143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65" name="Rounded Rectangle 141"/>
            <p:cNvSpPr/>
            <p:nvPr/>
          </p:nvSpPr>
          <p:spPr>
            <a:xfrm>
              <a:off x="2286000" y="1143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sp>
        <p:nvSpPr>
          <p:cNvPr id="169" name="Rounded Rectangle 168"/>
          <p:cNvSpPr/>
          <p:nvPr/>
        </p:nvSpPr>
        <p:spPr>
          <a:xfrm>
            <a:off x="11418536" y="2791627"/>
            <a:ext cx="800100"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Ê</a:t>
            </a:r>
            <a:endParaRPr lang="en-US" sz="3600">
              <a:solidFill>
                <a:srgbClr val="FFFFFF"/>
              </a:solidFill>
              <a:cs typeface="Arial" charset="0"/>
            </a:endParaRPr>
          </a:p>
        </p:txBody>
      </p:sp>
      <p:sp>
        <p:nvSpPr>
          <p:cNvPr id="170" name="Rounded Rectangle 169"/>
          <p:cNvSpPr/>
          <p:nvPr/>
        </p:nvSpPr>
        <p:spPr>
          <a:xfrm>
            <a:off x="12226162" y="2796742"/>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600" dirty="0">
                <a:solidFill>
                  <a:prstClr val="white"/>
                </a:solidFill>
              </a:rPr>
              <a:t>N</a:t>
            </a:r>
          </a:p>
        </p:txBody>
      </p:sp>
      <p:sp>
        <p:nvSpPr>
          <p:cNvPr id="171" name="Rounded Rectangle 170"/>
          <p:cNvSpPr/>
          <p:nvPr/>
        </p:nvSpPr>
        <p:spPr>
          <a:xfrm>
            <a:off x="13781352" y="2779949"/>
            <a:ext cx="846863" cy="815685"/>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H</a:t>
            </a:r>
            <a:endParaRPr lang="en-US" sz="3600">
              <a:solidFill>
                <a:srgbClr val="FFFFFF"/>
              </a:solidFill>
              <a:cs typeface="Arial" charset="0"/>
            </a:endParaRPr>
          </a:p>
        </p:txBody>
      </p:sp>
      <p:sp>
        <p:nvSpPr>
          <p:cNvPr id="172" name="Rounded Rectangle 144"/>
          <p:cNvSpPr/>
          <p:nvPr/>
        </p:nvSpPr>
        <p:spPr>
          <a:xfrm>
            <a:off x="13018736" y="2795313"/>
            <a:ext cx="774120"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P</a:t>
            </a:r>
            <a:endParaRPr lang="en-US" sz="3600">
              <a:solidFill>
                <a:srgbClr val="FFFFFF"/>
              </a:solidFill>
              <a:cs typeface="Arial" charset="0"/>
            </a:endParaRPr>
          </a:p>
        </p:txBody>
      </p:sp>
      <p:sp>
        <p:nvSpPr>
          <p:cNvPr id="173" name="Rounded Rectangle 172"/>
          <p:cNvSpPr/>
          <p:nvPr/>
        </p:nvSpPr>
        <p:spPr>
          <a:xfrm>
            <a:off x="14615776" y="2786250"/>
            <a:ext cx="846863" cy="815685"/>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Ủ</a:t>
            </a:r>
            <a:endParaRPr lang="en-US" sz="3600">
              <a:solidFill>
                <a:srgbClr val="FFFFFF"/>
              </a:solidFill>
              <a:cs typeface="Arial" charset="0"/>
            </a:endParaRPr>
          </a:p>
        </p:txBody>
      </p:sp>
      <p:grpSp>
        <p:nvGrpSpPr>
          <p:cNvPr id="174" name="Group 155"/>
          <p:cNvGrpSpPr>
            <a:grpSpLocks/>
          </p:cNvGrpSpPr>
          <p:nvPr/>
        </p:nvGrpSpPr>
        <p:grpSpPr bwMode="auto">
          <a:xfrm>
            <a:off x="11414369" y="2797968"/>
            <a:ext cx="4048270" cy="821532"/>
            <a:chOff x="1752600" y="1828800"/>
            <a:chExt cx="2663534" cy="547256"/>
          </a:xfrm>
        </p:grpSpPr>
        <p:sp>
          <p:nvSpPr>
            <p:cNvPr id="175" name="Rounded Rectangle 141"/>
            <p:cNvSpPr/>
            <p:nvPr/>
          </p:nvSpPr>
          <p:spPr>
            <a:xfrm>
              <a:off x="1752600"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76" name="Rounded Rectangle 141"/>
            <p:cNvSpPr/>
            <p:nvPr/>
          </p:nvSpPr>
          <p:spPr>
            <a:xfrm>
              <a:off x="2289466"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77" name="Rounded Rectangle 141"/>
            <p:cNvSpPr/>
            <p:nvPr/>
          </p:nvSpPr>
          <p:spPr>
            <a:xfrm>
              <a:off x="2819400"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78" name="Rounded Rectangle 141"/>
            <p:cNvSpPr/>
            <p:nvPr/>
          </p:nvSpPr>
          <p:spPr>
            <a:xfrm>
              <a:off x="3356266"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79" name="Rounded Rectangle 141"/>
            <p:cNvSpPr/>
            <p:nvPr/>
          </p:nvSpPr>
          <p:spPr>
            <a:xfrm>
              <a:off x="3886200" y="18288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sp>
        <p:nvSpPr>
          <p:cNvPr id="181" name="Rounded Rectangle 180"/>
          <p:cNvSpPr/>
          <p:nvPr/>
        </p:nvSpPr>
        <p:spPr bwMode="auto">
          <a:xfrm>
            <a:off x="10504230" y="3766412"/>
            <a:ext cx="800384" cy="82153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C</a:t>
            </a:r>
            <a:endParaRPr lang="en-US" sz="3600">
              <a:solidFill>
                <a:srgbClr val="FFFFFF"/>
              </a:solidFill>
              <a:cs typeface="Arial" charset="0"/>
            </a:endParaRPr>
          </a:p>
        </p:txBody>
      </p:sp>
      <p:sp>
        <p:nvSpPr>
          <p:cNvPr id="182" name="Rounded Rectangle 181"/>
          <p:cNvSpPr/>
          <p:nvPr/>
        </p:nvSpPr>
        <p:spPr bwMode="auto">
          <a:xfrm>
            <a:off x="11304330" y="3766412"/>
            <a:ext cx="800384" cy="82153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Q</a:t>
            </a:r>
            <a:endParaRPr lang="en-US" sz="3600">
              <a:solidFill>
                <a:srgbClr val="FFFFFF"/>
              </a:solidFill>
              <a:cs typeface="Arial" charset="0"/>
            </a:endParaRPr>
          </a:p>
        </p:txBody>
      </p:sp>
      <p:sp>
        <p:nvSpPr>
          <p:cNvPr id="183" name="Rounded Rectangle 182"/>
          <p:cNvSpPr/>
          <p:nvPr/>
        </p:nvSpPr>
        <p:spPr bwMode="auto">
          <a:xfrm>
            <a:off x="12104430" y="3766412"/>
            <a:ext cx="800384" cy="82153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U</a:t>
            </a:r>
            <a:endParaRPr lang="en-US" sz="3600">
              <a:solidFill>
                <a:srgbClr val="FFFFFF"/>
              </a:solidFill>
              <a:cs typeface="Arial" charset="0"/>
            </a:endParaRPr>
          </a:p>
        </p:txBody>
      </p:sp>
      <p:sp>
        <p:nvSpPr>
          <p:cNvPr id="184" name="Rounded Rectangle 183"/>
          <p:cNvSpPr/>
          <p:nvPr/>
        </p:nvSpPr>
        <p:spPr bwMode="auto">
          <a:xfrm>
            <a:off x="12923971" y="3771855"/>
            <a:ext cx="800384" cy="82153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Â</a:t>
            </a:r>
            <a:endParaRPr lang="en-US" sz="3600">
              <a:solidFill>
                <a:srgbClr val="FFFFFF"/>
              </a:solidFill>
              <a:cs typeface="Arial" charset="0"/>
            </a:endParaRPr>
          </a:p>
        </p:txBody>
      </p:sp>
      <p:sp>
        <p:nvSpPr>
          <p:cNvPr id="185" name="Rounded Rectangle 184"/>
          <p:cNvSpPr/>
          <p:nvPr/>
        </p:nvSpPr>
        <p:spPr bwMode="auto">
          <a:xfrm>
            <a:off x="13724071" y="3771855"/>
            <a:ext cx="800384" cy="82153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N</a:t>
            </a:r>
            <a:endParaRPr lang="en-US" sz="3600">
              <a:solidFill>
                <a:srgbClr val="FFFFFF"/>
              </a:solidFill>
              <a:cs typeface="Arial" charset="0"/>
            </a:endParaRPr>
          </a:p>
        </p:txBody>
      </p:sp>
      <p:grpSp>
        <p:nvGrpSpPr>
          <p:cNvPr id="186" name="Group 156"/>
          <p:cNvGrpSpPr>
            <a:grpSpLocks/>
          </p:cNvGrpSpPr>
          <p:nvPr/>
        </p:nvGrpSpPr>
        <p:grpSpPr bwMode="auto">
          <a:xfrm>
            <a:off x="10507916" y="3766411"/>
            <a:ext cx="3995573" cy="821532"/>
            <a:chOff x="1219200" y="2514600"/>
            <a:chExt cx="2663534" cy="547256"/>
          </a:xfrm>
        </p:grpSpPr>
        <p:sp>
          <p:nvSpPr>
            <p:cNvPr id="187" name="Rounded Rectangle 141"/>
            <p:cNvSpPr/>
            <p:nvPr/>
          </p:nvSpPr>
          <p:spPr>
            <a:xfrm>
              <a:off x="1219200"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88" name="Rounded Rectangle 141"/>
            <p:cNvSpPr/>
            <p:nvPr/>
          </p:nvSpPr>
          <p:spPr>
            <a:xfrm>
              <a:off x="1756066"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89" name="Rounded Rectangle 141"/>
            <p:cNvSpPr/>
            <p:nvPr/>
          </p:nvSpPr>
          <p:spPr>
            <a:xfrm>
              <a:off x="2286000"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90" name="Rounded Rectangle 141"/>
            <p:cNvSpPr/>
            <p:nvPr/>
          </p:nvSpPr>
          <p:spPr>
            <a:xfrm>
              <a:off x="2822866"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191" name="Rounded Rectangle 141"/>
            <p:cNvSpPr/>
            <p:nvPr/>
          </p:nvSpPr>
          <p:spPr>
            <a:xfrm>
              <a:off x="3352800" y="25146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sp>
        <p:nvSpPr>
          <p:cNvPr id="195" name="Rounded Rectangle 194"/>
          <p:cNvSpPr/>
          <p:nvPr/>
        </p:nvSpPr>
        <p:spPr>
          <a:xfrm>
            <a:off x="8141236" y="4855207"/>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H</a:t>
            </a:r>
            <a:endParaRPr lang="en-US" sz="3600">
              <a:solidFill>
                <a:srgbClr val="FFFFFF"/>
              </a:solidFill>
              <a:cs typeface="Arial" charset="0"/>
            </a:endParaRPr>
          </a:p>
        </p:txBody>
      </p:sp>
      <p:sp>
        <p:nvSpPr>
          <p:cNvPr id="196" name="Rounded Rectangle 195"/>
          <p:cNvSpPr/>
          <p:nvPr/>
        </p:nvSpPr>
        <p:spPr>
          <a:xfrm>
            <a:off x="8960599" y="4855205"/>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Ủ</a:t>
            </a:r>
            <a:endParaRPr lang="en-US" sz="3600">
              <a:solidFill>
                <a:srgbClr val="FFFFFF"/>
              </a:solidFill>
              <a:cs typeface="Arial" charset="0"/>
            </a:endParaRPr>
          </a:p>
        </p:txBody>
      </p:sp>
      <p:sp>
        <p:nvSpPr>
          <p:cNvPr id="197" name="Rounded Rectangle 196"/>
          <p:cNvSpPr/>
          <p:nvPr/>
        </p:nvSpPr>
        <p:spPr>
          <a:xfrm>
            <a:off x="9740528" y="4851212"/>
            <a:ext cx="800102"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Đ</a:t>
            </a:r>
            <a:endParaRPr lang="en-US" sz="3600">
              <a:solidFill>
                <a:srgbClr val="FFFFFF"/>
              </a:solidFill>
              <a:cs typeface="Arial" charset="0"/>
            </a:endParaRPr>
          </a:p>
        </p:txBody>
      </p:sp>
      <p:sp>
        <p:nvSpPr>
          <p:cNvPr id="198" name="Rounded Rectangle 197"/>
          <p:cNvSpPr/>
          <p:nvPr/>
        </p:nvSpPr>
        <p:spPr>
          <a:xfrm>
            <a:off x="10540627" y="4856950"/>
            <a:ext cx="800100"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Ô</a:t>
            </a:r>
            <a:endParaRPr lang="en-US" sz="3600">
              <a:solidFill>
                <a:srgbClr val="FFFFFF"/>
              </a:solidFill>
              <a:cs typeface="Arial" charset="0"/>
            </a:endParaRPr>
          </a:p>
        </p:txBody>
      </p:sp>
      <p:grpSp>
        <p:nvGrpSpPr>
          <p:cNvPr id="199" name="Group 157"/>
          <p:cNvGrpSpPr>
            <a:grpSpLocks/>
          </p:cNvGrpSpPr>
          <p:nvPr/>
        </p:nvGrpSpPr>
        <p:grpSpPr bwMode="auto">
          <a:xfrm>
            <a:off x="7326109" y="4853514"/>
            <a:ext cx="3995738" cy="821532"/>
            <a:chOff x="1219200" y="3200400"/>
            <a:chExt cx="2663534" cy="547256"/>
          </a:xfrm>
        </p:grpSpPr>
        <p:sp>
          <p:nvSpPr>
            <p:cNvPr id="200" name="Rounded Rectangle 141"/>
            <p:cNvSpPr/>
            <p:nvPr/>
          </p:nvSpPr>
          <p:spPr>
            <a:xfrm>
              <a:off x="1219200" y="32004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201" name="Rounded Rectangle 141"/>
            <p:cNvSpPr/>
            <p:nvPr/>
          </p:nvSpPr>
          <p:spPr>
            <a:xfrm>
              <a:off x="1756066" y="32004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202" name="Rounded Rectangle 141"/>
            <p:cNvSpPr/>
            <p:nvPr/>
          </p:nvSpPr>
          <p:spPr>
            <a:xfrm>
              <a:off x="2286000" y="32004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203" name="Rounded Rectangle 141"/>
            <p:cNvSpPr/>
            <p:nvPr/>
          </p:nvSpPr>
          <p:spPr>
            <a:xfrm>
              <a:off x="2822866" y="32004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204" name="Rounded Rectangle 141"/>
            <p:cNvSpPr/>
            <p:nvPr/>
          </p:nvSpPr>
          <p:spPr>
            <a:xfrm>
              <a:off x="3352800" y="32004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sp>
        <p:nvSpPr>
          <p:cNvPr id="205" name="Rounded Rectangle 204"/>
          <p:cNvSpPr/>
          <p:nvPr/>
        </p:nvSpPr>
        <p:spPr>
          <a:xfrm>
            <a:off x="10515600" y="6938505"/>
            <a:ext cx="800099" cy="82088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N</a:t>
            </a:r>
            <a:endParaRPr lang="en-US" sz="3600">
              <a:solidFill>
                <a:srgbClr val="FFFFFF"/>
              </a:solidFill>
              <a:cs typeface="Arial" charset="0"/>
            </a:endParaRPr>
          </a:p>
        </p:txBody>
      </p:sp>
      <p:sp>
        <p:nvSpPr>
          <p:cNvPr id="206" name="Rounded Rectangle 141"/>
          <p:cNvSpPr/>
          <p:nvPr/>
        </p:nvSpPr>
        <p:spPr bwMode="auto">
          <a:xfrm>
            <a:off x="10481815" y="6909340"/>
            <a:ext cx="842054" cy="821532"/>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207" name="Rounded Rectangle 206"/>
          <p:cNvSpPr/>
          <p:nvPr/>
        </p:nvSpPr>
        <p:spPr>
          <a:xfrm>
            <a:off x="9677400" y="7980217"/>
            <a:ext cx="800099"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Ị</a:t>
            </a:r>
            <a:endParaRPr lang="en-US" sz="3600">
              <a:solidFill>
                <a:srgbClr val="FFFFFF"/>
              </a:solidFill>
              <a:cs typeface="Arial" charset="0"/>
            </a:endParaRPr>
          </a:p>
        </p:txBody>
      </p:sp>
      <p:sp>
        <p:nvSpPr>
          <p:cNvPr id="208" name="Rounded Rectangle 207"/>
          <p:cNvSpPr/>
          <p:nvPr/>
        </p:nvSpPr>
        <p:spPr>
          <a:xfrm>
            <a:off x="10482070" y="7980217"/>
            <a:ext cx="795528" cy="82088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r>
              <a:rPr lang="vi-VN" sz="3600">
                <a:solidFill>
                  <a:srgbClr val="FFFFFF"/>
                </a:solidFill>
                <a:cs typeface="Arial" charset="0"/>
              </a:rPr>
              <a:t>A</a:t>
            </a:r>
            <a:endParaRPr lang="en-US" sz="3600">
              <a:solidFill>
                <a:srgbClr val="FFFFFF"/>
              </a:solidFill>
              <a:cs typeface="Arial" charset="0"/>
            </a:endParaRPr>
          </a:p>
        </p:txBody>
      </p:sp>
      <p:grpSp>
        <p:nvGrpSpPr>
          <p:cNvPr id="209" name="Group 164"/>
          <p:cNvGrpSpPr>
            <a:grpSpLocks/>
          </p:cNvGrpSpPr>
          <p:nvPr/>
        </p:nvGrpSpPr>
        <p:grpSpPr bwMode="auto">
          <a:xfrm>
            <a:off x="9689051" y="7957510"/>
            <a:ext cx="2395320" cy="821532"/>
            <a:chOff x="1752600" y="5334000"/>
            <a:chExt cx="1596734" cy="547256"/>
          </a:xfrm>
        </p:grpSpPr>
        <p:sp>
          <p:nvSpPr>
            <p:cNvPr id="210" name="Rounded Rectangle 141"/>
            <p:cNvSpPr/>
            <p:nvPr/>
          </p:nvSpPr>
          <p:spPr>
            <a:xfrm>
              <a:off x="1752600" y="5334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211" name="Rounded Rectangle 141"/>
            <p:cNvSpPr/>
            <p:nvPr/>
          </p:nvSpPr>
          <p:spPr>
            <a:xfrm>
              <a:off x="2289466" y="5334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sp>
          <p:nvSpPr>
            <p:cNvPr id="212" name="Rounded Rectangle 141"/>
            <p:cNvSpPr/>
            <p:nvPr/>
          </p:nvSpPr>
          <p:spPr>
            <a:xfrm>
              <a:off x="2819400" y="5334000"/>
              <a:ext cx="529934" cy="547256"/>
            </a:xfrm>
            <a:prstGeom prst="round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defRPr/>
              </a:pPr>
              <a:endParaRPr lang="en-US" sz="3600">
                <a:solidFill>
                  <a:srgbClr val="FFFFFF"/>
                </a:solidFill>
                <a:cs typeface="Arial" charset="0"/>
              </a:endParaRPr>
            </a:p>
          </p:txBody>
        </p:sp>
      </p:grpSp>
    </p:spTree>
    <p:extLst>
      <p:ext uri="{BB962C8B-B14F-4D97-AF65-F5344CB8AC3E}">
        <p14:creationId xmlns:p14="http://schemas.microsoft.com/office/powerpoint/2010/main" val="2891927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59"/>
                                        </p:tgtEl>
                                      </p:cBhvr>
                                    </p:animEffect>
                                    <p:set>
                                      <p:cBhvr>
                                        <p:cTn id="7" dur="1" fill="hold">
                                          <p:stCondLst>
                                            <p:cond delay="1999"/>
                                          </p:stCondLst>
                                        </p:cTn>
                                        <p:tgtEl>
                                          <p:spTgt spid="159"/>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20"/>
                                        </p:tgtEl>
                                      </p:cBhvr>
                                    </p:animEffect>
                                    <p:set>
                                      <p:cBhvr>
                                        <p:cTn id="10" dur="1" fill="hold">
                                          <p:stCondLst>
                                            <p:cond delay="19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21"/>
                                        </p:tgtEl>
                                      </p:cBhvr>
                                    </p:animEffect>
                                    <p:anim calcmode="lin" valueType="num">
                                      <p:cBhvr>
                                        <p:cTn id="15" dur="1000"/>
                                        <p:tgtEl>
                                          <p:spTgt spid="21"/>
                                        </p:tgtEl>
                                        <p:attrNameLst>
                                          <p:attrName>ppt_x</p:attrName>
                                        </p:attrNameLst>
                                      </p:cBhvr>
                                      <p:tavLst>
                                        <p:tav tm="0">
                                          <p:val>
                                            <p:strVal val="ppt_x"/>
                                          </p:val>
                                        </p:tav>
                                        <p:tav tm="100000">
                                          <p:val>
                                            <p:strVal val="ppt_x"/>
                                          </p:val>
                                        </p:tav>
                                      </p:tavLst>
                                    </p:anim>
                                    <p:anim calcmode="lin" valueType="num">
                                      <p:cBhvr>
                                        <p:cTn id="16" dur="1000"/>
                                        <p:tgtEl>
                                          <p:spTgt spid="21"/>
                                        </p:tgtEl>
                                        <p:attrNameLst>
                                          <p:attrName>ppt_y</p:attrName>
                                        </p:attrNameLst>
                                      </p:cBhvr>
                                      <p:tavLst>
                                        <p:tav tm="0">
                                          <p:val>
                                            <p:strVal val="ppt_y"/>
                                          </p:val>
                                        </p:tav>
                                        <p:tav tm="100000">
                                          <p:val>
                                            <p:strVal val="ppt_y+.1"/>
                                          </p:val>
                                        </p:tav>
                                      </p:tavLst>
                                    </p:anim>
                                    <p:set>
                                      <p:cBhvr>
                                        <p:cTn id="17" dur="1" fill="hold">
                                          <p:stCondLst>
                                            <p:cond delay="999"/>
                                          </p:stCondLst>
                                        </p:cTn>
                                        <p:tgtEl>
                                          <p:spTgt spid="21"/>
                                        </p:tgtEl>
                                        <p:attrNameLst>
                                          <p:attrName>style.visibility</p:attrName>
                                        </p:attrNameLst>
                                      </p:cBhvr>
                                      <p:to>
                                        <p:strVal val="hidden"/>
                                      </p:to>
                                    </p:set>
                                  </p:childTnLst>
                                </p:cTn>
                              </p:par>
                              <p:par>
                                <p:cTn id="18" presetID="42" presetClass="exit" presetSubtype="0" fill="hold" nodeType="withEffect">
                                  <p:stCondLst>
                                    <p:cond delay="0"/>
                                  </p:stCondLst>
                                  <p:childTnLst>
                                    <p:animEffect transition="out" filter="fade">
                                      <p:cBhvr>
                                        <p:cTn id="19" dur="1000"/>
                                        <p:tgtEl>
                                          <p:spTgt spid="174"/>
                                        </p:tgtEl>
                                      </p:cBhvr>
                                    </p:animEffect>
                                    <p:anim calcmode="lin" valueType="num">
                                      <p:cBhvr>
                                        <p:cTn id="20" dur="1000"/>
                                        <p:tgtEl>
                                          <p:spTgt spid="174"/>
                                        </p:tgtEl>
                                        <p:attrNameLst>
                                          <p:attrName>ppt_x</p:attrName>
                                        </p:attrNameLst>
                                      </p:cBhvr>
                                      <p:tavLst>
                                        <p:tav tm="0">
                                          <p:val>
                                            <p:strVal val="ppt_x"/>
                                          </p:val>
                                        </p:tav>
                                        <p:tav tm="100000">
                                          <p:val>
                                            <p:strVal val="ppt_x"/>
                                          </p:val>
                                        </p:tav>
                                      </p:tavLst>
                                    </p:anim>
                                    <p:anim calcmode="lin" valueType="num">
                                      <p:cBhvr>
                                        <p:cTn id="21" dur="1000"/>
                                        <p:tgtEl>
                                          <p:spTgt spid="174"/>
                                        </p:tgtEl>
                                        <p:attrNameLst>
                                          <p:attrName>ppt_y</p:attrName>
                                        </p:attrNameLst>
                                      </p:cBhvr>
                                      <p:tavLst>
                                        <p:tav tm="0">
                                          <p:val>
                                            <p:strVal val="ppt_y"/>
                                          </p:val>
                                        </p:tav>
                                        <p:tav tm="100000">
                                          <p:val>
                                            <p:strVal val="ppt_y+.1"/>
                                          </p:val>
                                        </p:tav>
                                      </p:tavLst>
                                    </p:anim>
                                    <p:set>
                                      <p:cBhvr>
                                        <p:cTn id="22" dur="1" fill="hold">
                                          <p:stCondLst>
                                            <p:cond delay="999"/>
                                          </p:stCondLst>
                                        </p:cTn>
                                        <p:tgtEl>
                                          <p:spTgt spid="1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5" presetClass="exit" presetSubtype="0" fill="hold" nodeType="clickEffect">
                                  <p:stCondLst>
                                    <p:cond delay="0"/>
                                  </p:stCondLst>
                                  <p:childTnLst>
                                    <p:anim calcmode="lin" valueType="num">
                                      <p:cBhvr>
                                        <p:cTn id="26" dur="1000"/>
                                        <p:tgtEl>
                                          <p:spTgt spid="19"/>
                                        </p:tgtEl>
                                        <p:attrNameLst>
                                          <p:attrName>ppt_w</p:attrName>
                                        </p:attrNameLst>
                                      </p:cBhvr>
                                      <p:tavLst>
                                        <p:tav tm="0">
                                          <p:val>
                                            <p:strVal val="ppt_w"/>
                                          </p:val>
                                        </p:tav>
                                        <p:tav tm="100000">
                                          <p:val>
                                            <p:strVal val="ppt_w*0.70"/>
                                          </p:val>
                                        </p:tav>
                                      </p:tavLst>
                                    </p:anim>
                                    <p:anim calcmode="lin" valueType="num">
                                      <p:cBhvr>
                                        <p:cTn id="27" dur="1000"/>
                                        <p:tgtEl>
                                          <p:spTgt spid="19"/>
                                        </p:tgtEl>
                                        <p:attrNameLst>
                                          <p:attrName>ppt_h</p:attrName>
                                        </p:attrNameLst>
                                      </p:cBhvr>
                                      <p:tavLst>
                                        <p:tav tm="0">
                                          <p:val>
                                            <p:strVal val="ppt_h"/>
                                          </p:val>
                                        </p:tav>
                                        <p:tav tm="100000">
                                          <p:val>
                                            <p:strVal val="ppt_h"/>
                                          </p:val>
                                        </p:tav>
                                      </p:tavLst>
                                    </p:anim>
                                    <p:animEffect transition="out" filter="fade">
                                      <p:cBhvr>
                                        <p:cTn id="28" dur="1000"/>
                                        <p:tgtEl>
                                          <p:spTgt spid="19"/>
                                        </p:tgtEl>
                                      </p:cBhvr>
                                    </p:animEffect>
                                    <p:set>
                                      <p:cBhvr>
                                        <p:cTn id="29" dur="1" fill="hold">
                                          <p:stCondLst>
                                            <p:cond delay="999"/>
                                          </p:stCondLst>
                                        </p:cTn>
                                        <p:tgtEl>
                                          <p:spTgt spid="19"/>
                                        </p:tgtEl>
                                        <p:attrNameLst>
                                          <p:attrName>style.visibility</p:attrName>
                                        </p:attrNameLst>
                                      </p:cBhvr>
                                      <p:to>
                                        <p:strVal val="hidden"/>
                                      </p:to>
                                    </p:set>
                                  </p:childTnLst>
                                </p:cTn>
                              </p:par>
                              <p:par>
                                <p:cTn id="30" presetID="55" presetClass="exit" presetSubtype="0" fill="hold" nodeType="withEffect">
                                  <p:stCondLst>
                                    <p:cond delay="0"/>
                                  </p:stCondLst>
                                  <p:childTnLst>
                                    <p:anim calcmode="lin" valueType="num">
                                      <p:cBhvr>
                                        <p:cTn id="31" dur="1000"/>
                                        <p:tgtEl>
                                          <p:spTgt spid="186"/>
                                        </p:tgtEl>
                                        <p:attrNameLst>
                                          <p:attrName>ppt_w</p:attrName>
                                        </p:attrNameLst>
                                      </p:cBhvr>
                                      <p:tavLst>
                                        <p:tav tm="0">
                                          <p:val>
                                            <p:strVal val="ppt_w"/>
                                          </p:val>
                                        </p:tav>
                                        <p:tav tm="100000">
                                          <p:val>
                                            <p:strVal val="ppt_w*0.70"/>
                                          </p:val>
                                        </p:tav>
                                      </p:tavLst>
                                    </p:anim>
                                    <p:anim calcmode="lin" valueType="num">
                                      <p:cBhvr>
                                        <p:cTn id="32" dur="1000"/>
                                        <p:tgtEl>
                                          <p:spTgt spid="186"/>
                                        </p:tgtEl>
                                        <p:attrNameLst>
                                          <p:attrName>ppt_h</p:attrName>
                                        </p:attrNameLst>
                                      </p:cBhvr>
                                      <p:tavLst>
                                        <p:tav tm="0">
                                          <p:val>
                                            <p:strVal val="ppt_h"/>
                                          </p:val>
                                        </p:tav>
                                        <p:tav tm="100000">
                                          <p:val>
                                            <p:strVal val="ppt_h"/>
                                          </p:val>
                                        </p:tav>
                                      </p:tavLst>
                                    </p:anim>
                                    <p:animEffect transition="out" filter="fade">
                                      <p:cBhvr>
                                        <p:cTn id="33" dur="1000"/>
                                        <p:tgtEl>
                                          <p:spTgt spid="186"/>
                                        </p:tgtEl>
                                      </p:cBhvr>
                                    </p:animEffect>
                                    <p:set>
                                      <p:cBhvr>
                                        <p:cTn id="34" dur="1" fill="hold">
                                          <p:stCondLst>
                                            <p:cond delay="999"/>
                                          </p:stCondLst>
                                        </p:cTn>
                                        <p:tgtEl>
                                          <p:spTgt spid="18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5" presetClass="exit" presetSubtype="0" fill="hold" nodeType="clickEffect">
                                  <p:stCondLst>
                                    <p:cond delay="0"/>
                                  </p:stCondLst>
                                  <p:childTnLst>
                                    <p:anim calcmode="lin" valueType="num">
                                      <p:cBhvr>
                                        <p:cTn id="38" dur="1000"/>
                                        <p:tgtEl>
                                          <p:spTgt spid="199"/>
                                        </p:tgtEl>
                                        <p:attrNameLst>
                                          <p:attrName>ppt_w</p:attrName>
                                        </p:attrNameLst>
                                      </p:cBhvr>
                                      <p:tavLst>
                                        <p:tav tm="0">
                                          <p:val>
                                            <p:strVal val="ppt_w"/>
                                          </p:val>
                                        </p:tav>
                                        <p:tav tm="100000">
                                          <p:val>
                                            <p:strVal val="ppt_w*0.70"/>
                                          </p:val>
                                        </p:tav>
                                      </p:tavLst>
                                    </p:anim>
                                    <p:anim calcmode="lin" valueType="num">
                                      <p:cBhvr>
                                        <p:cTn id="39" dur="1000"/>
                                        <p:tgtEl>
                                          <p:spTgt spid="199"/>
                                        </p:tgtEl>
                                        <p:attrNameLst>
                                          <p:attrName>ppt_h</p:attrName>
                                        </p:attrNameLst>
                                      </p:cBhvr>
                                      <p:tavLst>
                                        <p:tav tm="0">
                                          <p:val>
                                            <p:strVal val="ppt_h"/>
                                          </p:val>
                                        </p:tav>
                                        <p:tav tm="100000">
                                          <p:val>
                                            <p:strVal val="ppt_h"/>
                                          </p:val>
                                        </p:tav>
                                      </p:tavLst>
                                    </p:anim>
                                    <p:animEffect transition="out" filter="fade">
                                      <p:cBhvr>
                                        <p:cTn id="40" dur="1000"/>
                                        <p:tgtEl>
                                          <p:spTgt spid="199"/>
                                        </p:tgtEl>
                                      </p:cBhvr>
                                    </p:animEffect>
                                    <p:set>
                                      <p:cBhvr>
                                        <p:cTn id="41" dur="1" fill="hold">
                                          <p:stCondLst>
                                            <p:cond delay="999"/>
                                          </p:stCondLst>
                                        </p:cTn>
                                        <p:tgtEl>
                                          <p:spTgt spid="19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5" presetClass="exit" presetSubtype="0" fill="hold" nodeType="clickEffect">
                                  <p:stCondLst>
                                    <p:cond delay="0"/>
                                  </p:stCondLst>
                                  <p:childTnLst>
                                    <p:anim calcmode="lin" valueType="num">
                                      <p:cBhvr>
                                        <p:cTn id="45" dur="1000"/>
                                        <p:tgtEl>
                                          <p:spTgt spid="24"/>
                                        </p:tgtEl>
                                        <p:attrNameLst>
                                          <p:attrName>ppt_w</p:attrName>
                                        </p:attrNameLst>
                                      </p:cBhvr>
                                      <p:tavLst>
                                        <p:tav tm="0">
                                          <p:val>
                                            <p:strVal val="ppt_w"/>
                                          </p:val>
                                        </p:tav>
                                        <p:tav tm="100000">
                                          <p:val>
                                            <p:strVal val="ppt_w*0.70"/>
                                          </p:val>
                                        </p:tav>
                                      </p:tavLst>
                                    </p:anim>
                                    <p:anim calcmode="lin" valueType="num">
                                      <p:cBhvr>
                                        <p:cTn id="46" dur="1000"/>
                                        <p:tgtEl>
                                          <p:spTgt spid="24"/>
                                        </p:tgtEl>
                                        <p:attrNameLst>
                                          <p:attrName>ppt_h</p:attrName>
                                        </p:attrNameLst>
                                      </p:cBhvr>
                                      <p:tavLst>
                                        <p:tav tm="0">
                                          <p:val>
                                            <p:strVal val="ppt_h"/>
                                          </p:val>
                                        </p:tav>
                                        <p:tav tm="100000">
                                          <p:val>
                                            <p:strVal val="ppt_h"/>
                                          </p:val>
                                        </p:tav>
                                      </p:tavLst>
                                    </p:anim>
                                    <p:animEffect transition="out" filter="fade">
                                      <p:cBhvr>
                                        <p:cTn id="47" dur="1000"/>
                                        <p:tgtEl>
                                          <p:spTgt spid="24"/>
                                        </p:tgtEl>
                                      </p:cBhvr>
                                    </p:animEffect>
                                    <p:set>
                                      <p:cBhvr>
                                        <p:cTn id="48" dur="1" fill="hold">
                                          <p:stCondLst>
                                            <p:cond delay="999"/>
                                          </p:stCondLst>
                                        </p:cTn>
                                        <p:tgtEl>
                                          <p:spTgt spid="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5" presetClass="exit" presetSubtype="0" fill="hold" nodeType="clickEffect">
                                  <p:stCondLst>
                                    <p:cond delay="0"/>
                                  </p:stCondLst>
                                  <p:childTnLst>
                                    <p:anim calcmode="lin" valueType="num">
                                      <p:cBhvr>
                                        <p:cTn id="52" dur="1000"/>
                                        <p:tgtEl>
                                          <p:spTgt spid="23"/>
                                        </p:tgtEl>
                                        <p:attrNameLst>
                                          <p:attrName>ppt_w</p:attrName>
                                        </p:attrNameLst>
                                      </p:cBhvr>
                                      <p:tavLst>
                                        <p:tav tm="0">
                                          <p:val>
                                            <p:strVal val="ppt_w"/>
                                          </p:val>
                                        </p:tav>
                                        <p:tav tm="100000">
                                          <p:val>
                                            <p:strVal val="ppt_w*0.70"/>
                                          </p:val>
                                        </p:tav>
                                      </p:tavLst>
                                    </p:anim>
                                    <p:anim calcmode="lin" valueType="num">
                                      <p:cBhvr>
                                        <p:cTn id="53" dur="1000"/>
                                        <p:tgtEl>
                                          <p:spTgt spid="23"/>
                                        </p:tgtEl>
                                        <p:attrNameLst>
                                          <p:attrName>ppt_h</p:attrName>
                                        </p:attrNameLst>
                                      </p:cBhvr>
                                      <p:tavLst>
                                        <p:tav tm="0">
                                          <p:val>
                                            <p:strVal val="ppt_h"/>
                                          </p:val>
                                        </p:tav>
                                        <p:tav tm="100000">
                                          <p:val>
                                            <p:strVal val="ppt_h"/>
                                          </p:val>
                                        </p:tav>
                                      </p:tavLst>
                                    </p:anim>
                                    <p:animEffect transition="out" filter="fade">
                                      <p:cBhvr>
                                        <p:cTn id="54" dur="1000"/>
                                        <p:tgtEl>
                                          <p:spTgt spid="23"/>
                                        </p:tgtEl>
                                      </p:cBhvr>
                                    </p:animEffect>
                                    <p:set>
                                      <p:cBhvr>
                                        <p:cTn id="55" dur="1" fill="hold">
                                          <p:stCondLst>
                                            <p:cond delay="999"/>
                                          </p:stCondLst>
                                        </p:cTn>
                                        <p:tgtEl>
                                          <p:spTgt spid="23"/>
                                        </p:tgtEl>
                                        <p:attrNameLst>
                                          <p:attrName>style.visibility</p:attrName>
                                        </p:attrNameLst>
                                      </p:cBhvr>
                                      <p:to>
                                        <p:strVal val="hidden"/>
                                      </p:to>
                                    </p:set>
                                  </p:childTnLst>
                                </p:cTn>
                              </p:par>
                              <p:par>
                                <p:cTn id="56" presetID="55" presetClass="exit" presetSubtype="0" fill="hold" grpId="0" nodeType="withEffect">
                                  <p:stCondLst>
                                    <p:cond delay="0"/>
                                  </p:stCondLst>
                                  <p:childTnLst>
                                    <p:anim calcmode="lin" valueType="num">
                                      <p:cBhvr>
                                        <p:cTn id="57" dur="1000"/>
                                        <p:tgtEl>
                                          <p:spTgt spid="206"/>
                                        </p:tgtEl>
                                        <p:attrNameLst>
                                          <p:attrName>ppt_w</p:attrName>
                                        </p:attrNameLst>
                                      </p:cBhvr>
                                      <p:tavLst>
                                        <p:tav tm="0">
                                          <p:val>
                                            <p:strVal val="ppt_w"/>
                                          </p:val>
                                        </p:tav>
                                        <p:tav tm="100000">
                                          <p:val>
                                            <p:strVal val="ppt_w*0.70"/>
                                          </p:val>
                                        </p:tav>
                                      </p:tavLst>
                                    </p:anim>
                                    <p:anim calcmode="lin" valueType="num">
                                      <p:cBhvr>
                                        <p:cTn id="58" dur="1000"/>
                                        <p:tgtEl>
                                          <p:spTgt spid="206"/>
                                        </p:tgtEl>
                                        <p:attrNameLst>
                                          <p:attrName>ppt_h</p:attrName>
                                        </p:attrNameLst>
                                      </p:cBhvr>
                                      <p:tavLst>
                                        <p:tav tm="0">
                                          <p:val>
                                            <p:strVal val="ppt_h"/>
                                          </p:val>
                                        </p:tav>
                                        <p:tav tm="100000">
                                          <p:val>
                                            <p:strVal val="ppt_h"/>
                                          </p:val>
                                        </p:tav>
                                      </p:tavLst>
                                    </p:anim>
                                    <p:animEffect transition="out" filter="fade">
                                      <p:cBhvr>
                                        <p:cTn id="59" dur="1000"/>
                                        <p:tgtEl>
                                          <p:spTgt spid="206"/>
                                        </p:tgtEl>
                                      </p:cBhvr>
                                    </p:animEffect>
                                    <p:set>
                                      <p:cBhvr>
                                        <p:cTn id="60" dur="1" fill="hold">
                                          <p:stCondLst>
                                            <p:cond delay="999"/>
                                          </p:stCondLst>
                                        </p:cTn>
                                        <p:tgtEl>
                                          <p:spTgt spid="20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5" presetClass="exit" presetSubtype="0" fill="hold" nodeType="clickEffect">
                                  <p:stCondLst>
                                    <p:cond delay="0"/>
                                  </p:stCondLst>
                                  <p:childTnLst>
                                    <p:anim calcmode="lin" valueType="num">
                                      <p:cBhvr>
                                        <p:cTn id="64" dur="1000"/>
                                        <p:tgtEl>
                                          <p:spTgt spid="22"/>
                                        </p:tgtEl>
                                        <p:attrNameLst>
                                          <p:attrName>ppt_w</p:attrName>
                                        </p:attrNameLst>
                                      </p:cBhvr>
                                      <p:tavLst>
                                        <p:tav tm="0">
                                          <p:val>
                                            <p:strVal val="ppt_w"/>
                                          </p:val>
                                        </p:tav>
                                        <p:tav tm="100000">
                                          <p:val>
                                            <p:strVal val="ppt_w*0.70"/>
                                          </p:val>
                                        </p:tav>
                                      </p:tavLst>
                                    </p:anim>
                                    <p:anim calcmode="lin" valueType="num">
                                      <p:cBhvr>
                                        <p:cTn id="65" dur="1000"/>
                                        <p:tgtEl>
                                          <p:spTgt spid="22"/>
                                        </p:tgtEl>
                                        <p:attrNameLst>
                                          <p:attrName>ppt_h</p:attrName>
                                        </p:attrNameLst>
                                      </p:cBhvr>
                                      <p:tavLst>
                                        <p:tav tm="0">
                                          <p:val>
                                            <p:strVal val="ppt_h"/>
                                          </p:val>
                                        </p:tav>
                                        <p:tav tm="100000">
                                          <p:val>
                                            <p:strVal val="ppt_h"/>
                                          </p:val>
                                        </p:tav>
                                      </p:tavLst>
                                    </p:anim>
                                    <p:animEffect transition="out" filter="fade">
                                      <p:cBhvr>
                                        <p:cTn id="66" dur="1000"/>
                                        <p:tgtEl>
                                          <p:spTgt spid="22"/>
                                        </p:tgtEl>
                                      </p:cBhvr>
                                    </p:animEffect>
                                    <p:set>
                                      <p:cBhvr>
                                        <p:cTn id="67" dur="1" fill="hold">
                                          <p:stCondLst>
                                            <p:cond delay="999"/>
                                          </p:stCondLst>
                                        </p:cTn>
                                        <p:tgtEl>
                                          <p:spTgt spid="22"/>
                                        </p:tgtEl>
                                        <p:attrNameLst>
                                          <p:attrName>style.visibility</p:attrName>
                                        </p:attrNameLst>
                                      </p:cBhvr>
                                      <p:to>
                                        <p:strVal val="hidden"/>
                                      </p:to>
                                    </p:set>
                                  </p:childTnLst>
                                </p:cTn>
                              </p:par>
                              <p:par>
                                <p:cTn id="68" presetID="55" presetClass="exit" presetSubtype="0" fill="hold" nodeType="withEffect">
                                  <p:stCondLst>
                                    <p:cond delay="0"/>
                                  </p:stCondLst>
                                  <p:childTnLst>
                                    <p:anim calcmode="lin" valueType="num">
                                      <p:cBhvr>
                                        <p:cTn id="69" dur="1000"/>
                                        <p:tgtEl>
                                          <p:spTgt spid="209"/>
                                        </p:tgtEl>
                                        <p:attrNameLst>
                                          <p:attrName>ppt_w</p:attrName>
                                        </p:attrNameLst>
                                      </p:cBhvr>
                                      <p:tavLst>
                                        <p:tav tm="0">
                                          <p:val>
                                            <p:strVal val="ppt_w"/>
                                          </p:val>
                                        </p:tav>
                                        <p:tav tm="100000">
                                          <p:val>
                                            <p:strVal val="ppt_w*0.70"/>
                                          </p:val>
                                        </p:tav>
                                      </p:tavLst>
                                    </p:anim>
                                    <p:anim calcmode="lin" valueType="num">
                                      <p:cBhvr>
                                        <p:cTn id="70" dur="1000"/>
                                        <p:tgtEl>
                                          <p:spTgt spid="209"/>
                                        </p:tgtEl>
                                        <p:attrNameLst>
                                          <p:attrName>ppt_h</p:attrName>
                                        </p:attrNameLst>
                                      </p:cBhvr>
                                      <p:tavLst>
                                        <p:tav tm="0">
                                          <p:val>
                                            <p:strVal val="ppt_h"/>
                                          </p:val>
                                        </p:tav>
                                        <p:tav tm="100000">
                                          <p:val>
                                            <p:strVal val="ppt_h"/>
                                          </p:val>
                                        </p:tav>
                                      </p:tavLst>
                                    </p:anim>
                                    <p:animEffect transition="out" filter="fade">
                                      <p:cBhvr>
                                        <p:cTn id="71" dur="1000"/>
                                        <p:tgtEl>
                                          <p:spTgt spid="209"/>
                                        </p:tgtEl>
                                      </p:cBhvr>
                                    </p:animEffect>
                                    <p:set>
                                      <p:cBhvr>
                                        <p:cTn id="72" dur="1" fill="hold">
                                          <p:stCondLst>
                                            <p:cond delay="999"/>
                                          </p:stCondLst>
                                        </p:cTn>
                                        <p:tgtEl>
                                          <p:spTgt spid="2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4"/>
                    </p:tgtEl>
                  </p:cond>
                </p:stCondLst>
                <p:endSync evt="end" delay="0">
                  <p:rtn val="all"/>
                </p:endSync>
                <p:childTnLst>
                  <p:par>
                    <p:cTn id="74" fill="hold">
                      <p:stCondLst>
                        <p:cond delay="indefinite"/>
                      </p:stCondLst>
                      <p:childTnLst>
                        <p:par>
                          <p:cTn id="75" fill="hold">
                            <p:stCondLst>
                              <p:cond delay="0"/>
                            </p:stCondLst>
                            <p:childTnLst>
                              <p:par>
                                <p:cTn id="76" presetID="52" presetClass="entr" presetSubtype="0" fill="hold" grpId="0" nodeType="clickEffect">
                                  <p:stCondLst>
                                    <p:cond delay="0"/>
                                  </p:stCondLst>
                                  <p:childTnLst>
                                    <p:set>
                                      <p:cBhvr>
                                        <p:cTn id="77" dur="1" fill="hold">
                                          <p:stCondLst>
                                            <p:cond delay="0"/>
                                          </p:stCondLst>
                                        </p:cTn>
                                        <p:tgtEl>
                                          <p:spTgt spid="132"/>
                                        </p:tgtEl>
                                        <p:attrNameLst>
                                          <p:attrName>style.visibility</p:attrName>
                                        </p:attrNameLst>
                                      </p:cBhvr>
                                      <p:to>
                                        <p:strVal val="visible"/>
                                      </p:to>
                                    </p:set>
                                    <p:animScale>
                                      <p:cBhvr>
                                        <p:cTn id="78" dur="1000" decel="50000" fill="hold">
                                          <p:stCondLst>
                                            <p:cond delay="0"/>
                                          </p:stCondLst>
                                        </p:cTn>
                                        <p:tgtEl>
                                          <p:spTgt spid="1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9" dur="1000" decel="50000" fill="hold">
                                          <p:stCondLst>
                                            <p:cond delay="0"/>
                                          </p:stCondLst>
                                        </p:cTn>
                                        <p:tgtEl>
                                          <p:spTgt spid="132"/>
                                        </p:tgtEl>
                                        <p:attrNameLst>
                                          <p:attrName>ppt_x</p:attrName>
                                          <p:attrName>ppt_y</p:attrName>
                                        </p:attrNameLst>
                                      </p:cBhvr>
                                    </p:animMotion>
                                    <p:animEffect transition="in" filter="fade">
                                      <p:cBhvr>
                                        <p:cTn id="80" dur="1000"/>
                                        <p:tgtEl>
                                          <p:spTgt spid="132"/>
                                        </p:tgtEl>
                                      </p:cBhvr>
                                    </p:animEffect>
                                  </p:childTnLst>
                                </p:cTn>
                              </p:par>
                              <p:par>
                                <p:cTn id="81" presetID="29" presetClass="entr" presetSubtype="0" fill="hold" nodeType="withEffect">
                                  <p:stCondLst>
                                    <p:cond delay="0"/>
                                  </p:stCondLst>
                                  <p:childTnLst>
                                    <p:set>
                                      <p:cBhvr>
                                        <p:cTn id="82" dur="1" fill="hold">
                                          <p:stCondLst>
                                            <p:cond delay="0"/>
                                          </p:stCondLst>
                                        </p:cTn>
                                        <p:tgtEl>
                                          <p:spTgt spid="124"/>
                                        </p:tgtEl>
                                        <p:attrNameLst>
                                          <p:attrName>style.visibility</p:attrName>
                                        </p:attrNameLst>
                                      </p:cBhvr>
                                      <p:to>
                                        <p:strVal val="visible"/>
                                      </p:to>
                                    </p:set>
                                    <p:anim calcmode="lin" valueType="num">
                                      <p:cBhvr>
                                        <p:cTn id="83" dur="1000" fill="hold"/>
                                        <p:tgtEl>
                                          <p:spTgt spid="124"/>
                                        </p:tgtEl>
                                        <p:attrNameLst>
                                          <p:attrName>ppt_x</p:attrName>
                                        </p:attrNameLst>
                                      </p:cBhvr>
                                      <p:tavLst>
                                        <p:tav tm="0">
                                          <p:val>
                                            <p:strVal val="#ppt_x-.2"/>
                                          </p:val>
                                        </p:tav>
                                        <p:tav tm="100000">
                                          <p:val>
                                            <p:strVal val="#ppt_x"/>
                                          </p:val>
                                        </p:tav>
                                      </p:tavLst>
                                    </p:anim>
                                    <p:anim calcmode="lin" valueType="num">
                                      <p:cBhvr>
                                        <p:cTn id="84" dur="1000" fill="hold"/>
                                        <p:tgtEl>
                                          <p:spTgt spid="124"/>
                                        </p:tgtEl>
                                        <p:attrNameLst>
                                          <p:attrName>ppt_y</p:attrName>
                                        </p:attrNameLst>
                                      </p:cBhvr>
                                      <p:tavLst>
                                        <p:tav tm="0">
                                          <p:val>
                                            <p:strVal val="#ppt_y"/>
                                          </p:val>
                                        </p:tav>
                                        <p:tav tm="100000">
                                          <p:val>
                                            <p:strVal val="#ppt_y"/>
                                          </p:val>
                                        </p:tav>
                                      </p:tavLst>
                                    </p:anim>
                                    <p:animEffect transition="in" filter="wipe(right)" prLst="gradientSize: 0.1">
                                      <p:cBhvr>
                                        <p:cTn id="85" dur="1000"/>
                                        <p:tgtEl>
                                          <p:spTgt spid="12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2" presetClass="path" presetSubtype="0" accel="50000" decel="50000" fill="hold" nodeType="clickEffect">
                                  <p:stCondLst>
                                    <p:cond delay="0"/>
                                  </p:stCondLst>
                                  <p:childTnLst>
                                    <p:animMotion origin="layout" path="M -1.94444E-6 -7.40741E-7 L -0.19705 0.72384 " pathEditMode="relative" rAng="0" ptsTypes="AA">
                                      <p:cBhvr>
                                        <p:cTn id="89" dur="2000" fill="hold"/>
                                        <p:tgtEl>
                                          <p:spTgt spid="140"/>
                                        </p:tgtEl>
                                        <p:attrNameLst>
                                          <p:attrName>ppt_x</p:attrName>
                                          <p:attrName>ppt_y</p:attrName>
                                        </p:attrNameLst>
                                      </p:cBhvr>
                                      <p:rCtr x="-9900" y="36200"/>
                                    </p:animMotion>
                                  </p:childTnLst>
                                </p:cTn>
                              </p:par>
                            </p:childTnLst>
                          </p:cTn>
                        </p:par>
                      </p:childTnLst>
                    </p:cTn>
                  </p:par>
                </p:childTnLst>
              </p:cTn>
              <p:nextCondLst>
                <p:cond evt="onClick" delay="0">
                  <p:tgtEl>
                    <p:spTgt spid="4"/>
                  </p:tgtEl>
                </p:cond>
              </p:nextCondLst>
            </p:seq>
            <p:seq concurrent="1" nextAc="seek">
              <p:cTn id="90" restart="whenNotActive" fill="hold" evtFilter="cancelBubble" nodeType="interactiveSeq">
                <p:stCondLst>
                  <p:cond evt="onClick" delay="0">
                    <p:tgtEl>
                      <p:spTgt spid="124"/>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9" presetClass="exit" presetSubtype="0" fill="hold" grpId="1" nodeType="clickEffect">
                                  <p:stCondLst>
                                    <p:cond delay="0"/>
                                  </p:stCondLst>
                                  <p:childTnLst>
                                    <p:animEffect transition="out" filter="dissolve">
                                      <p:cBhvr>
                                        <p:cTn id="94" dur="500"/>
                                        <p:tgtEl>
                                          <p:spTgt spid="132"/>
                                        </p:tgtEl>
                                      </p:cBhvr>
                                    </p:animEffect>
                                    <p:set>
                                      <p:cBhvr>
                                        <p:cTn id="95" dur="1" fill="hold">
                                          <p:stCondLst>
                                            <p:cond delay="499"/>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96" restart="whenNotActive" fill="hold" evtFilter="cancelBubble" nodeType="interactiveSeq">
                <p:stCondLst>
                  <p:cond evt="onClick" delay="0">
                    <p:tgtEl>
                      <p:spTgt spid="6"/>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9" presetClass="entr" presetSubtype="10" fill="hold" nodeType="clickEffect">
                                  <p:stCondLst>
                                    <p:cond delay="0"/>
                                  </p:stCondLst>
                                  <p:childTnLst>
                                    <p:set>
                                      <p:cBhvr>
                                        <p:cTn id="100" dur="1" fill="hold">
                                          <p:stCondLst>
                                            <p:cond delay="0"/>
                                          </p:stCondLst>
                                        </p:cTn>
                                        <p:tgtEl>
                                          <p:spTgt spid="144"/>
                                        </p:tgtEl>
                                        <p:attrNameLst>
                                          <p:attrName>style.visibility</p:attrName>
                                        </p:attrNameLst>
                                      </p:cBhvr>
                                      <p:to>
                                        <p:strVal val="visible"/>
                                      </p:to>
                                    </p:set>
                                    <p:anim calcmode="lin" valueType="num">
                                      <p:cBhvr>
                                        <p:cTn id="101" dur="500" fill="hold"/>
                                        <p:tgtEl>
                                          <p:spTgt spid="144"/>
                                        </p:tgtEl>
                                        <p:attrNameLst>
                                          <p:attrName>ppt_w</p:attrName>
                                        </p:attrNameLst>
                                      </p:cBhvr>
                                      <p:tavLst>
                                        <p:tav tm="0" fmla="#ppt_w*sin(2.5*pi*$)">
                                          <p:val>
                                            <p:fltVal val="0"/>
                                          </p:val>
                                        </p:tav>
                                        <p:tav tm="100000">
                                          <p:val>
                                            <p:fltVal val="1"/>
                                          </p:val>
                                        </p:tav>
                                      </p:tavLst>
                                    </p:anim>
                                    <p:anim calcmode="lin" valueType="num">
                                      <p:cBhvr>
                                        <p:cTn id="102" dur="500" fill="hold"/>
                                        <p:tgtEl>
                                          <p:spTgt spid="144"/>
                                        </p:tgtEl>
                                        <p:attrNameLst>
                                          <p:attrName>ppt_h</p:attrName>
                                        </p:attrNameLst>
                                      </p:cBhvr>
                                      <p:tavLst>
                                        <p:tav tm="0">
                                          <p:val>
                                            <p:strVal val="#ppt_h"/>
                                          </p:val>
                                        </p:tav>
                                        <p:tav tm="100000">
                                          <p:val>
                                            <p:strVal val="#ppt_h"/>
                                          </p:val>
                                        </p:tav>
                                      </p:tavLst>
                                    </p:anim>
                                  </p:childTnLst>
                                </p:cTn>
                              </p:par>
                              <p:par>
                                <p:cTn id="103" presetID="10" presetClass="entr" presetSubtype="0" fill="hold" nodeType="withEffect">
                                  <p:stCondLst>
                                    <p:cond delay="0"/>
                                  </p:stCondLst>
                                  <p:childTnLst>
                                    <p:set>
                                      <p:cBhvr>
                                        <p:cTn id="104" dur="1" fill="hold">
                                          <p:stCondLst>
                                            <p:cond delay="0"/>
                                          </p:stCondLst>
                                        </p:cTn>
                                        <p:tgtEl>
                                          <p:spTgt spid="126"/>
                                        </p:tgtEl>
                                        <p:attrNameLst>
                                          <p:attrName>style.visibility</p:attrName>
                                        </p:attrNameLst>
                                      </p:cBhvr>
                                      <p:to>
                                        <p:strVal val="visible"/>
                                      </p:to>
                                    </p:set>
                                    <p:animEffect transition="in" filter="fade">
                                      <p:cBhvr>
                                        <p:cTn id="105" dur="2000"/>
                                        <p:tgtEl>
                                          <p:spTgt spid="126"/>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2" presetClass="path" presetSubtype="0" accel="50000" decel="50000" fill="hold" nodeType="clickEffect">
                                  <p:stCondLst>
                                    <p:cond delay="0"/>
                                  </p:stCondLst>
                                  <p:childTnLst>
                                    <p:animMotion origin="layout" path="M -0.02083 0.00695 L -0.14132 0.62176 " pathEditMode="relative" rAng="0" ptsTypes="AA">
                                      <p:cBhvr>
                                        <p:cTn id="109" dur="2000" fill="hold"/>
                                        <p:tgtEl>
                                          <p:spTgt spid="75"/>
                                        </p:tgtEl>
                                        <p:attrNameLst>
                                          <p:attrName>ppt_x</p:attrName>
                                          <p:attrName>ppt_y</p:attrName>
                                        </p:attrNameLst>
                                      </p:cBhvr>
                                      <p:rCtr x="-6024" y="30741"/>
                                    </p:animMotion>
                                  </p:childTnLst>
                                </p:cTn>
                              </p:par>
                            </p:childTnLst>
                          </p:cTn>
                        </p:par>
                      </p:childTnLst>
                    </p:cTn>
                  </p:par>
                </p:childTnLst>
              </p:cTn>
              <p:nextCondLst>
                <p:cond evt="onClick" delay="0">
                  <p:tgtEl>
                    <p:spTgt spid="6"/>
                  </p:tgtEl>
                </p:cond>
              </p:nextCondLst>
            </p:seq>
            <p:seq concurrent="1" nextAc="seek">
              <p:cTn id="110" restart="whenNotActive" fill="hold" evtFilter="cancelBubble" nodeType="interactiveSeq">
                <p:stCondLst>
                  <p:cond evt="onClick" delay="0">
                    <p:tgtEl>
                      <p:spTgt spid="126"/>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52" presetClass="exit" presetSubtype="0" fill="hold" nodeType="clickEffect">
                                  <p:stCondLst>
                                    <p:cond delay="0"/>
                                  </p:stCondLst>
                                  <p:childTnLst>
                                    <p:animScale>
                                      <p:cBhvr>
                                        <p:cTn id="114" dur="1000" accel="50000">
                                          <p:stCondLst>
                                            <p:cond delay="0"/>
                                          </p:stCondLst>
                                        </p:cTn>
                                        <p:tgtEl>
                                          <p:spTgt spid="14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5" dur="1000" accel="50000">
                                          <p:stCondLst>
                                            <p:cond delay="0"/>
                                          </p:stCondLst>
                                        </p:cTn>
                                        <p:tgtEl>
                                          <p:spTgt spid="144"/>
                                        </p:tgtEl>
                                        <p:attrNameLst>
                                          <p:attrName>ppt_x</p:attrName>
                                          <p:attrName>ppt_y</p:attrName>
                                        </p:attrNameLst>
                                      </p:cBhvr>
                                    </p:animMotion>
                                    <p:animEffect transition="out" filter="fade">
                                      <p:cBhvr>
                                        <p:cTn id="116" dur="1000"/>
                                        <p:tgtEl>
                                          <p:spTgt spid="144"/>
                                        </p:tgtEl>
                                      </p:cBhvr>
                                    </p:animEffect>
                                    <p:set>
                                      <p:cBhvr>
                                        <p:cTn id="117" dur="1" fill="hold">
                                          <p:stCondLst>
                                            <p:cond delay="9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18" restart="whenNotActive" fill="hold" evtFilter="cancelBubble" nodeType="interactiveSeq">
                <p:stCondLst>
                  <p:cond evt="onClick" delay="0">
                    <p:tgtEl>
                      <p:spTgt spid="5"/>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1" presetClass="entr" presetSubtype="4" fill="hold" grpId="0" nodeType="clickEffect">
                                  <p:stCondLst>
                                    <p:cond delay="0"/>
                                  </p:stCondLst>
                                  <p:childTnLst>
                                    <p:set>
                                      <p:cBhvr>
                                        <p:cTn id="122" dur="1" fill="hold">
                                          <p:stCondLst>
                                            <p:cond delay="0"/>
                                          </p:stCondLst>
                                        </p:cTn>
                                        <p:tgtEl>
                                          <p:spTgt spid="146"/>
                                        </p:tgtEl>
                                        <p:attrNameLst>
                                          <p:attrName>style.visibility</p:attrName>
                                        </p:attrNameLst>
                                      </p:cBhvr>
                                      <p:to>
                                        <p:strVal val="visible"/>
                                      </p:to>
                                    </p:set>
                                    <p:animEffect transition="in" filter="wheel(4)">
                                      <p:cBhvr>
                                        <p:cTn id="123" dur="1000"/>
                                        <p:tgtEl>
                                          <p:spTgt spid="146"/>
                                        </p:tgtEl>
                                      </p:cBhvr>
                                    </p:animEffect>
                                  </p:childTnLst>
                                </p:cTn>
                              </p:par>
                              <p:par>
                                <p:cTn id="124" presetID="18" presetClass="entr" presetSubtype="12" fill="hold" nodeType="withEffect">
                                  <p:stCondLst>
                                    <p:cond delay="0"/>
                                  </p:stCondLst>
                                  <p:childTnLst>
                                    <p:set>
                                      <p:cBhvr>
                                        <p:cTn id="125" dur="1" fill="hold">
                                          <p:stCondLst>
                                            <p:cond delay="0"/>
                                          </p:stCondLst>
                                        </p:cTn>
                                        <p:tgtEl>
                                          <p:spTgt spid="127"/>
                                        </p:tgtEl>
                                        <p:attrNameLst>
                                          <p:attrName>style.visibility</p:attrName>
                                        </p:attrNameLst>
                                      </p:cBhvr>
                                      <p:to>
                                        <p:strVal val="visible"/>
                                      </p:to>
                                    </p:set>
                                    <p:animEffect transition="in" filter="strips(downLeft)">
                                      <p:cBhvr>
                                        <p:cTn id="126" dur="500"/>
                                        <p:tgtEl>
                                          <p:spTgt spid="127"/>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2" presetClass="path" presetSubtype="0" accel="50000" decel="50000" fill="hold" nodeType="clickEffect">
                                  <p:stCondLst>
                                    <p:cond delay="0"/>
                                  </p:stCondLst>
                                  <p:childTnLst>
                                    <p:animMotion origin="layout" path="M 5E-6 1.23457E-6 L -0.08749 0.52315 " pathEditMode="relative" rAng="0" ptsTypes="AA">
                                      <p:cBhvr>
                                        <p:cTn id="130" dur="2000" fill="hold"/>
                                        <p:tgtEl>
                                          <p:spTgt spid="87"/>
                                        </p:tgtEl>
                                        <p:attrNameLst>
                                          <p:attrName>ppt_x</p:attrName>
                                          <p:attrName>ppt_y</p:attrName>
                                        </p:attrNameLst>
                                      </p:cBhvr>
                                      <p:rCtr x="-4375" y="26157"/>
                                    </p:animMotion>
                                  </p:childTnLst>
                                </p:cTn>
                              </p:par>
                            </p:childTnLst>
                          </p:cTn>
                        </p:par>
                      </p:childTnLst>
                    </p:cTn>
                  </p:par>
                </p:childTnLst>
              </p:cTn>
              <p:nextCondLst>
                <p:cond evt="onClick" delay="0">
                  <p:tgtEl>
                    <p:spTgt spid="5"/>
                  </p:tgtEl>
                </p:cond>
              </p:nextCondLst>
            </p:seq>
            <p:seq concurrent="1" nextAc="seek">
              <p:cTn id="131" restart="whenNotActive" fill="hold" evtFilter="cancelBubble" nodeType="interactiveSeq">
                <p:stCondLst>
                  <p:cond evt="onClick" delay="0">
                    <p:tgtEl>
                      <p:spTgt spid="127"/>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52" presetClass="exit" presetSubtype="0" fill="hold" grpId="1" nodeType="clickEffect">
                                  <p:stCondLst>
                                    <p:cond delay="0"/>
                                  </p:stCondLst>
                                  <p:childTnLst>
                                    <p:animScale>
                                      <p:cBhvr>
                                        <p:cTn id="135" dur="1000" accel="50000">
                                          <p:stCondLst>
                                            <p:cond delay="0"/>
                                          </p:stCondLst>
                                        </p:cTn>
                                        <p:tgtEl>
                                          <p:spTgt spid="14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6" dur="1000" accel="50000">
                                          <p:stCondLst>
                                            <p:cond delay="0"/>
                                          </p:stCondLst>
                                        </p:cTn>
                                        <p:tgtEl>
                                          <p:spTgt spid="146"/>
                                        </p:tgtEl>
                                        <p:attrNameLst>
                                          <p:attrName>ppt_x</p:attrName>
                                          <p:attrName>ppt_y</p:attrName>
                                        </p:attrNameLst>
                                      </p:cBhvr>
                                    </p:animMotion>
                                    <p:animEffect transition="out" filter="fade">
                                      <p:cBhvr>
                                        <p:cTn id="137" dur="1000"/>
                                        <p:tgtEl>
                                          <p:spTgt spid="146"/>
                                        </p:tgtEl>
                                      </p:cBhvr>
                                    </p:animEffect>
                                    <p:set>
                                      <p:cBhvr>
                                        <p:cTn id="138" dur="1" fill="hold">
                                          <p:stCondLst>
                                            <p:cond delay="9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39" restart="whenNotActive" fill="hold" evtFilter="cancelBubble" nodeType="interactiveSeq">
                <p:stCondLst>
                  <p:cond evt="onClick" delay="0">
                    <p:tgtEl>
                      <p:spTgt spid="8"/>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8" presetClass="entr" presetSubtype="12" fill="hold" grpId="0" nodeType="withEffect">
                                  <p:stCondLst>
                                    <p:cond delay="0"/>
                                  </p:stCondLst>
                                  <p:childTnLst>
                                    <p:set>
                                      <p:cBhvr>
                                        <p:cTn id="143" dur="1" fill="hold">
                                          <p:stCondLst>
                                            <p:cond delay="0"/>
                                          </p:stCondLst>
                                        </p:cTn>
                                        <p:tgtEl>
                                          <p:spTgt spid="147"/>
                                        </p:tgtEl>
                                        <p:attrNameLst>
                                          <p:attrName>style.visibility</p:attrName>
                                        </p:attrNameLst>
                                      </p:cBhvr>
                                      <p:to>
                                        <p:strVal val="visible"/>
                                      </p:to>
                                    </p:set>
                                    <p:animEffect transition="in" filter="strips(downLeft)">
                                      <p:cBhvr>
                                        <p:cTn id="144" dur="500"/>
                                        <p:tgtEl>
                                          <p:spTgt spid="147"/>
                                        </p:tgtEl>
                                      </p:cBhvr>
                                    </p:animEffect>
                                  </p:childTnLst>
                                </p:cTn>
                              </p:par>
                              <p:par>
                                <p:cTn id="145" presetID="29" presetClass="entr" presetSubtype="0" fill="hold" nodeType="withEffect">
                                  <p:stCondLst>
                                    <p:cond delay="0"/>
                                  </p:stCondLst>
                                  <p:childTnLst>
                                    <p:set>
                                      <p:cBhvr>
                                        <p:cTn id="146" dur="1" fill="hold">
                                          <p:stCondLst>
                                            <p:cond delay="0"/>
                                          </p:stCondLst>
                                        </p:cTn>
                                        <p:tgtEl>
                                          <p:spTgt spid="96"/>
                                        </p:tgtEl>
                                        <p:attrNameLst>
                                          <p:attrName>style.visibility</p:attrName>
                                        </p:attrNameLst>
                                      </p:cBhvr>
                                      <p:to>
                                        <p:strVal val="visible"/>
                                      </p:to>
                                    </p:set>
                                    <p:anim calcmode="lin" valueType="num">
                                      <p:cBhvr>
                                        <p:cTn id="147" dur="1000" fill="hold"/>
                                        <p:tgtEl>
                                          <p:spTgt spid="96"/>
                                        </p:tgtEl>
                                        <p:attrNameLst>
                                          <p:attrName>ppt_x</p:attrName>
                                        </p:attrNameLst>
                                      </p:cBhvr>
                                      <p:tavLst>
                                        <p:tav tm="0">
                                          <p:val>
                                            <p:strVal val="#ppt_x-.2"/>
                                          </p:val>
                                        </p:tav>
                                        <p:tav tm="100000">
                                          <p:val>
                                            <p:strVal val="#ppt_x"/>
                                          </p:val>
                                        </p:tav>
                                      </p:tavLst>
                                    </p:anim>
                                    <p:anim calcmode="lin" valueType="num">
                                      <p:cBhvr>
                                        <p:cTn id="148" dur="1000" fill="hold"/>
                                        <p:tgtEl>
                                          <p:spTgt spid="96"/>
                                        </p:tgtEl>
                                        <p:attrNameLst>
                                          <p:attrName>ppt_y</p:attrName>
                                        </p:attrNameLst>
                                      </p:cBhvr>
                                      <p:tavLst>
                                        <p:tav tm="0">
                                          <p:val>
                                            <p:strVal val="#ppt_y"/>
                                          </p:val>
                                        </p:tav>
                                        <p:tav tm="100000">
                                          <p:val>
                                            <p:strVal val="#ppt_y"/>
                                          </p:val>
                                        </p:tav>
                                      </p:tavLst>
                                    </p:anim>
                                    <p:animEffect transition="in" filter="wipe(right)" prLst="gradientSize: 0.1">
                                      <p:cBhvr>
                                        <p:cTn id="149" dur="1000"/>
                                        <p:tgtEl>
                                          <p:spTgt spid="96"/>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42" presetClass="path" presetSubtype="0" accel="50000" decel="50000" fill="hold" nodeType="clickEffect">
                                  <p:stCondLst>
                                    <p:cond delay="0"/>
                                  </p:stCondLst>
                                  <p:childTnLst>
                                    <p:animMotion origin="layout" path="M -0.03194 0.01041 L -0.02916 0.42314 " pathEditMode="relative" rAng="0" ptsTypes="AA">
                                      <p:cBhvr>
                                        <p:cTn id="153" dur="2000" fill="hold"/>
                                        <p:tgtEl>
                                          <p:spTgt spid="92"/>
                                        </p:tgtEl>
                                        <p:attrNameLst>
                                          <p:attrName>ppt_x</p:attrName>
                                          <p:attrName>ppt_y</p:attrName>
                                        </p:attrNameLst>
                                      </p:cBhvr>
                                      <p:rCtr x="139" y="20625"/>
                                    </p:animMotion>
                                  </p:childTnLst>
                                </p:cTn>
                              </p:par>
                            </p:childTnLst>
                          </p:cTn>
                        </p:par>
                      </p:childTnLst>
                    </p:cTn>
                  </p:par>
                </p:childTnLst>
              </p:cTn>
              <p:nextCondLst>
                <p:cond evt="onClick" delay="0">
                  <p:tgtEl>
                    <p:spTgt spid="8"/>
                  </p:tgtEl>
                </p:cond>
              </p:nextCondLst>
            </p:seq>
            <p:seq concurrent="1" nextAc="seek">
              <p:cTn id="154" restart="whenNotActive" fill="hold" evtFilter="cancelBubble" nodeType="interactiveSeq">
                <p:stCondLst>
                  <p:cond evt="onClick" delay="0">
                    <p:tgtEl>
                      <p:spTgt spid="7"/>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54" presetClass="entr" presetSubtype="0" accel="100000" fill="hold" grpId="0" nodeType="clickEffect">
                                  <p:stCondLst>
                                    <p:cond delay="0"/>
                                  </p:stCondLst>
                                  <p:childTnLst>
                                    <p:set>
                                      <p:cBhvr>
                                        <p:cTn id="158" dur="1" fill="hold">
                                          <p:stCondLst>
                                            <p:cond delay="0"/>
                                          </p:stCondLst>
                                        </p:cTn>
                                        <p:tgtEl>
                                          <p:spTgt spid="105"/>
                                        </p:tgtEl>
                                        <p:attrNameLst>
                                          <p:attrName>style.visibility</p:attrName>
                                        </p:attrNameLst>
                                      </p:cBhvr>
                                      <p:to>
                                        <p:strVal val="visible"/>
                                      </p:to>
                                    </p:set>
                                    <p:anim calcmode="lin" valueType="num">
                                      <p:cBhvr>
                                        <p:cTn id="159" dur="500" fill="hold"/>
                                        <p:tgtEl>
                                          <p:spTgt spid="105"/>
                                        </p:tgtEl>
                                        <p:attrNameLst>
                                          <p:attrName>ppt_w</p:attrName>
                                        </p:attrNameLst>
                                      </p:cBhvr>
                                      <p:tavLst>
                                        <p:tav tm="0">
                                          <p:val>
                                            <p:strVal val="#ppt_w*0.05"/>
                                          </p:val>
                                        </p:tav>
                                        <p:tav tm="100000">
                                          <p:val>
                                            <p:strVal val="#ppt_w"/>
                                          </p:val>
                                        </p:tav>
                                      </p:tavLst>
                                    </p:anim>
                                    <p:anim calcmode="lin" valueType="num">
                                      <p:cBhvr>
                                        <p:cTn id="160" dur="500" fill="hold"/>
                                        <p:tgtEl>
                                          <p:spTgt spid="105"/>
                                        </p:tgtEl>
                                        <p:attrNameLst>
                                          <p:attrName>ppt_h</p:attrName>
                                        </p:attrNameLst>
                                      </p:cBhvr>
                                      <p:tavLst>
                                        <p:tav tm="0">
                                          <p:val>
                                            <p:strVal val="#ppt_h"/>
                                          </p:val>
                                        </p:tav>
                                        <p:tav tm="100000">
                                          <p:val>
                                            <p:strVal val="#ppt_h"/>
                                          </p:val>
                                        </p:tav>
                                      </p:tavLst>
                                    </p:anim>
                                    <p:anim calcmode="lin" valueType="num">
                                      <p:cBhvr>
                                        <p:cTn id="161" dur="500" fill="hold"/>
                                        <p:tgtEl>
                                          <p:spTgt spid="105"/>
                                        </p:tgtEl>
                                        <p:attrNameLst>
                                          <p:attrName>ppt_x</p:attrName>
                                        </p:attrNameLst>
                                      </p:cBhvr>
                                      <p:tavLst>
                                        <p:tav tm="0">
                                          <p:val>
                                            <p:strVal val="#ppt_x-.2"/>
                                          </p:val>
                                        </p:tav>
                                        <p:tav tm="100000">
                                          <p:val>
                                            <p:strVal val="#ppt_x"/>
                                          </p:val>
                                        </p:tav>
                                      </p:tavLst>
                                    </p:anim>
                                    <p:anim calcmode="lin" valueType="num">
                                      <p:cBhvr>
                                        <p:cTn id="162" dur="500" fill="hold"/>
                                        <p:tgtEl>
                                          <p:spTgt spid="105"/>
                                        </p:tgtEl>
                                        <p:attrNameLst>
                                          <p:attrName>ppt_y</p:attrName>
                                        </p:attrNameLst>
                                      </p:cBhvr>
                                      <p:tavLst>
                                        <p:tav tm="0">
                                          <p:val>
                                            <p:strVal val="#ppt_y"/>
                                          </p:val>
                                        </p:tav>
                                        <p:tav tm="100000">
                                          <p:val>
                                            <p:strVal val="#ppt_y"/>
                                          </p:val>
                                        </p:tav>
                                      </p:tavLst>
                                    </p:anim>
                                    <p:animEffect transition="in" filter="fade">
                                      <p:cBhvr>
                                        <p:cTn id="163" dur="500"/>
                                        <p:tgtEl>
                                          <p:spTgt spid="105"/>
                                        </p:tgtEl>
                                      </p:cBhvr>
                                    </p:animEffect>
                                  </p:childTnLst>
                                </p:cTn>
                              </p:par>
                              <p:par>
                                <p:cTn id="164" presetID="54" presetClass="entr" presetSubtype="0" accel="100000" fill="hold" nodeType="withEffect">
                                  <p:stCondLst>
                                    <p:cond delay="0"/>
                                  </p:stCondLst>
                                  <p:childTnLst>
                                    <p:set>
                                      <p:cBhvr>
                                        <p:cTn id="165" dur="1" fill="hold">
                                          <p:stCondLst>
                                            <p:cond delay="0"/>
                                          </p:stCondLst>
                                        </p:cTn>
                                        <p:tgtEl>
                                          <p:spTgt spid="125"/>
                                        </p:tgtEl>
                                        <p:attrNameLst>
                                          <p:attrName>style.visibility</p:attrName>
                                        </p:attrNameLst>
                                      </p:cBhvr>
                                      <p:to>
                                        <p:strVal val="visible"/>
                                      </p:to>
                                    </p:set>
                                    <p:anim calcmode="lin" valueType="num">
                                      <p:cBhvr>
                                        <p:cTn id="166" dur="500" fill="hold"/>
                                        <p:tgtEl>
                                          <p:spTgt spid="125"/>
                                        </p:tgtEl>
                                        <p:attrNameLst>
                                          <p:attrName>ppt_w</p:attrName>
                                        </p:attrNameLst>
                                      </p:cBhvr>
                                      <p:tavLst>
                                        <p:tav tm="0">
                                          <p:val>
                                            <p:strVal val="#ppt_w*0.05"/>
                                          </p:val>
                                        </p:tav>
                                        <p:tav tm="100000">
                                          <p:val>
                                            <p:strVal val="#ppt_w"/>
                                          </p:val>
                                        </p:tav>
                                      </p:tavLst>
                                    </p:anim>
                                    <p:anim calcmode="lin" valueType="num">
                                      <p:cBhvr>
                                        <p:cTn id="167" dur="500" fill="hold"/>
                                        <p:tgtEl>
                                          <p:spTgt spid="125"/>
                                        </p:tgtEl>
                                        <p:attrNameLst>
                                          <p:attrName>ppt_h</p:attrName>
                                        </p:attrNameLst>
                                      </p:cBhvr>
                                      <p:tavLst>
                                        <p:tav tm="0">
                                          <p:val>
                                            <p:strVal val="#ppt_h"/>
                                          </p:val>
                                        </p:tav>
                                        <p:tav tm="100000">
                                          <p:val>
                                            <p:strVal val="#ppt_h"/>
                                          </p:val>
                                        </p:tav>
                                      </p:tavLst>
                                    </p:anim>
                                    <p:anim calcmode="lin" valueType="num">
                                      <p:cBhvr>
                                        <p:cTn id="168" dur="500" fill="hold"/>
                                        <p:tgtEl>
                                          <p:spTgt spid="125"/>
                                        </p:tgtEl>
                                        <p:attrNameLst>
                                          <p:attrName>ppt_x</p:attrName>
                                        </p:attrNameLst>
                                      </p:cBhvr>
                                      <p:tavLst>
                                        <p:tav tm="0">
                                          <p:val>
                                            <p:strVal val="#ppt_x-.2"/>
                                          </p:val>
                                        </p:tav>
                                        <p:tav tm="100000">
                                          <p:val>
                                            <p:strVal val="#ppt_x"/>
                                          </p:val>
                                        </p:tav>
                                      </p:tavLst>
                                    </p:anim>
                                    <p:anim calcmode="lin" valueType="num">
                                      <p:cBhvr>
                                        <p:cTn id="169" dur="500" fill="hold"/>
                                        <p:tgtEl>
                                          <p:spTgt spid="125"/>
                                        </p:tgtEl>
                                        <p:attrNameLst>
                                          <p:attrName>ppt_y</p:attrName>
                                        </p:attrNameLst>
                                      </p:cBhvr>
                                      <p:tavLst>
                                        <p:tav tm="0">
                                          <p:val>
                                            <p:strVal val="#ppt_y"/>
                                          </p:val>
                                        </p:tav>
                                        <p:tav tm="100000">
                                          <p:val>
                                            <p:strVal val="#ppt_y"/>
                                          </p:val>
                                        </p:tav>
                                      </p:tavLst>
                                    </p:anim>
                                    <p:animEffect transition="in" filter="fade">
                                      <p:cBhvr>
                                        <p:cTn id="170" dur="500"/>
                                        <p:tgtEl>
                                          <p:spTgt spid="125"/>
                                        </p:tgtEl>
                                      </p:cBhvr>
                                    </p:animEffec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42" presetClass="path" presetSubtype="0" accel="50000" decel="50000" fill="hold" nodeType="clickEffect">
                                  <p:stCondLst>
                                    <p:cond delay="0"/>
                                  </p:stCondLst>
                                  <p:childTnLst>
                                    <p:animMotion origin="layout" path="M -0.04375 -0.00856 L 0.02917 0.32176 " pathEditMode="relative" rAng="0" ptsTypes="AA">
                                      <p:cBhvr>
                                        <p:cTn id="174" dur="2000" fill="hold"/>
                                        <p:tgtEl>
                                          <p:spTgt spid="100"/>
                                        </p:tgtEl>
                                        <p:attrNameLst>
                                          <p:attrName>ppt_x</p:attrName>
                                          <p:attrName>ppt_y</p:attrName>
                                        </p:attrNameLst>
                                      </p:cBhvr>
                                      <p:rCtr x="3646" y="16505"/>
                                    </p:animMotion>
                                  </p:childTnLst>
                                </p:cTn>
                              </p:par>
                            </p:childTnLst>
                          </p:cTn>
                        </p:par>
                      </p:childTnLst>
                    </p:cTn>
                  </p:par>
                </p:childTnLst>
              </p:cTn>
              <p:nextCondLst>
                <p:cond evt="onClick" delay="0">
                  <p:tgtEl>
                    <p:spTgt spid="7"/>
                  </p:tgtEl>
                </p:cond>
              </p:nextCondLst>
            </p:seq>
            <p:seq concurrent="1" nextAc="seek">
              <p:cTn id="175" restart="whenNotActive" fill="hold" evtFilter="cancelBubble" nodeType="interactiveSeq">
                <p:stCondLst>
                  <p:cond evt="onClick" delay="0">
                    <p:tgtEl>
                      <p:spTgt spid="125"/>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55" presetClass="exit" presetSubtype="0" fill="hold" grpId="1" nodeType="clickEffect">
                                  <p:stCondLst>
                                    <p:cond delay="0"/>
                                  </p:stCondLst>
                                  <p:childTnLst>
                                    <p:anim calcmode="lin" valueType="num">
                                      <p:cBhvr>
                                        <p:cTn id="179" dur="1000"/>
                                        <p:tgtEl>
                                          <p:spTgt spid="105"/>
                                        </p:tgtEl>
                                        <p:attrNameLst>
                                          <p:attrName>ppt_w</p:attrName>
                                        </p:attrNameLst>
                                      </p:cBhvr>
                                      <p:tavLst>
                                        <p:tav tm="0">
                                          <p:val>
                                            <p:strVal val="ppt_w"/>
                                          </p:val>
                                        </p:tav>
                                        <p:tav tm="100000">
                                          <p:val>
                                            <p:strVal val="ppt_w*0.70"/>
                                          </p:val>
                                        </p:tav>
                                      </p:tavLst>
                                    </p:anim>
                                    <p:anim calcmode="lin" valueType="num">
                                      <p:cBhvr>
                                        <p:cTn id="180" dur="1000"/>
                                        <p:tgtEl>
                                          <p:spTgt spid="105"/>
                                        </p:tgtEl>
                                        <p:attrNameLst>
                                          <p:attrName>ppt_h</p:attrName>
                                        </p:attrNameLst>
                                      </p:cBhvr>
                                      <p:tavLst>
                                        <p:tav tm="0">
                                          <p:val>
                                            <p:strVal val="ppt_h"/>
                                          </p:val>
                                        </p:tav>
                                        <p:tav tm="100000">
                                          <p:val>
                                            <p:strVal val="ppt_h"/>
                                          </p:val>
                                        </p:tav>
                                      </p:tavLst>
                                    </p:anim>
                                    <p:animEffect transition="out" filter="fade">
                                      <p:cBhvr>
                                        <p:cTn id="181" dur="1000"/>
                                        <p:tgtEl>
                                          <p:spTgt spid="105"/>
                                        </p:tgtEl>
                                      </p:cBhvr>
                                    </p:animEffect>
                                    <p:set>
                                      <p:cBhvr>
                                        <p:cTn id="182" dur="1" fill="hold">
                                          <p:stCondLst>
                                            <p:cond delay="9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183" restart="whenNotActive" fill="hold" evtFilter="cancelBubble" nodeType="interactiveSeq">
                <p:stCondLst>
                  <p:cond evt="onClick" delay="0">
                    <p:tgtEl>
                      <p:spTgt spid="9"/>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54" presetClass="entr" presetSubtype="0" accel="100000" fill="hold" grpId="0" nodeType="clickEffect">
                                  <p:stCondLst>
                                    <p:cond delay="0"/>
                                  </p:stCondLst>
                                  <p:childTnLst>
                                    <p:set>
                                      <p:cBhvr>
                                        <p:cTn id="187" dur="1" fill="hold">
                                          <p:stCondLst>
                                            <p:cond delay="0"/>
                                          </p:stCondLst>
                                        </p:cTn>
                                        <p:tgtEl>
                                          <p:spTgt spid="106"/>
                                        </p:tgtEl>
                                        <p:attrNameLst>
                                          <p:attrName>style.visibility</p:attrName>
                                        </p:attrNameLst>
                                      </p:cBhvr>
                                      <p:to>
                                        <p:strVal val="visible"/>
                                      </p:to>
                                    </p:set>
                                    <p:anim calcmode="lin" valueType="num">
                                      <p:cBhvr>
                                        <p:cTn id="188" dur="500" fill="hold"/>
                                        <p:tgtEl>
                                          <p:spTgt spid="106"/>
                                        </p:tgtEl>
                                        <p:attrNameLst>
                                          <p:attrName>ppt_w</p:attrName>
                                        </p:attrNameLst>
                                      </p:cBhvr>
                                      <p:tavLst>
                                        <p:tav tm="0">
                                          <p:val>
                                            <p:strVal val="#ppt_w*0.05"/>
                                          </p:val>
                                        </p:tav>
                                        <p:tav tm="100000">
                                          <p:val>
                                            <p:strVal val="#ppt_w"/>
                                          </p:val>
                                        </p:tav>
                                      </p:tavLst>
                                    </p:anim>
                                    <p:anim calcmode="lin" valueType="num">
                                      <p:cBhvr>
                                        <p:cTn id="189" dur="500" fill="hold"/>
                                        <p:tgtEl>
                                          <p:spTgt spid="106"/>
                                        </p:tgtEl>
                                        <p:attrNameLst>
                                          <p:attrName>ppt_h</p:attrName>
                                        </p:attrNameLst>
                                      </p:cBhvr>
                                      <p:tavLst>
                                        <p:tav tm="0">
                                          <p:val>
                                            <p:strVal val="#ppt_h"/>
                                          </p:val>
                                        </p:tav>
                                        <p:tav tm="100000">
                                          <p:val>
                                            <p:strVal val="#ppt_h"/>
                                          </p:val>
                                        </p:tav>
                                      </p:tavLst>
                                    </p:anim>
                                    <p:anim calcmode="lin" valueType="num">
                                      <p:cBhvr>
                                        <p:cTn id="190" dur="500" fill="hold"/>
                                        <p:tgtEl>
                                          <p:spTgt spid="106"/>
                                        </p:tgtEl>
                                        <p:attrNameLst>
                                          <p:attrName>ppt_x</p:attrName>
                                        </p:attrNameLst>
                                      </p:cBhvr>
                                      <p:tavLst>
                                        <p:tav tm="0">
                                          <p:val>
                                            <p:strVal val="#ppt_x-.2"/>
                                          </p:val>
                                        </p:tav>
                                        <p:tav tm="100000">
                                          <p:val>
                                            <p:strVal val="#ppt_x"/>
                                          </p:val>
                                        </p:tav>
                                      </p:tavLst>
                                    </p:anim>
                                    <p:anim calcmode="lin" valueType="num">
                                      <p:cBhvr>
                                        <p:cTn id="191" dur="500" fill="hold"/>
                                        <p:tgtEl>
                                          <p:spTgt spid="106"/>
                                        </p:tgtEl>
                                        <p:attrNameLst>
                                          <p:attrName>ppt_y</p:attrName>
                                        </p:attrNameLst>
                                      </p:cBhvr>
                                      <p:tavLst>
                                        <p:tav tm="0">
                                          <p:val>
                                            <p:strVal val="#ppt_y"/>
                                          </p:val>
                                        </p:tav>
                                        <p:tav tm="100000">
                                          <p:val>
                                            <p:strVal val="#ppt_y"/>
                                          </p:val>
                                        </p:tav>
                                      </p:tavLst>
                                    </p:anim>
                                    <p:animEffect transition="in" filter="fade">
                                      <p:cBhvr>
                                        <p:cTn id="192" dur="500"/>
                                        <p:tgtEl>
                                          <p:spTgt spid="106"/>
                                        </p:tgtEl>
                                      </p:cBhvr>
                                    </p:animEffect>
                                  </p:childTnLst>
                                </p:cTn>
                              </p:par>
                              <p:par>
                                <p:cTn id="193" presetID="18" presetClass="entr" presetSubtype="12" fill="hold" nodeType="withEffect">
                                  <p:stCondLst>
                                    <p:cond delay="0"/>
                                  </p:stCondLst>
                                  <p:childTnLst>
                                    <p:set>
                                      <p:cBhvr>
                                        <p:cTn id="194" dur="1" fill="hold">
                                          <p:stCondLst>
                                            <p:cond delay="0"/>
                                          </p:stCondLst>
                                        </p:cTn>
                                        <p:tgtEl>
                                          <p:spTgt spid="130"/>
                                        </p:tgtEl>
                                        <p:attrNameLst>
                                          <p:attrName>style.visibility</p:attrName>
                                        </p:attrNameLst>
                                      </p:cBhvr>
                                      <p:to>
                                        <p:strVal val="visible"/>
                                      </p:to>
                                    </p:set>
                                    <p:animEffect transition="in" filter="strips(downLeft)">
                                      <p:cBhvr>
                                        <p:cTn id="195" dur="500"/>
                                        <p:tgtEl>
                                          <p:spTgt spid="130"/>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42" presetClass="path" presetSubtype="0" accel="50000" decel="50000" fill="hold" nodeType="clickEffect">
                                  <p:stCondLst>
                                    <p:cond delay="0"/>
                                  </p:stCondLst>
                                  <p:childTnLst>
                                    <p:animMotion origin="layout" path="M 0.00834 2.96296E-6 L 0.0875 0.22129 " pathEditMode="relative" rAng="0" ptsTypes="AA">
                                      <p:cBhvr>
                                        <p:cTn id="199" dur="2000" fill="hold"/>
                                        <p:tgtEl>
                                          <p:spTgt spid="112"/>
                                        </p:tgtEl>
                                        <p:attrNameLst>
                                          <p:attrName>ppt_x</p:attrName>
                                          <p:attrName>ppt_y</p:attrName>
                                        </p:attrNameLst>
                                      </p:cBhvr>
                                      <p:rCtr x="3958" y="11065"/>
                                    </p:animMotion>
                                  </p:childTnLst>
                                </p:cTn>
                              </p:par>
                            </p:childTnLst>
                          </p:cTn>
                        </p:par>
                      </p:childTnLst>
                    </p:cTn>
                  </p:par>
                </p:childTnLst>
              </p:cTn>
              <p:nextCondLst>
                <p:cond evt="onClick" delay="0">
                  <p:tgtEl>
                    <p:spTgt spid="9"/>
                  </p:tgtEl>
                </p:cond>
              </p:nextCondLst>
            </p:seq>
            <p:seq concurrent="1" nextAc="seek">
              <p:cTn id="200" restart="whenNotActive" fill="hold" evtFilter="cancelBubble" nodeType="interactiveSeq">
                <p:stCondLst>
                  <p:cond evt="onClick" delay="0">
                    <p:tgtEl>
                      <p:spTgt spid="130"/>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52" presetClass="exit" presetSubtype="0" fill="hold" grpId="1" nodeType="clickEffect">
                                  <p:stCondLst>
                                    <p:cond delay="0"/>
                                  </p:stCondLst>
                                  <p:childTnLst>
                                    <p:animScale>
                                      <p:cBhvr>
                                        <p:cTn id="204" dur="1000" accel="50000">
                                          <p:stCondLst>
                                            <p:cond delay="0"/>
                                          </p:stCondLst>
                                        </p:cTn>
                                        <p:tgtEl>
                                          <p:spTgt spid="10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05" dur="1000" accel="50000">
                                          <p:stCondLst>
                                            <p:cond delay="0"/>
                                          </p:stCondLst>
                                        </p:cTn>
                                        <p:tgtEl>
                                          <p:spTgt spid="106"/>
                                        </p:tgtEl>
                                        <p:attrNameLst>
                                          <p:attrName>ppt_x</p:attrName>
                                          <p:attrName>ppt_y</p:attrName>
                                        </p:attrNameLst>
                                      </p:cBhvr>
                                    </p:animMotion>
                                    <p:animEffect transition="out" filter="fade">
                                      <p:cBhvr>
                                        <p:cTn id="206" dur="1000"/>
                                        <p:tgtEl>
                                          <p:spTgt spid="106"/>
                                        </p:tgtEl>
                                      </p:cBhvr>
                                    </p:animEffect>
                                    <p:set>
                                      <p:cBhvr>
                                        <p:cTn id="207" dur="1" fill="hold">
                                          <p:stCondLst>
                                            <p:cond delay="9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208" restart="whenNotActive" fill="hold" evtFilter="cancelBubble" nodeType="interactiveSeq">
                <p:stCondLst>
                  <p:cond evt="onClick" delay="0">
                    <p:tgtEl>
                      <p:spTgt spid="11"/>
                    </p:tgtEl>
                  </p:cond>
                </p:stCondLst>
                <p:endSync evt="end" delay="0">
                  <p:rtn val="all"/>
                </p:endSync>
                <p:childTnLst>
                  <p:par>
                    <p:cTn id="209" fill="hold" nodeType="clickPar">
                      <p:stCondLst>
                        <p:cond delay="0"/>
                      </p:stCondLst>
                      <p:childTnLst>
                        <p:par>
                          <p:cTn id="210" fill="hold" nodeType="withGroup">
                            <p:stCondLst>
                              <p:cond delay="0"/>
                            </p:stCondLst>
                            <p:childTnLst>
                              <p:par>
                                <p:cTn id="211" presetID="10" presetClass="entr" presetSubtype="0" fill="hold" grpId="0" nodeType="clickEffect">
                                  <p:stCondLst>
                                    <p:cond delay="0"/>
                                  </p:stCondLst>
                                  <p:childTnLst>
                                    <p:set>
                                      <p:cBhvr>
                                        <p:cTn id="212" dur="1" fill="hold">
                                          <p:stCondLst>
                                            <p:cond delay="0"/>
                                          </p:stCondLst>
                                        </p:cTn>
                                        <p:tgtEl>
                                          <p:spTgt spid="107"/>
                                        </p:tgtEl>
                                        <p:attrNameLst>
                                          <p:attrName>style.visibility</p:attrName>
                                        </p:attrNameLst>
                                      </p:cBhvr>
                                      <p:to>
                                        <p:strVal val="visible"/>
                                      </p:to>
                                    </p:set>
                                    <p:animEffect transition="in" filter="fade">
                                      <p:cBhvr>
                                        <p:cTn id="213" dur="2000"/>
                                        <p:tgtEl>
                                          <p:spTgt spid="107"/>
                                        </p:tgtEl>
                                      </p:cBhvr>
                                    </p:animEffect>
                                  </p:childTnLst>
                                </p:cTn>
                              </p:par>
                              <p:par>
                                <p:cTn id="214" presetID="10" presetClass="entr" presetSubtype="0" fill="hold" nodeType="withEffect">
                                  <p:stCondLst>
                                    <p:cond delay="0"/>
                                  </p:stCondLst>
                                  <p:childTnLst>
                                    <p:set>
                                      <p:cBhvr>
                                        <p:cTn id="215" dur="1" fill="hold">
                                          <p:stCondLst>
                                            <p:cond delay="0"/>
                                          </p:stCondLst>
                                        </p:cTn>
                                        <p:tgtEl>
                                          <p:spTgt spid="131"/>
                                        </p:tgtEl>
                                        <p:attrNameLst>
                                          <p:attrName>style.visibility</p:attrName>
                                        </p:attrNameLst>
                                      </p:cBhvr>
                                      <p:to>
                                        <p:strVal val="visible"/>
                                      </p:to>
                                    </p:set>
                                    <p:animEffect transition="in" filter="fade">
                                      <p:cBhvr>
                                        <p:cTn id="216" dur="2000"/>
                                        <p:tgtEl>
                                          <p:spTgt spid="131"/>
                                        </p:tgtEl>
                                      </p:cBhvr>
                                    </p:animEffect>
                                  </p:childTnLst>
                                </p:cTn>
                              </p:par>
                            </p:childTnLst>
                          </p:cTn>
                        </p:par>
                      </p:childTnLst>
                    </p:cTn>
                  </p:par>
                  <p:par>
                    <p:cTn id="217" fill="hold" nodeType="clickPar">
                      <p:stCondLst>
                        <p:cond delay="indefinite"/>
                      </p:stCondLst>
                      <p:childTnLst>
                        <p:par>
                          <p:cTn id="218" fill="hold" nodeType="withGroup">
                            <p:stCondLst>
                              <p:cond delay="0"/>
                            </p:stCondLst>
                            <p:childTnLst>
                              <p:par>
                                <p:cTn id="219" presetID="42" presetClass="path" presetSubtype="0" accel="50000" decel="50000" fill="hold" nodeType="clickEffect">
                                  <p:stCondLst>
                                    <p:cond delay="0"/>
                                  </p:stCondLst>
                                  <p:childTnLst>
                                    <p:animMotion origin="layout" path="M 0.00834 0.00393 L 0.14584 0.11782 " pathEditMode="relative" rAng="0" ptsTypes="AA">
                                      <p:cBhvr>
                                        <p:cTn id="220" dur="2000" fill="hold"/>
                                        <p:tgtEl>
                                          <p:spTgt spid="120"/>
                                        </p:tgtEl>
                                        <p:attrNameLst>
                                          <p:attrName>ppt_x</p:attrName>
                                          <p:attrName>ppt_y</p:attrName>
                                        </p:attrNameLst>
                                      </p:cBhvr>
                                      <p:rCtr x="6875" y="5694"/>
                                    </p:animMotion>
                                  </p:childTnLst>
                                </p:cTn>
                              </p:par>
                            </p:childTnLst>
                          </p:cTn>
                        </p:par>
                      </p:childTnLst>
                    </p:cTn>
                  </p:par>
                </p:childTnLst>
              </p:cTn>
              <p:nextCondLst>
                <p:cond evt="onClick" delay="0">
                  <p:tgtEl>
                    <p:spTgt spid="11"/>
                  </p:tgtEl>
                </p:cond>
              </p:nextCondLst>
            </p:seq>
            <p:seq concurrent="1" nextAc="seek">
              <p:cTn id="221" restart="whenNotActive" fill="hold" evtFilter="cancelBubble" nodeType="interactiveSeq">
                <p:stCondLst>
                  <p:cond evt="onClick" delay="0">
                    <p:tgtEl>
                      <p:spTgt spid="131"/>
                    </p:tgtEl>
                  </p:cond>
                </p:stCondLst>
                <p:endSync evt="end" delay="0">
                  <p:rtn val="all"/>
                </p:endSync>
                <p:childTnLst>
                  <p:par>
                    <p:cTn id="222" fill="hold" nodeType="clickPar">
                      <p:stCondLst>
                        <p:cond delay="0"/>
                      </p:stCondLst>
                      <p:childTnLst>
                        <p:par>
                          <p:cTn id="223" fill="hold" nodeType="withGroup">
                            <p:stCondLst>
                              <p:cond delay="0"/>
                            </p:stCondLst>
                            <p:childTnLst>
                              <p:par>
                                <p:cTn id="224" presetID="52" presetClass="exit" presetSubtype="0" fill="hold" grpId="1" nodeType="clickEffect">
                                  <p:stCondLst>
                                    <p:cond delay="0"/>
                                  </p:stCondLst>
                                  <p:childTnLst>
                                    <p:animScale>
                                      <p:cBhvr>
                                        <p:cTn id="225" dur="1000" accel="50000">
                                          <p:stCondLst>
                                            <p:cond delay="0"/>
                                          </p:stCondLst>
                                        </p:cTn>
                                        <p:tgtEl>
                                          <p:spTgt spid="10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6" dur="1000" accel="50000">
                                          <p:stCondLst>
                                            <p:cond delay="0"/>
                                          </p:stCondLst>
                                        </p:cTn>
                                        <p:tgtEl>
                                          <p:spTgt spid="107"/>
                                        </p:tgtEl>
                                        <p:attrNameLst>
                                          <p:attrName>ppt_x</p:attrName>
                                          <p:attrName>ppt_y</p:attrName>
                                        </p:attrNameLst>
                                      </p:cBhvr>
                                    </p:animMotion>
                                    <p:animEffect transition="out" filter="fade">
                                      <p:cBhvr>
                                        <p:cTn id="227" dur="1000"/>
                                        <p:tgtEl>
                                          <p:spTgt spid="107"/>
                                        </p:tgtEl>
                                      </p:cBhvr>
                                    </p:animEffect>
                                    <p:set>
                                      <p:cBhvr>
                                        <p:cTn id="228" dur="1" fill="hold">
                                          <p:stCondLst>
                                            <p:cond delay="9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229" restart="whenNotActive" fill="hold" evtFilter="cancelBubble" nodeType="interactiveSeq">
                <p:stCondLst>
                  <p:cond evt="onClick" delay="0">
                    <p:tgtEl>
                      <p:spTgt spid="96"/>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17" presetClass="exit" presetSubtype="10" fill="hold" grpId="1" nodeType="clickEffect">
                                  <p:stCondLst>
                                    <p:cond delay="0"/>
                                  </p:stCondLst>
                                  <p:childTnLst>
                                    <p:anim calcmode="lin" valueType="num">
                                      <p:cBhvr>
                                        <p:cTn id="233" dur="500"/>
                                        <p:tgtEl>
                                          <p:spTgt spid="147"/>
                                        </p:tgtEl>
                                        <p:attrNameLst>
                                          <p:attrName>ppt_w</p:attrName>
                                        </p:attrNameLst>
                                      </p:cBhvr>
                                      <p:tavLst>
                                        <p:tav tm="0">
                                          <p:val>
                                            <p:strVal val="ppt_w"/>
                                          </p:val>
                                        </p:tav>
                                        <p:tav tm="100000">
                                          <p:val>
                                            <p:fltVal val="0"/>
                                          </p:val>
                                        </p:tav>
                                      </p:tavLst>
                                    </p:anim>
                                    <p:anim calcmode="lin" valueType="num">
                                      <p:cBhvr>
                                        <p:cTn id="234" dur="500"/>
                                        <p:tgtEl>
                                          <p:spTgt spid="147"/>
                                        </p:tgtEl>
                                        <p:attrNameLst>
                                          <p:attrName>ppt_h</p:attrName>
                                        </p:attrNameLst>
                                      </p:cBhvr>
                                      <p:tavLst>
                                        <p:tav tm="0">
                                          <p:val>
                                            <p:strVal val="ppt_h"/>
                                          </p:val>
                                        </p:tav>
                                        <p:tav tm="100000">
                                          <p:val>
                                            <p:strVal val="ppt_h"/>
                                          </p:val>
                                        </p:tav>
                                      </p:tavLst>
                                    </p:anim>
                                    <p:set>
                                      <p:cBhvr>
                                        <p:cTn id="235"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96"/>
                  </p:tgtEl>
                </p:cond>
              </p:nextCondLst>
            </p:seq>
          </p:childTnLst>
        </p:cTn>
      </p:par>
    </p:tnLst>
    <p:bldLst>
      <p:bldP spid="132" grpId="0" animBg="1"/>
      <p:bldP spid="132" grpId="1" animBg="1"/>
      <p:bldP spid="146" grpId="0" animBg="1"/>
      <p:bldP spid="146" grpId="1" animBg="1"/>
      <p:bldP spid="147" grpId="0" animBg="1"/>
      <p:bldP spid="147" grpId="1" animBg="1"/>
      <p:bldP spid="105" grpId="0" animBg="1"/>
      <p:bldP spid="105" grpId="1" animBg="1"/>
      <p:bldP spid="106" grpId="0" animBg="1"/>
      <p:bldP spid="106" grpId="1" animBg="1"/>
      <p:bldP spid="107" grpId="0" animBg="1"/>
      <p:bldP spid="107" grpId="1" animBg="1"/>
      <p:bldP spid="20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6208238" y="8905125"/>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664C"/>
            </a:solidFill>
          </p:spPr>
          <p:txBody>
            <a:bodyPr/>
            <a:lstStyle/>
            <a:p>
              <a:endParaRPr lang="vi-VN"/>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5" name="Freeform 5"/>
          <p:cNvSpPr/>
          <p:nvPr/>
        </p:nvSpPr>
        <p:spPr>
          <a:xfrm>
            <a:off x="14039650" y="4566040"/>
            <a:ext cx="4637163" cy="5205422"/>
          </a:xfrm>
          <a:custGeom>
            <a:avLst/>
            <a:gdLst/>
            <a:ahLst/>
            <a:cxnLst/>
            <a:rect l="l" t="t" r="r" b="b"/>
            <a:pathLst>
              <a:path w="4637163" h="5205422">
                <a:moveTo>
                  <a:pt x="0" y="0"/>
                </a:moveTo>
                <a:lnTo>
                  <a:pt x="4637163" y="0"/>
                </a:lnTo>
                <a:lnTo>
                  <a:pt x="4637163" y="5205422"/>
                </a:lnTo>
                <a:lnTo>
                  <a:pt x="0" y="520542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6" name="Freeform 6"/>
          <p:cNvSpPr/>
          <p:nvPr/>
        </p:nvSpPr>
        <p:spPr>
          <a:xfrm flipH="1">
            <a:off x="1657733" y="4994569"/>
            <a:ext cx="2384551" cy="3687450"/>
          </a:xfrm>
          <a:custGeom>
            <a:avLst/>
            <a:gdLst/>
            <a:ahLst/>
            <a:cxnLst/>
            <a:rect l="l" t="t" r="r" b="b"/>
            <a:pathLst>
              <a:path w="2384551" h="3687450">
                <a:moveTo>
                  <a:pt x="2384551" y="0"/>
                </a:moveTo>
                <a:lnTo>
                  <a:pt x="0" y="0"/>
                </a:lnTo>
                <a:lnTo>
                  <a:pt x="0" y="3687450"/>
                </a:lnTo>
                <a:lnTo>
                  <a:pt x="2384551" y="3687450"/>
                </a:lnTo>
                <a:lnTo>
                  <a:pt x="238455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a:off x="-172195" y="3757712"/>
            <a:ext cx="3048114" cy="4713579"/>
          </a:xfrm>
          <a:custGeom>
            <a:avLst/>
            <a:gdLst/>
            <a:ahLst/>
            <a:cxnLst/>
            <a:rect l="l" t="t" r="r" b="b"/>
            <a:pathLst>
              <a:path w="3048114" h="4713579">
                <a:moveTo>
                  <a:pt x="0" y="0"/>
                </a:moveTo>
                <a:lnTo>
                  <a:pt x="3048114" y="0"/>
                </a:lnTo>
                <a:lnTo>
                  <a:pt x="3048114" y="4713579"/>
                </a:lnTo>
                <a:lnTo>
                  <a:pt x="0" y="471357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sp>
        <p:nvSpPr>
          <p:cNvPr id="8" name="Freeform 8"/>
          <p:cNvSpPr/>
          <p:nvPr/>
        </p:nvSpPr>
        <p:spPr>
          <a:xfrm rot="249455" flipH="1">
            <a:off x="-2743319" y="7745734"/>
            <a:ext cx="14178645" cy="2958541"/>
          </a:xfrm>
          <a:custGeom>
            <a:avLst/>
            <a:gdLst/>
            <a:ahLst/>
            <a:cxnLst/>
            <a:rect l="l" t="t" r="r" b="b"/>
            <a:pathLst>
              <a:path w="14178645" h="2958541">
                <a:moveTo>
                  <a:pt x="14178645" y="0"/>
                </a:moveTo>
                <a:lnTo>
                  <a:pt x="0" y="0"/>
                </a:lnTo>
                <a:lnTo>
                  <a:pt x="0" y="2958541"/>
                </a:lnTo>
                <a:lnTo>
                  <a:pt x="14178645" y="2958541"/>
                </a:lnTo>
                <a:lnTo>
                  <a:pt x="14178645"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grpSp>
        <p:nvGrpSpPr>
          <p:cNvPr id="9" name="Group 9"/>
          <p:cNvGrpSpPr/>
          <p:nvPr/>
        </p:nvGrpSpPr>
        <p:grpSpPr>
          <a:xfrm>
            <a:off x="5160280" y="4257394"/>
            <a:ext cx="7967439" cy="4266617"/>
            <a:chOff x="0" y="0"/>
            <a:chExt cx="10623253" cy="5688823"/>
          </a:xfrm>
        </p:grpSpPr>
        <p:sp>
          <p:nvSpPr>
            <p:cNvPr id="10" name="Freeform 10"/>
            <p:cNvSpPr/>
            <p:nvPr/>
          </p:nvSpPr>
          <p:spPr>
            <a:xfrm flipH="1">
              <a:off x="0" y="0"/>
              <a:ext cx="10576271" cy="2529492"/>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11"/>
            <p:cNvSpPr/>
            <p:nvPr/>
          </p:nvSpPr>
          <p:spPr>
            <a:xfrm flipH="1">
              <a:off x="23491" y="3159331"/>
              <a:ext cx="10576271" cy="2529492"/>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2" name="Freeform 12"/>
            <p:cNvSpPr/>
            <p:nvPr/>
          </p:nvSpPr>
          <p:spPr>
            <a:xfrm>
              <a:off x="46981" y="2387381"/>
              <a:ext cx="10576271" cy="2529492"/>
            </a:xfrm>
            <a:custGeom>
              <a:avLst/>
              <a:gdLst/>
              <a:ahLst/>
              <a:cxnLst/>
              <a:rect l="l" t="t" r="r" b="b"/>
              <a:pathLst>
                <a:path w="10576271" h="2529492">
                  <a:moveTo>
                    <a:pt x="0" y="0"/>
                  </a:moveTo>
                  <a:lnTo>
                    <a:pt x="10576272" y="0"/>
                  </a:lnTo>
                  <a:lnTo>
                    <a:pt x="10576272" y="2529491"/>
                  </a:lnTo>
                  <a:lnTo>
                    <a:pt x="0" y="25294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4" name="Freeform 14"/>
          <p:cNvSpPr/>
          <p:nvPr/>
        </p:nvSpPr>
        <p:spPr>
          <a:xfrm rot="249455">
            <a:off x="9756369" y="8750579"/>
            <a:ext cx="14178645" cy="2958541"/>
          </a:xfrm>
          <a:custGeom>
            <a:avLst/>
            <a:gdLst/>
            <a:ahLst/>
            <a:cxnLst/>
            <a:rect l="l" t="t" r="r" b="b"/>
            <a:pathLst>
              <a:path w="14178645" h="2958541">
                <a:moveTo>
                  <a:pt x="0" y="0"/>
                </a:moveTo>
                <a:lnTo>
                  <a:pt x="14178645" y="0"/>
                </a:lnTo>
                <a:lnTo>
                  <a:pt x="14178645" y="2958542"/>
                </a:lnTo>
                <a:lnTo>
                  <a:pt x="0" y="2958542"/>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sp>
        <p:nvSpPr>
          <p:cNvPr id="15" name="Freeform 15"/>
          <p:cNvSpPr/>
          <p:nvPr/>
        </p:nvSpPr>
        <p:spPr>
          <a:xfrm flipH="1">
            <a:off x="682165" y="644662"/>
            <a:ext cx="2898011" cy="1199052"/>
          </a:xfrm>
          <a:custGeom>
            <a:avLst/>
            <a:gdLst/>
            <a:ahLst/>
            <a:cxnLst/>
            <a:rect l="l" t="t" r="r" b="b"/>
            <a:pathLst>
              <a:path w="2898011" h="1199052">
                <a:moveTo>
                  <a:pt x="2898012" y="0"/>
                </a:moveTo>
                <a:lnTo>
                  <a:pt x="0" y="0"/>
                </a:lnTo>
                <a:lnTo>
                  <a:pt x="0" y="1199053"/>
                </a:lnTo>
                <a:lnTo>
                  <a:pt x="2898012" y="1199053"/>
                </a:lnTo>
                <a:lnTo>
                  <a:pt x="2898012"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6" name="Freeform 16"/>
          <p:cNvSpPr/>
          <p:nvPr/>
        </p:nvSpPr>
        <p:spPr>
          <a:xfrm>
            <a:off x="8690690" y="8730811"/>
            <a:ext cx="1892825" cy="936088"/>
          </a:xfrm>
          <a:custGeom>
            <a:avLst/>
            <a:gdLst/>
            <a:ahLst/>
            <a:cxnLst/>
            <a:rect l="l" t="t" r="r" b="b"/>
            <a:pathLst>
              <a:path w="1892825" h="936088">
                <a:moveTo>
                  <a:pt x="0" y="0"/>
                </a:moveTo>
                <a:lnTo>
                  <a:pt x="1892826" y="0"/>
                </a:lnTo>
                <a:lnTo>
                  <a:pt x="1892826" y="936088"/>
                </a:lnTo>
                <a:lnTo>
                  <a:pt x="0" y="9360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7" name="Freeform 17"/>
          <p:cNvSpPr/>
          <p:nvPr/>
        </p:nvSpPr>
        <p:spPr>
          <a:xfrm>
            <a:off x="2752810" y="2686781"/>
            <a:ext cx="1028751" cy="784851"/>
          </a:xfrm>
          <a:custGeom>
            <a:avLst/>
            <a:gdLst/>
            <a:ahLst/>
            <a:cxnLst/>
            <a:rect l="l" t="t" r="r" b="b"/>
            <a:pathLst>
              <a:path w="1028751" h="784851">
                <a:moveTo>
                  <a:pt x="0" y="0"/>
                </a:moveTo>
                <a:lnTo>
                  <a:pt x="1028751" y="0"/>
                </a:lnTo>
                <a:lnTo>
                  <a:pt x="1028751" y="784851"/>
                </a:lnTo>
                <a:lnTo>
                  <a:pt x="0" y="7848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8" name="Freeform 18"/>
          <p:cNvSpPr/>
          <p:nvPr/>
        </p:nvSpPr>
        <p:spPr>
          <a:xfrm>
            <a:off x="15522838" y="1843715"/>
            <a:ext cx="3095305" cy="1280682"/>
          </a:xfrm>
          <a:custGeom>
            <a:avLst/>
            <a:gdLst/>
            <a:ahLst/>
            <a:cxnLst/>
            <a:rect l="l" t="t" r="r" b="b"/>
            <a:pathLst>
              <a:path w="3095305" h="1280682">
                <a:moveTo>
                  <a:pt x="0" y="0"/>
                </a:moveTo>
                <a:lnTo>
                  <a:pt x="3095304" y="0"/>
                </a:lnTo>
                <a:lnTo>
                  <a:pt x="3095304" y="1280682"/>
                </a:lnTo>
                <a:lnTo>
                  <a:pt x="0" y="128068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9" name="Freeform 19"/>
          <p:cNvSpPr/>
          <p:nvPr/>
        </p:nvSpPr>
        <p:spPr>
          <a:xfrm rot="250174">
            <a:off x="4830408" y="9246084"/>
            <a:ext cx="854134" cy="400375"/>
          </a:xfrm>
          <a:custGeom>
            <a:avLst/>
            <a:gdLst/>
            <a:ahLst/>
            <a:cxnLst/>
            <a:rect l="l" t="t" r="r" b="b"/>
            <a:pathLst>
              <a:path w="854134" h="400375">
                <a:moveTo>
                  <a:pt x="0" y="0"/>
                </a:moveTo>
                <a:lnTo>
                  <a:pt x="854134" y="0"/>
                </a:lnTo>
                <a:lnTo>
                  <a:pt x="854134" y="400375"/>
                </a:lnTo>
                <a:lnTo>
                  <a:pt x="0" y="40037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0" name="Freeform 20"/>
          <p:cNvSpPr/>
          <p:nvPr/>
        </p:nvSpPr>
        <p:spPr>
          <a:xfrm rot="250174">
            <a:off x="13286114" y="9698799"/>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1" name="Freeform 21"/>
          <p:cNvSpPr/>
          <p:nvPr/>
        </p:nvSpPr>
        <p:spPr>
          <a:xfrm rot="-77777">
            <a:off x="12652077" y="3931662"/>
            <a:ext cx="624440" cy="746715"/>
          </a:xfrm>
          <a:custGeom>
            <a:avLst/>
            <a:gdLst/>
            <a:ahLst/>
            <a:cxnLst/>
            <a:rect l="l" t="t" r="r" b="b"/>
            <a:pathLst>
              <a:path w="624440" h="746715">
                <a:moveTo>
                  <a:pt x="0" y="0"/>
                </a:moveTo>
                <a:lnTo>
                  <a:pt x="624440" y="0"/>
                </a:lnTo>
                <a:lnTo>
                  <a:pt x="624440" y="746715"/>
                </a:lnTo>
                <a:lnTo>
                  <a:pt x="0" y="74671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2" name="AutoShape 22"/>
          <p:cNvSpPr/>
          <p:nvPr/>
        </p:nvSpPr>
        <p:spPr>
          <a:xfrm>
            <a:off x="6181642" y="3462107"/>
            <a:ext cx="0" cy="1043786"/>
          </a:xfrm>
          <a:prstGeom prst="line">
            <a:avLst/>
          </a:prstGeom>
          <a:ln w="57150" cap="flat">
            <a:solidFill>
              <a:srgbClr val="7D4C2A"/>
            </a:solidFill>
            <a:prstDash val="solid"/>
            <a:headEnd type="none" w="sm" len="sm"/>
            <a:tailEnd type="none" w="sm" len="sm"/>
          </a:ln>
        </p:spPr>
        <p:txBody>
          <a:bodyPr/>
          <a:lstStyle/>
          <a:p>
            <a:endParaRPr lang="vi-VN"/>
          </a:p>
        </p:txBody>
      </p:sp>
      <p:sp>
        <p:nvSpPr>
          <p:cNvPr id="23" name="AutoShape 23"/>
          <p:cNvSpPr/>
          <p:nvPr/>
        </p:nvSpPr>
        <p:spPr>
          <a:xfrm flipH="1">
            <a:off x="12106358" y="3447277"/>
            <a:ext cx="0" cy="1109238"/>
          </a:xfrm>
          <a:prstGeom prst="line">
            <a:avLst/>
          </a:prstGeom>
          <a:ln w="57150" cap="flat">
            <a:solidFill>
              <a:srgbClr val="7D4C2A"/>
            </a:solidFill>
            <a:prstDash val="solid"/>
            <a:headEnd type="none" w="sm" len="sm"/>
            <a:tailEnd type="none" w="sm" len="sm"/>
          </a:ln>
        </p:spPr>
        <p:txBody>
          <a:bodyPr/>
          <a:lstStyle/>
          <a:p>
            <a:endParaRPr lang="vi-VN"/>
          </a:p>
        </p:txBody>
      </p:sp>
      <p:sp>
        <p:nvSpPr>
          <p:cNvPr id="24" name="Freeform 24"/>
          <p:cNvSpPr/>
          <p:nvPr/>
        </p:nvSpPr>
        <p:spPr>
          <a:xfrm>
            <a:off x="6094202" y="-2164148"/>
            <a:ext cx="174879" cy="4114800"/>
          </a:xfrm>
          <a:custGeom>
            <a:avLst/>
            <a:gdLst/>
            <a:ahLst/>
            <a:cxnLst/>
            <a:rect l="l" t="t" r="r" b="b"/>
            <a:pathLst>
              <a:path w="174879" h="4114800">
                <a:moveTo>
                  <a:pt x="0" y="0"/>
                </a:moveTo>
                <a:lnTo>
                  <a:pt x="174879" y="0"/>
                </a:lnTo>
                <a:lnTo>
                  <a:pt x="174879"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5" name="Freeform 25"/>
          <p:cNvSpPr/>
          <p:nvPr/>
        </p:nvSpPr>
        <p:spPr>
          <a:xfrm>
            <a:off x="12018919" y="-2164148"/>
            <a:ext cx="174879" cy="4114800"/>
          </a:xfrm>
          <a:custGeom>
            <a:avLst/>
            <a:gdLst/>
            <a:ahLst/>
            <a:cxnLst/>
            <a:rect l="l" t="t" r="r" b="b"/>
            <a:pathLst>
              <a:path w="174879" h="4114800">
                <a:moveTo>
                  <a:pt x="0" y="0"/>
                </a:moveTo>
                <a:lnTo>
                  <a:pt x="174879" y="0"/>
                </a:lnTo>
                <a:lnTo>
                  <a:pt x="174879"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8" name="Freeform 28"/>
          <p:cNvSpPr/>
          <p:nvPr/>
        </p:nvSpPr>
        <p:spPr>
          <a:xfrm>
            <a:off x="5380179" y="1674408"/>
            <a:ext cx="7527641" cy="1797224"/>
          </a:xfrm>
          <a:custGeom>
            <a:avLst/>
            <a:gdLst/>
            <a:ahLst/>
            <a:cxnLst/>
            <a:rect l="l" t="t" r="r" b="b"/>
            <a:pathLst>
              <a:path w="7527641" h="1797224">
                <a:moveTo>
                  <a:pt x="0" y="0"/>
                </a:moveTo>
                <a:lnTo>
                  <a:pt x="7527642" y="0"/>
                </a:lnTo>
                <a:lnTo>
                  <a:pt x="7527642" y="1797224"/>
                </a:lnTo>
                <a:lnTo>
                  <a:pt x="0" y="17972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9" name="Freeform 29"/>
          <p:cNvSpPr/>
          <p:nvPr/>
        </p:nvSpPr>
        <p:spPr>
          <a:xfrm rot="821792">
            <a:off x="1887133" y="8359209"/>
            <a:ext cx="1073895" cy="1681245"/>
          </a:xfrm>
          <a:custGeom>
            <a:avLst/>
            <a:gdLst/>
            <a:ahLst/>
            <a:cxnLst/>
            <a:rect l="l" t="t" r="r" b="b"/>
            <a:pathLst>
              <a:path w="1073895" h="1681245">
                <a:moveTo>
                  <a:pt x="0" y="0"/>
                </a:moveTo>
                <a:lnTo>
                  <a:pt x="1073895" y="0"/>
                </a:lnTo>
                <a:lnTo>
                  <a:pt x="1073895" y="1681245"/>
                </a:lnTo>
                <a:lnTo>
                  <a:pt x="0" y="1681245"/>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vi-VN"/>
          </a:p>
        </p:txBody>
      </p:sp>
      <p:sp>
        <p:nvSpPr>
          <p:cNvPr id="30" name="Freeform 30"/>
          <p:cNvSpPr/>
          <p:nvPr/>
        </p:nvSpPr>
        <p:spPr>
          <a:xfrm rot="-524398">
            <a:off x="796183" y="8642936"/>
            <a:ext cx="923585" cy="1445926"/>
          </a:xfrm>
          <a:custGeom>
            <a:avLst/>
            <a:gdLst/>
            <a:ahLst/>
            <a:cxnLst/>
            <a:rect l="l" t="t" r="r" b="b"/>
            <a:pathLst>
              <a:path w="923585" h="1445926">
                <a:moveTo>
                  <a:pt x="0" y="0"/>
                </a:moveTo>
                <a:lnTo>
                  <a:pt x="923585" y="0"/>
                </a:lnTo>
                <a:lnTo>
                  <a:pt x="923585" y="1445927"/>
                </a:lnTo>
                <a:lnTo>
                  <a:pt x="0" y="1445927"/>
                </a:lnTo>
                <a:lnTo>
                  <a:pt x="0" y="0"/>
                </a:lnTo>
                <a:close/>
              </a:path>
            </a:pathLst>
          </a:custGeom>
          <a:blipFill>
            <a:blip r:embed="rId26">
              <a:extLst>
                <a:ext uri="{96DAC541-7B7A-43D3-8B79-37D633B846F1}">
                  <asvg:svgBlip xmlns:asvg="http://schemas.microsoft.com/office/drawing/2016/SVG/main" r:embed="rId27"/>
                </a:ext>
              </a:extLst>
            </a:blip>
            <a:stretch>
              <a:fillRect/>
            </a:stretch>
          </a:blipFill>
          <a:ln cap="sq">
            <a:noFill/>
            <a:prstDash val="solid"/>
            <a:miter/>
          </a:ln>
        </p:spPr>
        <p:txBody>
          <a:bodyPr/>
          <a:lstStyle/>
          <a:p>
            <a:endParaRPr lang="vi-VN"/>
          </a:p>
        </p:txBody>
      </p:sp>
      <p:sp>
        <p:nvSpPr>
          <p:cNvPr id="31" name="Freeform 31"/>
          <p:cNvSpPr/>
          <p:nvPr/>
        </p:nvSpPr>
        <p:spPr>
          <a:xfrm rot="19656">
            <a:off x="-993883" y="9588309"/>
            <a:ext cx="5136449" cy="1110757"/>
          </a:xfrm>
          <a:custGeom>
            <a:avLst/>
            <a:gdLst/>
            <a:ahLst/>
            <a:cxnLst/>
            <a:rect l="l" t="t" r="r" b="b"/>
            <a:pathLst>
              <a:path w="5136449" h="1110757">
                <a:moveTo>
                  <a:pt x="0" y="0"/>
                </a:moveTo>
                <a:lnTo>
                  <a:pt x="5136449" y="0"/>
                </a:lnTo>
                <a:lnTo>
                  <a:pt x="5136449" y="1110757"/>
                </a:lnTo>
                <a:lnTo>
                  <a:pt x="0" y="111075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32" name="Freeform 32"/>
          <p:cNvSpPr/>
          <p:nvPr/>
        </p:nvSpPr>
        <p:spPr>
          <a:xfrm flipH="1">
            <a:off x="16185721" y="9446271"/>
            <a:ext cx="2318607" cy="985408"/>
          </a:xfrm>
          <a:custGeom>
            <a:avLst/>
            <a:gdLst/>
            <a:ahLst/>
            <a:cxnLst/>
            <a:rect l="l" t="t" r="r" b="b"/>
            <a:pathLst>
              <a:path w="2318607" h="985408">
                <a:moveTo>
                  <a:pt x="2318608" y="0"/>
                </a:moveTo>
                <a:lnTo>
                  <a:pt x="0" y="0"/>
                </a:lnTo>
                <a:lnTo>
                  <a:pt x="0" y="985408"/>
                </a:lnTo>
                <a:lnTo>
                  <a:pt x="2318608" y="985408"/>
                </a:lnTo>
                <a:lnTo>
                  <a:pt x="2318608"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33" name="Freeform 33"/>
          <p:cNvSpPr/>
          <p:nvPr/>
        </p:nvSpPr>
        <p:spPr>
          <a:xfrm>
            <a:off x="13906300" y="837102"/>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32">
              <a:extLst>
                <a:ext uri="{96DAC541-7B7A-43D3-8B79-37D633B846F1}">
                  <asvg:svgBlip xmlns:asvg="http://schemas.microsoft.com/office/drawing/2016/SVG/main" r:embed="rId33"/>
                </a:ext>
              </a:extLst>
            </a:blip>
            <a:stretch>
              <a:fillRect/>
            </a:stretch>
          </a:blipFill>
          <a:ln cap="sq">
            <a:noFill/>
            <a:prstDash val="solid"/>
            <a:miter/>
          </a:ln>
        </p:spPr>
        <p:txBody>
          <a:bodyPr/>
          <a:lstStyle/>
          <a:p>
            <a:endParaRPr lang="vi-VN"/>
          </a:p>
        </p:txBody>
      </p:sp>
      <p:sp>
        <p:nvSpPr>
          <p:cNvPr id="38" name="Rectangle 37"/>
          <p:cNvSpPr/>
          <p:nvPr/>
        </p:nvSpPr>
        <p:spPr>
          <a:xfrm>
            <a:off x="5899270" y="4372468"/>
            <a:ext cx="6696342" cy="4154984"/>
          </a:xfrm>
          <a:prstGeom prst="rect">
            <a:avLst/>
          </a:prstGeom>
        </p:spPr>
        <p:txBody>
          <a:bodyPr wrap="square">
            <a:spAutoFit/>
          </a:bodyPr>
          <a:lstStyle/>
          <a:p>
            <a:pPr algn="just"/>
            <a:r>
              <a:rPr lang="vi-VN"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 8 câu hỏi trắc nghiệm khách quan. Các em lắng nghe câu hỏi. Ai có phương án trả lời, giơ tay phát biểu. Mỗi câu trả lời đúng sẽ nhận được một phần quà. </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4816983" y="1853733"/>
            <a:ext cx="8718101" cy="1200329"/>
          </a:xfrm>
          <a:prstGeom prst="rect">
            <a:avLst/>
          </a:prstGeom>
          <a:noFill/>
        </p:spPr>
        <p:txBody>
          <a:bodyPr wrap="square" rtlCol="0">
            <a:spAutoFit/>
          </a:bodyPr>
          <a:lstStyle/>
          <a:p>
            <a:pPr algn="ctr"/>
            <a:r>
              <a:rPr lang="en-US" sz="7200" b="1" err="1">
                <a:solidFill>
                  <a:schemeClr val="bg1"/>
                </a:solidFill>
                <a:latin typeface="Times New Roman" panose="02020603050405020304" pitchFamily="18" charset="0"/>
                <a:cs typeface="Times New Roman" panose="02020603050405020304" pitchFamily="18" charset="0"/>
              </a:rPr>
              <a:t>Cuộc</a:t>
            </a:r>
            <a:r>
              <a:rPr lang="en-US" sz="7200" b="1">
                <a:solidFill>
                  <a:schemeClr val="bg1"/>
                </a:solidFill>
                <a:latin typeface="Times New Roman" panose="02020603050405020304" pitchFamily="18" charset="0"/>
                <a:cs typeface="Times New Roman" panose="02020603050405020304" pitchFamily="18" charset="0"/>
              </a:rPr>
              <a:t> Đua</a:t>
            </a:r>
            <a:r>
              <a:rPr lang="vi-VN" sz="7200" b="1" dirty="0">
                <a:solidFill>
                  <a:schemeClr val="bg1"/>
                </a:solidFill>
                <a:latin typeface="Times New Roman" panose="02020603050405020304" pitchFamily="18" charset="0"/>
                <a:cs typeface="Times New Roman" panose="02020603050405020304" pitchFamily="18" charset="0"/>
              </a:rPr>
              <a:t> </a:t>
            </a:r>
            <a:r>
              <a:rPr lang="en-US" sz="7200" b="1">
                <a:solidFill>
                  <a:schemeClr val="bg1"/>
                </a:solidFill>
                <a:latin typeface="Times New Roman" panose="02020603050405020304" pitchFamily="18" charset="0"/>
                <a:cs typeface="Times New Roman" panose="02020603050405020304" pitchFamily="18" charset="0"/>
              </a:rPr>
              <a:t>Kỳ </a:t>
            </a:r>
            <a:r>
              <a:rPr lang="en-US" sz="7200" b="1" dirty="0" err="1">
                <a:solidFill>
                  <a:schemeClr val="bg1"/>
                </a:solidFill>
                <a:latin typeface="Times New Roman" panose="02020603050405020304" pitchFamily="18" charset="0"/>
                <a:cs typeface="Times New Roman" panose="02020603050405020304" pitchFamily="18" charset="0"/>
              </a:rPr>
              <a:t>Thú</a:t>
            </a:r>
            <a:endParaRPr lang="en-US" sz="7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53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2324100"/>
            <a:ext cx="73152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647700"/>
            <a:ext cx="4876800" cy="2554545"/>
          </a:xfrm>
          <a:prstGeom prst="rect">
            <a:avLst/>
          </a:prstGeom>
          <a:noFill/>
        </p:spPr>
        <p:txBody>
          <a:bodyPr wrap="square" rtlCol="0">
            <a:spAutoFit/>
          </a:bodyPr>
          <a:lstStyle/>
          <a:p>
            <a:pPr algn="ctr"/>
            <a:r>
              <a:rPr lang="en-US" sz="8000" b="1" dirty="0" err="1">
                <a:solidFill>
                  <a:schemeClr val="bg1"/>
                </a:solidFill>
                <a:latin typeface="Times New Roman" panose="02020603050405020304" pitchFamily="18" charset="0"/>
                <a:cs typeface="Times New Roman" panose="02020603050405020304" pitchFamily="18" charset="0"/>
              </a:rPr>
              <a:t>Cuộc</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Đua</a:t>
            </a:r>
            <a:endParaRPr lang="en-US" sz="8000" b="1" dirty="0">
              <a:solidFill>
                <a:schemeClr val="bg1"/>
              </a:solidFill>
              <a:latin typeface="Times New Roman" panose="02020603050405020304" pitchFamily="18" charset="0"/>
              <a:cs typeface="Times New Roman" panose="02020603050405020304" pitchFamily="18" charset="0"/>
            </a:endParaRPr>
          </a:p>
          <a:p>
            <a:pPr algn="ct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Kỳ</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Thú</a:t>
            </a:r>
            <a:endParaRPr lang="en-US" sz="8000" b="1" dirty="0">
              <a:solidFill>
                <a:schemeClr val="bg1"/>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14020801" y="8307788"/>
            <a:ext cx="4029074" cy="171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57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98873"/>
            <a:ext cx="11811000" cy="50469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391400" y="679226"/>
            <a:ext cx="9093200" cy="2554545"/>
          </a:xfrm>
          <a:prstGeom prst="rect">
            <a:avLst/>
          </a:prstGeom>
        </p:spPr>
        <p:txBody>
          <a:bodyPr wrap="square">
            <a:spAutoFit/>
          </a:bodyPr>
          <a:lstStyle/>
          <a:p>
            <a:pPr lvl="0" algn="just"/>
            <a:r>
              <a:rPr lang="vi-VN" sz="3200" b="1">
                <a:latin typeface="Times New Roman" panose="02020603050405020304" pitchFamily="18" charset="0"/>
                <a:ea typeface="Times New Roman" panose="02020603050405020304" pitchFamily="18" charset="0"/>
                <a:cs typeface="Times New Roman" panose="02020603050405020304" pitchFamily="18" charset="0"/>
              </a:rPr>
              <a:t>A. Sau khi hiệp định Giơ-ne-vơ được kí kết, Trung ương Đảng và Chính phủ rời chiến khu Việt Bắc về lại thủ đô. Nhân sự kiện có tính chất lịch sử ấy, Tố Hữu sáng tác bài thơ </a:t>
            </a:r>
            <a:r>
              <a:rPr lang="vi-VN" sz="3200" b="1" i="1">
                <a:latin typeface="Times New Roman" panose="02020603050405020304" pitchFamily="18" charset="0"/>
                <a:ea typeface="Times New Roman" panose="02020603050405020304" pitchFamily="18" charset="0"/>
                <a:cs typeface="Times New Roman" panose="02020603050405020304" pitchFamily="18" charset="0"/>
              </a:rPr>
              <a:t>Việt Bắc</a:t>
            </a:r>
            <a:r>
              <a:rPr lang="vi-VN" sz="3200" b="1">
                <a:latin typeface="Times New Roman" panose="02020603050405020304" pitchFamily="18" charset="0"/>
                <a:ea typeface="Times New Roman" panose="02020603050405020304" pitchFamily="18" charset="0"/>
                <a:cs typeface="Times New Roman" panose="02020603050405020304" pitchFamily="18" charset="0"/>
              </a:rPr>
              <a:t> để ghi lại không khí bịn rịn, nhớ thương của kẻ ở, người đi.</a:t>
            </a:r>
            <a:endParaRPr lang="en-GB" sz="3200" b="1">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4" descr="C:\Users\ADMIN\Desktop\white-board-wooden-frame-50a0x500 (2)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352534"/>
            <a:ext cx="12192000" cy="69695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781800" y="3838731"/>
            <a:ext cx="10820400" cy="6001643"/>
          </a:xfrm>
          <a:prstGeom prst="rect">
            <a:avLst/>
          </a:prstGeom>
        </p:spPr>
        <p:txBody>
          <a:bodyPr wrap="square">
            <a:spAutoFit/>
          </a:bodyPr>
          <a:lstStyle/>
          <a:p>
            <a:pPr algn="just">
              <a:spcAft>
                <a:spcPts val="0"/>
              </a:spcAft>
            </a:pPr>
            <a:r>
              <a:rPr lang="vi-VN" sz="3200" b="1">
                <a:latin typeface="Times New Roman" panose="02020603050405020304" pitchFamily="18" charset="0"/>
                <a:ea typeface="Times New Roman" panose="02020603050405020304" pitchFamily="18" charset="0"/>
                <a:cs typeface="Times New Roman" panose="02020603050405020304" pitchFamily="18" charset="0"/>
              </a:rPr>
              <a:t>Câu 1: </a:t>
            </a:r>
            <a:r>
              <a:rPr lang="vi-VN" sz="3200">
                <a:latin typeface="Times New Roman" panose="02020603050405020304" pitchFamily="18" charset="0"/>
                <a:ea typeface="Times New Roman" panose="02020603050405020304" pitchFamily="18" charset="0"/>
                <a:cs typeface="Times New Roman" panose="02020603050405020304" pitchFamily="18" charset="0"/>
              </a:rPr>
              <a:t>Bài thơ “Việt Bắc” được ra đời trong hoàn cảnh nào?</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A. Sau khi hiệp định Giơ-ne-vơ được kí kết, Trung ương Đảng và Chính phủ rời chiến khu Việt Bắc về lại thủ đô. Nhân sự kiện có tính chất lịch sử ấy, Tố Hữu sáng tác bài thơ </a:t>
            </a:r>
            <a:r>
              <a:rPr lang="vi-VN" sz="3200" i="1">
                <a:latin typeface="Times New Roman" panose="02020603050405020304" pitchFamily="18" charset="0"/>
                <a:ea typeface="Times New Roman" panose="02020603050405020304" pitchFamily="18" charset="0"/>
                <a:cs typeface="Times New Roman" panose="02020603050405020304" pitchFamily="18" charset="0"/>
              </a:rPr>
              <a:t>Việt Bắc</a:t>
            </a:r>
            <a:r>
              <a:rPr lang="vi-VN" sz="3200">
                <a:latin typeface="Times New Roman" panose="02020603050405020304" pitchFamily="18" charset="0"/>
                <a:ea typeface="Times New Roman" panose="02020603050405020304" pitchFamily="18" charset="0"/>
                <a:cs typeface="Times New Roman" panose="02020603050405020304" pitchFamily="18" charset="0"/>
              </a:rPr>
              <a:t> để ghi lại không khí bịn rịn, nhớ thương của kẻ ở, người đi.</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B. Sau khi hiệp định Pa-ri được kí kết, Trung ương Đảng và chính phủ rời chiến khu Việt Bắc về lại thủ đô. Nhân sự kiện có tính chất lích sử ấy, Tố Hữu đã sáng tác bài thơ </a:t>
            </a:r>
            <a:r>
              <a:rPr lang="vi-VN" sz="3200" i="1">
                <a:latin typeface="Times New Roman" panose="02020603050405020304" pitchFamily="18" charset="0"/>
                <a:ea typeface="Times New Roman" panose="02020603050405020304" pitchFamily="18" charset="0"/>
                <a:cs typeface="Times New Roman" panose="02020603050405020304" pitchFamily="18" charset="0"/>
              </a:rPr>
              <a:t>Việt Bắc</a:t>
            </a:r>
            <a:r>
              <a:rPr lang="vi-VN" sz="3200">
                <a:latin typeface="Times New Roman" panose="02020603050405020304" pitchFamily="18" charset="0"/>
                <a:ea typeface="Times New Roman" panose="02020603050405020304" pitchFamily="18" charset="0"/>
                <a:cs typeface="Times New Roman" panose="02020603050405020304" pitchFamily="18" charset="0"/>
              </a:rPr>
              <a:t> để ghi lại không khí bịn rịn, nhớ thương của kẻ ở, người đi.</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C. Trong những năm tháng chiến đấu ở Việt Bắc năm 1954.</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D. Khi tác giả Tố Hữu rời Việt chuyển sang đơn vị khác công tác mới.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308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1000"/>
                                        <p:tgtEl>
                                          <p:spTgt spid="1029"/>
                                        </p:tgtEl>
                                      </p:cBhvr>
                                    </p:animEffect>
                                    <p:anim calcmode="lin" valueType="num">
                                      <p:cBhvr>
                                        <p:cTn id="19" dur="1000" fill="hold"/>
                                        <p:tgtEl>
                                          <p:spTgt spid="1029"/>
                                        </p:tgtEl>
                                        <p:attrNameLst>
                                          <p:attrName>ppt_x</p:attrName>
                                        </p:attrNameLst>
                                      </p:cBhvr>
                                      <p:tavLst>
                                        <p:tav tm="0">
                                          <p:val>
                                            <p:strVal val="#ppt_x"/>
                                          </p:val>
                                        </p:tav>
                                        <p:tav tm="100000">
                                          <p:val>
                                            <p:strVal val="#ppt_x"/>
                                          </p:val>
                                        </p:tav>
                                      </p:tavLst>
                                    </p:anim>
                                    <p:anim calcmode="lin" valueType="num">
                                      <p:cBhvr>
                                        <p:cTn id="20"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264110"/>
            <a:ext cx="12344400" cy="605798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10210800" cy="56111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29400" y="4771073"/>
            <a:ext cx="10820400" cy="5078313"/>
          </a:xfrm>
          <a:prstGeom prst="rect">
            <a:avLst/>
          </a:prstGeom>
        </p:spPr>
        <p:txBody>
          <a:bodyPr wrap="square">
            <a:spAutoFit/>
          </a:bodyPr>
          <a:lstStyle/>
          <a:p>
            <a:pPr algn="just">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Câu 2. </a:t>
            </a:r>
            <a:r>
              <a:rPr lang="vi-VN" sz="3600">
                <a:latin typeface="Times New Roman" panose="02020603050405020304" pitchFamily="18" charset="0"/>
                <a:ea typeface="Times New Roman" panose="02020603050405020304" pitchFamily="18" charset="0"/>
                <a:cs typeface="Times New Roman" panose="02020603050405020304" pitchFamily="18" charset="0"/>
              </a:rPr>
              <a:t>Giá trị nội dung của bài thơ “Việt Bắc” là:</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A. Cảm nghĩ mới mẻ của tác giả về đất nước qua những vẻ đẹp được phát hiện ở chiều sâu trên nhiều bình diện: lịch sử, địa lý, văn hóa.</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B. Cảm hứng lãng mạn và bi tráng về ngưới lính ở Việt Bắc</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C. Là khúc ân tình thủy chung của những người cách mạng, của cả dân tộc qua tiếng lòng của tác giả.</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D. Tất cả các đáp án trên.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9076305" y="1028700"/>
            <a:ext cx="7624195" cy="2003625"/>
          </a:xfrm>
          <a:prstGeom prst="rect">
            <a:avLst/>
          </a:prstGeom>
        </p:spPr>
        <p:txBody>
          <a:bodyPr wrap="square">
            <a:spAutoFit/>
          </a:bodyPr>
          <a:lstStyle/>
          <a:p>
            <a:pPr algn="just">
              <a:lnSpc>
                <a:spcPct val="115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C. Là khúc ân tình thủy chung của những người cách mạng, của cả dân tộc qua tiếng lòng của tác giả.</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224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barn(inVertical)">
                                      <p:cBhvr>
                                        <p:cTn id="16"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305300"/>
            <a:ext cx="12192000" cy="60167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94500" y="4819320"/>
            <a:ext cx="10591800" cy="5078313"/>
          </a:xfrm>
          <a:prstGeom prst="rect">
            <a:avLst/>
          </a:prstGeom>
        </p:spPr>
        <p:txBody>
          <a:bodyPr wrap="square">
            <a:spAutoFit/>
          </a:bodyPr>
          <a:lstStyle/>
          <a:p>
            <a:pPr algn="just">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Câu 3. </a:t>
            </a:r>
            <a:r>
              <a:rPr lang="vi-VN" sz="3600">
                <a:latin typeface="Times New Roman" panose="02020603050405020304" pitchFamily="18" charset="0"/>
                <a:ea typeface="Times New Roman" panose="02020603050405020304" pitchFamily="18" charset="0"/>
                <a:cs typeface="Times New Roman" panose="02020603050405020304" pitchFamily="18" charset="0"/>
              </a:rPr>
              <a:t>Đáp án nào</a:t>
            </a:r>
            <a:r>
              <a:rPr lang="vi-VN" sz="3600" b="1">
                <a:latin typeface="Times New Roman" panose="02020603050405020304" pitchFamily="18" charset="0"/>
                <a:ea typeface="Times New Roman" panose="02020603050405020304" pitchFamily="18" charset="0"/>
                <a:cs typeface="Times New Roman" panose="02020603050405020304" pitchFamily="18" charset="0"/>
              </a:rPr>
              <a:t> không phải</a:t>
            </a:r>
            <a:r>
              <a:rPr lang="vi-VN" sz="3600">
                <a:latin typeface="Times New Roman" panose="02020603050405020304" pitchFamily="18" charset="0"/>
                <a:ea typeface="Times New Roman" panose="02020603050405020304" pitchFamily="18" charset="0"/>
                <a:cs typeface="Times New Roman" panose="02020603050405020304" pitchFamily="18" charset="0"/>
              </a:rPr>
              <a:t> là giá trị nghệ thuật của bài thơ “Việt Bắc”?</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A. Ngôn từ mộc mạc, giàu hình ảnh, giàu sức gợi.</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B. Các biện pháp tu từ so sánh, ẩn dụ, hoán dụ đậm đà tính dân tộc.</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C. Tố Hữu phát huy cao độ tính nhạc phong phú của tiếng Việt.</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D. Hình ảnh thơ chân thực, sinh động, gần gũi với sinh hoạt cũng như tâm hồn người miền núi.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8610600" y="1162050"/>
            <a:ext cx="4876800" cy="2308324"/>
          </a:xfrm>
          <a:prstGeom prst="rect">
            <a:avLst/>
          </a:prstGeom>
        </p:spPr>
        <p:txBody>
          <a:bodyPr wrap="square">
            <a:spAutoFit/>
          </a:bodyPr>
          <a:lstStyle/>
          <a:p>
            <a:pPr algn="just"/>
            <a:r>
              <a:rPr lang="vi-VN" sz="3600" b="1">
                <a:latin typeface="Times New Roman" panose="02020603050405020304" pitchFamily="18" charset="0"/>
                <a:ea typeface="Times New Roman" panose="02020603050405020304" pitchFamily="18" charset="0"/>
                <a:cs typeface="Times New Roman" panose="02020603050405020304" pitchFamily="18" charset="0"/>
              </a:rPr>
              <a:t>D. Hình ảnh thơ chân thực, sinh động, gần gũi với sinh hoạt cũng như tâm hồn người miền núi</a:t>
            </a:r>
            <a:endParaRPr lang="en-GB"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73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barn(inVertical)">
                                      <p:cBhvr>
                                        <p:cTn id="13" dur="500"/>
                                        <p:tgtEl>
                                          <p:spTgt spid="10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699277"/>
            <a:ext cx="12192000" cy="56228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0" y="5278884"/>
            <a:ext cx="10591799" cy="4524315"/>
          </a:xfrm>
          <a:prstGeom prst="rect">
            <a:avLst/>
          </a:prstGeom>
        </p:spPr>
        <p:txBody>
          <a:bodyPr wrap="square">
            <a:spAutoFit/>
          </a:bodyPr>
          <a:lstStyle/>
          <a:p>
            <a:pPr algn="just">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Câu 4. </a:t>
            </a:r>
            <a:r>
              <a:rPr lang="vi-VN" sz="3600">
                <a:latin typeface="Times New Roman" panose="02020603050405020304" pitchFamily="18" charset="0"/>
                <a:ea typeface="Times New Roman" panose="02020603050405020304" pitchFamily="18" charset="0"/>
                <a:cs typeface="Times New Roman" panose="02020603050405020304" pitchFamily="18" charset="0"/>
              </a:rPr>
              <a:t>Cấu tứ của bài thơ là cuộc chia tay của "mình – ta". Dòng nào dưới đây hiểu đúng cuộc chia tay đó?</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A. Là cuộc chia tay đầy lưu luyến của 2 người yêu nhau.</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B. Là cuộc chia tay của những người bạn từng gắn bó sâu nặng dài lâu.</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C. Cuộc chia tay giữa người kháng chiến và người dân Việt Bắc.</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D. Cuộc chia tay giữa người kháng chiến với nhau.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8686800" y="886590"/>
            <a:ext cx="4603065" cy="2800767"/>
          </a:xfrm>
          <a:prstGeom prst="rect">
            <a:avLst/>
          </a:prstGeom>
        </p:spPr>
        <p:txBody>
          <a:bodyPr wrap="square">
            <a:spAutoFit/>
          </a:bodyPr>
          <a:lstStyle/>
          <a:p>
            <a:pPr lvl="0" algn="just"/>
            <a:r>
              <a:rPr lang="vi-VN" sz="4400" b="1">
                <a:latin typeface="Times New Roman" panose="02020603050405020304" pitchFamily="18" charset="0"/>
                <a:ea typeface="Times New Roman" panose="02020603050405020304" pitchFamily="18" charset="0"/>
                <a:cs typeface="Times New Roman" panose="02020603050405020304" pitchFamily="18" charset="0"/>
              </a:rPr>
              <a:t>C. Cuộc chia tay giữa người kháng chiến và người dân Việt Bắc.</a:t>
            </a:r>
            <a:endParaRPr lang="en-GB" sz="4400" b="1">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58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wipe(down)">
                                      <p:cBhvr>
                                        <p:cTn id="16"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61398"/>
            <a:ext cx="12192000" cy="61606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799" y="-1198873"/>
            <a:ext cx="8099675" cy="56111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81800" y="4733367"/>
            <a:ext cx="10820400" cy="5016758"/>
          </a:xfrm>
          <a:prstGeom prst="rect">
            <a:avLst/>
          </a:prstGeom>
        </p:spPr>
        <p:txBody>
          <a:bodyPr wrap="square">
            <a:spAutoFit/>
          </a:bodyPr>
          <a:lstStyle/>
          <a:p>
            <a:pPr algn="just">
              <a:spcAft>
                <a:spcPts val="0"/>
              </a:spcAft>
            </a:pPr>
            <a:r>
              <a:rPr lang="vi-VN" sz="3200" b="1">
                <a:latin typeface="Times New Roman" panose="02020603050405020304" pitchFamily="18" charset="0"/>
                <a:ea typeface="Times New Roman" panose="02020603050405020304" pitchFamily="18" charset="0"/>
                <a:cs typeface="Times New Roman" panose="02020603050405020304" pitchFamily="18" charset="0"/>
              </a:rPr>
              <a:t>Câu 5. </a:t>
            </a:r>
            <a:r>
              <a:rPr lang="vi-VN" sz="3200">
                <a:latin typeface="Times New Roman" panose="02020603050405020304" pitchFamily="18" charset="0"/>
                <a:ea typeface="Times New Roman" panose="02020603050405020304" pitchFamily="18" charset="0"/>
                <a:cs typeface="Times New Roman" panose="02020603050405020304" pitchFamily="18" charset="0"/>
              </a:rPr>
              <a:t>"Mình về mình có nhớ ta/mười lăm năm ấy thiết tha mặn nồng"…Thời gian "Mười lăm năm ấy" trong câu thơ trên nên hiểu như thế nào?</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A. Chỉ là một cách nói thời gian tượng trưng, không có tính xác định.</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B. </a:t>
            </a:r>
            <a:r>
              <a:rPr lang="vi-VN" sz="3200">
                <a:latin typeface="Times New Roman" panose="02020603050405020304" pitchFamily="18" charset="0"/>
                <a:ea typeface="Calibri" panose="020F0502020204030204" pitchFamily="34" charset="0"/>
                <a:cs typeface="Times New Roman" panose="02020603050405020304" pitchFamily="18" charset="0"/>
              </a:rPr>
              <a:t>Tính từ thời kháng Nhật (khởi nghĩa Bắc Sơn năm 1940) đến khi những người kháng chiến trở về Thủ đô (10/1954).</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C. Là thời gian tính từ sau Cách mạng tháng Tám đến khi miền Bắc bước vào xây dựng xã hội chủ nghĩa.</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D. Là sự vận dụng sáng tạo từ câu thơ trong "Truyện Kiều".</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8610601" y="1053083"/>
            <a:ext cx="6248400" cy="2357568"/>
          </a:xfrm>
          <a:prstGeom prst="rect">
            <a:avLst/>
          </a:prstGeom>
        </p:spPr>
        <p:txBody>
          <a:bodyPr wrap="square">
            <a:spAutoFit/>
          </a:bodyPr>
          <a:lstStyle/>
          <a:p>
            <a:pPr lvl="0" algn="just">
              <a:lnSpc>
                <a:spcPct val="115000"/>
              </a:lnSpc>
            </a:pPr>
            <a:r>
              <a:rPr lang="vi-VN" sz="3200" b="1">
                <a:latin typeface="Times New Roman" panose="02020603050405020304" pitchFamily="18" charset="0"/>
                <a:ea typeface="Times New Roman" panose="02020603050405020304" pitchFamily="18" charset="0"/>
                <a:cs typeface="Times New Roman" panose="02020603050405020304" pitchFamily="18" charset="0"/>
              </a:rPr>
              <a:t>B. </a:t>
            </a:r>
            <a:r>
              <a:rPr lang="vi-VN" sz="3200" b="1">
                <a:latin typeface="Times New Roman" panose="02020603050405020304" pitchFamily="18" charset="0"/>
                <a:ea typeface="Calibri" panose="020F0502020204030204" pitchFamily="34" charset="0"/>
                <a:cs typeface="Times New Roman" panose="02020603050405020304" pitchFamily="18" charset="0"/>
              </a:rPr>
              <a:t>Tính từ thời kháng Nhật (khởi nghĩa Bắc Sơn năm 1940) đến khi những người kháng chiến trở về Thủ đô (10/1954).</a:t>
            </a:r>
            <a:endParaRPr lang="en-GB" sz="3200" b="1">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361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barn(inVertical)">
                                      <p:cBhvr>
                                        <p:cTn id="16"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12305"/>
            <a:ext cx="12115800" cy="59097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10400" y="5041413"/>
            <a:ext cx="10058400" cy="4401205"/>
          </a:xfrm>
          <a:prstGeom prst="rect">
            <a:avLst/>
          </a:prstGeom>
        </p:spPr>
        <p:txBody>
          <a:bodyPr wrap="square">
            <a:spAutoFit/>
          </a:bodyPr>
          <a:lstStyle/>
          <a:p>
            <a:pPr algn="just">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Câu 6. </a:t>
            </a:r>
            <a:r>
              <a:rPr lang="vi-VN" sz="4000">
                <a:latin typeface="Times New Roman" panose="02020603050405020304" pitchFamily="18" charset="0"/>
                <a:ea typeface="Times New Roman" panose="02020603050405020304" pitchFamily="18" charset="0"/>
                <a:cs typeface="Times New Roman" panose="02020603050405020304" pitchFamily="18" charset="0"/>
              </a:rPr>
              <a:t>Việc sử dụng cặp đại từ xưng hô </a:t>
            </a:r>
            <a:r>
              <a:rPr lang="vi-VN" sz="4000" i="1">
                <a:latin typeface="Times New Roman" panose="02020603050405020304" pitchFamily="18" charset="0"/>
                <a:ea typeface="Times New Roman" panose="02020603050405020304" pitchFamily="18" charset="0"/>
                <a:cs typeface="Times New Roman" panose="02020603050405020304" pitchFamily="18" charset="0"/>
              </a:rPr>
              <a:t>mình – ta</a:t>
            </a:r>
            <a:r>
              <a:rPr lang="vi-VN" sz="4000">
                <a:latin typeface="Times New Roman" panose="02020603050405020304" pitchFamily="18" charset="0"/>
                <a:ea typeface="Times New Roman" panose="02020603050405020304" pitchFamily="18" charset="0"/>
                <a:cs typeface="Times New Roman" panose="02020603050405020304" pitchFamily="18" charset="0"/>
              </a:rPr>
              <a:t> trong đoạn trích “Việt Bắc” có tác dụng:</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A. Gợi nghĩa tình thân thiết, gắn bó.</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B. Là cách gọi quen thuộc trong ca dao dân ca, tạo không khí trữ tình, cảm xúc.</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C. Cả hai đáp án trên đều đúng.</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D. Cả hai đáp án trên đều sai.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8610600" y="1019813"/>
            <a:ext cx="4738283" cy="2585323"/>
          </a:xfrm>
          <a:prstGeom prst="rect">
            <a:avLst/>
          </a:prstGeom>
        </p:spPr>
        <p:txBody>
          <a:bodyPr wrap="square">
            <a:spAutoFit/>
          </a:bodyPr>
          <a:lstStyle/>
          <a:p>
            <a:pPr lvl="0" algn="just"/>
            <a:r>
              <a:rPr lang="vi-VN" sz="5400" b="1">
                <a:latin typeface="Times New Roman" panose="02020603050405020304" pitchFamily="18" charset="0"/>
                <a:ea typeface="Times New Roman" panose="02020603050405020304" pitchFamily="18" charset="0"/>
                <a:cs typeface="Times New Roman" panose="02020603050405020304" pitchFamily="18" charset="0"/>
              </a:rPr>
              <a:t>C. Cả hai đáp án trên đều đúng.</a:t>
            </a:r>
            <a:endParaRPr lang="en-GB" sz="5400" b="1">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3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wipe(down)">
                                      <p:cBhvr>
                                        <p:cTn id="16"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12305"/>
            <a:ext cx="12115800" cy="59097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85000" y="5208801"/>
            <a:ext cx="10363200" cy="4552015"/>
          </a:xfrm>
          <a:prstGeom prst="rect">
            <a:avLst/>
          </a:prstGeom>
        </p:spPr>
        <p:txBody>
          <a:bodyPr wrap="square">
            <a:spAutoFit/>
          </a:bodyPr>
          <a:lstStyle/>
          <a:p>
            <a:pPr algn="just">
              <a:lnSpc>
                <a:spcPct val="115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Câu 7. </a:t>
            </a:r>
            <a:r>
              <a:rPr lang="vi-VN" sz="3600">
                <a:latin typeface="Times New Roman" panose="02020603050405020304" pitchFamily="18" charset="0"/>
                <a:ea typeface="Times New Roman" panose="02020603050405020304" pitchFamily="18" charset="0"/>
                <a:cs typeface="Times New Roman" panose="02020603050405020304" pitchFamily="18" charset="0"/>
              </a:rPr>
              <a:t>Câu thơ sau sử dụng biện pháp nghệ thuật gì?</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“Aó chàm đưa buổi phân li</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Cầm tay nhau biết nói gì hôm nay”</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A. Ẩn dụ</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B. Hoán dụ</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C. So sánh</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D. Tất cả các đáp án trên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9425914" y="1714500"/>
            <a:ext cx="3550972" cy="971356"/>
          </a:xfrm>
          <a:prstGeom prst="rect">
            <a:avLst/>
          </a:prstGeom>
        </p:spPr>
        <p:txBody>
          <a:bodyPr wrap="none">
            <a:spAutoFit/>
          </a:bodyPr>
          <a:lstStyle/>
          <a:p>
            <a:pPr lvl="0" algn="just">
              <a:lnSpc>
                <a:spcPct val="115000"/>
              </a:lnSpc>
            </a:pPr>
            <a:r>
              <a:rPr lang="vi-VN" sz="5400" b="1">
                <a:latin typeface="Times New Roman" panose="02020603050405020304" pitchFamily="18" charset="0"/>
                <a:ea typeface="Times New Roman" panose="02020603050405020304" pitchFamily="18" charset="0"/>
                <a:cs typeface="Times New Roman" panose="02020603050405020304" pitchFamily="18" charset="0"/>
              </a:rPr>
              <a:t>B. Hoán dụ</a:t>
            </a:r>
            <a:endParaRPr lang="en-GB" sz="5400" b="1">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63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barn(inVertical)">
                                      <p:cBhvr>
                                        <p:cTn id="13" dur="500"/>
                                        <p:tgtEl>
                                          <p:spTgt spid="10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996"/>
            <a:ext cx="16484600" cy="9185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305300"/>
            <a:ext cx="12171180" cy="59817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1198873"/>
            <a:ext cx="6553200" cy="56111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38090" y="4719515"/>
            <a:ext cx="10439400" cy="5153270"/>
          </a:xfrm>
          <a:prstGeom prst="rect">
            <a:avLst/>
          </a:prstGeom>
        </p:spPr>
        <p:txBody>
          <a:bodyPr wrap="square">
            <a:spAutoFit/>
          </a:bodyPr>
          <a:lstStyle/>
          <a:p>
            <a:pPr algn="just">
              <a:lnSpc>
                <a:spcPct val="115000"/>
              </a:lnSpc>
              <a:spcAft>
                <a:spcPts val="0"/>
              </a:spcAft>
            </a:pPr>
            <a:r>
              <a:rPr lang="vi-VN" sz="3200" b="1">
                <a:latin typeface="+mj-lt"/>
                <a:ea typeface="Times New Roman" panose="02020603050405020304" pitchFamily="18" charset="0"/>
                <a:cs typeface="Times New Roman" panose="02020603050405020304" pitchFamily="18" charset="0"/>
              </a:rPr>
              <a:t>Câu 8. </a:t>
            </a:r>
            <a:r>
              <a:rPr lang="vi-VN" sz="3200">
                <a:latin typeface="+mj-lt"/>
                <a:ea typeface="Times New Roman" panose="02020603050405020304" pitchFamily="18" charset="0"/>
                <a:cs typeface="Times New Roman" panose="02020603050405020304" pitchFamily="18" charset="0"/>
              </a:rPr>
              <a:t>Nội dung chính của 4 câu thơ sau là gì?</a:t>
            </a:r>
            <a:endParaRPr lang="en-GB" sz="3200">
              <a:latin typeface="+mj-lt"/>
              <a:ea typeface="Calibri" panose="020F0502020204030204" pitchFamily="34" charset="0"/>
              <a:cs typeface="Times New Roman" panose="02020603050405020304" pitchFamily="18" charset="0"/>
            </a:endParaRPr>
          </a:p>
          <a:p>
            <a:pPr algn="ctr">
              <a:lnSpc>
                <a:spcPct val="115000"/>
              </a:lnSpc>
              <a:spcAft>
                <a:spcPts val="0"/>
              </a:spcAft>
            </a:pPr>
            <a:r>
              <a:rPr lang="vi-VN" sz="3200">
                <a:latin typeface="+mj-lt"/>
                <a:ea typeface="Times New Roman" panose="02020603050405020304" pitchFamily="18" charset="0"/>
                <a:cs typeface="Times New Roman" panose="02020603050405020304" pitchFamily="18" charset="0"/>
              </a:rPr>
              <a:t>" – Ta với mình, mình với ta</a:t>
            </a:r>
            <a:endParaRPr lang="en-GB" sz="3200">
              <a:latin typeface="+mj-lt"/>
              <a:ea typeface="Calibri" panose="020F0502020204030204" pitchFamily="34" charset="0"/>
              <a:cs typeface="Times New Roman" panose="02020603050405020304" pitchFamily="18" charset="0"/>
            </a:endParaRPr>
          </a:p>
          <a:p>
            <a:pPr algn="ctr">
              <a:lnSpc>
                <a:spcPct val="115000"/>
              </a:lnSpc>
              <a:spcAft>
                <a:spcPts val="0"/>
              </a:spcAft>
            </a:pPr>
            <a:r>
              <a:rPr lang="vi-VN" sz="3200">
                <a:latin typeface="+mj-lt"/>
                <a:ea typeface="Times New Roman" panose="02020603050405020304" pitchFamily="18" charset="0"/>
                <a:cs typeface="Times New Roman" panose="02020603050405020304" pitchFamily="18" charset="0"/>
              </a:rPr>
              <a:t>Lòng ta sau trước, mặn mà đinh ninh</a:t>
            </a:r>
            <a:endParaRPr lang="en-GB" sz="3200">
              <a:latin typeface="+mj-lt"/>
              <a:ea typeface="Calibri" panose="020F0502020204030204" pitchFamily="34" charset="0"/>
              <a:cs typeface="Times New Roman" panose="02020603050405020304" pitchFamily="18" charset="0"/>
            </a:endParaRPr>
          </a:p>
          <a:p>
            <a:pPr algn="ctr">
              <a:lnSpc>
                <a:spcPct val="115000"/>
              </a:lnSpc>
              <a:spcAft>
                <a:spcPts val="0"/>
              </a:spcAft>
            </a:pPr>
            <a:r>
              <a:rPr lang="vi-VN" sz="3200">
                <a:latin typeface="+mj-lt"/>
                <a:ea typeface="Times New Roman" panose="02020603050405020304" pitchFamily="18" charset="0"/>
                <a:cs typeface="Times New Roman" panose="02020603050405020304" pitchFamily="18" charset="0"/>
              </a:rPr>
              <a:t>Mình đi, mình lại nhớ mình</a:t>
            </a:r>
            <a:endParaRPr lang="en-GB" sz="3200">
              <a:latin typeface="+mj-lt"/>
              <a:ea typeface="Calibri" panose="020F0502020204030204" pitchFamily="34" charset="0"/>
              <a:cs typeface="Times New Roman" panose="02020603050405020304" pitchFamily="18" charset="0"/>
            </a:endParaRPr>
          </a:p>
          <a:p>
            <a:pPr algn="ctr">
              <a:lnSpc>
                <a:spcPct val="115000"/>
              </a:lnSpc>
              <a:spcAft>
                <a:spcPts val="0"/>
              </a:spcAft>
            </a:pPr>
            <a:r>
              <a:rPr lang="vi-VN" sz="3200">
                <a:latin typeface="+mj-lt"/>
                <a:ea typeface="Times New Roman" panose="02020603050405020304" pitchFamily="18" charset="0"/>
                <a:cs typeface="Times New Roman" panose="02020603050405020304" pitchFamily="18" charset="0"/>
              </a:rPr>
              <a:t>Nguồn bao nhiêu nước, nghĩa tình bấy nhiêu"</a:t>
            </a:r>
            <a:endParaRPr lang="en-GB" sz="3200">
              <a:latin typeface="+mj-lt"/>
              <a:ea typeface="Calibri" panose="020F0502020204030204" pitchFamily="34" charset="0"/>
              <a:cs typeface="Times New Roman" panose="02020603050405020304" pitchFamily="18" charset="0"/>
            </a:endParaRPr>
          </a:p>
          <a:p>
            <a:pPr algn="just">
              <a:lnSpc>
                <a:spcPct val="115000"/>
              </a:lnSpc>
              <a:spcAft>
                <a:spcPts val="0"/>
              </a:spcAft>
            </a:pPr>
            <a:r>
              <a:rPr lang="vi-VN" sz="3200">
                <a:latin typeface="+mj-lt"/>
                <a:ea typeface="Times New Roman" panose="02020603050405020304" pitchFamily="18" charset="0"/>
                <a:cs typeface="Times New Roman" panose="02020603050405020304" pitchFamily="18" charset="0"/>
              </a:rPr>
              <a:t>A. Khẳng định tình nghĩa thủy chung, son sắt.</a:t>
            </a:r>
            <a:endParaRPr lang="en-GB" sz="3200">
              <a:latin typeface="+mj-lt"/>
              <a:ea typeface="Calibri" panose="020F0502020204030204" pitchFamily="34" charset="0"/>
              <a:cs typeface="Times New Roman" panose="02020603050405020304" pitchFamily="18" charset="0"/>
            </a:endParaRPr>
          </a:p>
          <a:p>
            <a:pPr algn="just">
              <a:lnSpc>
                <a:spcPct val="115000"/>
              </a:lnSpc>
              <a:spcAft>
                <a:spcPts val="0"/>
              </a:spcAft>
            </a:pPr>
            <a:r>
              <a:rPr lang="vi-VN" sz="3200">
                <a:latin typeface="+mj-lt"/>
                <a:ea typeface="Times New Roman" panose="02020603050405020304" pitchFamily="18" charset="0"/>
                <a:cs typeface="Times New Roman" panose="02020603050405020304" pitchFamily="18" charset="0"/>
              </a:rPr>
              <a:t>B. Nỗi nhớ thiên nhiên, núi rừng Việt Bắc.</a:t>
            </a:r>
            <a:endParaRPr lang="en-GB" sz="3200">
              <a:latin typeface="+mj-lt"/>
              <a:ea typeface="Calibri" panose="020F0502020204030204" pitchFamily="34" charset="0"/>
              <a:cs typeface="Times New Roman" panose="02020603050405020304" pitchFamily="18" charset="0"/>
            </a:endParaRPr>
          </a:p>
          <a:p>
            <a:pPr algn="just">
              <a:lnSpc>
                <a:spcPct val="115000"/>
              </a:lnSpc>
              <a:spcAft>
                <a:spcPts val="0"/>
              </a:spcAft>
            </a:pPr>
            <a:r>
              <a:rPr lang="vi-VN" sz="3200">
                <a:latin typeface="+mj-lt"/>
                <a:ea typeface="Times New Roman" panose="02020603050405020304" pitchFamily="18" charset="0"/>
                <a:cs typeface="Times New Roman" panose="02020603050405020304" pitchFamily="18" charset="0"/>
              </a:rPr>
              <a:t>C. Nỗi nhớ về cuộc sống ở Việt Bắc.</a:t>
            </a:r>
            <a:endParaRPr lang="en-GB" sz="3200">
              <a:latin typeface="+mj-lt"/>
              <a:ea typeface="Calibri" panose="020F0502020204030204" pitchFamily="34" charset="0"/>
              <a:cs typeface="Times New Roman" panose="02020603050405020304" pitchFamily="18" charset="0"/>
            </a:endParaRPr>
          </a:p>
          <a:p>
            <a:pPr algn="just">
              <a:lnSpc>
                <a:spcPct val="115000"/>
              </a:lnSpc>
              <a:spcAft>
                <a:spcPts val="0"/>
              </a:spcAft>
            </a:pPr>
            <a:r>
              <a:rPr lang="vi-VN" sz="3200">
                <a:latin typeface="+mj-lt"/>
                <a:ea typeface="Times New Roman" panose="02020603050405020304" pitchFamily="18" charset="0"/>
                <a:cs typeface="Times New Roman" panose="02020603050405020304" pitchFamily="18" charset="0"/>
              </a:rPr>
              <a:t>D. Nỗi nhớ về bức tranh tứ bình ở Việt Bắc.</a:t>
            </a:r>
            <a:endParaRPr lang="en-GB" sz="3200">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8610600" y="1061342"/>
            <a:ext cx="4799721" cy="2428357"/>
          </a:xfrm>
          <a:prstGeom prst="rect">
            <a:avLst/>
          </a:prstGeom>
        </p:spPr>
        <p:txBody>
          <a:bodyPr wrap="square">
            <a:spAutoFit/>
          </a:bodyPr>
          <a:lstStyle/>
          <a:p>
            <a:pPr lvl="0" algn="just">
              <a:lnSpc>
                <a:spcPct val="115000"/>
              </a:lnSpc>
            </a:pPr>
            <a:r>
              <a:rPr lang="vi-VN" sz="4400" b="1">
                <a:latin typeface="+mj-lt"/>
                <a:ea typeface="Times New Roman" panose="02020603050405020304" pitchFamily="18" charset="0"/>
                <a:cs typeface="Times New Roman" panose="02020603050405020304" pitchFamily="18" charset="0"/>
              </a:rPr>
              <a:t>A. Khẳng định tình nghĩa thủy chung, son sắt.</a:t>
            </a:r>
            <a:endParaRPr lang="en-GB" sz="4400" b="1">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818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wipe(down)">
                                      <p:cBhvr>
                                        <p:cTn id="16"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8">
              <a:extLst>
                <a:ext uri="{96DAC541-7B7A-43D3-8B79-37D633B846F1}">
                  <asvg:svgBlip xmlns:asvg="http://schemas.microsoft.com/office/drawing/2016/SVG/main" r:embed="rId9"/>
                </a:ext>
              </a:extLst>
            </a:blip>
            <a:stretch>
              <a:fillRect t="-38654"/>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pic>
        <p:nvPicPr>
          <p:cNvPr id="28" name="Picture 2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4346" y="2078314"/>
            <a:ext cx="8595775" cy="8595775"/>
          </a:xfrm>
          <a:prstGeom prst="rect">
            <a:avLst/>
          </a:prstGeom>
        </p:spPr>
      </p:pic>
      <p:sp>
        <p:nvSpPr>
          <p:cNvPr id="29" name="Rectangle 28"/>
          <p:cNvSpPr/>
          <p:nvPr/>
        </p:nvSpPr>
        <p:spPr>
          <a:xfrm>
            <a:off x="5830567" y="3384181"/>
            <a:ext cx="8164780" cy="3785652"/>
          </a:xfrm>
          <a:prstGeom prst="rect">
            <a:avLst/>
          </a:prstGeom>
        </p:spPr>
        <p:txBody>
          <a:bodyPr wrap="square">
            <a:spAutoFit/>
          </a:bodyPr>
          <a:lstStyle/>
          <a:p>
            <a:pPr algn="ctr"/>
            <a:r>
              <a:rPr lang="vi-VN"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HOẠT ĐỘNG 2</a:t>
            </a:r>
          </a:p>
          <a:p>
            <a:pPr algn="ctr"/>
            <a:r>
              <a:rPr lang="vi-VN"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HÌNH THÀNH KIẾN THỨC</a:t>
            </a:r>
            <a:endParaRPr lang="en-GB"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8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12"/>
          <p:cNvSpPr/>
          <p:nvPr/>
        </p:nvSpPr>
        <p:spPr>
          <a:xfrm>
            <a:off x="8305800" y="6882975"/>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8">
              <a:extLst>
                <a:ext uri="{96DAC541-7B7A-43D3-8B79-37D633B846F1}">
                  <asvg:svgBlip xmlns:asvg="http://schemas.microsoft.com/office/drawing/2016/SVG/main" r:embed="rId9"/>
                </a:ext>
              </a:extLst>
            </a:blip>
            <a:stretch>
              <a:fillRect t="-38654"/>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pic>
        <p:nvPicPr>
          <p:cNvPr id="28" name="Picture 2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4346" y="2078314"/>
            <a:ext cx="8595775" cy="8595775"/>
          </a:xfrm>
          <a:prstGeom prst="rect">
            <a:avLst/>
          </a:prstGeom>
        </p:spPr>
      </p:pic>
      <p:sp>
        <p:nvSpPr>
          <p:cNvPr id="29" name="Rectangle 28"/>
          <p:cNvSpPr/>
          <p:nvPr/>
        </p:nvSpPr>
        <p:spPr>
          <a:xfrm>
            <a:off x="6619821" y="3149083"/>
            <a:ext cx="7298794" cy="3985706"/>
          </a:xfrm>
          <a:prstGeom prst="rect">
            <a:avLst/>
          </a:prstGeom>
        </p:spPr>
        <p:txBody>
          <a:bodyPr wrap="none">
            <a:spAutoFit/>
          </a:bodyPr>
          <a:lstStyle/>
          <a:p>
            <a:pPr algn="ctr">
              <a:lnSpc>
                <a:spcPct val="150000"/>
              </a:lnSpc>
            </a:pPr>
            <a:r>
              <a:rPr lang="vi-VN" sz="8800" b="1">
                <a:effectLst>
                  <a:outerShdw blurRad="38100" dist="38100" dir="2700000" algn="tl">
                    <a:srgbClr val="000000">
                      <a:alpha val="43137"/>
                    </a:srgbClr>
                  </a:outerShdw>
                </a:effectLst>
                <a:latin typeface="#9Slide05 Angelline" pitchFamily="2" charset="-93"/>
              </a:rPr>
              <a:t>Hoạt động 4</a:t>
            </a:r>
          </a:p>
          <a:p>
            <a:pPr algn="ctr">
              <a:lnSpc>
                <a:spcPct val="150000"/>
              </a:lnSpc>
            </a:pPr>
            <a:r>
              <a:rPr lang="vi-VN" sz="8800" b="1">
                <a:solidFill>
                  <a:prstClr val="black"/>
                </a:solidFill>
                <a:effectLst>
                  <a:outerShdw blurRad="38100" dist="38100" dir="2700000" algn="tl">
                    <a:srgbClr val="000000">
                      <a:alpha val="43137"/>
                    </a:srgbClr>
                  </a:outerShdw>
                </a:effectLst>
                <a:latin typeface="#9Slide05 Angelline" pitchFamily="2" charset="-93"/>
              </a:rPr>
              <a:t>Vận dụng</a:t>
            </a:r>
            <a:endParaRPr lang="en-GB" sz="8800" b="1">
              <a:solidFill>
                <a:prstClr val="black"/>
              </a:solidFill>
              <a:effectLst>
                <a:outerShdw blurRad="38100" dist="38100" dir="2700000" algn="tl">
                  <a:srgbClr val="000000">
                    <a:alpha val="43137"/>
                  </a:srgbClr>
                </a:outerShdw>
              </a:effectLst>
              <a:latin typeface="#9Slide05 Angelline" pitchFamily="2" charset="-93"/>
            </a:endParaRPr>
          </a:p>
        </p:txBody>
      </p:sp>
      <p:pic>
        <p:nvPicPr>
          <p:cNvPr id="8" name="Picture 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70453" y="2858542"/>
            <a:ext cx="7348162" cy="4673308"/>
          </a:xfrm>
          <a:prstGeom prst="rect">
            <a:avLst/>
          </a:prstGeom>
        </p:spPr>
      </p:pic>
    </p:spTree>
    <p:extLst>
      <p:ext uri="{BB962C8B-B14F-4D97-AF65-F5344CB8AC3E}">
        <p14:creationId xmlns:p14="http://schemas.microsoft.com/office/powerpoint/2010/main" val="1546611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txBody>
            <a:bodyPr/>
            <a:lstStyle/>
            <a:p>
              <a:endParaRPr lang="vi-VN"/>
            </a:p>
          </p:txBody>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p>
          </p:txBody>
        </p:sp>
      </p:grpSp>
      <p:sp>
        <p:nvSpPr>
          <p:cNvPr id="8" name="Freeform 8"/>
          <p:cNvSpPr/>
          <p:nvPr/>
        </p:nvSpPr>
        <p:spPr>
          <a:xfrm>
            <a:off x="7772783" y="1028700"/>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r:embed="rId7"/>
                </a:ext>
              </a:extLst>
            </a:blip>
            <a:stretch>
              <a:fillRect t="-38654"/>
            </a:stretch>
          </a:blipFill>
        </p:spPr>
        <p:txBody>
          <a:bodyPr/>
          <a:lstStyle/>
          <a:p>
            <a:endParaRPr lang="vi-VN"/>
          </a:p>
        </p:txBody>
      </p:sp>
      <p:grpSp>
        <p:nvGrpSpPr>
          <p:cNvPr id="9" name="Group 9"/>
          <p:cNvGrpSpPr/>
          <p:nvPr/>
        </p:nvGrpSpPr>
        <p:grpSpPr>
          <a:xfrm>
            <a:off x="757604" y="1268247"/>
            <a:ext cx="8280489" cy="5486202"/>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txBody>
            <a:bodyPr/>
            <a:lstStyle/>
            <a:p>
              <a:endParaRPr lang="vi-VN"/>
            </a:p>
          </p:txBody>
        </p:sp>
        <p:sp>
          <p:nvSpPr>
            <p:cNvPr id="11" name="TextBox 11"/>
            <p:cNvSpPr txBox="1"/>
            <p:nvPr/>
          </p:nvSpPr>
          <p:spPr>
            <a:xfrm>
              <a:off x="0" y="-28575"/>
              <a:ext cx="2129430" cy="1439420"/>
            </a:xfrm>
            <a:prstGeom prst="rect">
              <a:avLst/>
            </a:prstGeom>
          </p:spPr>
          <p:txBody>
            <a:bodyPr lIns="50800" tIns="50800" rIns="50800" bIns="50800" rtlCol="0" anchor="ctr"/>
            <a:lstStyle/>
            <a:p>
              <a:pPr marL="0" lvl="0" indent="0" algn="ctr">
                <a:lnSpc>
                  <a:spcPts val="2102"/>
                </a:lnSpc>
                <a:spcBef>
                  <a:spcPct val="0"/>
                </a:spcBef>
              </a:pPr>
              <a:endParaRPr/>
            </a:p>
          </p:txBody>
        </p:sp>
      </p:grpSp>
      <p:sp>
        <p:nvSpPr>
          <p:cNvPr id="15" name="Freeform 15"/>
          <p:cNvSpPr/>
          <p:nvPr/>
        </p:nvSpPr>
        <p:spPr>
          <a:xfrm flipH="1">
            <a:off x="11959732" y="701798"/>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29" name="Rectangle 28"/>
          <p:cNvSpPr/>
          <p:nvPr/>
        </p:nvSpPr>
        <p:spPr>
          <a:xfrm>
            <a:off x="943032" y="1398848"/>
            <a:ext cx="7667568" cy="5262979"/>
          </a:xfrm>
          <a:prstGeom prst="rect">
            <a:avLst/>
          </a:prstGeom>
        </p:spPr>
        <p:txBody>
          <a:bodyPr wrap="square">
            <a:spAutoFit/>
          </a:bodyPr>
          <a:lstStyle/>
          <a:p>
            <a:pPr algn="just"/>
            <a:r>
              <a:rPr lang="vi-VN" sz="4800">
                <a:solidFill>
                  <a:srgbClr val="0D0D0D"/>
                </a:solidFill>
                <a:latin typeface="Times New Roman" panose="02020603050405020304" pitchFamily="18" charset="0"/>
                <a:ea typeface="MS Mincho"/>
                <a:cs typeface="Times New Roman" panose="02020603050405020304" pitchFamily="18" charset="0"/>
              </a:rPr>
              <a:t> Đoạn trích “Việt Bắc” đem đến cho em những hiểu biết gì về vẻ đẹp của con người Việt Nam trong kháng chiến chống Pháp. Hãy viết một đoạn văn (khoảng 150 chữ) chia sẻ về điều đó.</a:t>
            </a:r>
            <a:endParaRPr lang="en-GB" sz="4800"/>
          </a:p>
        </p:txBody>
      </p:sp>
      <p:sp>
        <p:nvSpPr>
          <p:cNvPr id="30" name="Freeform 4"/>
          <p:cNvSpPr/>
          <p:nvPr/>
        </p:nvSpPr>
        <p:spPr>
          <a:xfrm>
            <a:off x="9902098" y="203566"/>
            <a:ext cx="5236083" cy="8229600"/>
          </a:xfrm>
          <a:custGeom>
            <a:avLst/>
            <a:gdLst/>
            <a:ahLst/>
            <a:cxnLst/>
            <a:rect l="l" t="t" r="r" b="b"/>
            <a:pathLst>
              <a:path w="5236083" h="8229600">
                <a:moveTo>
                  <a:pt x="0" y="0"/>
                </a:moveTo>
                <a:lnTo>
                  <a:pt x="5236083" y="0"/>
                </a:lnTo>
                <a:lnTo>
                  <a:pt x="5236083" y="8229600"/>
                </a:lnTo>
                <a:lnTo>
                  <a:pt x="0" y="8229600"/>
                </a:lnTo>
                <a:lnTo>
                  <a:pt x="0" y="0"/>
                </a:lnTo>
                <a:close/>
              </a:path>
            </a:pathLst>
          </a:custGeom>
          <a:blipFill>
            <a:blip r:embed="rId16"/>
            <a:stretch>
              <a:fillRect/>
            </a:stretch>
          </a:blipFill>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3" name="Freeform 3"/>
          <p:cNvSpPr/>
          <p:nvPr/>
        </p:nvSpPr>
        <p:spPr>
          <a:xfrm>
            <a:off x="572295" y="4412048"/>
            <a:ext cx="2016734" cy="3120671"/>
          </a:xfrm>
          <a:custGeom>
            <a:avLst/>
            <a:gdLst/>
            <a:ahLst/>
            <a:cxnLst/>
            <a:rect l="l" t="t" r="r" b="b"/>
            <a:pathLst>
              <a:path w="2016734" h="3120671">
                <a:moveTo>
                  <a:pt x="0" y="0"/>
                </a:moveTo>
                <a:lnTo>
                  <a:pt x="2016734" y="0"/>
                </a:lnTo>
                <a:lnTo>
                  <a:pt x="2016734" y="3120671"/>
                </a:lnTo>
                <a:lnTo>
                  <a:pt x="0" y="312067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4" name="Freeform 4"/>
          <p:cNvSpPr/>
          <p:nvPr/>
        </p:nvSpPr>
        <p:spPr>
          <a:xfrm>
            <a:off x="7654606" y="5370568"/>
            <a:ext cx="2352243" cy="2639263"/>
          </a:xfrm>
          <a:custGeom>
            <a:avLst/>
            <a:gdLst/>
            <a:ahLst/>
            <a:cxnLst/>
            <a:rect l="l" t="t" r="r" b="b"/>
            <a:pathLst>
              <a:path w="2352243" h="2639263">
                <a:moveTo>
                  <a:pt x="0" y="0"/>
                </a:moveTo>
                <a:lnTo>
                  <a:pt x="2352243" y="0"/>
                </a:lnTo>
                <a:lnTo>
                  <a:pt x="2352243" y="2639263"/>
                </a:lnTo>
                <a:lnTo>
                  <a:pt x="0" y="2639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vi-VN"/>
          </a:p>
        </p:txBody>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4" name="Freeform 14"/>
          <p:cNvSpPr/>
          <p:nvPr/>
        </p:nvSpPr>
        <p:spPr>
          <a:xfrm>
            <a:off x="15733036" y="907576"/>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vi-VN"/>
          </a:p>
        </p:txBody>
      </p:sp>
      <p:sp>
        <p:nvSpPr>
          <p:cNvPr id="21" name="Freeform 21"/>
          <p:cNvSpPr/>
          <p:nvPr/>
        </p:nvSpPr>
        <p:spPr>
          <a:xfrm rot="1042740" flipH="1">
            <a:off x="15537584" y="3950186"/>
            <a:ext cx="567219" cy="678289"/>
          </a:xfrm>
          <a:custGeom>
            <a:avLst/>
            <a:gdLst/>
            <a:ahLst/>
            <a:cxnLst/>
            <a:rect l="l" t="t" r="r" b="b"/>
            <a:pathLst>
              <a:path w="567219" h="678289">
                <a:moveTo>
                  <a:pt x="567220" y="0"/>
                </a:moveTo>
                <a:lnTo>
                  <a:pt x="0" y="0"/>
                </a:lnTo>
                <a:lnTo>
                  <a:pt x="0" y="678289"/>
                </a:lnTo>
                <a:lnTo>
                  <a:pt x="567220" y="678289"/>
                </a:lnTo>
                <a:lnTo>
                  <a:pt x="56722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3" name="Freeform 23"/>
          <p:cNvSpPr/>
          <p:nvPr/>
        </p:nvSpPr>
        <p:spPr>
          <a:xfrm>
            <a:off x="9348383" y="803940"/>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4" name="Freeform 24"/>
          <p:cNvSpPr/>
          <p:nvPr/>
        </p:nvSpPr>
        <p:spPr>
          <a:xfrm flipH="1">
            <a:off x="9348383" y="1119828"/>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6" name="Rectangle 25"/>
          <p:cNvSpPr/>
          <p:nvPr/>
        </p:nvSpPr>
        <p:spPr>
          <a:xfrm>
            <a:off x="4994859" y="2339279"/>
            <a:ext cx="10112955" cy="2800767"/>
          </a:xfrm>
          <a:prstGeom prst="rect">
            <a:avLst/>
          </a:prstGeom>
        </p:spPr>
        <p:txBody>
          <a:bodyPr wrap="square">
            <a:spAutoFit/>
          </a:bodyPr>
          <a:lstStyle/>
          <a:p>
            <a:pPr algn="ctr"/>
            <a:r>
              <a:rPr lang="vi-VN" sz="8800" b="1">
                <a:latin typeface="Times New Roman" panose="02020603050405020304" pitchFamily="18" charset="0"/>
                <a:ea typeface="Calibri" panose="020F0502020204030204" pitchFamily="34" charset="0"/>
              </a:rPr>
              <a:t>Bảng kiểm kĩ năng viết đoạn văn</a:t>
            </a:r>
            <a:endParaRPr lang="en-GB" sz="13800"/>
          </a:p>
        </p:txBody>
      </p:sp>
      <p:sp>
        <p:nvSpPr>
          <p:cNvPr id="27" name="Freeform 3"/>
          <p:cNvSpPr/>
          <p:nvPr/>
        </p:nvSpPr>
        <p:spPr>
          <a:xfrm>
            <a:off x="481387" y="1592238"/>
            <a:ext cx="4341114" cy="8229600"/>
          </a:xfrm>
          <a:custGeom>
            <a:avLst/>
            <a:gdLst/>
            <a:ahLst/>
            <a:cxnLst/>
            <a:rect l="l" t="t" r="r" b="b"/>
            <a:pathLst>
              <a:path w="4341114" h="8229600">
                <a:moveTo>
                  <a:pt x="0" y="0"/>
                </a:moveTo>
                <a:lnTo>
                  <a:pt x="4341114" y="0"/>
                </a:lnTo>
                <a:lnTo>
                  <a:pt x="4341114" y="8229600"/>
                </a:lnTo>
                <a:lnTo>
                  <a:pt x="0" y="8229600"/>
                </a:lnTo>
                <a:lnTo>
                  <a:pt x="0" y="0"/>
                </a:lnTo>
                <a:close/>
              </a:path>
            </a:pathLst>
          </a:custGeom>
          <a:blipFill>
            <a:blip r:embed="rId24"/>
            <a:stretch>
              <a:fillRect/>
            </a:stretch>
          </a:blipFill>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449115181"/>
              </p:ext>
            </p:extLst>
          </p:nvPr>
        </p:nvGraphicFramePr>
        <p:xfrm>
          <a:off x="1905000" y="342900"/>
          <a:ext cx="13487400" cy="926439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991803">
                  <a:extLst>
                    <a:ext uri="{9D8B030D-6E8A-4147-A177-3AD203B41FA5}">
                      <a16:colId xmlns:a16="http://schemas.microsoft.com/office/drawing/2014/main" val="20000"/>
                    </a:ext>
                  </a:extLst>
                </a:gridCol>
                <a:gridCol w="9599998">
                  <a:extLst>
                    <a:ext uri="{9D8B030D-6E8A-4147-A177-3AD203B41FA5}">
                      <a16:colId xmlns:a16="http://schemas.microsoft.com/office/drawing/2014/main" val="20001"/>
                    </a:ext>
                  </a:extLst>
                </a:gridCol>
                <a:gridCol w="990441">
                  <a:extLst>
                    <a:ext uri="{9D8B030D-6E8A-4147-A177-3AD203B41FA5}">
                      <a16:colId xmlns:a16="http://schemas.microsoft.com/office/drawing/2014/main" val="20002"/>
                    </a:ext>
                  </a:extLst>
                </a:gridCol>
                <a:gridCol w="1905158">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Chưa đạt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i="1">
                          <a:effectLst/>
                          <a:latin typeface="Times New Roman" panose="02020603050405020304" pitchFamily="18" charset="0"/>
                          <a:ea typeface="SimSun" panose="02010600030101010101" pitchFamily="2" charset="-122"/>
                          <a:cs typeface="Times New Roman" panose="02020603050405020304" pitchFamily="18" charset="0"/>
                        </a:rPr>
                        <a:t>Đảm bảo yêu cầu </a:t>
                      </a:r>
                      <a:r>
                        <a:rPr lang="vi-VN" sz="3200" i="1">
                          <a:effectLst/>
                          <a:latin typeface="Times New Roman" panose="02020603050405020304" pitchFamily="18" charset="0"/>
                          <a:ea typeface="SimSun" panose="02010600030101010101" pitchFamily="2" charset="-122"/>
                          <a:cs typeface="Times New Roman" panose="02020603050405020304" pitchFamily="18" charset="0"/>
                        </a:rPr>
                        <a:t>về </a:t>
                      </a:r>
                      <a:r>
                        <a:rPr lang="en-US" sz="3200" i="1">
                          <a:effectLst/>
                          <a:latin typeface="Times New Roman" panose="02020603050405020304" pitchFamily="18" charset="0"/>
                          <a:ea typeface="SimSun" panose="02010600030101010101" pitchFamily="2" charset="-122"/>
                          <a:cs typeface="Times New Roman" panose="02020603050405020304" pitchFamily="18" charset="0"/>
                        </a:rPr>
                        <a:t>hình thức </a:t>
                      </a:r>
                      <a:r>
                        <a:rPr lang="vi-VN" sz="3200" i="1">
                          <a:effectLst/>
                          <a:latin typeface="Times New Roman" panose="02020603050405020304" pitchFamily="18" charset="0"/>
                          <a:ea typeface="SimSun" panose="02010600030101010101" pitchFamily="2" charset="-122"/>
                          <a:cs typeface="Times New Roman" panose="02020603050405020304" pitchFamily="18" charset="0"/>
                        </a:rPr>
                        <a:t>đoạn văn</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Học sinh có thể trình bày đoạn văn theo cách diễn dịch, quy nạp, tổng - phân - hợp, móc xích hoặc song hành.</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i="1">
                          <a:effectLst/>
                          <a:latin typeface="Times New Roman" panose="02020603050405020304" pitchFamily="18" charset="0"/>
                          <a:ea typeface="SimSun" panose="02010600030101010101" pitchFamily="2" charset="-122"/>
                          <a:cs typeface="Times New Roman" panose="02020603050405020304" pitchFamily="18" charset="0"/>
                        </a:rPr>
                        <a:t>Xác định đúng vấn đề cần nghị luận</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200">
                          <a:solidFill>
                            <a:srgbClr val="0D0D0D"/>
                          </a:solidFill>
                          <a:effectLst/>
                          <a:latin typeface="Times New Roman" panose="02020603050405020304" pitchFamily="18" charset="0"/>
                          <a:ea typeface="MS Mincho"/>
                          <a:cs typeface="Times New Roman" panose="02020603050405020304" pitchFamily="18" charset="0"/>
                        </a:rPr>
                        <a:t>Vẻ đẹp của con người Việt Nam trong kháng chiến chống Pháp.</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15000"/>
                        </a:lnSpc>
                        <a:spcAft>
                          <a:spcPts val="0"/>
                        </a:spcAft>
                      </a:pPr>
                      <a:r>
                        <a:rPr lang="vi-VN"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i="1">
                          <a:effectLst/>
                          <a:latin typeface="Times New Roman" panose="02020603050405020304" pitchFamily="18" charset="0"/>
                          <a:ea typeface="SimSun" panose="02010600030101010101" pitchFamily="2" charset="-122"/>
                          <a:cs typeface="Times New Roman" panose="02020603050405020304" pitchFamily="18" charset="0"/>
                        </a:rPr>
                        <a:t>Triển khai vấn đề nghị luận</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Học sinh có thể lựa chọn các thao tác lập luận phù hợp để triển khai vấn đề nghị luận theo nhiều cách nhưng phải làm rõ được </a:t>
                      </a:r>
                      <a:r>
                        <a:rPr lang="vi-VN" sz="3200">
                          <a:solidFill>
                            <a:srgbClr val="0D0D0D"/>
                          </a:solidFill>
                          <a:effectLst/>
                          <a:latin typeface="Times New Roman" panose="02020603050405020304" pitchFamily="18" charset="0"/>
                          <a:ea typeface="MS Mincho"/>
                          <a:cs typeface="Times New Roman" panose="02020603050405020304" pitchFamily="18" charset="0"/>
                        </a:rPr>
                        <a:t>vẻ đẹp của con người Việt Nam trong kháng chiến chống Pháp.</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15000"/>
                        </a:lnSpc>
                        <a:spcAft>
                          <a:spcPts val="0"/>
                        </a:spcAft>
                      </a:pPr>
                      <a:r>
                        <a:rPr lang="vi-VN"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i="1">
                          <a:effectLst/>
                          <a:latin typeface="Times New Roman" panose="02020603050405020304" pitchFamily="18" charset="0"/>
                          <a:ea typeface="SimSun" panose="02010600030101010101" pitchFamily="2" charset="-122"/>
                          <a:cs typeface="Times New Roman" panose="02020603050405020304" pitchFamily="18" charset="0"/>
                        </a:rPr>
                        <a:t>d. Chính tả, ngữ pháp</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a:effectLst/>
                          <a:latin typeface="Times New Roman" panose="02020603050405020304" pitchFamily="18" charset="0"/>
                          <a:ea typeface="SimSun" panose="02010600030101010101" pitchFamily="2" charset="-122"/>
                          <a:cs typeface="Times New Roman" panose="02020603050405020304" pitchFamily="18" charset="0"/>
                        </a:rPr>
                        <a:t>Đảm bảo chuẩn chính tả, ngữ pháp tiếng Việt.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15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i="1">
                          <a:effectLst/>
                          <a:latin typeface="Times New Roman" panose="02020603050405020304" pitchFamily="18" charset="0"/>
                          <a:ea typeface="SimSun" panose="02010600030101010101" pitchFamily="2" charset="-122"/>
                          <a:cs typeface="Times New Roman" panose="02020603050405020304" pitchFamily="18" charset="0"/>
                        </a:rPr>
                        <a:t>e. Sáng tạo</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spc="-20">
                          <a:effectLst/>
                          <a:latin typeface="Times New Roman" panose="02020603050405020304" pitchFamily="18" charset="0"/>
                          <a:ea typeface="SimSun" panose="02010600030101010101" pitchFamily="2" charset="-122"/>
                          <a:cs typeface="Times New Roman" panose="02020603050405020304" pitchFamily="18" charset="0"/>
                        </a:rPr>
                        <a:t>Thể hiện suy nghĩ sâu sắc về vấn đề </a:t>
                      </a:r>
                      <a:r>
                        <a:rPr lang="vi-VN" sz="3200" spc="-20">
                          <a:effectLst/>
                          <a:latin typeface="Times New Roman" panose="02020603050405020304" pitchFamily="18" charset="0"/>
                          <a:ea typeface="SimSun" panose="02010600030101010101" pitchFamily="2" charset="-122"/>
                          <a:cs typeface="Times New Roman" panose="02020603050405020304" pitchFamily="18" charset="0"/>
                        </a:rPr>
                        <a:t>câu nói</a:t>
                      </a:r>
                      <a:r>
                        <a:rPr lang="en-US" sz="3200" spc="-20">
                          <a:effectLst/>
                          <a:latin typeface="Times New Roman" panose="02020603050405020304" pitchFamily="18" charset="0"/>
                          <a:ea typeface="SimSun" panose="02010600030101010101" pitchFamily="2" charset="-122"/>
                          <a:cs typeface="Times New Roman" panose="02020603050405020304" pitchFamily="18" charset="0"/>
                        </a:rPr>
                        <a:t>; có cách diễn đạt mới mẻ.</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1" name="Freeform 16"/>
          <p:cNvSpPr/>
          <p:nvPr/>
        </p:nvSpPr>
        <p:spPr>
          <a:xfrm rot="132446" flipH="1">
            <a:off x="14398860" y="-944532"/>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2" name="Freeform 16"/>
          <p:cNvSpPr/>
          <p:nvPr/>
        </p:nvSpPr>
        <p:spPr>
          <a:xfrm rot="16200000" flipH="1">
            <a:off x="-1420830" y="-1436670"/>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6208238" y="8905125"/>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664C"/>
            </a:solidFill>
          </p:spPr>
          <p:txBody>
            <a:bodyPr/>
            <a:lstStyle/>
            <a:p>
              <a:endParaRPr lang="vi-VN"/>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102"/>
                </a:lnSpc>
              </a:pPr>
              <a:endParaRPr/>
            </a:p>
          </p:txBody>
        </p:sp>
      </p:grpSp>
      <p:sp>
        <p:nvSpPr>
          <p:cNvPr id="5" name="Freeform 5"/>
          <p:cNvSpPr/>
          <p:nvPr/>
        </p:nvSpPr>
        <p:spPr>
          <a:xfrm>
            <a:off x="14039650" y="4566040"/>
            <a:ext cx="4637163" cy="5205422"/>
          </a:xfrm>
          <a:custGeom>
            <a:avLst/>
            <a:gdLst/>
            <a:ahLst/>
            <a:cxnLst/>
            <a:rect l="l" t="t" r="r" b="b"/>
            <a:pathLst>
              <a:path w="4637163" h="5205422">
                <a:moveTo>
                  <a:pt x="0" y="0"/>
                </a:moveTo>
                <a:lnTo>
                  <a:pt x="4637163" y="0"/>
                </a:lnTo>
                <a:lnTo>
                  <a:pt x="4637163" y="5205422"/>
                </a:lnTo>
                <a:lnTo>
                  <a:pt x="0" y="520542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6" name="Freeform 6"/>
          <p:cNvSpPr/>
          <p:nvPr/>
        </p:nvSpPr>
        <p:spPr>
          <a:xfrm flipH="1">
            <a:off x="1657733" y="4994569"/>
            <a:ext cx="2384551" cy="3687450"/>
          </a:xfrm>
          <a:custGeom>
            <a:avLst/>
            <a:gdLst/>
            <a:ahLst/>
            <a:cxnLst/>
            <a:rect l="l" t="t" r="r" b="b"/>
            <a:pathLst>
              <a:path w="2384551" h="3687450">
                <a:moveTo>
                  <a:pt x="2384551" y="0"/>
                </a:moveTo>
                <a:lnTo>
                  <a:pt x="0" y="0"/>
                </a:lnTo>
                <a:lnTo>
                  <a:pt x="0" y="3687450"/>
                </a:lnTo>
                <a:lnTo>
                  <a:pt x="2384551" y="3687450"/>
                </a:lnTo>
                <a:lnTo>
                  <a:pt x="238455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a:off x="-172195" y="3757712"/>
            <a:ext cx="3048114" cy="4713579"/>
          </a:xfrm>
          <a:custGeom>
            <a:avLst/>
            <a:gdLst/>
            <a:ahLst/>
            <a:cxnLst/>
            <a:rect l="l" t="t" r="r" b="b"/>
            <a:pathLst>
              <a:path w="3048114" h="4713579">
                <a:moveTo>
                  <a:pt x="0" y="0"/>
                </a:moveTo>
                <a:lnTo>
                  <a:pt x="3048114" y="0"/>
                </a:lnTo>
                <a:lnTo>
                  <a:pt x="3048114" y="4713579"/>
                </a:lnTo>
                <a:lnTo>
                  <a:pt x="0" y="471357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sp>
        <p:nvSpPr>
          <p:cNvPr id="8" name="Freeform 8"/>
          <p:cNvSpPr/>
          <p:nvPr/>
        </p:nvSpPr>
        <p:spPr>
          <a:xfrm rot="249455" flipH="1">
            <a:off x="-2743319" y="7745734"/>
            <a:ext cx="14178645" cy="2958541"/>
          </a:xfrm>
          <a:custGeom>
            <a:avLst/>
            <a:gdLst/>
            <a:ahLst/>
            <a:cxnLst/>
            <a:rect l="l" t="t" r="r" b="b"/>
            <a:pathLst>
              <a:path w="14178645" h="2958541">
                <a:moveTo>
                  <a:pt x="14178645" y="0"/>
                </a:moveTo>
                <a:lnTo>
                  <a:pt x="0" y="0"/>
                </a:lnTo>
                <a:lnTo>
                  <a:pt x="0" y="2958541"/>
                </a:lnTo>
                <a:lnTo>
                  <a:pt x="14178645" y="2958541"/>
                </a:lnTo>
                <a:lnTo>
                  <a:pt x="14178645"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grpSp>
        <p:nvGrpSpPr>
          <p:cNvPr id="9" name="Group 9"/>
          <p:cNvGrpSpPr/>
          <p:nvPr/>
        </p:nvGrpSpPr>
        <p:grpSpPr>
          <a:xfrm>
            <a:off x="5160280" y="4257394"/>
            <a:ext cx="7967439" cy="4266617"/>
            <a:chOff x="0" y="0"/>
            <a:chExt cx="10623253" cy="5688823"/>
          </a:xfrm>
        </p:grpSpPr>
        <p:sp>
          <p:nvSpPr>
            <p:cNvPr id="10" name="Freeform 10"/>
            <p:cNvSpPr/>
            <p:nvPr/>
          </p:nvSpPr>
          <p:spPr>
            <a:xfrm flipH="1">
              <a:off x="0" y="0"/>
              <a:ext cx="10576271" cy="2529492"/>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11"/>
            <p:cNvSpPr/>
            <p:nvPr/>
          </p:nvSpPr>
          <p:spPr>
            <a:xfrm flipH="1">
              <a:off x="23491" y="3159331"/>
              <a:ext cx="10576271" cy="2529492"/>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2" name="Freeform 12"/>
            <p:cNvSpPr/>
            <p:nvPr/>
          </p:nvSpPr>
          <p:spPr>
            <a:xfrm>
              <a:off x="46981" y="2387381"/>
              <a:ext cx="10576271" cy="2529492"/>
            </a:xfrm>
            <a:custGeom>
              <a:avLst/>
              <a:gdLst/>
              <a:ahLst/>
              <a:cxnLst/>
              <a:rect l="l" t="t" r="r" b="b"/>
              <a:pathLst>
                <a:path w="10576271" h="2529492">
                  <a:moveTo>
                    <a:pt x="0" y="0"/>
                  </a:moveTo>
                  <a:lnTo>
                    <a:pt x="10576272" y="0"/>
                  </a:lnTo>
                  <a:lnTo>
                    <a:pt x="10576272" y="2529491"/>
                  </a:lnTo>
                  <a:lnTo>
                    <a:pt x="0" y="25294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4" name="Freeform 14"/>
          <p:cNvSpPr/>
          <p:nvPr/>
        </p:nvSpPr>
        <p:spPr>
          <a:xfrm rot="249455">
            <a:off x="9756369" y="8750579"/>
            <a:ext cx="14178645" cy="2958541"/>
          </a:xfrm>
          <a:custGeom>
            <a:avLst/>
            <a:gdLst/>
            <a:ahLst/>
            <a:cxnLst/>
            <a:rect l="l" t="t" r="r" b="b"/>
            <a:pathLst>
              <a:path w="14178645" h="2958541">
                <a:moveTo>
                  <a:pt x="0" y="0"/>
                </a:moveTo>
                <a:lnTo>
                  <a:pt x="14178645" y="0"/>
                </a:lnTo>
                <a:lnTo>
                  <a:pt x="14178645" y="2958542"/>
                </a:lnTo>
                <a:lnTo>
                  <a:pt x="0" y="2958542"/>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sp>
        <p:nvSpPr>
          <p:cNvPr id="15" name="Freeform 15"/>
          <p:cNvSpPr/>
          <p:nvPr/>
        </p:nvSpPr>
        <p:spPr>
          <a:xfrm flipH="1">
            <a:off x="682165" y="644662"/>
            <a:ext cx="2898011" cy="1199052"/>
          </a:xfrm>
          <a:custGeom>
            <a:avLst/>
            <a:gdLst/>
            <a:ahLst/>
            <a:cxnLst/>
            <a:rect l="l" t="t" r="r" b="b"/>
            <a:pathLst>
              <a:path w="2898011" h="1199052">
                <a:moveTo>
                  <a:pt x="2898012" y="0"/>
                </a:moveTo>
                <a:lnTo>
                  <a:pt x="0" y="0"/>
                </a:lnTo>
                <a:lnTo>
                  <a:pt x="0" y="1199053"/>
                </a:lnTo>
                <a:lnTo>
                  <a:pt x="2898012" y="1199053"/>
                </a:lnTo>
                <a:lnTo>
                  <a:pt x="2898012"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6" name="Freeform 16"/>
          <p:cNvSpPr/>
          <p:nvPr/>
        </p:nvSpPr>
        <p:spPr>
          <a:xfrm>
            <a:off x="8690690" y="8730811"/>
            <a:ext cx="1892825" cy="936088"/>
          </a:xfrm>
          <a:custGeom>
            <a:avLst/>
            <a:gdLst/>
            <a:ahLst/>
            <a:cxnLst/>
            <a:rect l="l" t="t" r="r" b="b"/>
            <a:pathLst>
              <a:path w="1892825" h="936088">
                <a:moveTo>
                  <a:pt x="0" y="0"/>
                </a:moveTo>
                <a:lnTo>
                  <a:pt x="1892826" y="0"/>
                </a:lnTo>
                <a:lnTo>
                  <a:pt x="1892826" y="936088"/>
                </a:lnTo>
                <a:lnTo>
                  <a:pt x="0" y="9360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7" name="Freeform 17"/>
          <p:cNvSpPr/>
          <p:nvPr/>
        </p:nvSpPr>
        <p:spPr>
          <a:xfrm>
            <a:off x="2752810" y="2686781"/>
            <a:ext cx="1028751" cy="784851"/>
          </a:xfrm>
          <a:custGeom>
            <a:avLst/>
            <a:gdLst/>
            <a:ahLst/>
            <a:cxnLst/>
            <a:rect l="l" t="t" r="r" b="b"/>
            <a:pathLst>
              <a:path w="1028751" h="784851">
                <a:moveTo>
                  <a:pt x="0" y="0"/>
                </a:moveTo>
                <a:lnTo>
                  <a:pt x="1028751" y="0"/>
                </a:lnTo>
                <a:lnTo>
                  <a:pt x="1028751" y="784851"/>
                </a:lnTo>
                <a:lnTo>
                  <a:pt x="0" y="7848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8" name="Freeform 18"/>
          <p:cNvSpPr/>
          <p:nvPr/>
        </p:nvSpPr>
        <p:spPr>
          <a:xfrm>
            <a:off x="15522838" y="1843715"/>
            <a:ext cx="3095305" cy="1280682"/>
          </a:xfrm>
          <a:custGeom>
            <a:avLst/>
            <a:gdLst/>
            <a:ahLst/>
            <a:cxnLst/>
            <a:rect l="l" t="t" r="r" b="b"/>
            <a:pathLst>
              <a:path w="3095305" h="1280682">
                <a:moveTo>
                  <a:pt x="0" y="0"/>
                </a:moveTo>
                <a:lnTo>
                  <a:pt x="3095304" y="0"/>
                </a:lnTo>
                <a:lnTo>
                  <a:pt x="3095304" y="1280682"/>
                </a:lnTo>
                <a:lnTo>
                  <a:pt x="0" y="128068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9" name="Freeform 19"/>
          <p:cNvSpPr/>
          <p:nvPr/>
        </p:nvSpPr>
        <p:spPr>
          <a:xfrm rot="250174">
            <a:off x="4830408" y="9246084"/>
            <a:ext cx="854134" cy="400375"/>
          </a:xfrm>
          <a:custGeom>
            <a:avLst/>
            <a:gdLst/>
            <a:ahLst/>
            <a:cxnLst/>
            <a:rect l="l" t="t" r="r" b="b"/>
            <a:pathLst>
              <a:path w="854134" h="400375">
                <a:moveTo>
                  <a:pt x="0" y="0"/>
                </a:moveTo>
                <a:lnTo>
                  <a:pt x="854134" y="0"/>
                </a:lnTo>
                <a:lnTo>
                  <a:pt x="854134" y="400375"/>
                </a:lnTo>
                <a:lnTo>
                  <a:pt x="0" y="40037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0" name="Freeform 20"/>
          <p:cNvSpPr/>
          <p:nvPr/>
        </p:nvSpPr>
        <p:spPr>
          <a:xfrm rot="250174">
            <a:off x="13286114" y="9698799"/>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1" name="Freeform 21"/>
          <p:cNvSpPr/>
          <p:nvPr/>
        </p:nvSpPr>
        <p:spPr>
          <a:xfrm rot="-77777">
            <a:off x="12652077" y="3931662"/>
            <a:ext cx="624440" cy="746715"/>
          </a:xfrm>
          <a:custGeom>
            <a:avLst/>
            <a:gdLst/>
            <a:ahLst/>
            <a:cxnLst/>
            <a:rect l="l" t="t" r="r" b="b"/>
            <a:pathLst>
              <a:path w="624440" h="746715">
                <a:moveTo>
                  <a:pt x="0" y="0"/>
                </a:moveTo>
                <a:lnTo>
                  <a:pt x="624440" y="0"/>
                </a:lnTo>
                <a:lnTo>
                  <a:pt x="624440" y="746715"/>
                </a:lnTo>
                <a:lnTo>
                  <a:pt x="0" y="74671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2" name="AutoShape 22"/>
          <p:cNvSpPr/>
          <p:nvPr/>
        </p:nvSpPr>
        <p:spPr>
          <a:xfrm>
            <a:off x="6181642" y="3462107"/>
            <a:ext cx="0" cy="1043786"/>
          </a:xfrm>
          <a:prstGeom prst="line">
            <a:avLst/>
          </a:prstGeom>
          <a:ln w="57150" cap="flat">
            <a:solidFill>
              <a:srgbClr val="7D4C2A"/>
            </a:solidFill>
            <a:prstDash val="solid"/>
            <a:headEnd type="none" w="sm" len="sm"/>
            <a:tailEnd type="none" w="sm" len="sm"/>
          </a:ln>
        </p:spPr>
        <p:txBody>
          <a:bodyPr/>
          <a:lstStyle/>
          <a:p>
            <a:endParaRPr lang="vi-VN"/>
          </a:p>
        </p:txBody>
      </p:sp>
      <p:sp>
        <p:nvSpPr>
          <p:cNvPr id="23" name="AutoShape 23"/>
          <p:cNvSpPr/>
          <p:nvPr/>
        </p:nvSpPr>
        <p:spPr>
          <a:xfrm flipH="1">
            <a:off x="12106358" y="3447277"/>
            <a:ext cx="0" cy="1109238"/>
          </a:xfrm>
          <a:prstGeom prst="line">
            <a:avLst/>
          </a:prstGeom>
          <a:ln w="57150" cap="flat">
            <a:solidFill>
              <a:srgbClr val="7D4C2A"/>
            </a:solidFill>
            <a:prstDash val="solid"/>
            <a:headEnd type="none" w="sm" len="sm"/>
            <a:tailEnd type="none" w="sm" len="sm"/>
          </a:ln>
        </p:spPr>
        <p:txBody>
          <a:bodyPr/>
          <a:lstStyle/>
          <a:p>
            <a:endParaRPr lang="vi-VN"/>
          </a:p>
        </p:txBody>
      </p:sp>
      <p:sp>
        <p:nvSpPr>
          <p:cNvPr id="24" name="Freeform 24"/>
          <p:cNvSpPr/>
          <p:nvPr/>
        </p:nvSpPr>
        <p:spPr>
          <a:xfrm>
            <a:off x="6094202" y="-2164148"/>
            <a:ext cx="174879" cy="4114800"/>
          </a:xfrm>
          <a:custGeom>
            <a:avLst/>
            <a:gdLst/>
            <a:ahLst/>
            <a:cxnLst/>
            <a:rect l="l" t="t" r="r" b="b"/>
            <a:pathLst>
              <a:path w="174879" h="4114800">
                <a:moveTo>
                  <a:pt x="0" y="0"/>
                </a:moveTo>
                <a:lnTo>
                  <a:pt x="174879" y="0"/>
                </a:lnTo>
                <a:lnTo>
                  <a:pt x="174879"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5" name="Freeform 25"/>
          <p:cNvSpPr/>
          <p:nvPr/>
        </p:nvSpPr>
        <p:spPr>
          <a:xfrm>
            <a:off x="12018919" y="-2164148"/>
            <a:ext cx="174879" cy="4114800"/>
          </a:xfrm>
          <a:custGeom>
            <a:avLst/>
            <a:gdLst/>
            <a:ahLst/>
            <a:cxnLst/>
            <a:rect l="l" t="t" r="r" b="b"/>
            <a:pathLst>
              <a:path w="174879" h="4114800">
                <a:moveTo>
                  <a:pt x="0" y="0"/>
                </a:moveTo>
                <a:lnTo>
                  <a:pt x="174879" y="0"/>
                </a:lnTo>
                <a:lnTo>
                  <a:pt x="174879"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8" name="Freeform 28"/>
          <p:cNvSpPr/>
          <p:nvPr/>
        </p:nvSpPr>
        <p:spPr>
          <a:xfrm>
            <a:off x="5380179" y="1674408"/>
            <a:ext cx="7527641" cy="1797224"/>
          </a:xfrm>
          <a:custGeom>
            <a:avLst/>
            <a:gdLst/>
            <a:ahLst/>
            <a:cxnLst/>
            <a:rect l="l" t="t" r="r" b="b"/>
            <a:pathLst>
              <a:path w="7527641" h="1797224">
                <a:moveTo>
                  <a:pt x="0" y="0"/>
                </a:moveTo>
                <a:lnTo>
                  <a:pt x="7527642" y="0"/>
                </a:lnTo>
                <a:lnTo>
                  <a:pt x="7527642" y="1797224"/>
                </a:lnTo>
                <a:lnTo>
                  <a:pt x="0" y="17972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9" name="Freeform 29"/>
          <p:cNvSpPr/>
          <p:nvPr/>
        </p:nvSpPr>
        <p:spPr>
          <a:xfrm rot="821792">
            <a:off x="1887133" y="8359209"/>
            <a:ext cx="1073895" cy="1681245"/>
          </a:xfrm>
          <a:custGeom>
            <a:avLst/>
            <a:gdLst/>
            <a:ahLst/>
            <a:cxnLst/>
            <a:rect l="l" t="t" r="r" b="b"/>
            <a:pathLst>
              <a:path w="1073895" h="1681245">
                <a:moveTo>
                  <a:pt x="0" y="0"/>
                </a:moveTo>
                <a:lnTo>
                  <a:pt x="1073895" y="0"/>
                </a:lnTo>
                <a:lnTo>
                  <a:pt x="1073895" y="1681245"/>
                </a:lnTo>
                <a:lnTo>
                  <a:pt x="0" y="1681245"/>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vi-VN"/>
          </a:p>
        </p:txBody>
      </p:sp>
      <p:sp>
        <p:nvSpPr>
          <p:cNvPr id="30" name="Freeform 30"/>
          <p:cNvSpPr/>
          <p:nvPr/>
        </p:nvSpPr>
        <p:spPr>
          <a:xfrm rot="-524398">
            <a:off x="796183" y="8642936"/>
            <a:ext cx="923585" cy="1445926"/>
          </a:xfrm>
          <a:custGeom>
            <a:avLst/>
            <a:gdLst/>
            <a:ahLst/>
            <a:cxnLst/>
            <a:rect l="l" t="t" r="r" b="b"/>
            <a:pathLst>
              <a:path w="923585" h="1445926">
                <a:moveTo>
                  <a:pt x="0" y="0"/>
                </a:moveTo>
                <a:lnTo>
                  <a:pt x="923585" y="0"/>
                </a:lnTo>
                <a:lnTo>
                  <a:pt x="923585" y="1445927"/>
                </a:lnTo>
                <a:lnTo>
                  <a:pt x="0" y="1445927"/>
                </a:lnTo>
                <a:lnTo>
                  <a:pt x="0" y="0"/>
                </a:lnTo>
                <a:close/>
              </a:path>
            </a:pathLst>
          </a:custGeom>
          <a:blipFill>
            <a:blip r:embed="rId26">
              <a:extLst>
                <a:ext uri="{96DAC541-7B7A-43D3-8B79-37D633B846F1}">
                  <asvg:svgBlip xmlns:asvg="http://schemas.microsoft.com/office/drawing/2016/SVG/main" r:embed="rId27"/>
                </a:ext>
              </a:extLst>
            </a:blip>
            <a:stretch>
              <a:fillRect/>
            </a:stretch>
          </a:blipFill>
          <a:ln cap="sq">
            <a:noFill/>
            <a:prstDash val="solid"/>
            <a:miter/>
          </a:ln>
        </p:spPr>
        <p:txBody>
          <a:bodyPr/>
          <a:lstStyle/>
          <a:p>
            <a:endParaRPr lang="vi-VN"/>
          </a:p>
        </p:txBody>
      </p:sp>
      <p:sp>
        <p:nvSpPr>
          <p:cNvPr id="31" name="Freeform 31"/>
          <p:cNvSpPr/>
          <p:nvPr/>
        </p:nvSpPr>
        <p:spPr>
          <a:xfrm rot="19656">
            <a:off x="-993883" y="9588309"/>
            <a:ext cx="5136449" cy="1110757"/>
          </a:xfrm>
          <a:custGeom>
            <a:avLst/>
            <a:gdLst/>
            <a:ahLst/>
            <a:cxnLst/>
            <a:rect l="l" t="t" r="r" b="b"/>
            <a:pathLst>
              <a:path w="5136449" h="1110757">
                <a:moveTo>
                  <a:pt x="0" y="0"/>
                </a:moveTo>
                <a:lnTo>
                  <a:pt x="5136449" y="0"/>
                </a:lnTo>
                <a:lnTo>
                  <a:pt x="5136449" y="1110757"/>
                </a:lnTo>
                <a:lnTo>
                  <a:pt x="0" y="111075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32" name="Freeform 32"/>
          <p:cNvSpPr/>
          <p:nvPr/>
        </p:nvSpPr>
        <p:spPr>
          <a:xfrm flipH="1">
            <a:off x="16185721" y="9446271"/>
            <a:ext cx="2318607" cy="985408"/>
          </a:xfrm>
          <a:custGeom>
            <a:avLst/>
            <a:gdLst/>
            <a:ahLst/>
            <a:cxnLst/>
            <a:rect l="l" t="t" r="r" b="b"/>
            <a:pathLst>
              <a:path w="2318607" h="985408">
                <a:moveTo>
                  <a:pt x="2318608" y="0"/>
                </a:moveTo>
                <a:lnTo>
                  <a:pt x="0" y="0"/>
                </a:lnTo>
                <a:lnTo>
                  <a:pt x="0" y="985408"/>
                </a:lnTo>
                <a:lnTo>
                  <a:pt x="2318608" y="985408"/>
                </a:lnTo>
                <a:lnTo>
                  <a:pt x="2318608"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33" name="Freeform 33"/>
          <p:cNvSpPr/>
          <p:nvPr/>
        </p:nvSpPr>
        <p:spPr>
          <a:xfrm>
            <a:off x="13906300" y="837102"/>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32">
              <a:extLst>
                <a:ext uri="{96DAC541-7B7A-43D3-8B79-37D633B846F1}">
                  <asvg:svgBlip xmlns:asvg="http://schemas.microsoft.com/office/drawing/2016/SVG/main" r:embed="rId33"/>
                </a:ext>
              </a:extLst>
            </a:blip>
            <a:stretch>
              <a:fillRect/>
            </a:stretch>
          </a:blipFill>
          <a:ln cap="sq">
            <a:noFill/>
            <a:prstDash val="solid"/>
            <a:miter/>
          </a:ln>
        </p:spPr>
        <p:txBody>
          <a:bodyPr/>
          <a:lstStyle/>
          <a:p>
            <a:endParaRPr lang="vi-VN"/>
          </a:p>
        </p:txBody>
      </p:sp>
      <p:sp>
        <p:nvSpPr>
          <p:cNvPr id="38" name="Rectangle 37"/>
          <p:cNvSpPr/>
          <p:nvPr/>
        </p:nvSpPr>
        <p:spPr>
          <a:xfrm>
            <a:off x="5818904" y="4639884"/>
            <a:ext cx="6779904" cy="3477875"/>
          </a:xfrm>
          <a:prstGeom prst="rect">
            <a:avLst/>
          </a:prstGeom>
        </p:spPr>
        <p:txBody>
          <a:bodyPr wrap="square">
            <a:spAutoFit/>
          </a:bodyPr>
          <a:lstStyle/>
          <a:p>
            <a:pPr algn="just"/>
            <a:r>
              <a:rPr lang="pt-BR" sz="4400">
                <a:solidFill>
                  <a:schemeClr val="bg1"/>
                </a:solidFill>
                <a:latin typeface="Times New Roman" panose="02020603050405020304" pitchFamily="18" charset="0"/>
                <a:cs typeface="Times New Roman" panose="02020603050405020304" pitchFamily="18" charset="0"/>
              </a:rPr>
              <a:t>- Vẽ sơ đồ tư duy về các đơn vị kiến thức của bài học.</a:t>
            </a:r>
            <a:endParaRPr lang="en-GB" sz="4400">
              <a:solidFill>
                <a:schemeClr val="bg1"/>
              </a:solidFill>
              <a:latin typeface="Times New Roman" panose="02020603050405020304" pitchFamily="18" charset="0"/>
              <a:cs typeface="Times New Roman" panose="02020603050405020304" pitchFamily="18" charset="0"/>
            </a:endParaRPr>
          </a:p>
          <a:p>
            <a:pPr algn="just"/>
            <a:r>
              <a:rPr lang="pt-BR" sz="4400" b="1">
                <a:solidFill>
                  <a:schemeClr val="bg1"/>
                </a:solidFill>
                <a:latin typeface="Times New Roman" panose="02020603050405020304" pitchFamily="18" charset="0"/>
                <a:cs typeface="Times New Roman" panose="02020603050405020304" pitchFamily="18" charset="0"/>
              </a:rPr>
              <a:t>- Chuẩn bị bài:</a:t>
            </a:r>
            <a:r>
              <a:rPr lang="pt-BR" sz="4400">
                <a:solidFill>
                  <a:schemeClr val="bg1"/>
                </a:solidFill>
                <a:latin typeface="Times New Roman" panose="02020603050405020304" pitchFamily="18" charset="0"/>
                <a:cs typeface="Times New Roman" panose="02020603050405020304" pitchFamily="18" charset="0"/>
              </a:rPr>
              <a:t> Thực hành đọc hiểu</a:t>
            </a:r>
            <a:r>
              <a:rPr lang="pt-BR" sz="4400" b="1" i="1">
                <a:solidFill>
                  <a:schemeClr val="bg1"/>
                </a:solidFill>
                <a:latin typeface="Times New Roman" panose="02020603050405020304" pitchFamily="18" charset="0"/>
                <a:cs typeface="Times New Roman" panose="02020603050405020304" pitchFamily="18" charset="0"/>
              </a:rPr>
              <a:t>: Lưu biệt khi xuất dương</a:t>
            </a:r>
            <a:r>
              <a:rPr lang="pt-BR" sz="4400" i="1">
                <a:solidFill>
                  <a:schemeClr val="bg1"/>
                </a:solidFill>
                <a:latin typeface="Times New Roman" panose="02020603050405020304" pitchFamily="18" charset="0"/>
                <a:cs typeface="Times New Roman" panose="02020603050405020304" pitchFamily="18" charset="0"/>
              </a:rPr>
              <a:t>.</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6010186" y="2045434"/>
            <a:ext cx="6664004" cy="707886"/>
          </a:xfrm>
          <a:prstGeom prst="rect">
            <a:avLst/>
          </a:prstGeom>
        </p:spPr>
        <p:txBody>
          <a:bodyPr wrap="none">
            <a:spAutoFit/>
          </a:bodyPr>
          <a:lstStyle/>
          <a:p>
            <a:pPr lvl="0"/>
            <a:r>
              <a:rPr lang="nl-NL" sz="4000" b="1">
                <a:solidFill>
                  <a:schemeClr val="bg1"/>
                </a:solidFill>
                <a:latin typeface="Times New Roman" panose="02020603050405020304" pitchFamily="18" charset="0"/>
                <a:cs typeface="Times New Roman" panose="02020603050405020304" pitchFamily="18" charset="0"/>
              </a:rPr>
              <a:t>HƯỚNG DẪN HỌC Ở NHÀ</a:t>
            </a:r>
            <a:endParaRPr lang="en-GB" sz="40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vi-VN"/>
            </a:p>
          </p:txBody>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vi-VN"/>
            </a:p>
          </p:txBody>
        </p:sp>
        <p:sp>
          <p:nvSpPr>
            <p:cNvPr id="7" name="TextBox 7"/>
            <p:cNvSpPr txBox="1"/>
            <p:nvPr/>
          </p:nvSpPr>
          <p:spPr>
            <a:xfrm>
              <a:off x="0" y="-38100"/>
              <a:ext cx="3306146" cy="161473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vi-VN"/>
          </a:p>
        </p:txBody>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txBody>
          <a:bodyPr/>
          <a:lstStyle/>
          <a:p>
            <a:endParaRPr lang="vi-VN"/>
          </a:p>
        </p:txBody>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24" name="TextBox 24"/>
          <p:cNvSpPr txBox="1"/>
          <p:nvPr/>
        </p:nvSpPr>
        <p:spPr>
          <a:xfrm rot="-21920">
            <a:off x="3883386" y="3647322"/>
            <a:ext cx="6470846" cy="2275397"/>
          </a:xfrm>
          <a:prstGeom prst="rect">
            <a:avLst/>
          </a:prstGeom>
        </p:spPr>
        <p:txBody>
          <a:bodyPr lIns="0" tIns="0" rIns="0" bIns="0" rtlCol="0" anchor="t">
            <a:spAutoFit/>
          </a:bodyPr>
          <a:lstStyle/>
          <a:p>
            <a:pPr algn="l">
              <a:lnSpc>
                <a:spcPts val="17507"/>
              </a:lnSpc>
            </a:pPr>
            <a:r>
              <a:rPr lang="en-US" sz="15915" b="1">
                <a:solidFill>
                  <a:srgbClr val="FF7A00"/>
                </a:solidFill>
                <a:latin typeface="Times New Roman" panose="02020603050405020304" pitchFamily="18" charset="0"/>
                <a:ea typeface="Dynapuff"/>
                <a:cs typeface="Times New Roman" panose="02020603050405020304" pitchFamily="18" charset="0"/>
                <a:sym typeface="Dynapuff"/>
              </a:rPr>
              <a:t>Thank</a:t>
            </a:r>
          </a:p>
        </p:txBody>
      </p:sp>
      <p:sp>
        <p:nvSpPr>
          <p:cNvPr id="25" name="TextBox 25"/>
          <p:cNvSpPr txBox="1"/>
          <p:nvPr/>
        </p:nvSpPr>
        <p:spPr>
          <a:xfrm rot="-21920">
            <a:off x="10354125" y="3613848"/>
            <a:ext cx="4028268" cy="2275397"/>
          </a:xfrm>
          <a:prstGeom prst="rect">
            <a:avLst/>
          </a:prstGeom>
        </p:spPr>
        <p:txBody>
          <a:bodyPr lIns="0" tIns="0" rIns="0" bIns="0" rtlCol="0" anchor="t">
            <a:spAutoFit/>
          </a:bodyPr>
          <a:lstStyle/>
          <a:p>
            <a:pPr algn="r">
              <a:lnSpc>
                <a:spcPts val="17507"/>
              </a:lnSpc>
            </a:pPr>
            <a:r>
              <a:rPr lang="en-US" sz="15915" b="1">
                <a:solidFill>
                  <a:srgbClr val="FFCA31"/>
                </a:solidFill>
                <a:latin typeface="Times New Roman" panose="02020603050405020304" pitchFamily="18" charset="0"/>
                <a:ea typeface="Dynapuff"/>
                <a:cs typeface="Times New Roman" panose="02020603050405020304" pitchFamily="18" charset="0"/>
                <a:sym typeface="Dynapuff"/>
              </a:rPr>
              <a:t>You</a:t>
            </a: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10">
                <a:extLst>
                  <a:ext uri="{96DAC541-7B7A-43D3-8B79-37D633B846F1}">
                    <asvg:svgBlip xmlns:asvg="http://schemas.microsoft.com/office/drawing/2016/SVG/main" r:embed="rId11"/>
                  </a:ext>
                </a:extLst>
              </a:blip>
              <a:stretch>
                <a:fillRect b="-40778"/>
              </a:stretch>
            </a:blipFill>
            <a:ln cap="sq">
              <a:noFill/>
              <a:prstDash val="solid"/>
              <a:miter/>
            </a:ln>
          </p:spPr>
          <p:txBody>
            <a:bodyPr/>
            <a:lstStyle/>
            <a:p>
              <a:endParaRPr lang="vi-VN"/>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10">
                <a:extLst>
                  <a:ext uri="{96DAC541-7B7A-43D3-8B79-37D633B846F1}">
                    <asvg:svgBlip xmlns:asvg="http://schemas.microsoft.com/office/drawing/2016/SVG/main" r:embed="rId11"/>
                  </a:ext>
                </a:extLst>
              </a:blip>
              <a:stretch>
                <a:fillRect b="-40778"/>
              </a:stretch>
            </a:blipFill>
            <a:ln cap="sq">
              <a:noFill/>
              <a:prstDash val="solid"/>
              <a:miter/>
            </a:ln>
          </p:spPr>
          <p:txBody>
            <a:bodyPr/>
            <a:lstStyle/>
            <a:p>
              <a:endParaRPr lang="vi-VN"/>
            </a:p>
          </p:txBody>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vi-VN"/>
          </a:p>
        </p:txBody>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vi-VN"/>
          </a:p>
        </p:txBody>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vi-VN"/>
          </a:p>
        </p:txBody>
      </p:sp>
      <p:sp>
        <p:nvSpPr>
          <p:cNvPr id="25" name="TextBox 25"/>
          <p:cNvSpPr txBox="1"/>
          <p:nvPr/>
        </p:nvSpPr>
        <p:spPr>
          <a:xfrm>
            <a:off x="3630435" y="544223"/>
            <a:ext cx="10820927" cy="1846659"/>
          </a:xfrm>
          <a:prstGeom prst="rect">
            <a:avLst/>
          </a:prstGeom>
        </p:spPr>
        <p:txBody>
          <a:bodyPr wrap="square" lIns="0" tIns="0" rIns="0" bIns="0" rtlCol="0" anchor="t">
            <a:spAutoFit/>
          </a:bodyPr>
          <a:lstStyle/>
          <a:p>
            <a:pPr algn="ctr"/>
            <a:r>
              <a:rPr lang="nl-NL" sz="6000" b="1">
                <a:latin typeface="Times New Roman" panose="02020603050405020304" pitchFamily="18" charset="0"/>
                <a:cs typeface="Times New Roman" panose="02020603050405020304" pitchFamily="18" charset="0"/>
              </a:rPr>
              <a:t>I. </a:t>
            </a:r>
            <a:r>
              <a:rPr lang="en-US" sz="6000" b="1">
                <a:latin typeface="Times New Roman" panose="02020603050405020304" pitchFamily="18" charset="0"/>
                <a:cs typeface="Times New Roman" panose="02020603050405020304" pitchFamily="18" charset="0"/>
              </a:rPr>
              <a:t>ĐỌC VÀ TÌM HIỂU CHUNG VỀ TÁC GIẢ TỐ HỮU</a:t>
            </a:r>
            <a:endParaRPr lang="en-GB" sz="60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pic>
        <p:nvPicPr>
          <p:cNvPr id="27" name="Video Bài 4.2.Tố Hữu- Nhà thơ của Cách mạng, nhà thơ của nhân dân - VTC N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8"/>
          <a:stretch>
            <a:fillRect/>
          </a:stretch>
        </p:blipFill>
        <p:spPr>
          <a:xfrm>
            <a:off x="4212490" y="2766173"/>
            <a:ext cx="9732109" cy="5474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5969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7"/>
                </p:tgtEl>
              </p:cMediaNode>
            </p:video>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442627" y="1030422"/>
            <a:ext cx="3522490" cy="3954152"/>
          </a:xfrm>
          <a:custGeom>
            <a:avLst/>
            <a:gdLst/>
            <a:ahLst/>
            <a:cxnLst/>
            <a:rect l="l" t="t" r="r" b="b"/>
            <a:pathLst>
              <a:path w="3522490" h="3954152">
                <a:moveTo>
                  <a:pt x="3522491" y="0"/>
                </a:moveTo>
                <a:lnTo>
                  <a:pt x="0" y="0"/>
                </a:lnTo>
                <a:lnTo>
                  <a:pt x="0" y="3954152"/>
                </a:lnTo>
                <a:lnTo>
                  <a:pt x="3522491" y="3954152"/>
                </a:lnTo>
                <a:lnTo>
                  <a:pt x="3522491"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grpSp>
        <p:nvGrpSpPr>
          <p:cNvPr id="3" name="Group 3"/>
          <p:cNvGrpSpPr/>
          <p:nvPr/>
        </p:nvGrpSpPr>
        <p:grpSpPr>
          <a:xfrm>
            <a:off x="-313414" y="6738939"/>
            <a:ext cx="18914827" cy="4451206"/>
            <a:chOff x="0" y="0"/>
            <a:chExt cx="4981683" cy="1172334"/>
          </a:xfrm>
        </p:grpSpPr>
        <p:sp>
          <p:nvSpPr>
            <p:cNvPr id="4" name="Freeform 4"/>
            <p:cNvSpPr/>
            <p:nvPr/>
          </p:nvSpPr>
          <p:spPr>
            <a:xfrm>
              <a:off x="0" y="0"/>
              <a:ext cx="4981683" cy="1172334"/>
            </a:xfrm>
            <a:custGeom>
              <a:avLst/>
              <a:gdLst/>
              <a:ahLst/>
              <a:cxnLst/>
              <a:rect l="l" t="t" r="r" b="b"/>
              <a:pathLst>
                <a:path w="4981683" h="1172334">
                  <a:moveTo>
                    <a:pt x="0" y="0"/>
                  </a:moveTo>
                  <a:lnTo>
                    <a:pt x="4981683" y="0"/>
                  </a:lnTo>
                  <a:lnTo>
                    <a:pt x="4981683" y="1172334"/>
                  </a:lnTo>
                  <a:lnTo>
                    <a:pt x="0" y="1172334"/>
                  </a:lnTo>
                  <a:close/>
                </a:path>
              </a:pathLst>
            </a:custGeom>
            <a:solidFill>
              <a:srgbClr val="34674D"/>
            </a:solidFill>
          </p:spPr>
          <p:txBody>
            <a:bodyPr/>
            <a:lstStyle/>
            <a:p>
              <a:endParaRPr lang="vi-VN"/>
            </a:p>
          </p:txBody>
        </p:sp>
        <p:sp>
          <p:nvSpPr>
            <p:cNvPr id="5" name="TextBox 5"/>
            <p:cNvSpPr txBox="1"/>
            <p:nvPr/>
          </p:nvSpPr>
          <p:spPr>
            <a:xfrm>
              <a:off x="0" y="-28575"/>
              <a:ext cx="4981683" cy="120090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flipH="1">
            <a:off x="-3151579" y="4440692"/>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7" name="Freeform 7"/>
          <p:cNvSpPr/>
          <p:nvPr/>
        </p:nvSpPr>
        <p:spPr>
          <a:xfrm>
            <a:off x="7810546" y="4440692"/>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4">
              <a:extLst>
                <a:ext uri="{96DAC541-7B7A-43D3-8B79-37D633B846F1}">
                  <asvg:svgBlip xmlns:asvg="http://schemas.microsoft.com/office/drawing/2016/SVG/main" r:embed="rId5"/>
                </a:ext>
              </a:extLst>
            </a:blip>
            <a:stretch>
              <a:fillRect r="-75411" b="-40544"/>
            </a:stretch>
          </a:blipFill>
          <a:ln cap="sq">
            <a:noFill/>
            <a:prstDash val="solid"/>
            <a:miter/>
          </a:ln>
        </p:spPr>
        <p:txBody>
          <a:bodyPr/>
          <a:lstStyle/>
          <a:p>
            <a:endParaRPr lang="vi-VN"/>
          </a:p>
        </p:txBody>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2" name="Freeform 12"/>
          <p:cNvSpPr/>
          <p:nvPr/>
        </p:nvSpPr>
        <p:spPr>
          <a:xfrm flipH="1">
            <a:off x="14497793" y="522200"/>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vi-VN"/>
          </a:p>
        </p:txBody>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vi-VN"/>
          </a:p>
        </p:txBody>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grpSp>
        <p:nvGrpSpPr>
          <p:cNvPr id="24" name="Group 24"/>
          <p:cNvGrpSpPr/>
          <p:nvPr/>
        </p:nvGrpSpPr>
        <p:grpSpPr>
          <a:xfrm rot="-178869">
            <a:off x="2206456" y="4545268"/>
            <a:ext cx="4035487" cy="4914191"/>
            <a:chOff x="0" y="0"/>
            <a:chExt cx="1062844" cy="1294273"/>
          </a:xfrm>
        </p:grpSpPr>
        <p:sp>
          <p:nvSpPr>
            <p:cNvPr id="25" name="Freeform 25"/>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txBody>
            <a:bodyPr/>
            <a:lstStyle/>
            <a:p>
              <a:endParaRPr lang="vi-VN"/>
            </a:p>
          </p:txBody>
        </p:sp>
        <p:sp>
          <p:nvSpPr>
            <p:cNvPr id="26" name="TextBox 26"/>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0" name="Group 30"/>
          <p:cNvGrpSpPr/>
          <p:nvPr/>
        </p:nvGrpSpPr>
        <p:grpSpPr>
          <a:xfrm rot="165132">
            <a:off x="6918076" y="4536108"/>
            <a:ext cx="4035487" cy="4914191"/>
            <a:chOff x="0" y="0"/>
            <a:chExt cx="1062844" cy="1294273"/>
          </a:xfrm>
        </p:grpSpPr>
        <p:sp>
          <p:nvSpPr>
            <p:cNvPr id="31" name="Freeform 31"/>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txBody>
            <a:bodyPr/>
            <a:lstStyle/>
            <a:p>
              <a:endParaRPr lang="vi-VN"/>
            </a:p>
          </p:txBody>
        </p:sp>
        <p:sp>
          <p:nvSpPr>
            <p:cNvPr id="32" name="TextBox 32"/>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3" name="Freeform 33"/>
          <p:cNvSpPr/>
          <p:nvPr/>
        </p:nvSpPr>
        <p:spPr>
          <a:xfrm rot="165132" flipH="1">
            <a:off x="11199736" y="3794382"/>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grpSp>
        <p:nvGrpSpPr>
          <p:cNvPr id="37" name="Group 37"/>
          <p:cNvGrpSpPr/>
          <p:nvPr/>
        </p:nvGrpSpPr>
        <p:grpSpPr>
          <a:xfrm rot="5115476">
            <a:off x="12780585" y="3618087"/>
            <a:ext cx="4035487" cy="6132352"/>
            <a:chOff x="0" y="0"/>
            <a:chExt cx="1062844" cy="1294273"/>
          </a:xfrm>
        </p:grpSpPr>
        <p:sp>
          <p:nvSpPr>
            <p:cNvPr id="38" name="Freeform 38"/>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txBody>
            <a:bodyPr/>
            <a:lstStyle/>
            <a:p>
              <a:endParaRPr lang="vi-VN"/>
            </a:p>
          </p:txBody>
        </p:sp>
        <p:sp>
          <p:nvSpPr>
            <p:cNvPr id="39" name="TextBox 39"/>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43" name="Rectangle 42"/>
          <p:cNvSpPr/>
          <p:nvPr/>
        </p:nvSpPr>
        <p:spPr>
          <a:xfrm>
            <a:off x="4948847" y="366667"/>
            <a:ext cx="7569701" cy="1069075"/>
          </a:xfrm>
          <a:prstGeom prst="rect">
            <a:avLst/>
          </a:prstGeom>
        </p:spPr>
        <p:txBody>
          <a:bodyPr wrap="none">
            <a:spAutoFit/>
          </a:bodyPr>
          <a:lstStyle/>
          <a:p>
            <a:pPr algn="just">
              <a:lnSpc>
                <a:spcPct val="115000"/>
              </a:lnSpc>
              <a:spcAft>
                <a:spcPts val="800"/>
              </a:spcAft>
            </a:pPr>
            <a:r>
              <a:rPr lang="en-AU" sz="6000" b="1">
                <a:latin typeface="Times New Roman" panose="02020603050405020304" pitchFamily="18" charset="0"/>
                <a:ea typeface="Calibri" panose="020F0502020204030204" pitchFamily="34" charset="0"/>
                <a:cs typeface="Times New Roman" panose="02020603050405020304" pitchFamily="18" charset="0"/>
              </a:rPr>
              <a:t>1. Con</a:t>
            </a:r>
            <a:r>
              <a:rPr lang="en-US" sz="6000" b="1">
                <a:latin typeface="Times New Roman" panose="02020603050405020304" pitchFamily="18" charset="0"/>
                <a:ea typeface="Calibri" panose="020F0502020204030204" pitchFamily="34" charset="0"/>
                <a:cs typeface="Times New Roman" panose="02020603050405020304" pitchFamily="18" charset="0"/>
              </a:rPr>
              <a:t> người, cuộc đời</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43"/>
          <p:cNvSpPr/>
          <p:nvPr/>
        </p:nvSpPr>
        <p:spPr>
          <a:xfrm>
            <a:off x="3360707" y="1721204"/>
            <a:ext cx="12207660" cy="2123658"/>
          </a:xfrm>
          <a:prstGeom prst="rect">
            <a:avLst/>
          </a:prstGeom>
        </p:spPr>
        <p:txBody>
          <a:bodyPr wrap="square">
            <a:spAutoFit/>
          </a:bodyPr>
          <a:lstStyle/>
          <a:p>
            <a:pPr algn="ctr"/>
            <a:r>
              <a:rPr lang="en-US" sz="4400">
                <a:latin typeface="Times New Roman" panose="02020603050405020304" pitchFamily="18" charset="0"/>
                <a:ea typeface="Calibri" panose="020F0502020204030204" pitchFamily="34" charset="0"/>
                <a:cs typeface="Times New Roman" panose="02020603050405020304" pitchFamily="18" charset="0"/>
              </a:rPr>
              <a:t>Tố Hữu là sự thống nhất giữa cuộc đời cách mạng và cuộc đời thơ, giữa lí tưởng trong trái tim và những câu thơ trên đầu bút.</a:t>
            </a:r>
            <a:endParaRPr lang="en-GB" sz="6000">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21412890">
            <a:off x="2506533" y="4815445"/>
            <a:ext cx="3483751" cy="4339100"/>
          </a:xfrm>
          <a:prstGeom prst="rect">
            <a:avLst/>
          </a:prstGeom>
        </p:spPr>
      </p:pic>
      <p:pic>
        <p:nvPicPr>
          <p:cNvPr id="46" name="Picture 4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203938">
            <a:off x="7184112" y="4754521"/>
            <a:ext cx="3406051" cy="4314188"/>
          </a:xfrm>
          <a:prstGeom prst="rect">
            <a:avLst/>
          </a:prstGeom>
        </p:spPr>
      </p:pic>
      <p:pic>
        <p:nvPicPr>
          <p:cNvPr id="47" name="Picture 4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21331369">
            <a:off x="11941705" y="4918533"/>
            <a:ext cx="5715000" cy="3455605"/>
          </a:xfrm>
          <a:prstGeom prst="rect">
            <a:avLst/>
          </a:prstGeom>
        </p:spPr>
      </p:pic>
    </p:spTree>
    <p:extLst>
      <p:ext uri="{BB962C8B-B14F-4D97-AF65-F5344CB8AC3E}">
        <p14:creationId xmlns:p14="http://schemas.microsoft.com/office/powerpoint/2010/main" val="21140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arn(inVertical)">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5" name="Group 5"/>
          <p:cNvGrpSpPr/>
          <p:nvPr/>
        </p:nvGrpSpPr>
        <p:grpSpPr>
          <a:xfrm rot="124011">
            <a:off x="2428886" y="4460880"/>
            <a:ext cx="3314923" cy="2832550"/>
            <a:chOff x="0" y="0"/>
            <a:chExt cx="1157110" cy="988733"/>
          </a:xfrm>
        </p:grpSpPr>
        <p:sp>
          <p:nvSpPr>
            <p:cNvPr id="6" name="Freeform 6"/>
            <p:cNvSpPr/>
            <p:nvPr/>
          </p:nvSpPr>
          <p:spPr>
            <a:xfrm>
              <a:off x="0" y="0"/>
              <a:ext cx="1157110" cy="988733"/>
            </a:xfrm>
            <a:custGeom>
              <a:avLst/>
              <a:gdLst/>
              <a:ahLst/>
              <a:cxnLst/>
              <a:rect l="l" t="t" r="r" b="b"/>
              <a:pathLst>
                <a:path w="1157110" h="988733">
                  <a:moveTo>
                    <a:pt x="30361" y="0"/>
                  </a:moveTo>
                  <a:lnTo>
                    <a:pt x="1126749" y="0"/>
                  </a:lnTo>
                  <a:cubicBezTo>
                    <a:pt x="1134801" y="0"/>
                    <a:pt x="1142524" y="3199"/>
                    <a:pt x="1148218" y="8893"/>
                  </a:cubicBezTo>
                  <a:cubicBezTo>
                    <a:pt x="1153912" y="14586"/>
                    <a:pt x="1157110" y="22309"/>
                    <a:pt x="1157110" y="30361"/>
                  </a:cubicBezTo>
                  <a:lnTo>
                    <a:pt x="1157110" y="958372"/>
                  </a:lnTo>
                  <a:cubicBezTo>
                    <a:pt x="1157110" y="975140"/>
                    <a:pt x="1143517" y="988733"/>
                    <a:pt x="1126749" y="988733"/>
                  </a:cubicBezTo>
                  <a:lnTo>
                    <a:pt x="30361" y="988733"/>
                  </a:lnTo>
                  <a:cubicBezTo>
                    <a:pt x="13593" y="988733"/>
                    <a:pt x="0" y="975140"/>
                    <a:pt x="0" y="958372"/>
                  </a:cubicBezTo>
                  <a:lnTo>
                    <a:pt x="0" y="30361"/>
                  </a:lnTo>
                  <a:cubicBezTo>
                    <a:pt x="0" y="13593"/>
                    <a:pt x="13593" y="0"/>
                    <a:pt x="30361" y="0"/>
                  </a:cubicBezTo>
                  <a:close/>
                </a:path>
              </a:pathLst>
            </a:custGeom>
            <a:solidFill>
              <a:srgbClr val="FFFFFF"/>
            </a:solidFill>
            <a:ln w="28575" cap="sq">
              <a:solidFill>
                <a:srgbClr val="724E39"/>
              </a:solidFill>
              <a:prstDash val="solid"/>
              <a:miter/>
            </a:ln>
          </p:spPr>
          <p:txBody>
            <a:bodyPr/>
            <a:lstStyle/>
            <a:p>
              <a:endParaRPr lang="vi-VN"/>
            </a:p>
          </p:txBody>
        </p:sp>
        <p:sp>
          <p:nvSpPr>
            <p:cNvPr id="7" name="TextBox 7"/>
            <p:cNvSpPr txBox="1"/>
            <p:nvPr/>
          </p:nvSpPr>
          <p:spPr>
            <a:xfrm>
              <a:off x="0" y="-28575"/>
              <a:ext cx="1157110" cy="101730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rot="-125443">
            <a:off x="718766" y="746836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endParaRPr lang="vi-VN"/>
          </a:p>
        </p:txBody>
      </p:sp>
      <p:sp>
        <p:nvSpPr>
          <p:cNvPr id="9" name="Freeform 9"/>
          <p:cNvSpPr/>
          <p:nvPr/>
        </p:nvSpPr>
        <p:spPr>
          <a:xfrm rot="540851">
            <a:off x="10005771" y="1039778"/>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6">
              <a:extLst>
                <a:ext uri="{96DAC541-7B7A-43D3-8B79-37D633B846F1}">
                  <asvg:svgBlip xmlns:asvg="http://schemas.microsoft.com/office/drawing/2016/SVG/main" r:embed="rId7"/>
                </a:ext>
              </a:extLst>
            </a:blip>
            <a:stretch>
              <a:fillRect t="-38654"/>
            </a:stretch>
          </a:blipFill>
        </p:spPr>
        <p:txBody>
          <a:bodyPr/>
          <a:lstStyle/>
          <a:p>
            <a:endParaRPr lang="vi-VN"/>
          </a:p>
        </p:txBody>
      </p:sp>
      <p:sp>
        <p:nvSpPr>
          <p:cNvPr id="10" name="Freeform 10"/>
          <p:cNvSpPr/>
          <p:nvPr/>
        </p:nvSpPr>
        <p:spPr>
          <a:xfrm rot="628887">
            <a:off x="-5041017" y="8073214"/>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endParaRPr lang="vi-VN"/>
          </a:p>
        </p:txBody>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vi-VN"/>
          </a:p>
        </p:txBody>
      </p:sp>
      <p:grpSp>
        <p:nvGrpSpPr>
          <p:cNvPr id="19" name="Group 19"/>
          <p:cNvGrpSpPr/>
          <p:nvPr/>
        </p:nvGrpSpPr>
        <p:grpSpPr>
          <a:xfrm rot="-210000">
            <a:off x="1504401" y="1222574"/>
            <a:ext cx="3314700" cy="2832735"/>
            <a:chOff x="0" y="0"/>
            <a:chExt cx="1157033" cy="988797"/>
          </a:xfrm>
        </p:grpSpPr>
        <p:sp>
          <p:nvSpPr>
            <p:cNvPr id="20"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txBody>
            <a:bodyPr/>
            <a:lstStyle/>
            <a:p>
              <a:endParaRPr lang="vi-VN"/>
            </a:p>
          </p:txBody>
        </p:sp>
        <p:sp>
          <p:nvSpPr>
            <p:cNvPr id="21"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2" name="Group 22"/>
          <p:cNvGrpSpPr/>
          <p:nvPr/>
        </p:nvGrpSpPr>
        <p:grpSpPr>
          <a:xfrm rot="210000">
            <a:off x="5517821" y="1078508"/>
            <a:ext cx="3314700" cy="2832735"/>
            <a:chOff x="0" y="0"/>
            <a:chExt cx="1157033" cy="988797"/>
          </a:xfrm>
        </p:grpSpPr>
        <p:sp>
          <p:nvSpPr>
            <p:cNvPr id="23" name="Freeform 23"/>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txBody>
            <a:bodyPr/>
            <a:lstStyle/>
            <a:p>
              <a:endParaRPr lang="vi-VN"/>
            </a:p>
          </p:txBody>
        </p:sp>
        <p:sp>
          <p:nvSpPr>
            <p:cNvPr id="24" name="TextBox 24"/>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7" name="Group 27"/>
          <p:cNvGrpSpPr/>
          <p:nvPr/>
        </p:nvGrpSpPr>
        <p:grpSpPr>
          <a:xfrm rot="-217777">
            <a:off x="6456799" y="4300124"/>
            <a:ext cx="3314700" cy="2832735"/>
            <a:chOff x="0" y="0"/>
            <a:chExt cx="1157033" cy="988797"/>
          </a:xfrm>
        </p:grpSpPr>
        <p:sp>
          <p:nvSpPr>
            <p:cNvPr id="28" name="Freeform 28"/>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txBody>
            <a:bodyPr/>
            <a:lstStyle/>
            <a:p>
              <a:endParaRPr lang="vi-VN"/>
            </a:p>
          </p:txBody>
        </p:sp>
        <p:sp>
          <p:nvSpPr>
            <p:cNvPr id="29" name="TextBox 29"/>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33" name="Freeform 33"/>
          <p:cNvSpPr/>
          <p:nvPr/>
        </p:nvSpPr>
        <p:spPr>
          <a:xfrm>
            <a:off x="4277470" y="7784342"/>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vi-VN"/>
          </a:p>
        </p:txBody>
      </p:sp>
      <p:sp>
        <p:nvSpPr>
          <p:cNvPr id="35" name="TextBox 35"/>
          <p:cNvSpPr txBox="1"/>
          <p:nvPr/>
        </p:nvSpPr>
        <p:spPr>
          <a:xfrm>
            <a:off x="10625667" y="382096"/>
            <a:ext cx="6105409" cy="2215991"/>
          </a:xfrm>
          <a:prstGeom prst="rect">
            <a:avLst/>
          </a:prstGeom>
        </p:spPr>
        <p:txBody>
          <a:bodyPr wrap="square" lIns="0" tIns="0" rIns="0" bIns="0" rtlCol="0" anchor="t">
            <a:spAutoFit/>
          </a:bodyPr>
          <a:lstStyle/>
          <a:p>
            <a:pPr algn="ctr"/>
            <a:r>
              <a:rPr lang="en-US" sz="7200" b="1">
                <a:latin typeface="Times New Roman" panose="02020603050405020304" pitchFamily="18" charset="0"/>
                <a:cs typeface="Times New Roman" panose="02020603050405020304" pitchFamily="18" charset="0"/>
              </a:rPr>
              <a:t>2. Sự nghiệp sáng tác</a:t>
            </a:r>
            <a:endParaRPr lang="en-GB" sz="7200">
              <a:latin typeface="Times New Roman" panose="02020603050405020304" pitchFamily="18" charset="0"/>
              <a:cs typeface="Times New Roman" panose="02020603050405020304" pitchFamily="18" charset="0"/>
            </a:endParaRPr>
          </a:p>
        </p:txBody>
      </p:sp>
      <p:sp>
        <p:nvSpPr>
          <p:cNvPr id="40" name="Rectangle 39"/>
          <p:cNvSpPr/>
          <p:nvPr/>
        </p:nvSpPr>
        <p:spPr>
          <a:xfrm>
            <a:off x="10171296" y="2900041"/>
            <a:ext cx="7683970" cy="4401205"/>
          </a:xfrm>
          <a:prstGeom prst="rect">
            <a:avLst/>
          </a:prstGeom>
        </p:spPr>
        <p:txBody>
          <a:bodyPr wrap="square">
            <a:spAutoFit/>
          </a:bodyPr>
          <a:lstStyle/>
          <a:p>
            <a:pPr algn="ctr"/>
            <a:r>
              <a:rPr lang="en-US" sz="4000" b="1">
                <a:latin typeface="Times New Roman" panose="02020603050405020304" pitchFamily="18" charset="0"/>
                <a:ea typeface="Calibri" panose="020F0502020204030204" pitchFamily="34" charset="0"/>
                <a:cs typeface="Times New Roman" panose="02020603050405020304" pitchFamily="18" charset="0"/>
              </a:rPr>
              <a:t>Tác phẩm tiêu biểu</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a:latin typeface="Times New Roman" panose="02020603050405020304" pitchFamily="18" charset="0"/>
                <a:ea typeface="Calibri" panose="020F0502020204030204" pitchFamily="34" charset="0"/>
                <a:cs typeface="Times New Roman" panose="02020603050405020304" pitchFamily="18" charset="0"/>
              </a:rPr>
              <a:t> Với 62 năm cầm bút, Tố Hữu đã để lại 7 tập thơ: </a:t>
            </a:r>
            <a:r>
              <a:rPr lang="en-US" sz="4000" i="1">
                <a:latin typeface="Times New Roman" panose="02020603050405020304" pitchFamily="18" charset="0"/>
                <a:ea typeface="Calibri" panose="020F0502020204030204" pitchFamily="34" charset="0"/>
                <a:cs typeface="Times New Roman" panose="02020603050405020304" pitchFamily="18" charset="0"/>
              </a:rPr>
              <a:t>Từ ấy</a:t>
            </a:r>
            <a:r>
              <a:rPr lang="en-US" sz="4000">
                <a:latin typeface="Times New Roman" panose="02020603050405020304" pitchFamily="18" charset="0"/>
                <a:ea typeface="Calibri" panose="020F0502020204030204" pitchFamily="34" charset="0"/>
                <a:cs typeface="Times New Roman" panose="02020603050405020304" pitchFamily="18" charset="0"/>
              </a:rPr>
              <a:t> (1937 – 1946), </a:t>
            </a:r>
            <a:r>
              <a:rPr lang="en-US" sz="4000" i="1">
                <a:latin typeface="Times New Roman" panose="02020603050405020304" pitchFamily="18" charset="0"/>
                <a:ea typeface="Calibri" panose="020F0502020204030204" pitchFamily="34" charset="0"/>
                <a:cs typeface="Times New Roman" panose="02020603050405020304" pitchFamily="18" charset="0"/>
              </a:rPr>
              <a:t>Việt Bắc</a:t>
            </a:r>
            <a:r>
              <a:rPr lang="en-US" sz="4000">
                <a:latin typeface="Times New Roman" panose="02020603050405020304" pitchFamily="18" charset="0"/>
                <a:ea typeface="Calibri" panose="020F0502020204030204" pitchFamily="34" charset="0"/>
                <a:cs typeface="Times New Roman" panose="02020603050405020304" pitchFamily="18" charset="0"/>
              </a:rPr>
              <a:t> (1946-1954), </a:t>
            </a:r>
            <a:r>
              <a:rPr lang="en-US" sz="4000" i="1">
                <a:latin typeface="Times New Roman" panose="02020603050405020304" pitchFamily="18" charset="0"/>
                <a:ea typeface="Calibri" panose="020F0502020204030204" pitchFamily="34" charset="0"/>
                <a:cs typeface="Times New Roman" panose="02020603050405020304" pitchFamily="18" charset="0"/>
              </a:rPr>
              <a:t>Gió lộng</a:t>
            </a:r>
            <a:r>
              <a:rPr lang="en-US" sz="4000">
                <a:latin typeface="Times New Roman" panose="02020603050405020304" pitchFamily="18" charset="0"/>
                <a:ea typeface="Calibri" panose="020F0502020204030204" pitchFamily="34" charset="0"/>
                <a:cs typeface="Times New Roman" panose="02020603050405020304" pitchFamily="18" charset="0"/>
              </a:rPr>
              <a:t> (1955-1961), </a:t>
            </a:r>
            <a:r>
              <a:rPr lang="en-US" sz="4000" i="1">
                <a:latin typeface="Times New Roman" panose="02020603050405020304" pitchFamily="18" charset="0"/>
                <a:ea typeface="Calibri" panose="020F0502020204030204" pitchFamily="34" charset="0"/>
                <a:cs typeface="Times New Roman" panose="02020603050405020304" pitchFamily="18" charset="0"/>
              </a:rPr>
              <a:t>Ra trận </a:t>
            </a:r>
            <a:r>
              <a:rPr lang="en-US" sz="4000">
                <a:latin typeface="Times New Roman" panose="02020603050405020304" pitchFamily="18" charset="0"/>
                <a:ea typeface="Calibri" panose="020F0502020204030204" pitchFamily="34" charset="0"/>
                <a:cs typeface="Times New Roman" panose="02020603050405020304" pitchFamily="18" charset="0"/>
              </a:rPr>
              <a:t>(1962-1971), </a:t>
            </a:r>
            <a:r>
              <a:rPr lang="en-US" sz="4000" i="1">
                <a:latin typeface="Times New Roman" panose="02020603050405020304" pitchFamily="18" charset="0"/>
                <a:ea typeface="Calibri" panose="020F0502020204030204" pitchFamily="34" charset="0"/>
                <a:cs typeface="Times New Roman" panose="02020603050405020304" pitchFamily="18" charset="0"/>
              </a:rPr>
              <a:t>Máu và hoa </a:t>
            </a:r>
            <a:r>
              <a:rPr lang="en-US" sz="4000">
                <a:latin typeface="Times New Roman" panose="02020603050405020304" pitchFamily="18" charset="0"/>
                <a:ea typeface="Calibri" panose="020F0502020204030204" pitchFamily="34" charset="0"/>
                <a:cs typeface="Times New Roman" panose="02020603050405020304" pitchFamily="18" charset="0"/>
              </a:rPr>
              <a:t>(1972-1977), </a:t>
            </a:r>
            <a:r>
              <a:rPr lang="en-US" sz="4000" i="1">
                <a:latin typeface="Times New Roman" panose="02020603050405020304" pitchFamily="18" charset="0"/>
                <a:ea typeface="Calibri" panose="020F0502020204030204" pitchFamily="34" charset="0"/>
                <a:cs typeface="Times New Roman" panose="02020603050405020304" pitchFamily="18" charset="0"/>
              </a:rPr>
              <a:t>Một tiếng đờn</a:t>
            </a:r>
            <a:r>
              <a:rPr lang="en-US" sz="4000">
                <a:latin typeface="Times New Roman" panose="02020603050405020304" pitchFamily="18" charset="0"/>
                <a:ea typeface="Calibri" panose="020F0502020204030204" pitchFamily="34" charset="0"/>
                <a:cs typeface="Times New Roman" panose="02020603050405020304" pitchFamily="18" charset="0"/>
              </a:rPr>
              <a:t> (1992), </a:t>
            </a:r>
            <a:r>
              <a:rPr lang="en-US" sz="4000" i="1">
                <a:latin typeface="Times New Roman" panose="02020603050405020304" pitchFamily="18" charset="0"/>
                <a:ea typeface="Calibri" panose="020F0502020204030204" pitchFamily="34" charset="0"/>
                <a:cs typeface="Times New Roman" panose="02020603050405020304" pitchFamily="18" charset="0"/>
              </a:rPr>
              <a:t>Ta với ta</a:t>
            </a:r>
            <a:r>
              <a:rPr lang="en-US" sz="4000">
                <a:latin typeface="Times New Roman" panose="02020603050405020304" pitchFamily="18" charset="0"/>
                <a:ea typeface="Calibri" panose="020F0502020204030204" pitchFamily="34" charset="0"/>
                <a:cs typeface="Times New Roman" panose="02020603050405020304" pitchFamily="18" charset="0"/>
              </a:rPr>
              <a:t> (1999).</a:t>
            </a:r>
            <a:endParaRPr lang="en-GB" sz="5400">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1410129">
            <a:off x="1614416" y="1365574"/>
            <a:ext cx="3009764" cy="2584263"/>
          </a:xfrm>
          <a:prstGeom prst="rect">
            <a:avLst/>
          </a:prstGeom>
        </p:spPr>
      </p:pic>
      <p:pic>
        <p:nvPicPr>
          <p:cNvPr id="42" name="Picture 4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200483">
            <a:off x="5739174" y="1179729"/>
            <a:ext cx="2871424" cy="2603511"/>
          </a:xfrm>
          <a:prstGeom prst="rect">
            <a:avLst/>
          </a:prstGeom>
        </p:spPr>
      </p:pic>
      <p:pic>
        <p:nvPicPr>
          <p:cNvPr id="43" name="Picture 4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150053">
            <a:off x="2587578" y="4624443"/>
            <a:ext cx="2928551" cy="2507698"/>
          </a:xfrm>
          <a:prstGeom prst="rect">
            <a:avLst/>
          </a:prstGeom>
        </p:spPr>
      </p:pic>
      <p:pic>
        <p:nvPicPr>
          <p:cNvPr id="44" name="Picture 4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21361278">
            <a:off x="6605380" y="4522494"/>
            <a:ext cx="2999540" cy="2367573"/>
          </a:xfrm>
          <a:prstGeom prst="rect">
            <a:avLst/>
          </a:prstGeom>
        </p:spPr>
      </p:pic>
      <p:sp>
        <p:nvSpPr>
          <p:cNvPr id="45" name="Freeform 30"/>
          <p:cNvSpPr/>
          <p:nvPr/>
        </p:nvSpPr>
        <p:spPr>
          <a:xfrm rot="-3140457" flipH="1">
            <a:off x="6214974" y="4240251"/>
            <a:ext cx="529377" cy="633037"/>
          </a:xfrm>
          <a:custGeom>
            <a:avLst/>
            <a:gdLst/>
            <a:ahLst/>
            <a:cxnLst/>
            <a:rect l="l" t="t" r="r" b="b"/>
            <a:pathLst>
              <a:path w="529377" h="633037">
                <a:moveTo>
                  <a:pt x="529377" y="0"/>
                </a:moveTo>
                <a:lnTo>
                  <a:pt x="0" y="0"/>
                </a:lnTo>
                <a:lnTo>
                  <a:pt x="0" y="633037"/>
                </a:lnTo>
                <a:lnTo>
                  <a:pt x="529377" y="633037"/>
                </a:lnTo>
                <a:lnTo>
                  <a:pt x="529377"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Tree>
    <p:extLst>
      <p:ext uri="{BB962C8B-B14F-4D97-AF65-F5344CB8AC3E}">
        <p14:creationId xmlns:p14="http://schemas.microsoft.com/office/powerpoint/2010/main" val="40516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239652" y="4904632"/>
            <a:ext cx="2839595" cy="4391126"/>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vi-VN"/>
          </a:p>
        </p:txBody>
      </p:sp>
      <p:grpSp>
        <p:nvGrpSpPr>
          <p:cNvPr id="3" name="Group 3"/>
          <p:cNvGrpSpPr/>
          <p:nvPr/>
        </p:nvGrpSpPr>
        <p:grpSpPr>
          <a:xfrm rot="-73916">
            <a:off x="2702135" y="4838124"/>
            <a:ext cx="8906840" cy="3076612"/>
            <a:chOff x="0" y="0"/>
            <a:chExt cx="2582036" cy="594154"/>
          </a:xfrm>
        </p:grpSpPr>
        <p:sp>
          <p:nvSpPr>
            <p:cNvPr id="4" name="Freeform 4"/>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txBody>
            <a:bodyPr/>
            <a:lstStyle/>
            <a:p>
              <a:endParaRPr lang="vi-VN"/>
            </a:p>
          </p:txBody>
        </p:sp>
        <p:sp>
          <p:nvSpPr>
            <p:cNvPr id="5" name="TextBox 5"/>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rot="218819">
            <a:off x="17147063" y="9942380"/>
            <a:ext cx="833954" cy="390916"/>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a:off x="10956241" y="-172356"/>
            <a:ext cx="1361712" cy="1370276"/>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a:off x="9591760" y="315353"/>
            <a:ext cx="2728962" cy="1129108"/>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vi-VN"/>
          </a:p>
        </p:txBody>
      </p:sp>
      <p:sp>
        <p:nvSpPr>
          <p:cNvPr id="9" name="Freeform 9"/>
          <p:cNvSpPr/>
          <p:nvPr/>
        </p:nvSpPr>
        <p:spPr>
          <a:xfrm flipH="1">
            <a:off x="-634870" y="2398976"/>
            <a:ext cx="2294319" cy="949275"/>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grpSp>
        <p:nvGrpSpPr>
          <p:cNvPr id="10" name="Group 10"/>
          <p:cNvGrpSpPr/>
          <p:nvPr/>
        </p:nvGrpSpPr>
        <p:grpSpPr>
          <a:xfrm rot="29307">
            <a:off x="1393192" y="2850237"/>
            <a:ext cx="9803667" cy="1429612"/>
            <a:chOff x="0" y="0"/>
            <a:chExt cx="2582036" cy="594154"/>
          </a:xfrm>
        </p:grpSpPr>
        <p:sp>
          <p:nvSpPr>
            <p:cNvPr id="11" name="Freeform 11"/>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txBody>
            <a:bodyPr/>
            <a:lstStyle/>
            <a:p>
              <a:endParaRPr lang="vi-VN"/>
            </a:p>
          </p:txBody>
        </p:sp>
        <p:sp>
          <p:nvSpPr>
            <p:cNvPr id="12" name="TextBox 12"/>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3" name="Freeform 13"/>
          <p:cNvSpPr/>
          <p:nvPr/>
        </p:nvSpPr>
        <p:spPr>
          <a:xfrm rot="-2970721" flipH="1">
            <a:off x="8835793" y="1595984"/>
            <a:ext cx="943296" cy="848574"/>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4" name="TextBox 14"/>
          <p:cNvSpPr txBox="1"/>
          <p:nvPr/>
        </p:nvSpPr>
        <p:spPr>
          <a:xfrm rot="-73916">
            <a:off x="3006834" y="4990835"/>
            <a:ext cx="8238427" cy="2462213"/>
          </a:xfrm>
          <a:prstGeom prst="rect">
            <a:avLst/>
          </a:prstGeom>
        </p:spPr>
        <p:txBody>
          <a:bodyPr lIns="0" tIns="0" rIns="0" bIns="0" rtlCol="0" anchor="t">
            <a:spAutoFit/>
          </a:bodyPr>
          <a:lstStyle/>
          <a:p>
            <a:pPr algn="just"/>
            <a:r>
              <a:rPr lang="en-US" sz="4000">
                <a:latin typeface="Times New Roman" panose="02020603050405020304" pitchFamily="18" charset="0"/>
                <a:cs typeface="Times New Roman" panose="02020603050405020304" pitchFamily="18" charset="0"/>
              </a:rPr>
              <a:t>Ông viết nhiều, viết hay về tình cảm thiêng liêng của con người, đặc biệt là tình cảm của nhân dân với Đảng, với Bác Hồ và tình cảm mẹ con. </a:t>
            </a:r>
            <a:endParaRPr lang="en-US" sz="36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15" name="TextBox 15"/>
          <p:cNvSpPr txBox="1"/>
          <p:nvPr/>
        </p:nvSpPr>
        <p:spPr>
          <a:xfrm rot="29307">
            <a:off x="1472697" y="3269534"/>
            <a:ext cx="10132933" cy="615553"/>
          </a:xfrm>
          <a:prstGeom prst="rect">
            <a:avLst/>
          </a:prstGeom>
        </p:spPr>
        <p:txBody>
          <a:bodyPr wrap="square" lIns="0" tIns="0" rIns="0" bIns="0" rtlCol="0" anchor="t">
            <a:spAutoFit/>
          </a:bodyPr>
          <a:lstStyle/>
          <a:p>
            <a:r>
              <a:rPr lang="en-US" sz="4000">
                <a:latin typeface="Times New Roman" panose="02020603050405020304" pitchFamily="18" charset="0"/>
                <a:cs typeface="Times New Roman" panose="02020603050405020304" pitchFamily="18" charset="0"/>
              </a:rPr>
              <a:t>Thơ Tố Hữu gần với nhạc, đậm đà tính dân tộc</a:t>
            </a:r>
            <a:endParaRPr lang="en-US" sz="36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16" name="Freeform 16"/>
          <p:cNvSpPr/>
          <p:nvPr/>
        </p:nvSpPr>
        <p:spPr>
          <a:xfrm rot="-84510">
            <a:off x="5246640" y="8569526"/>
            <a:ext cx="14178645" cy="295854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txBody>
          <a:bodyPr/>
          <a:lstStyle/>
          <a:p>
            <a:endParaRPr lang="vi-VN"/>
          </a:p>
        </p:txBody>
      </p:sp>
      <p:sp>
        <p:nvSpPr>
          <p:cNvPr id="17" name="Freeform 17"/>
          <p:cNvSpPr/>
          <p:nvPr/>
        </p:nvSpPr>
        <p:spPr>
          <a:xfrm rot="249455">
            <a:off x="-1931274" y="8387267"/>
            <a:ext cx="14178645" cy="295854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txBody>
          <a:bodyPr/>
          <a:lstStyle/>
          <a:p>
            <a:endParaRPr lang="vi-VN"/>
          </a:p>
        </p:txBody>
      </p:sp>
      <p:sp>
        <p:nvSpPr>
          <p:cNvPr id="18" name="Freeform 18"/>
          <p:cNvSpPr/>
          <p:nvPr/>
        </p:nvSpPr>
        <p:spPr>
          <a:xfrm>
            <a:off x="-5870881" y="8415318"/>
            <a:ext cx="7895645" cy="2168013"/>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9" name="Freeform 19"/>
          <p:cNvSpPr/>
          <p:nvPr/>
        </p:nvSpPr>
        <p:spPr>
          <a:xfrm rot="250174">
            <a:off x="6550529" y="8930997"/>
            <a:ext cx="723038" cy="338924"/>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20"/>
          <p:cNvSpPr/>
          <p:nvPr/>
        </p:nvSpPr>
        <p:spPr>
          <a:xfrm flipH="1">
            <a:off x="11757571" y="5472455"/>
            <a:ext cx="7096164" cy="7646606"/>
          </a:xfrm>
          <a:custGeom>
            <a:avLst/>
            <a:gdLst/>
            <a:ahLst/>
            <a:cxnLst/>
            <a:rect l="l" t="t" r="r" b="b"/>
            <a:pathLst>
              <a:path w="7096164" h="7646606">
                <a:moveTo>
                  <a:pt x="7096164" y="0"/>
                </a:moveTo>
                <a:lnTo>
                  <a:pt x="0" y="0"/>
                </a:lnTo>
                <a:lnTo>
                  <a:pt x="0" y="7646607"/>
                </a:lnTo>
                <a:lnTo>
                  <a:pt x="7096164" y="7646607"/>
                </a:lnTo>
                <a:lnTo>
                  <a:pt x="7096164" y="0"/>
                </a:lnTo>
                <a:close/>
              </a:path>
            </a:pathLst>
          </a:custGeom>
          <a:blipFill>
            <a:blip r:embed="rId18">
              <a:extLst>
                <a:ext uri="{96DAC541-7B7A-43D3-8B79-37D633B846F1}">
                  <asvg:svgBlip xmlns:asvg="http://schemas.microsoft.com/office/drawing/2016/SVG/main" r:embed="rId19"/>
                </a:ext>
              </a:extLst>
            </a:blip>
            <a:stretch>
              <a:fillRect r="-14078"/>
            </a:stretch>
          </a:blipFill>
        </p:spPr>
        <p:txBody>
          <a:bodyPr/>
          <a:lstStyle/>
          <a:p>
            <a:endParaRPr lang="vi-VN"/>
          </a:p>
        </p:txBody>
      </p:sp>
      <p:sp>
        <p:nvSpPr>
          <p:cNvPr id="21" name="Freeform 21"/>
          <p:cNvSpPr/>
          <p:nvPr/>
        </p:nvSpPr>
        <p:spPr>
          <a:xfrm rot="250174">
            <a:off x="11452277" y="9698955"/>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2" name="Freeform 22"/>
          <p:cNvSpPr/>
          <p:nvPr/>
        </p:nvSpPr>
        <p:spPr>
          <a:xfrm rot="97780" flipH="1">
            <a:off x="11212524" y="8408539"/>
            <a:ext cx="922502" cy="1445173"/>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rot="250174">
            <a:off x="12716945" y="6160202"/>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5" name="TextBox 25"/>
          <p:cNvSpPr txBox="1"/>
          <p:nvPr/>
        </p:nvSpPr>
        <p:spPr>
          <a:xfrm>
            <a:off x="1389670" y="1196972"/>
            <a:ext cx="7257345" cy="96180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nSpc>
                <a:spcPts val="7540"/>
              </a:lnSpc>
            </a:pPr>
            <a:r>
              <a:rPr lang="en-US" sz="7200" b="1">
                <a:latin typeface="Times New Roman" panose="02020603050405020304" pitchFamily="18" charset="0"/>
                <a:cs typeface="Times New Roman" panose="02020603050405020304" pitchFamily="18" charset="0"/>
              </a:rPr>
              <a:t>Đặc điểm sáng tác</a:t>
            </a:r>
            <a:endParaRPr lang="en-US" sz="6855">
              <a:solidFill>
                <a:srgbClr val="FF7A00"/>
              </a:solidFill>
              <a:latin typeface="Times New Roman" panose="02020603050405020304" pitchFamily="18" charset="0"/>
              <a:ea typeface="Dynapuff"/>
              <a:cs typeface="Times New Roman" panose="02020603050405020304" pitchFamily="18" charset="0"/>
              <a:sym typeface="Dynapuff"/>
            </a:endParaRPr>
          </a:p>
        </p:txBody>
      </p:sp>
      <p:pic>
        <p:nvPicPr>
          <p:cNvPr id="27" name="Picture 26" descr="Tố Hữu - Thơ và đời - Tạp chí Sông Hương"/>
          <p:cNvPicPr/>
          <p:nvPr/>
        </p:nvPicPr>
        <p:blipFill>
          <a:blip r:embed="rId22">
            <a:extLst>
              <a:ext uri="{28A0092B-C50C-407E-A947-70E740481C1C}">
                <a14:useLocalDpi xmlns:a14="http://schemas.microsoft.com/office/drawing/2010/main" val="0"/>
              </a:ext>
            </a:extLst>
          </a:blip>
          <a:srcRect/>
          <a:stretch>
            <a:fillRect/>
          </a:stretch>
        </p:blipFill>
        <p:spPr bwMode="auto">
          <a:xfrm>
            <a:off x="12822049" y="800100"/>
            <a:ext cx="5399793" cy="50053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0099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5522</Words>
  <Application>Microsoft Office PowerPoint</Application>
  <PresentationFormat>Custom</PresentationFormat>
  <Paragraphs>355</Paragraphs>
  <Slides>55</Slides>
  <Notes>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55</vt:i4>
      </vt:variant>
    </vt:vector>
  </HeadingPairs>
  <TitlesOfParts>
    <vt:vector size="63" baseType="lpstr">
      <vt:lpstr>#9Slide05 Agile Script Calligra</vt:lpstr>
      <vt:lpstr>#9Slide05 Angelline</vt: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Illustrative Forest Restoration Presentation</dc:title>
  <dc:creator>Admin</dc:creator>
  <cp:lastModifiedBy>Windows 10</cp:lastModifiedBy>
  <cp:revision>236</cp:revision>
  <dcterms:created xsi:type="dcterms:W3CDTF">2006-08-16T00:00:00Z</dcterms:created>
  <dcterms:modified xsi:type="dcterms:W3CDTF">2025-03-31T18:56:45Z</dcterms:modified>
  <dc:identifier>DAGKjlzgr80</dc:identifier>
</cp:coreProperties>
</file>