
<file path=[Content_Types].xml><?xml version="1.0" encoding="utf-8"?>
<Types xmlns="http://schemas.openxmlformats.org/package/2006/content-types">
  <Default Extension="png" ContentType="image/png"/>
  <Default Extension="jfif" ContentType="image/jpeg"/>
  <Default Extension="svg" ContentType="image/svg+xml"/>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6" r:id="rId4"/>
    <p:sldId id="268" r:id="rId5"/>
    <p:sldId id="267" r:id="rId6"/>
    <p:sldId id="269" r:id="rId7"/>
    <p:sldId id="270" r:id="rId8"/>
    <p:sldId id="271" r:id="rId9"/>
    <p:sldId id="272" r:id="rId10"/>
    <p:sldId id="273" r:id="rId11"/>
    <p:sldId id="274" r:id="rId12"/>
    <p:sldId id="275" r:id="rId13"/>
    <p:sldId id="276" r:id="rId14"/>
    <p:sldId id="278" r:id="rId15"/>
    <p:sldId id="277" r:id="rId16"/>
    <p:sldId id="279" r:id="rId17"/>
    <p:sldId id="280" r:id="rId18"/>
    <p:sldId id="282" r:id="rId19"/>
    <p:sldId id="283" r:id="rId20"/>
    <p:sldId id="284" r:id="rId21"/>
    <p:sldId id="285" r:id="rId22"/>
    <p:sldId id="286" r:id="rId23"/>
    <p:sldId id="287" r:id="rId24"/>
    <p:sldId id="288" r:id="rId25"/>
    <p:sldId id="289" r:id="rId26"/>
    <p:sldId id="290" r:id="rId27"/>
    <p:sldId id="291" r:id="rId28"/>
    <p:sldId id="293" r:id="rId29"/>
    <p:sldId id="292" r:id="rId30"/>
    <p:sldId id="294" r:id="rId31"/>
    <p:sldId id="295" r:id="rId32"/>
    <p:sldId id="296" r:id="rId33"/>
    <p:sldId id="281" r:id="rId34"/>
    <p:sldId id="258" r:id="rId35"/>
    <p:sldId id="298" r:id="rId36"/>
    <p:sldId id="297" r:id="rId37"/>
    <p:sldId id="299" r:id="rId38"/>
    <p:sldId id="264" r:id="rId39"/>
    <p:sldId id="265" r:id="rId40"/>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7" d="100"/>
          <a:sy n="47" d="100"/>
        </p:scale>
        <p:origin x="696"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01/04/2025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01/04/2025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01/04/2025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01/04/2025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01/04/2025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01/04/2025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01/04/2025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01/04/2025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01/04/2025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01/04/2025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01/04/2025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01/04/2025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5.png"/><Relationship Id="rId18" Type="http://schemas.openxmlformats.org/officeDocument/2006/relationships/image" Target="../media/image17.svg"/><Relationship Id="rId8" Type="http://schemas.openxmlformats.org/officeDocument/2006/relationships/image" Target="../media/image7.svg"/><Relationship Id="rId3" Type="http://schemas.openxmlformats.org/officeDocument/2006/relationships/image" Target="../media/image2.svg"/><Relationship Id="rId21" Type="http://schemas.openxmlformats.org/officeDocument/2006/relationships/image" Target="../media/image9.jpg"/><Relationship Id="rId12" Type="http://schemas.openxmlformats.org/officeDocument/2006/relationships/image" Target="../media/image11.svg"/><Relationship Id="rId17" Type="http://schemas.openxmlformats.org/officeDocument/2006/relationships/image" Target="../media/image7.png"/><Relationship Id="rId2" Type="http://schemas.openxmlformats.org/officeDocument/2006/relationships/image" Target="../media/image1.png"/><Relationship Id="rId16" Type="http://schemas.openxmlformats.org/officeDocument/2006/relationships/image" Target="../media/image15.sv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4.png"/><Relationship Id="rId24" Type="http://schemas.openxmlformats.org/officeDocument/2006/relationships/image" Target="../media/image12.PNG"/><Relationship Id="rId5" Type="http://schemas.openxmlformats.org/officeDocument/2006/relationships/image" Target="../media/image4.svg"/><Relationship Id="rId15" Type="http://schemas.openxmlformats.org/officeDocument/2006/relationships/image" Target="../media/image6.png"/><Relationship Id="rId23" Type="http://schemas.openxmlformats.org/officeDocument/2006/relationships/image" Target="../media/image11.png"/><Relationship Id="rId10" Type="http://schemas.openxmlformats.org/officeDocument/2006/relationships/image" Target="../media/image9.svg"/><Relationship Id="rId19" Type="http://schemas.openxmlformats.org/officeDocument/2006/relationships/image" Target="../media/image8.png"/><Relationship Id="rId4" Type="http://schemas.openxmlformats.org/officeDocument/2006/relationships/image" Target="../media/image2.png"/><Relationship Id="rId14" Type="http://schemas.openxmlformats.org/officeDocument/2006/relationships/image" Target="../media/image13.svg"/><Relationship Id="rId22" Type="http://schemas.openxmlformats.org/officeDocument/2006/relationships/image" Target="../media/image10.jpg"/></Relationships>
</file>

<file path=ppt/slides/_rels/slide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7.jpg"/><Relationship Id="rId5" Type="http://schemas.openxmlformats.org/officeDocument/2006/relationships/image" Target="../media/image53.svg"/><Relationship Id="rId10" Type="http://schemas.openxmlformats.org/officeDocument/2006/relationships/image" Target="../media/image86.sv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image" Target="../media/image56.svg"/><Relationship Id="rId13" Type="http://schemas.openxmlformats.org/officeDocument/2006/relationships/image" Target="../media/image37.png"/><Relationship Id="rId3" Type="http://schemas.openxmlformats.org/officeDocument/2006/relationships/image" Target="../media/image2.svg"/><Relationship Id="rId12" Type="http://schemas.openxmlformats.org/officeDocument/2006/relationships/image" Target="../media/image36.jp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5.png"/><Relationship Id="rId5" Type="http://schemas.openxmlformats.org/officeDocument/2006/relationships/image" Target="../media/image53.svg"/><Relationship Id="rId15" Type="http://schemas.openxmlformats.org/officeDocument/2006/relationships/image" Target="../media/image38.jpeg"/><Relationship Id="rId10" Type="http://schemas.openxmlformats.org/officeDocument/2006/relationships/image" Target="../media/image34.png"/><Relationship Id="rId4" Type="http://schemas.openxmlformats.org/officeDocument/2006/relationships/image" Target="../media/image31.png"/><Relationship Id="rId9" Type="http://schemas.openxmlformats.org/officeDocument/2006/relationships/image" Target="../media/image33.png"/><Relationship Id="rId14" Type="http://schemas.openxmlformats.org/officeDocument/2006/relationships/image" Target="../media/image60.svg"/></Relationships>
</file>

<file path=ppt/slides/_rels/slide12.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27.png"/><Relationship Id="rId18" Type="http://schemas.openxmlformats.org/officeDocument/2006/relationships/image" Target="../media/image49.svg"/><Relationship Id="rId3" Type="http://schemas.openxmlformats.org/officeDocument/2006/relationships/image" Target="../media/image2.svg"/><Relationship Id="rId7" Type="http://schemas.openxmlformats.org/officeDocument/2006/relationships/image" Target="../media/image24.png"/><Relationship Id="rId12" Type="http://schemas.openxmlformats.org/officeDocument/2006/relationships/image" Target="../media/image43.svg"/><Relationship Id="rId17" Type="http://schemas.openxmlformats.org/officeDocument/2006/relationships/image" Target="../media/image29.png"/><Relationship Id="rId2" Type="http://schemas.openxmlformats.org/officeDocument/2006/relationships/image" Target="../media/image1.png"/><Relationship Id="rId16" Type="http://schemas.openxmlformats.org/officeDocument/2006/relationships/image" Target="../media/image47.svg"/><Relationship Id="rId1" Type="http://schemas.openxmlformats.org/officeDocument/2006/relationships/slideLayout" Target="../slideLayouts/slideLayout7.xml"/><Relationship Id="rId6" Type="http://schemas.openxmlformats.org/officeDocument/2006/relationships/image" Target="../media/image37.svg"/><Relationship Id="rId11" Type="http://schemas.openxmlformats.org/officeDocument/2006/relationships/image" Target="../media/image26.png"/><Relationship Id="rId5" Type="http://schemas.openxmlformats.org/officeDocument/2006/relationships/image" Target="../media/image23.png"/><Relationship Id="rId15" Type="http://schemas.openxmlformats.org/officeDocument/2006/relationships/image" Target="../media/image28.png"/><Relationship Id="rId10" Type="http://schemas.openxmlformats.org/officeDocument/2006/relationships/image" Target="../media/image41.svg"/><Relationship Id="rId4" Type="http://schemas.openxmlformats.org/officeDocument/2006/relationships/image" Target="../media/image22.jpeg"/><Relationship Id="rId9" Type="http://schemas.openxmlformats.org/officeDocument/2006/relationships/image" Target="../media/image25.png"/><Relationship Id="rId14" Type="http://schemas.openxmlformats.org/officeDocument/2006/relationships/image" Target="../media/image45.svg"/></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74.svg"/><Relationship Id="rId3" Type="http://schemas.openxmlformats.org/officeDocument/2006/relationships/image" Target="../media/image2.svg"/><Relationship Id="rId7" Type="http://schemas.openxmlformats.org/officeDocument/2006/relationships/image" Target="../media/image70.svg"/><Relationship Id="rId12" Type="http://schemas.openxmlformats.org/officeDocument/2006/relationships/image" Target="../media/image5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28.svg"/><Relationship Id="rId5" Type="http://schemas.openxmlformats.org/officeDocument/2006/relationships/image" Target="../media/image68.svg"/><Relationship Id="rId15" Type="http://schemas.openxmlformats.org/officeDocument/2006/relationships/image" Target="../media/image76.svg"/><Relationship Id="rId10" Type="http://schemas.openxmlformats.org/officeDocument/2006/relationships/image" Target="../media/image17.png"/><Relationship Id="rId4" Type="http://schemas.openxmlformats.org/officeDocument/2006/relationships/image" Target="../media/image51.png"/><Relationship Id="rId9" Type="http://schemas.openxmlformats.org/officeDocument/2006/relationships/image" Target="../media/image72.svg"/><Relationship Id="rId14" Type="http://schemas.openxmlformats.org/officeDocument/2006/relationships/image" Target="../media/image55.png"/></Relationships>
</file>

<file path=ppt/slides/_rels/slide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53.svg"/><Relationship Id="rId10" Type="http://schemas.openxmlformats.org/officeDocument/2006/relationships/image" Target="../media/image86.sv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8" Type="http://schemas.openxmlformats.org/officeDocument/2006/relationships/image" Target="../media/image98.svg"/><Relationship Id="rId3" Type="http://schemas.openxmlformats.org/officeDocument/2006/relationships/image" Target="../media/image2.svg"/><Relationship Id="rId7"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6.sv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56.jpg"/></Relationships>
</file>

<file path=ppt/slides/_rels/slide19.xml.rels><?xml version="1.0" encoding="UTF-8" standalone="yes"?>
<Relationships xmlns="http://schemas.openxmlformats.org/package/2006/relationships"><Relationship Id="rId8" Type="http://schemas.openxmlformats.org/officeDocument/2006/relationships/image" Target="../media/image39.svg"/><Relationship Id="rId18" Type="http://schemas.openxmlformats.org/officeDocument/2006/relationships/image" Target="../media/image49.svg"/><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24.png"/><Relationship Id="rId19" Type="http://schemas.openxmlformats.org/officeDocument/2006/relationships/image" Target="../media/image23.png"/><Relationship Id="rId4" Type="http://schemas.openxmlformats.org/officeDocument/2006/relationships/image" Target="../media/image57.jfif"/><Relationship Id="rId9" Type="http://schemas.openxmlformats.org/officeDocument/2006/relationships/image" Target="../media/image29.png"/></Relationships>
</file>

<file path=ppt/slides/_rels/slide2.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18.png"/><Relationship Id="rId18" Type="http://schemas.openxmlformats.org/officeDocument/2006/relationships/image" Target="../media/image34.svg"/><Relationship Id="rId3" Type="http://schemas.openxmlformats.org/officeDocument/2006/relationships/image" Target="../media/image2.svg"/><Relationship Id="rId7" Type="http://schemas.openxmlformats.org/officeDocument/2006/relationships/image" Target="../media/image15.png"/><Relationship Id="rId12" Type="http://schemas.openxmlformats.org/officeDocument/2006/relationships/image" Target="../media/image28.svg"/><Relationship Id="rId17" Type="http://schemas.openxmlformats.org/officeDocument/2006/relationships/image" Target="../media/image20.png"/><Relationship Id="rId2" Type="http://schemas.openxmlformats.org/officeDocument/2006/relationships/image" Target="../media/image1.png"/><Relationship Id="rId16" Type="http://schemas.openxmlformats.org/officeDocument/2006/relationships/image" Target="../media/image32.sv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7.png"/><Relationship Id="rId5" Type="http://schemas.openxmlformats.org/officeDocument/2006/relationships/image" Target="../media/image21.svg"/><Relationship Id="rId15" Type="http://schemas.openxmlformats.org/officeDocument/2006/relationships/image" Target="../media/image19.png"/><Relationship Id="rId10" Type="http://schemas.openxmlformats.org/officeDocument/2006/relationships/image" Target="../media/image26.svg"/><Relationship Id="rId19" Type="http://schemas.openxmlformats.org/officeDocument/2006/relationships/image" Target="../media/image21.jfif"/><Relationship Id="rId4" Type="http://schemas.openxmlformats.org/officeDocument/2006/relationships/image" Target="../media/image13.png"/><Relationship Id="rId9" Type="http://schemas.openxmlformats.org/officeDocument/2006/relationships/image" Target="../media/image16.png"/><Relationship Id="rId14" Type="http://schemas.openxmlformats.org/officeDocument/2006/relationships/image" Target="../media/image30.svg"/></Relationships>
</file>

<file path=ppt/slides/_rels/slide20.xml.rels><?xml version="1.0" encoding="UTF-8" standalone="yes"?>
<Relationships xmlns="http://schemas.openxmlformats.org/package/2006/relationships"><Relationship Id="rId8" Type="http://schemas.openxmlformats.org/officeDocument/2006/relationships/image" Target="../media/image81.svg"/><Relationship Id="rId3" Type="http://schemas.openxmlformats.org/officeDocument/2006/relationships/image" Target="../media/image2.svg"/><Relationship Id="rId7" Type="http://schemas.openxmlformats.org/officeDocument/2006/relationships/image" Target="../media/image5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8" Type="http://schemas.openxmlformats.org/officeDocument/2006/relationships/image" Target="../media/image81.svg"/><Relationship Id="rId3" Type="http://schemas.openxmlformats.org/officeDocument/2006/relationships/image" Target="../media/image2.svg"/><Relationship Id="rId7" Type="http://schemas.openxmlformats.org/officeDocument/2006/relationships/image" Target="../media/image5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8" Type="http://schemas.openxmlformats.org/officeDocument/2006/relationships/image" Target="../media/image56.svg"/><Relationship Id="rId13" Type="http://schemas.openxmlformats.org/officeDocument/2006/relationships/image" Target="../media/image37.png"/><Relationship Id="rId3" Type="http://schemas.openxmlformats.org/officeDocument/2006/relationships/image" Target="../media/image2.svg"/><Relationship Id="rId12" Type="http://schemas.openxmlformats.org/officeDocument/2006/relationships/image" Target="../media/image36.jp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5.png"/><Relationship Id="rId5" Type="http://schemas.openxmlformats.org/officeDocument/2006/relationships/image" Target="../media/image53.svg"/><Relationship Id="rId15" Type="http://schemas.openxmlformats.org/officeDocument/2006/relationships/image" Target="../media/image38.jpeg"/><Relationship Id="rId10" Type="http://schemas.openxmlformats.org/officeDocument/2006/relationships/image" Target="../media/image34.png"/><Relationship Id="rId4" Type="http://schemas.openxmlformats.org/officeDocument/2006/relationships/image" Target="../media/image31.png"/><Relationship Id="rId9" Type="http://schemas.openxmlformats.org/officeDocument/2006/relationships/image" Target="../media/image33.png"/><Relationship Id="rId14" Type="http://schemas.openxmlformats.org/officeDocument/2006/relationships/image" Target="../media/image60.svg"/></Relationships>
</file>

<file path=ppt/slides/_rels/slide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36.jpg"/><Relationship Id="rId5" Type="http://schemas.openxmlformats.org/officeDocument/2006/relationships/image" Target="../media/image53.svg"/><Relationship Id="rId10" Type="http://schemas.openxmlformats.org/officeDocument/2006/relationships/image" Target="../media/image86.sv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8" Type="http://schemas.openxmlformats.org/officeDocument/2006/relationships/image" Target="../media/image39.svg"/><Relationship Id="rId18" Type="http://schemas.openxmlformats.org/officeDocument/2006/relationships/image" Target="../media/image49.svg"/><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24.png"/><Relationship Id="rId19" Type="http://schemas.openxmlformats.org/officeDocument/2006/relationships/image" Target="../media/image23.png"/><Relationship Id="rId4" Type="http://schemas.openxmlformats.org/officeDocument/2006/relationships/image" Target="../media/image57.jfif"/><Relationship Id="rId9" Type="http://schemas.openxmlformats.org/officeDocument/2006/relationships/image" Target="../media/image29.png"/></Relationships>
</file>

<file path=ppt/slides/_rels/slide25.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74.svg"/><Relationship Id="rId3" Type="http://schemas.openxmlformats.org/officeDocument/2006/relationships/image" Target="../media/image2.svg"/><Relationship Id="rId7" Type="http://schemas.openxmlformats.org/officeDocument/2006/relationships/image" Target="../media/image70.svg"/><Relationship Id="rId12" Type="http://schemas.openxmlformats.org/officeDocument/2006/relationships/image" Target="../media/image5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28.svg"/><Relationship Id="rId5" Type="http://schemas.openxmlformats.org/officeDocument/2006/relationships/image" Target="../media/image68.svg"/><Relationship Id="rId15" Type="http://schemas.openxmlformats.org/officeDocument/2006/relationships/image" Target="../media/image76.svg"/><Relationship Id="rId10" Type="http://schemas.openxmlformats.org/officeDocument/2006/relationships/image" Target="../media/image17.png"/><Relationship Id="rId4" Type="http://schemas.openxmlformats.org/officeDocument/2006/relationships/image" Target="../media/image51.png"/><Relationship Id="rId9" Type="http://schemas.openxmlformats.org/officeDocument/2006/relationships/image" Target="../media/image72.svg"/><Relationship Id="rId14" Type="http://schemas.openxmlformats.org/officeDocument/2006/relationships/image" Target="../media/image55.png"/></Relationships>
</file>

<file path=ppt/slides/_rels/slide2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88.svg"/><Relationship Id="rId7" Type="http://schemas.openxmlformats.org/officeDocument/2006/relationships/image" Target="../media/image92.svg"/><Relationship Id="rId12" Type="http://schemas.openxmlformats.org/officeDocument/2006/relationships/image" Target="../media/image62.jfif"/><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81.svg"/><Relationship Id="rId5" Type="http://schemas.openxmlformats.org/officeDocument/2006/relationships/image" Target="../media/image90.svg"/><Relationship Id="rId10" Type="http://schemas.openxmlformats.org/officeDocument/2006/relationships/image" Target="../media/image58.png"/><Relationship Id="rId4" Type="http://schemas.openxmlformats.org/officeDocument/2006/relationships/image" Target="../media/image60.png"/><Relationship Id="rId9" Type="http://schemas.openxmlformats.org/officeDocument/2006/relationships/image" Target="../media/image56.svg"/></Relationships>
</file>

<file path=ppt/slides/_rels/slide2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88.svg"/><Relationship Id="rId7" Type="http://schemas.openxmlformats.org/officeDocument/2006/relationships/image" Target="../media/image92.svg"/><Relationship Id="rId12" Type="http://schemas.openxmlformats.org/officeDocument/2006/relationships/image" Target="../media/image63.jp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81.svg"/><Relationship Id="rId5" Type="http://schemas.openxmlformats.org/officeDocument/2006/relationships/image" Target="../media/image90.svg"/><Relationship Id="rId10" Type="http://schemas.openxmlformats.org/officeDocument/2006/relationships/image" Target="../media/image58.png"/><Relationship Id="rId4" Type="http://schemas.openxmlformats.org/officeDocument/2006/relationships/image" Target="../media/image60.png"/><Relationship Id="rId9" Type="http://schemas.openxmlformats.org/officeDocument/2006/relationships/image" Target="../media/image56.svg"/></Relationships>
</file>

<file path=ppt/slides/_rels/slide29.xml.rels><?xml version="1.0" encoding="UTF-8" standalone="yes"?>
<Relationships xmlns="http://schemas.openxmlformats.org/package/2006/relationships"><Relationship Id="rId13" Type="http://schemas.openxmlformats.org/officeDocument/2006/relationships/image" Target="../media/image57.jfif"/><Relationship Id="rId3" Type="http://schemas.openxmlformats.org/officeDocument/2006/relationships/image" Target="../media/image88.svg"/><Relationship Id="rId12" Type="http://schemas.openxmlformats.org/officeDocument/2006/relationships/image" Target="../media/image64.jp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image" Target="../media/image81.svg"/><Relationship Id="rId5" Type="http://schemas.openxmlformats.org/officeDocument/2006/relationships/image" Target="../media/image90.svg"/><Relationship Id="rId4" Type="http://schemas.openxmlformats.org/officeDocument/2006/relationships/image" Target="../media/image60.png"/><Relationship Id="rId14" Type="http://schemas.openxmlformats.org/officeDocument/2006/relationships/image" Target="../media/image32.png"/><Relationship Id="rId9" Type="http://schemas.openxmlformats.org/officeDocument/2006/relationships/image" Target="../media/image56.svg"/></Relationships>
</file>

<file path=ppt/slides/_rels/slide3.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26.png"/><Relationship Id="rId18" Type="http://schemas.openxmlformats.org/officeDocument/2006/relationships/image" Target="../media/image47.svg"/><Relationship Id="rId3" Type="http://schemas.openxmlformats.org/officeDocument/2006/relationships/slideLayout" Target="../slideLayouts/slideLayout7.xml"/><Relationship Id="rId21" Type="http://schemas.openxmlformats.org/officeDocument/2006/relationships/image" Target="../media/image30.png"/><Relationship Id="rId7" Type="http://schemas.openxmlformats.org/officeDocument/2006/relationships/image" Target="../media/image23.png"/><Relationship Id="rId12" Type="http://schemas.openxmlformats.org/officeDocument/2006/relationships/image" Target="../media/image41.svg"/><Relationship Id="rId17" Type="http://schemas.openxmlformats.org/officeDocument/2006/relationships/image" Target="../media/image28.png"/><Relationship Id="rId2" Type="http://schemas.openxmlformats.org/officeDocument/2006/relationships/video" Target="../media/media1.mp4"/><Relationship Id="rId16" Type="http://schemas.openxmlformats.org/officeDocument/2006/relationships/image" Target="../media/image45.svg"/><Relationship Id="rId20" Type="http://schemas.openxmlformats.org/officeDocument/2006/relationships/image" Target="../media/image49.svg"/><Relationship Id="rId1" Type="http://schemas.microsoft.com/office/2007/relationships/media" Target="../media/media1.mp4"/><Relationship Id="rId6" Type="http://schemas.openxmlformats.org/officeDocument/2006/relationships/image" Target="../media/image22.jpeg"/><Relationship Id="rId11" Type="http://schemas.openxmlformats.org/officeDocument/2006/relationships/image" Target="../media/image25.png"/><Relationship Id="rId5" Type="http://schemas.openxmlformats.org/officeDocument/2006/relationships/image" Target="../media/image2.svg"/><Relationship Id="rId15" Type="http://schemas.openxmlformats.org/officeDocument/2006/relationships/image" Target="../media/image27.png"/><Relationship Id="rId10" Type="http://schemas.openxmlformats.org/officeDocument/2006/relationships/image" Target="../media/image39.svg"/><Relationship Id="rId19" Type="http://schemas.openxmlformats.org/officeDocument/2006/relationships/image" Target="../media/image29.png"/><Relationship Id="rId4" Type="http://schemas.openxmlformats.org/officeDocument/2006/relationships/image" Target="../media/image1.png"/><Relationship Id="rId9" Type="http://schemas.openxmlformats.org/officeDocument/2006/relationships/image" Target="../media/image24.png"/><Relationship Id="rId14" Type="http://schemas.openxmlformats.org/officeDocument/2006/relationships/image" Target="../media/image43.svg"/></Relationships>
</file>

<file path=ppt/slides/_rels/slide30.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18.png"/><Relationship Id="rId18" Type="http://schemas.openxmlformats.org/officeDocument/2006/relationships/image" Target="../media/image34.svg"/><Relationship Id="rId3" Type="http://schemas.openxmlformats.org/officeDocument/2006/relationships/image" Target="../media/image2.svg"/><Relationship Id="rId7" Type="http://schemas.openxmlformats.org/officeDocument/2006/relationships/image" Target="../media/image15.png"/><Relationship Id="rId12" Type="http://schemas.openxmlformats.org/officeDocument/2006/relationships/image" Target="../media/image28.svg"/><Relationship Id="rId17" Type="http://schemas.openxmlformats.org/officeDocument/2006/relationships/image" Target="../media/image20.png"/><Relationship Id="rId2" Type="http://schemas.openxmlformats.org/officeDocument/2006/relationships/image" Target="../media/image1.png"/><Relationship Id="rId16" Type="http://schemas.openxmlformats.org/officeDocument/2006/relationships/image" Target="../media/image32.sv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7.png"/><Relationship Id="rId5" Type="http://schemas.openxmlformats.org/officeDocument/2006/relationships/image" Target="../media/image21.svg"/><Relationship Id="rId15" Type="http://schemas.openxmlformats.org/officeDocument/2006/relationships/image" Target="../media/image19.png"/><Relationship Id="rId10" Type="http://schemas.openxmlformats.org/officeDocument/2006/relationships/image" Target="../media/image26.svg"/><Relationship Id="rId19" Type="http://schemas.openxmlformats.org/officeDocument/2006/relationships/image" Target="../media/image21.jfif"/><Relationship Id="rId4" Type="http://schemas.openxmlformats.org/officeDocument/2006/relationships/image" Target="../media/image13.png"/><Relationship Id="rId9" Type="http://schemas.openxmlformats.org/officeDocument/2006/relationships/image" Target="../media/image16.png"/><Relationship Id="rId14" Type="http://schemas.openxmlformats.org/officeDocument/2006/relationships/image" Target="../media/image30.svg"/></Relationships>
</file>

<file path=ppt/slides/_rels/slide31.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27.png"/><Relationship Id="rId18" Type="http://schemas.openxmlformats.org/officeDocument/2006/relationships/image" Target="../media/image49.svg"/><Relationship Id="rId3" Type="http://schemas.openxmlformats.org/officeDocument/2006/relationships/image" Target="../media/image2.svg"/><Relationship Id="rId7" Type="http://schemas.openxmlformats.org/officeDocument/2006/relationships/image" Target="../media/image24.png"/><Relationship Id="rId12" Type="http://schemas.openxmlformats.org/officeDocument/2006/relationships/image" Target="../media/image43.svg"/><Relationship Id="rId17" Type="http://schemas.openxmlformats.org/officeDocument/2006/relationships/image" Target="../media/image29.png"/><Relationship Id="rId2" Type="http://schemas.openxmlformats.org/officeDocument/2006/relationships/image" Target="../media/image1.png"/><Relationship Id="rId16" Type="http://schemas.openxmlformats.org/officeDocument/2006/relationships/image" Target="../media/image47.svg"/><Relationship Id="rId1" Type="http://schemas.openxmlformats.org/officeDocument/2006/relationships/slideLayout" Target="../slideLayouts/slideLayout7.xml"/><Relationship Id="rId6" Type="http://schemas.openxmlformats.org/officeDocument/2006/relationships/image" Target="../media/image37.svg"/><Relationship Id="rId11" Type="http://schemas.openxmlformats.org/officeDocument/2006/relationships/image" Target="../media/image26.png"/><Relationship Id="rId5" Type="http://schemas.openxmlformats.org/officeDocument/2006/relationships/image" Target="../media/image23.png"/><Relationship Id="rId15" Type="http://schemas.openxmlformats.org/officeDocument/2006/relationships/image" Target="../media/image28.png"/><Relationship Id="rId10" Type="http://schemas.openxmlformats.org/officeDocument/2006/relationships/image" Target="../media/image41.svg"/><Relationship Id="rId4" Type="http://schemas.openxmlformats.org/officeDocument/2006/relationships/image" Target="../media/image22.jpeg"/><Relationship Id="rId9" Type="http://schemas.openxmlformats.org/officeDocument/2006/relationships/image" Target="../media/image25.png"/><Relationship Id="rId14" Type="http://schemas.openxmlformats.org/officeDocument/2006/relationships/image" Target="../media/image45.svg"/></Relationships>
</file>

<file path=ppt/slides/_rels/slide32.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18.png"/><Relationship Id="rId18" Type="http://schemas.openxmlformats.org/officeDocument/2006/relationships/image" Target="../media/image34.svg"/><Relationship Id="rId3" Type="http://schemas.openxmlformats.org/officeDocument/2006/relationships/image" Target="../media/image2.svg"/><Relationship Id="rId7" Type="http://schemas.openxmlformats.org/officeDocument/2006/relationships/image" Target="../media/image15.png"/><Relationship Id="rId12" Type="http://schemas.openxmlformats.org/officeDocument/2006/relationships/image" Target="../media/image28.svg"/><Relationship Id="rId17" Type="http://schemas.openxmlformats.org/officeDocument/2006/relationships/image" Target="../media/image20.png"/><Relationship Id="rId2" Type="http://schemas.openxmlformats.org/officeDocument/2006/relationships/image" Target="../media/image1.png"/><Relationship Id="rId16" Type="http://schemas.openxmlformats.org/officeDocument/2006/relationships/image" Target="../media/image32.sv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7.png"/><Relationship Id="rId5" Type="http://schemas.openxmlformats.org/officeDocument/2006/relationships/image" Target="../media/image21.svg"/><Relationship Id="rId15" Type="http://schemas.openxmlformats.org/officeDocument/2006/relationships/image" Target="../media/image19.png"/><Relationship Id="rId10" Type="http://schemas.openxmlformats.org/officeDocument/2006/relationships/image" Target="../media/image26.svg"/><Relationship Id="rId19" Type="http://schemas.openxmlformats.org/officeDocument/2006/relationships/image" Target="../media/image21.jfif"/><Relationship Id="rId4" Type="http://schemas.openxmlformats.org/officeDocument/2006/relationships/image" Target="../media/image13.png"/><Relationship Id="rId9" Type="http://schemas.openxmlformats.org/officeDocument/2006/relationships/image" Target="../media/image16.png"/><Relationship Id="rId14" Type="http://schemas.openxmlformats.org/officeDocument/2006/relationships/image" Target="../media/image30.svg"/></Relationships>
</file>

<file path=ppt/slides/_rels/slide33.xml.rels><?xml version="1.0" encoding="UTF-8" standalone="yes"?>
<Relationships xmlns="http://schemas.openxmlformats.org/package/2006/relationships"><Relationship Id="rId8" Type="http://schemas.openxmlformats.org/officeDocument/2006/relationships/image" Target="../media/image84.svg"/><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5.png"/><Relationship Id="rId11" Type="http://schemas.openxmlformats.org/officeDocument/2006/relationships/image" Target="../media/image10.jpg"/><Relationship Id="rId5" Type="http://schemas.openxmlformats.org/officeDocument/2006/relationships/image" Target="../media/image53.svg"/><Relationship Id="rId10" Type="http://schemas.openxmlformats.org/officeDocument/2006/relationships/image" Target="../media/image86.svg"/><Relationship Id="rId4" Type="http://schemas.openxmlformats.org/officeDocument/2006/relationships/image" Target="../media/image31.png"/><Relationship Id="rId9" Type="http://schemas.openxmlformats.org/officeDocument/2006/relationships/image" Target="../media/image39.png"/></Relationships>
</file>

<file path=ppt/slides/_rels/slide34.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27.png"/><Relationship Id="rId18" Type="http://schemas.openxmlformats.org/officeDocument/2006/relationships/image" Target="../media/image49.svg"/><Relationship Id="rId3" Type="http://schemas.openxmlformats.org/officeDocument/2006/relationships/image" Target="../media/image2.svg"/><Relationship Id="rId7" Type="http://schemas.openxmlformats.org/officeDocument/2006/relationships/image" Target="../media/image24.png"/><Relationship Id="rId12" Type="http://schemas.openxmlformats.org/officeDocument/2006/relationships/image" Target="../media/image43.svg"/><Relationship Id="rId17" Type="http://schemas.openxmlformats.org/officeDocument/2006/relationships/image" Target="../media/image29.png"/><Relationship Id="rId2" Type="http://schemas.openxmlformats.org/officeDocument/2006/relationships/image" Target="../media/image1.png"/><Relationship Id="rId16" Type="http://schemas.openxmlformats.org/officeDocument/2006/relationships/image" Target="../media/image47.svg"/><Relationship Id="rId20" Type="http://schemas.openxmlformats.org/officeDocument/2006/relationships/image" Target="../media/image51.svg"/><Relationship Id="rId1" Type="http://schemas.openxmlformats.org/officeDocument/2006/relationships/slideLayout" Target="../slideLayouts/slideLayout7.xml"/><Relationship Id="rId6" Type="http://schemas.openxmlformats.org/officeDocument/2006/relationships/image" Target="../media/image37.svg"/><Relationship Id="rId11" Type="http://schemas.openxmlformats.org/officeDocument/2006/relationships/image" Target="../media/image26.png"/><Relationship Id="rId5" Type="http://schemas.openxmlformats.org/officeDocument/2006/relationships/image" Target="../media/image23.png"/><Relationship Id="rId15" Type="http://schemas.openxmlformats.org/officeDocument/2006/relationships/image" Target="../media/image28.png"/><Relationship Id="rId10" Type="http://schemas.openxmlformats.org/officeDocument/2006/relationships/image" Target="../media/image41.svg"/><Relationship Id="rId19" Type="http://schemas.openxmlformats.org/officeDocument/2006/relationships/image" Target="../media/image66.png"/><Relationship Id="rId4" Type="http://schemas.openxmlformats.org/officeDocument/2006/relationships/image" Target="../media/image22.jpeg"/><Relationship Id="rId9" Type="http://schemas.openxmlformats.org/officeDocument/2006/relationships/image" Target="../media/image25.png"/><Relationship Id="rId14" Type="http://schemas.openxmlformats.org/officeDocument/2006/relationships/image" Target="../media/image45.sv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27.png"/><Relationship Id="rId18" Type="http://schemas.openxmlformats.org/officeDocument/2006/relationships/image" Target="../media/image49.svg"/><Relationship Id="rId3" Type="http://schemas.openxmlformats.org/officeDocument/2006/relationships/image" Target="../media/image2.svg"/><Relationship Id="rId7" Type="http://schemas.openxmlformats.org/officeDocument/2006/relationships/image" Target="../media/image24.png"/><Relationship Id="rId12" Type="http://schemas.openxmlformats.org/officeDocument/2006/relationships/image" Target="../media/image43.svg"/><Relationship Id="rId17" Type="http://schemas.openxmlformats.org/officeDocument/2006/relationships/image" Target="../media/image29.png"/><Relationship Id="rId2" Type="http://schemas.openxmlformats.org/officeDocument/2006/relationships/image" Target="../media/image1.png"/><Relationship Id="rId16" Type="http://schemas.openxmlformats.org/officeDocument/2006/relationships/image" Target="../media/image47.svg"/><Relationship Id="rId20" Type="http://schemas.openxmlformats.org/officeDocument/2006/relationships/image" Target="../media/image51.svg"/><Relationship Id="rId1" Type="http://schemas.openxmlformats.org/officeDocument/2006/relationships/slideLayout" Target="../slideLayouts/slideLayout7.xml"/><Relationship Id="rId6" Type="http://schemas.openxmlformats.org/officeDocument/2006/relationships/image" Target="../media/image37.svg"/><Relationship Id="rId11" Type="http://schemas.openxmlformats.org/officeDocument/2006/relationships/image" Target="../media/image26.png"/><Relationship Id="rId5" Type="http://schemas.openxmlformats.org/officeDocument/2006/relationships/image" Target="../media/image23.png"/><Relationship Id="rId15" Type="http://schemas.openxmlformats.org/officeDocument/2006/relationships/image" Target="../media/image28.png"/><Relationship Id="rId10" Type="http://schemas.openxmlformats.org/officeDocument/2006/relationships/image" Target="../media/image41.svg"/><Relationship Id="rId19" Type="http://schemas.openxmlformats.org/officeDocument/2006/relationships/image" Target="../media/image66.png"/><Relationship Id="rId4" Type="http://schemas.openxmlformats.org/officeDocument/2006/relationships/image" Target="../media/image22.jpeg"/><Relationship Id="rId9" Type="http://schemas.openxmlformats.org/officeDocument/2006/relationships/image" Target="../media/image25.png"/><Relationship Id="rId14" Type="http://schemas.openxmlformats.org/officeDocument/2006/relationships/image" Target="../media/image45.svg"/></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8" Type="http://schemas.openxmlformats.org/officeDocument/2006/relationships/image" Target="../media/image98.svg"/><Relationship Id="rId3" Type="http://schemas.openxmlformats.org/officeDocument/2006/relationships/image" Target="../media/image2.svg"/><Relationship Id="rId7"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6.svg"/><Relationship Id="rId5" Type="http://schemas.openxmlformats.org/officeDocument/2006/relationships/image" Target="../media/image42.png"/><Relationship Id="rId4" Type="http://schemas.openxmlformats.org/officeDocument/2006/relationships/image" Target="../media/image41.png"/></Relationships>
</file>

<file path=ppt/slides/_rels/slide39.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28.svg"/><Relationship Id="rId7" Type="http://schemas.openxmlformats.org/officeDocument/2006/relationships/image" Target="../media/image102.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68.png"/><Relationship Id="rId11" Type="http://schemas.openxmlformats.org/officeDocument/2006/relationships/image" Target="../media/image106.svg"/><Relationship Id="rId5" Type="http://schemas.openxmlformats.org/officeDocument/2006/relationships/image" Target="../media/image100.svg"/><Relationship Id="rId10" Type="http://schemas.openxmlformats.org/officeDocument/2006/relationships/image" Target="../media/image70.png"/><Relationship Id="rId4" Type="http://schemas.openxmlformats.org/officeDocument/2006/relationships/image" Target="../media/image67.png"/><Relationship Id="rId9" Type="http://schemas.openxmlformats.org/officeDocument/2006/relationships/image" Target="../media/image104.svg"/></Relationships>
</file>

<file path=ppt/slides/_rels/slide4.xml.rels><?xml version="1.0" encoding="UTF-8" standalone="yes"?>
<Relationships xmlns="http://schemas.openxmlformats.org/package/2006/relationships"><Relationship Id="rId8" Type="http://schemas.openxmlformats.org/officeDocument/2006/relationships/image" Target="../media/image56.svg"/><Relationship Id="rId13" Type="http://schemas.openxmlformats.org/officeDocument/2006/relationships/image" Target="../media/image37.png"/><Relationship Id="rId3" Type="http://schemas.openxmlformats.org/officeDocument/2006/relationships/image" Target="../media/image2.svg"/><Relationship Id="rId12" Type="http://schemas.openxmlformats.org/officeDocument/2006/relationships/image" Target="../media/image36.jp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5.png"/><Relationship Id="rId5" Type="http://schemas.openxmlformats.org/officeDocument/2006/relationships/image" Target="../media/image53.svg"/><Relationship Id="rId15" Type="http://schemas.openxmlformats.org/officeDocument/2006/relationships/image" Target="../media/image38.jpeg"/><Relationship Id="rId10" Type="http://schemas.openxmlformats.org/officeDocument/2006/relationships/image" Target="../media/image34.png"/><Relationship Id="rId4" Type="http://schemas.openxmlformats.org/officeDocument/2006/relationships/image" Target="../media/image31.png"/><Relationship Id="rId9" Type="http://schemas.openxmlformats.org/officeDocument/2006/relationships/image" Target="../media/image33.png"/><Relationship Id="rId14" Type="http://schemas.openxmlformats.org/officeDocument/2006/relationships/image" Target="../media/image60.svg"/></Relationships>
</file>

<file path=ppt/slides/_rels/slide5.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18.png"/><Relationship Id="rId18" Type="http://schemas.openxmlformats.org/officeDocument/2006/relationships/image" Target="../media/image34.svg"/><Relationship Id="rId3" Type="http://schemas.openxmlformats.org/officeDocument/2006/relationships/image" Target="../media/image2.svg"/><Relationship Id="rId7" Type="http://schemas.openxmlformats.org/officeDocument/2006/relationships/image" Target="../media/image15.png"/><Relationship Id="rId12" Type="http://schemas.openxmlformats.org/officeDocument/2006/relationships/image" Target="../media/image28.svg"/><Relationship Id="rId17" Type="http://schemas.openxmlformats.org/officeDocument/2006/relationships/image" Target="../media/image20.png"/><Relationship Id="rId2" Type="http://schemas.openxmlformats.org/officeDocument/2006/relationships/image" Target="../media/image1.png"/><Relationship Id="rId16" Type="http://schemas.openxmlformats.org/officeDocument/2006/relationships/image" Target="../media/image32.sv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7.png"/><Relationship Id="rId5" Type="http://schemas.openxmlformats.org/officeDocument/2006/relationships/image" Target="../media/image21.svg"/><Relationship Id="rId15" Type="http://schemas.openxmlformats.org/officeDocument/2006/relationships/image" Target="../media/image19.png"/><Relationship Id="rId10" Type="http://schemas.openxmlformats.org/officeDocument/2006/relationships/image" Target="../media/image26.svg"/><Relationship Id="rId19" Type="http://schemas.openxmlformats.org/officeDocument/2006/relationships/image" Target="../media/image21.jfif"/><Relationship Id="rId4" Type="http://schemas.openxmlformats.org/officeDocument/2006/relationships/image" Target="../media/image13.png"/><Relationship Id="rId9" Type="http://schemas.openxmlformats.org/officeDocument/2006/relationships/image" Target="../media/image16.png"/><Relationship Id="rId14" Type="http://schemas.openxmlformats.org/officeDocument/2006/relationships/image" Target="../media/image30.svg"/></Relationships>
</file>

<file path=ppt/slides/_rels/slide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0.png"/><Relationship Id="rId5" Type="http://schemas.openxmlformats.org/officeDocument/2006/relationships/image" Target="../media/image53.svg"/><Relationship Id="rId10" Type="http://schemas.openxmlformats.org/officeDocument/2006/relationships/image" Target="../media/image86.sv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openxmlformats.org/officeDocument/2006/relationships/image" Target="../media/image98.svg"/><Relationship Id="rId3" Type="http://schemas.openxmlformats.org/officeDocument/2006/relationships/image" Target="../media/image2.svg"/><Relationship Id="rId7"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6.sv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4.jpg"/></Relationships>
</file>

<file path=ppt/slides/_rels/slide8.xml.rels><?xml version="1.0" encoding="UTF-8" standalone="yes"?>
<Relationships xmlns="http://schemas.openxmlformats.org/package/2006/relationships"><Relationship Id="rId8" Type="http://schemas.openxmlformats.org/officeDocument/2006/relationships/image" Target="../media/image98.svg"/><Relationship Id="rId3" Type="http://schemas.openxmlformats.org/officeDocument/2006/relationships/image" Target="../media/image2.svg"/><Relationship Id="rId7"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6.sv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5.jpg"/></Relationships>
</file>

<file path=ppt/slides/_rels/slide9.xml.rels><?xml version="1.0" encoding="UTF-8" standalone="yes"?>
<Relationships xmlns="http://schemas.openxmlformats.org/package/2006/relationships"><Relationship Id="rId8" Type="http://schemas.openxmlformats.org/officeDocument/2006/relationships/image" Target="../media/image98.svg"/><Relationship Id="rId3" Type="http://schemas.openxmlformats.org/officeDocument/2006/relationships/image" Target="../media/image2.svg"/><Relationship Id="rId7"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6.sv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6.jfi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3CAA5"/>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asvg="http://schemas.microsoft.com/office/drawing/2016/SVG/main" xmlns="" r:embed="rId3"/>
                </a:ext>
              </a:extLst>
            </a:blip>
            <a:stretch>
              <a:fillRect/>
            </a:stretch>
          </a:blipFill>
        </p:spPr>
      </p:sp>
      <p:sp>
        <p:nvSpPr>
          <p:cNvPr id="3" name="Freeform 3"/>
          <p:cNvSpPr/>
          <p:nvPr/>
        </p:nvSpPr>
        <p:spPr>
          <a:xfrm rot="286809">
            <a:off x="810154" y="668308"/>
            <a:ext cx="16529397" cy="11735872"/>
          </a:xfrm>
          <a:custGeom>
            <a:avLst/>
            <a:gdLst/>
            <a:ahLst/>
            <a:cxnLst/>
            <a:rect l="l" t="t" r="r" b="b"/>
            <a:pathLst>
              <a:path w="16529397" h="11735872">
                <a:moveTo>
                  <a:pt x="0" y="0"/>
                </a:moveTo>
                <a:lnTo>
                  <a:pt x="16529398" y="0"/>
                </a:lnTo>
                <a:lnTo>
                  <a:pt x="16529398" y="11735873"/>
                </a:lnTo>
                <a:lnTo>
                  <a:pt x="0" y="1173587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8"/>
          <p:cNvSpPr/>
          <p:nvPr/>
        </p:nvSpPr>
        <p:spPr>
          <a:xfrm rot="521355">
            <a:off x="-695988" y="88101"/>
            <a:ext cx="2924960" cy="2845188"/>
          </a:xfrm>
          <a:custGeom>
            <a:avLst/>
            <a:gdLst/>
            <a:ahLst/>
            <a:cxnLst/>
            <a:rect l="l" t="t" r="r" b="b"/>
            <a:pathLst>
              <a:path w="2924960" h="2845188">
                <a:moveTo>
                  <a:pt x="0" y="0"/>
                </a:moveTo>
                <a:lnTo>
                  <a:pt x="2924960" y="0"/>
                </a:lnTo>
                <a:lnTo>
                  <a:pt x="2924960" y="2845188"/>
                </a:lnTo>
                <a:lnTo>
                  <a:pt x="0" y="2845188"/>
                </a:lnTo>
                <a:lnTo>
                  <a:pt x="0" y="0"/>
                </a:lnTo>
                <a:close/>
              </a:path>
            </a:pathLst>
          </a:custGeom>
          <a:blipFill>
            <a:blip r:embed="rId6">
              <a:extLst>
                <a:ext uri="{96DAC541-7B7A-43D3-8B79-37D633B846F1}">
                  <asvg:svgBlip xmlns:asvg="http://schemas.microsoft.com/office/drawing/2016/SVG/main" xmlns="" r:embed="rId10"/>
                </a:ext>
              </a:extLst>
            </a:blip>
            <a:stretch>
              <a:fillRect/>
            </a:stretch>
          </a:blipFill>
        </p:spPr>
      </p:sp>
      <p:sp>
        <p:nvSpPr>
          <p:cNvPr id="9" name="Freeform 9"/>
          <p:cNvSpPr/>
          <p:nvPr/>
        </p:nvSpPr>
        <p:spPr>
          <a:xfrm rot="968296">
            <a:off x="6411627" y="8493371"/>
            <a:ext cx="1410254" cy="2057400"/>
          </a:xfrm>
          <a:custGeom>
            <a:avLst/>
            <a:gdLst/>
            <a:ahLst/>
            <a:cxnLst/>
            <a:rect l="l" t="t" r="r" b="b"/>
            <a:pathLst>
              <a:path w="1410254" h="2057400">
                <a:moveTo>
                  <a:pt x="0" y="0"/>
                </a:moveTo>
                <a:lnTo>
                  <a:pt x="1410254" y="0"/>
                </a:lnTo>
                <a:lnTo>
                  <a:pt x="1410254" y="2057400"/>
                </a:lnTo>
                <a:lnTo>
                  <a:pt x="0" y="20574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0" name="Freeform 10"/>
          <p:cNvSpPr/>
          <p:nvPr/>
        </p:nvSpPr>
        <p:spPr>
          <a:xfrm>
            <a:off x="7284491" y="990299"/>
            <a:ext cx="1084162" cy="1040795"/>
          </a:xfrm>
          <a:custGeom>
            <a:avLst/>
            <a:gdLst/>
            <a:ahLst/>
            <a:cxnLst/>
            <a:rect l="l" t="t" r="r" b="b"/>
            <a:pathLst>
              <a:path w="1084162" h="1040795">
                <a:moveTo>
                  <a:pt x="0" y="0"/>
                </a:moveTo>
                <a:lnTo>
                  <a:pt x="1084161" y="0"/>
                </a:lnTo>
                <a:lnTo>
                  <a:pt x="1084161" y="1040795"/>
                </a:lnTo>
                <a:lnTo>
                  <a:pt x="0" y="1040795"/>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1" name="Freeform 11"/>
          <p:cNvSpPr/>
          <p:nvPr/>
        </p:nvSpPr>
        <p:spPr>
          <a:xfrm>
            <a:off x="1605151" y="9522071"/>
            <a:ext cx="1084162" cy="1040795"/>
          </a:xfrm>
          <a:custGeom>
            <a:avLst/>
            <a:gdLst/>
            <a:ahLst/>
            <a:cxnLst/>
            <a:rect l="l" t="t" r="r" b="b"/>
            <a:pathLst>
              <a:path w="1084162" h="1040795">
                <a:moveTo>
                  <a:pt x="0" y="0"/>
                </a:moveTo>
                <a:lnTo>
                  <a:pt x="1084162" y="0"/>
                </a:lnTo>
                <a:lnTo>
                  <a:pt x="1084162" y="1040795"/>
                </a:lnTo>
                <a:lnTo>
                  <a:pt x="0" y="1040795"/>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2" name="Freeform 12"/>
          <p:cNvSpPr/>
          <p:nvPr/>
        </p:nvSpPr>
        <p:spPr>
          <a:xfrm rot="-320420">
            <a:off x="17081174" y="90794"/>
            <a:ext cx="2138349" cy="4015679"/>
          </a:xfrm>
          <a:custGeom>
            <a:avLst/>
            <a:gdLst/>
            <a:ahLst/>
            <a:cxnLst/>
            <a:rect l="l" t="t" r="r" b="b"/>
            <a:pathLst>
              <a:path w="2138349" h="4015679">
                <a:moveTo>
                  <a:pt x="0" y="0"/>
                </a:moveTo>
                <a:lnTo>
                  <a:pt x="2138349" y="0"/>
                </a:lnTo>
                <a:lnTo>
                  <a:pt x="2138349" y="4015679"/>
                </a:lnTo>
                <a:lnTo>
                  <a:pt x="0" y="4015679"/>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3" name="Freeform 13"/>
          <p:cNvSpPr/>
          <p:nvPr/>
        </p:nvSpPr>
        <p:spPr>
          <a:xfrm rot="408216">
            <a:off x="-631913" y="7726335"/>
            <a:ext cx="2237064" cy="1037439"/>
          </a:xfrm>
          <a:custGeom>
            <a:avLst/>
            <a:gdLst/>
            <a:ahLst/>
            <a:cxnLst/>
            <a:rect l="l" t="t" r="r" b="b"/>
            <a:pathLst>
              <a:path w="2237064" h="1037439">
                <a:moveTo>
                  <a:pt x="0" y="0"/>
                </a:moveTo>
                <a:lnTo>
                  <a:pt x="2237064" y="0"/>
                </a:lnTo>
                <a:lnTo>
                  <a:pt x="2237064" y="1037439"/>
                </a:lnTo>
                <a:lnTo>
                  <a:pt x="0" y="1037439"/>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14" name="Freeform 14"/>
          <p:cNvSpPr/>
          <p:nvPr/>
        </p:nvSpPr>
        <p:spPr>
          <a:xfrm>
            <a:off x="3906204" y="945511"/>
            <a:ext cx="1290441" cy="1085583"/>
          </a:xfrm>
          <a:custGeom>
            <a:avLst/>
            <a:gdLst/>
            <a:ahLst/>
            <a:cxnLst/>
            <a:rect l="l" t="t" r="r" b="b"/>
            <a:pathLst>
              <a:path w="1290441" h="1085583">
                <a:moveTo>
                  <a:pt x="0" y="0"/>
                </a:moveTo>
                <a:lnTo>
                  <a:pt x="1290440" y="0"/>
                </a:lnTo>
                <a:lnTo>
                  <a:pt x="1290440" y="1085584"/>
                </a:lnTo>
                <a:lnTo>
                  <a:pt x="0" y="1085584"/>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sp>
        <p:nvSpPr>
          <p:cNvPr id="15" name="Freeform 15"/>
          <p:cNvSpPr/>
          <p:nvPr/>
        </p:nvSpPr>
        <p:spPr>
          <a:xfrm>
            <a:off x="4284215" y="8349838"/>
            <a:ext cx="1290441" cy="1085583"/>
          </a:xfrm>
          <a:custGeom>
            <a:avLst/>
            <a:gdLst/>
            <a:ahLst/>
            <a:cxnLst/>
            <a:rect l="l" t="t" r="r" b="b"/>
            <a:pathLst>
              <a:path w="1290441" h="1085583">
                <a:moveTo>
                  <a:pt x="0" y="0"/>
                </a:moveTo>
                <a:lnTo>
                  <a:pt x="1290440" y="0"/>
                </a:lnTo>
                <a:lnTo>
                  <a:pt x="1290440" y="1085583"/>
                </a:lnTo>
                <a:lnTo>
                  <a:pt x="0" y="1085583"/>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sp>
        <p:nvSpPr>
          <p:cNvPr id="16" name="Freeform 16"/>
          <p:cNvSpPr/>
          <p:nvPr/>
        </p:nvSpPr>
        <p:spPr>
          <a:xfrm rot="408216">
            <a:off x="16709891" y="7819195"/>
            <a:ext cx="2237064" cy="1037439"/>
          </a:xfrm>
          <a:custGeom>
            <a:avLst/>
            <a:gdLst/>
            <a:ahLst/>
            <a:cxnLst/>
            <a:rect l="l" t="t" r="r" b="b"/>
            <a:pathLst>
              <a:path w="2237064" h="1037439">
                <a:moveTo>
                  <a:pt x="0" y="0"/>
                </a:moveTo>
                <a:lnTo>
                  <a:pt x="2237064" y="0"/>
                </a:lnTo>
                <a:lnTo>
                  <a:pt x="2237064" y="1037438"/>
                </a:lnTo>
                <a:lnTo>
                  <a:pt x="0" y="1037438"/>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pic>
        <p:nvPicPr>
          <p:cNvPr id="20" name="Picture 19"/>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rot="237626">
            <a:off x="9895485" y="5793002"/>
            <a:ext cx="7026651" cy="4458845"/>
          </a:xfrm>
          <a:prstGeom prst="rect">
            <a:avLst/>
          </a:prstGeom>
        </p:spPr>
      </p:pic>
      <p:pic>
        <p:nvPicPr>
          <p:cNvPr id="21" name="Picture 20"/>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rot="234843">
            <a:off x="10225473" y="1378030"/>
            <a:ext cx="7073760" cy="4548344"/>
          </a:xfrm>
          <a:prstGeom prst="rect">
            <a:avLst/>
          </a:prstGeom>
        </p:spPr>
      </p:pic>
      <p:sp>
        <p:nvSpPr>
          <p:cNvPr id="22" name="Freeform 7"/>
          <p:cNvSpPr/>
          <p:nvPr/>
        </p:nvSpPr>
        <p:spPr>
          <a:xfrm rot="369169">
            <a:off x="12056459" y="708303"/>
            <a:ext cx="3231690" cy="848319"/>
          </a:xfrm>
          <a:custGeom>
            <a:avLst/>
            <a:gdLst/>
            <a:ahLst/>
            <a:cxnLst/>
            <a:rect l="l" t="t" r="r" b="b"/>
            <a:pathLst>
              <a:path w="3231690" h="848319">
                <a:moveTo>
                  <a:pt x="0" y="0"/>
                </a:moveTo>
                <a:lnTo>
                  <a:pt x="3231690" y="0"/>
                </a:lnTo>
                <a:lnTo>
                  <a:pt x="3231690" y="848319"/>
                </a:lnTo>
                <a:lnTo>
                  <a:pt x="0" y="848319"/>
                </a:lnTo>
                <a:lnTo>
                  <a:pt x="0" y="0"/>
                </a:lnTo>
                <a:close/>
              </a:path>
            </a:pathLst>
          </a:custGeom>
          <a:blipFill>
            <a:blip r:embed="rId23">
              <a:extLst>
                <a:ext uri="{96DAC541-7B7A-43D3-8B79-37D633B846F1}">
                  <asvg:svgBlip xmlns:asvg="http://schemas.microsoft.com/office/drawing/2016/SVG/main" xmlns="" r:embed="rId8"/>
                </a:ext>
              </a:extLst>
            </a:blip>
            <a:stretch>
              <a:fillRect/>
            </a:stretch>
          </a:blipFill>
        </p:spPr>
      </p:sp>
      <p:pic>
        <p:nvPicPr>
          <p:cNvPr id="4" name="Picture 3"/>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095220" y="2101277"/>
            <a:ext cx="7580770" cy="6190304"/>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3CAA5"/>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807752" y="342900"/>
            <a:ext cx="16946847" cy="9601200"/>
          </a:xfrm>
          <a:custGeom>
            <a:avLst/>
            <a:gdLst/>
            <a:ahLst/>
            <a:cxnLst/>
            <a:rect l="l" t="t" r="r" b="b"/>
            <a:pathLst>
              <a:path w="15444287" h="11467383">
                <a:moveTo>
                  <a:pt x="0" y="0"/>
                </a:moveTo>
                <a:lnTo>
                  <a:pt x="15444286" y="0"/>
                </a:lnTo>
                <a:lnTo>
                  <a:pt x="15444286" y="11467383"/>
                </a:lnTo>
                <a:lnTo>
                  <a:pt x="0" y="1146738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1037082" y="4533900"/>
            <a:ext cx="3086100" cy="6172200"/>
          </a:xfrm>
          <a:custGeom>
            <a:avLst/>
            <a:gdLst/>
            <a:ahLst/>
            <a:cxnLst/>
            <a:rect l="l" t="t" r="r" b="b"/>
            <a:pathLst>
              <a:path w="3086100" h="6172200">
                <a:moveTo>
                  <a:pt x="0" y="0"/>
                </a:moveTo>
                <a:lnTo>
                  <a:pt x="3086100" y="0"/>
                </a:lnTo>
                <a:lnTo>
                  <a:pt x="3086100" y="6172200"/>
                </a:lnTo>
                <a:lnTo>
                  <a:pt x="0" y="6172200"/>
                </a:lnTo>
                <a:lnTo>
                  <a:pt x="0" y="0"/>
                </a:lnTo>
                <a:close/>
              </a:path>
            </a:pathLst>
          </a:custGeom>
          <a:blipFill>
            <a:blip r:embed="rId6">
              <a:extLst>
                <a:ext uri="{96DAC541-7B7A-43D3-8B79-37D633B846F1}">
                  <asvg:svgBlip xmlns:asvg="http://schemas.microsoft.com/office/drawing/2016/SVG/main" xmlns="" r:embed="rId10"/>
                </a:ext>
              </a:extLst>
            </a:blip>
            <a:stretch>
              <a:fillRect/>
            </a:stretch>
          </a:blipFill>
        </p:spPr>
      </p:sp>
      <p:sp>
        <p:nvSpPr>
          <p:cNvPr id="4" name="Rectangle 3"/>
          <p:cNvSpPr/>
          <p:nvPr/>
        </p:nvSpPr>
        <p:spPr>
          <a:xfrm>
            <a:off x="1600200" y="889558"/>
            <a:ext cx="7488755" cy="1649682"/>
          </a:xfrm>
          <a:prstGeom prst="rect">
            <a:avLst/>
          </a:prstGeom>
        </p:spPr>
        <p:txBody>
          <a:bodyPr wrap="square">
            <a:spAutoFit/>
          </a:bodyPr>
          <a:lstStyle/>
          <a:p>
            <a:pPr algn="ctr">
              <a:lnSpc>
                <a:spcPct val="115000"/>
              </a:lnSpc>
              <a:spcAft>
                <a:spcPts val="800"/>
              </a:spcAft>
              <a:tabLst>
                <a:tab pos="1386840" algn="l"/>
              </a:tabLst>
            </a:pPr>
            <a:r>
              <a:rPr lang="en-US" sz="4400" b="1">
                <a:latin typeface="Times New Roman" panose="02020603050405020304" pitchFamily="18" charset="0"/>
                <a:ea typeface="MS Mincho"/>
                <a:cs typeface="Times New Roman" panose="02020603050405020304" pitchFamily="18" charset="0"/>
              </a:rPr>
              <a:t>2. Văn bản </a:t>
            </a:r>
            <a:r>
              <a:rPr lang="en-US" sz="4400" b="1" i="1">
                <a:latin typeface="Times New Roman" panose="02020603050405020304" pitchFamily="18" charset="0"/>
                <a:ea typeface="MS Mincho"/>
                <a:cs typeface="Times New Roman" panose="02020603050405020304" pitchFamily="18" charset="0"/>
              </a:rPr>
              <a:t>Điện Biên Phủ - điểm hẹn lịch sử</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2170956" y="2857500"/>
            <a:ext cx="6659553" cy="5940088"/>
          </a:xfrm>
          <a:prstGeom prst="rect">
            <a:avLst/>
          </a:prstGeom>
        </p:spPr>
        <p:txBody>
          <a:bodyPr wrap="square">
            <a:spAutoFit/>
          </a:bodyPr>
          <a:lstStyle/>
          <a:p>
            <a:pPr algn="just">
              <a:spcAft>
                <a:spcPts val="800"/>
              </a:spcAft>
              <a:tabLst>
                <a:tab pos="1386840" algn="l"/>
              </a:tabLst>
            </a:pPr>
            <a:r>
              <a:rPr lang="en-US" sz="3600">
                <a:latin typeface="Times New Roman" panose="02020603050405020304" pitchFamily="18" charset="0"/>
                <a:ea typeface="MS Mincho"/>
                <a:cs typeface="Times New Roman" panose="02020603050405020304" pitchFamily="18" charset="0"/>
              </a:rPr>
              <a:t>- Là hồi kí của đại tướng Võ Nguyên Giáp (do nhà văn Nguyễn Hữu Mai ghi lại)</a:t>
            </a:r>
            <a:endParaRPr lang="en-GB" sz="36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tabLst>
                <a:tab pos="1386840" algn="l"/>
              </a:tabLst>
            </a:pPr>
            <a:r>
              <a:rPr lang="en-US" sz="3600">
                <a:latin typeface="Times New Roman" panose="02020603050405020304" pitchFamily="18" charset="0"/>
                <a:ea typeface="MS Mincho"/>
                <a:cs typeface="Times New Roman" panose="02020603050405020304" pitchFamily="18" charset="0"/>
              </a:rPr>
              <a:t>- Gồm 14 chương </a:t>
            </a:r>
            <a:endParaRPr lang="en-GB" sz="36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tabLst>
                <a:tab pos="1386840" algn="l"/>
              </a:tabLst>
            </a:pPr>
            <a:r>
              <a:rPr lang="en-US" sz="3600">
                <a:latin typeface="Times New Roman" panose="02020603050405020304" pitchFamily="18" charset="0"/>
                <a:ea typeface="MS Mincho"/>
                <a:cs typeface="Times New Roman" panose="02020603050405020304" pitchFamily="18" charset="0"/>
              </a:rPr>
              <a:t>- Kể lại toàn bộ diễn biến chiến thắng lịch sử Điện Biên Phủ </a:t>
            </a:r>
            <a:endParaRPr lang="en-GB" sz="36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tabLst>
                <a:tab pos="1386840" algn="l"/>
              </a:tabLst>
            </a:pPr>
            <a:r>
              <a:rPr lang="en-US" sz="3600">
                <a:latin typeface="Times New Roman" panose="02020603050405020304" pitchFamily="18" charset="0"/>
                <a:ea typeface="MS Mincho"/>
                <a:cs typeface="Times New Roman" panose="02020603050405020304" pitchFamily="18" charset="0"/>
              </a:rPr>
              <a:t>- Năm 2004, tác phẩm được nữ nhà văn, nhà báo người Mỹ - Lady Borton dịch ra tiếng Anh và xuất bản ở nhiều nước trên thế giới.</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 name="Picture 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92507" y="1409700"/>
            <a:ext cx="7400094" cy="6934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655079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3CAA5"/>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421857" y="812919"/>
            <a:ext cx="15444287" cy="11467383"/>
          </a:xfrm>
          <a:custGeom>
            <a:avLst/>
            <a:gdLst/>
            <a:ahLst/>
            <a:cxnLst/>
            <a:rect l="l" t="t" r="r" b="b"/>
            <a:pathLst>
              <a:path w="15444287" h="11467383">
                <a:moveTo>
                  <a:pt x="0" y="0"/>
                </a:moveTo>
                <a:lnTo>
                  <a:pt x="15444286" y="0"/>
                </a:lnTo>
                <a:lnTo>
                  <a:pt x="15444286" y="11467383"/>
                </a:lnTo>
                <a:lnTo>
                  <a:pt x="0" y="1146738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rot="227736">
            <a:off x="1327736" y="-608076"/>
            <a:ext cx="7315200" cy="3273552"/>
          </a:xfrm>
          <a:custGeom>
            <a:avLst/>
            <a:gdLst/>
            <a:ahLst/>
            <a:cxnLst/>
            <a:rect l="l" t="t" r="r" b="b"/>
            <a:pathLst>
              <a:path w="7315200" h="3273552">
                <a:moveTo>
                  <a:pt x="0" y="0"/>
                </a:moveTo>
                <a:lnTo>
                  <a:pt x="7315200" y="0"/>
                </a:lnTo>
                <a:lnTo>
                  <a:pt x="7315200" y="3273552"/>
                </a:lnTo>
                <a:lnTo>
                  <a:pt x="0" y="3273552"/>
                </a:lnTo>
                <a:lnTo>
                  <a:pt x="0" y="0"/>
                </a:lnTo>
                <a:close/>
              </a:path>
            </a:pathLst>
          </a:custGeom>
          <a:blipFill>
            <a:blip r:embed="rId6">
              <a:extLst>
                <a:ext uri="{96DAC541-7B7A-43D3-8B79-37D633B846F1}">
                  <asvg:svgBlip xmlns:asvg="http://schemas.microsoft.com/office/drawing/2016/SVG/main" xmlns="" r:embed="rId8"/>
                </a:ext>
              </a:extLst>
            </a:blip>
            <a:stretch>
              <a:fillRect/>
            </a:stretch>
          </a:blipFill>
        </p:spPr>
      </p:sp>
      <p:sp>
        <p:nvSpPr>
          <p:cNvPr id="13" name="Freeform 13"/>
          <p:cNvSpPr/>
          <p:nvPr/>
        </p:nvSpPr>
        <p:spPr>
          <a:xfrm>
            <a:off x="15058896" y="-1162024"/>
            <a:ext cx="3315865" cy="3278608"/>
          </a:xfrm>
          <a:custGeom>
            <a:avLst/>
            <a:gdLst/>
            <a:ahLst/>
            <a:cxnLst/>
            <a:rect l="l" t="t" r="r" b="b"/>
            <a:pathLst>
              <a:path w="3315865" h="3278608">
                <a:moveTo>
                  <a:pt x="0" y="0"/>
                </a:moveTo>
                <a:lnTo>
                  <a:pt x="3315865" y="0"/>
                </a:lnTo>
                <a:lnTo>
                  <a:pt x="3315865" y="3278608"/>
                </a:lnTo>
                <a:lnTo>
                  <a:pt x="0" y="3278608"/>
                </a:lnTo>
                <a:lnTo>
                  <a:pt x="0" y="0"/>
                </a:lnTo>
                <a:close/>
              </a:path>
            </a:pathLst>
          </a:custGeom>
          <a:blipFill>
            <a:blip r:embed="rId9"/>
            <a:stretch>
              <a:fillRect/>
            </a:stretch>
          </a:blipFill>
        </p:spPr>
      </p:sp>
      <p:sp>
        <p:nvSpPr>
          <p:cNvPr id="14" name="Freeform 14"/>
          <p:cNvSpPr/>
          <p:nvPr/>
        </p:nvSpPr>
        <p:spPr>
          <a:xfrm rot="-568949">
            <a:off x="15582518" y="6642247"/>
            <a:ext cx="3353564" cy="5146879"/>
          </a:xfrm>
          <a:custGeom>
            <a:avLst/>
            <a:gdLst/>
            <a:ahLst/>
            <a:cxnLst/>
            <a:rect l="l" t="t" r="r" b="b"/>
            <a:pathLst>
              <a:path w="3353564" h="5146879">
                <a:moveTo>
                  <a:pt x="0" y="0"/>
                </a:moveTo>
                <a:lnTo>
                  <a:pt x="3353564" y="0"/>
                </a:lnTo>
                <a:lnTo>
                  <a:pt x="3353564" y="5146879"/>
                </a:lnTo>
                <a:lnTo>
                  <a:pt x="0" y="5146879"/>
                </a:lnTo>
                <a:lnTo>
                  <a:pt x="0" y="0"/>
                </a:lnTo>
                <a:close/>
              </a:path>
            </a:pathLst>
          </a:custGeom>
          <a:blipFill>
            <a:blip r:embed="rId10"/>
            <a:stretch>
              <a:fillRect/>
            </a:stretch>
          </a:blipFill>
        </p:spPr>
      </p:sp>
      <p:sp>
        <p:nvSpPr>
          <p:cNvPr id="15" name="Freeform 15"/>
          <p:cNvSpPr/>
          <p:nvPr/>
        </p:nvSpPr>
        <p:spPr>
          <a:xfrm rot="-4538435" flipH="1" flipV="1">
            <a:off x="1109482" y="8009433"/>
            <a:ext cx="2563260" cy="4877313"/>
          </a:xfrm>
          <a:custGeom>
            <a:avLst/>
            <a:gdLst/>
            <a:ahLst/>
            <a:cxnLst/>
            <a:rect l="l" t="t" r="r" b="b"/>
            <a:pathLst>
              <a:path w="2563260" h="4877313">
                <a:moveTo>
                  <a:pt x="2563260" y="4877313"/>
                </a:moveTo>
                <a:lnTo>
                  <a:pt x="0" y="4877313"/>
                </a:lnTo>
                <a:lnTo>
                  <a:pt x="0" y="0"/>
                </a:lnTo>
                <a:lnTo>
                  <a:pt x="2563260" y="0"/>
                </a:lnTo>
                <a:lnTo>
                  <a:pt x="2563260" y="4877313"/>
                </a:lnTo>
                <a:close/>
              </a:path>
            </a:pathLst>
          </a:custGeom>
          <a:blipFill>
            <a:blip r:embed="rId11"/>
            <a:stretch>
              <a:fillRect/>
            </a:stretch>
          </a:blipFill>
        </p:spPr>
      </p:sp>
      <p:sp>
        <p:nvSpPr>
          <p:cNvPr id="17" name="TextBox 17"/>
          <p:cNvSpPr txBox="1"/>
          <p:nvPr/>
        </p:nvSpPr>
        <p:spPr>
          <a:xfrm>
            <a:off x="1786029" y="2732790"/>
            <a:ext cx="7711543" cy="1477328"/>
          </a:xfrm>
          <a:prstGeom prst="rect">
            <a:avLst/>
          </a:prstGeom>
        </p:spPr>
        <p:txBody>
          <a:bodyPr wrap="square" lIns="0" tIns="0" rIns="0" bIns="0" rtlCol="0" anchor="t">
            <a:spAutoFit/>
          </a:bodyPr>
          <a:lstStyle/>
          <a:p>
            <a:pPr algn="ctr"/>
            <a:r>
              <a:rPr lang="en-US" sz="4800" b="1">
                <a:latin typeface="Times New Roman" panose="02020603050405020304" pitchFamily="18" charset="0"/>
                <a:cs typeface="Times New Roman" panose="02020603050405020304" pitchFamily="18" charset="0"/>
              </a:rPr>
              <a:t>3. Đoạn trích </a:t>
            </a:r>
            <a:endParaRPr lang="vi-VN" sz="4800" b="1" smtClean="0">
              <a:latin typeface="Times New Roman" panose="02020603050405020304" pitchFamily="18" charset="0"/>
              <a:cs typeface="Times New Roman" panose="02020603050405020304" pitchFamily="18" charset="0"/>
            </a:endParaRPr>
          </a:p>
          <a:p>
            <a:pPr algn="ctr"/>
            <a:r>
              <a:rPr lang="en-US" sz="4800" b="1" i="1" smtClean="0">
                <a:latin typeface="Times New Roman" panose="02020603050405020304" pitchFamily="18" charset="0"/>
                <a:cs typeface="Times New Roman" panose="02020603050405020304" pitchFamily="18" charset="0"/>
              </a:rPr>
              <a:t>Quyết </a:t>
            </a:r>
            <a:r>
              <a:rPr lang="en-US" sz="4800" b="1" i="1">
                <a:latin typeface="Times New Roman" panose="02020603050405020304" pitchFamily="18" charset="0"/>
                <a:cs typeface="Times New Roman" panose="02020603050405020304" pitchFamily="18" charset="0"/>
              </a:rPr>
              <a:t>định khó khăn nhất </a:t>
            </a:r>
            <a:endParaRPr lang="en-GB" sz="4800">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007583" y="2782332"/>
            <a:ext cx="5958401" cy="2855572"/>
          </a:xfrm>
          <a:prstGeom prst="rect">
            <a:avLst/>
          </a:prstGeom>
        </p:spPr>
      </p:pic>
      <p:sp>
        <p:nvSpPr>
          <p:cNvPr id="19" name="Freeform 8"/>
          <p:cNvSpPr/>
          <p:nvPr/>
        </p:nvSpPr>
        <p:spPr>
          <a:xfrm>
            <a:off x="9595883" y="2270440"/>
            <a:ext cx="6781800" cy="3491217"/>
          </a:xfrm>
          <a:custGeom>
            <a:avLst/>
            <a:gdLst/>
            <a:ahLst/>
            <a:cxnLst/>
            <a:rect l="l" t="t" r="r" b="b"/>
            <a:pathLst>
              <a:path w="6241318" h="2814267">
                <a:moveTo>
                  <a:pt x="0" y="0"/>
                </a:moveTo>
                <a:lnTo>
                  <a:pt x="6241318" y="0"/>
                </a:lnTo>
                <a:lnTo>
                  <a:pt x="6241318" y="2814267"/>
                </a:lnTo>
                <a:lnTo>
                  <a:pt x="0" y="2814267"/>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pic>
        <p:nvPicPr>
          <p:cNvPr id="20" name="Picture 1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990340" y="6401166"/>
            <a:ext cx="6087859" cy="3089434"/>
          </a:xfrm>
          <a:prstGeom prst="rect">
            <a:avLst/>
          </a:prstGeom>
        </p:spPr>
      </p:pic>
      <p:sp>
        <p:nvSpPr>
          <p:cNvPr id="21" name="Freeform 12"/>
          <p:cNvSpPr/>
          <p:nvPr/>
        </p:nvSpPr>
        <p:spPr>
          <a:xfrm>
            <a:off x="9624378" y="6146610"/>
            <a:ext cx="6819781" cy="3492690"/>
          </a:xfrm>
          <a:custGeom>
            <a:avLst/>
            <a:gdLst/>
            <a:ahLst/>
            <a:cxnLst/>
            <a:rect l="l" t="t" r="r" b="b"/>
            <a:pathLst>
              <a:path w="6241318" h="2814267">
                <a:moveTo>
                  <a:pt x="0" y="0"/>
                </a:moveTo>
                <a:lnTo>
                  <a:pt x="6241318" y="0"/>
                </a:lnTo>
                <a:lnTo>
                  <a:pt x="6241318" y="2814267"/>
                </a:lnTo>
                <a:lnTo>
                  <a:pt x="0" y="2814267"/>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4" name="Rectangle 3"/>
          <p:cNvSpPr/>
          <p:nvPr/>
        </p:nvSpPr>
        <p:spPr>
          <a:xfrm>
            <a:off x="2249656" y="4640689"/>
            <a:ext cx="6599330" cy="4072910"/>
          </a:xfrm>
          <a:prstGeom prst="rect">
            <a:avLst/>
          </a:prstGeom>
        </p:spPr>
        <p:txBody>
          <a:bodyPr wrap="square">
            <a:spAutoFit/>
          </a:bodyPr>
          <a:lstStyle/>
          <a:p>
            <a:pPr algn="just">
              <a:lnSpc>
                <a:spcPct val="115000"/>
              </a:lnSpc>
              <a:spcAft>
                <a:spcPts val="800"/>
              </a:spcAft>
              <a:tabLst>
                <a:tab pos="1386840" algn="l"/>
              </a:tabLst>
            </a:pPr>
            <a:r>
              <a:rPr lang="en-US" sz="4000">
                <a:latin typeface="Times New Roman" panose="02020603050405020304" pitchFamily="18" charset="0"/>
                <a:ea typeface="MS Mincho"/>
                <a:cs typeface="Times New Roman" panose="02020603050405020304" pitchFamily="18" charset="0"/>
              </a:rPr>
              <a:t>- </a:t>
            </a:r>
            <a:r>
              <a:rPr lang="en-US" sz="4000" b="1">
                <a:latin typeface="Times New Roman" panose="02020603050405020304" pitchFamily="18" charset="0"/>
                <a:ea typeface="MS Mincho"/>
                <a:cs typeface="Times New Roman" panose="02020603050405020304" pitchFamily="18" charset="0"/>
              </a:rPr>
              <a:t>Vị trí</a:t>
            </a:r>
            <a:r>
              <a:rPr lang="en-US" sz="4000">
                <a:latin typeface="Times New Roman" panose="02020603050405020304" pitchFamily="18" charset="0"/>
                <a:ea typeface="MS Mincho"/>
                <a:cs typeface="Times New Roman" panose="02020603050405020304" pitchFamily="18" charset="0"/>
              </a:rPr>
              <a:t>: Chương 4 của cuốn hồi kí</a:t>
            </a:r>
            <a:endParaRPr lang="en-GB" sz="4000">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4000">
                <a:latin typeface="Times New Roman" panose="02020603050405020304" pitchFamily="18" charset="0"/>
                <a:ea typeface="MS Mincho"/>
                <a:cs typeface="Times New Roman" panose="02020603050405020304" pitchFamily="18" charset="0"/>
              </a:rPr>
              <a:t>- </a:t>
            </a:r>
            <a:r>
              <a:rPr lang="en-US" sz="4000" b="1">
                <a:latin typeface="Times New Roman" panose="02020603050405020304" pitchFamily="18" charset="0"/>
                <a:ea typeface="MS Mincho"/>
                <a:cs typeface="Times New Roman" panose="02020603050405020304" pitchFamily="18" charset="0"/>
              </a:rPr>
              <a:t>Nội dung</a:t>
            </a:r>
            <a:r>
              <a:rPr lang="en-US" sz="4000">
                <a:latin typeface="Times New Roman" panose="02020603050405020304" pitchFamily="18" charset="0"/>
                <a:ea typeface="MS Mincho"/>
                <a:cs typeface="Times New Roman" panose="02020603050405020304" pitchFamily="18" charset="0"/>
              </a:rPr>
              <a:t>: Kể lại sự thay đổi quyết định của Đại tướng trước giờ nổ súng ở chiến trường Điện Biên Phủ năm 1954, </a:t>
            </a:r>
            <a:endParaRPr lang="en-GB"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625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3CAA5"/>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1562174" y="1028700"/>
            <a:ext cx="10310093" cy="6869100"/>
          </a:xfrm>
          <a:custGeom>
            <a:avLst/>
            <a:gdLst/>
            <a:ahLst/>
            <a:cxnLst/>
            <a:rect l="l" t="t" r="r" b="b"/>
            <a:pathLst>
              <a:path w="10310093" h="6869100">
                <a:moveTo>
                  <a:pt x="0" y="0"/>
                </a:moveTo>
                <a:lnTo>
                  <a:pt x="10310094" y="0"/>
                </a:lnTo>
                <a:lnTo>
                  <a:pt x="10310094" y="6869100"/>
                </a:lnTo>
                <a:lnTo>
                  <a:pt x="0" y="6869100"/>
                </a:lnTo>
                <a:lnTo>
                  <a:pt x="0" y="0"/>
                </a:lnTo>
                <a:close/>
              </a:path>
            </a:pathLst>
          </a:custGeom>
          <a:blipFill>
            <a:blip r:embed="rId4"/>
            <a:stretch>
              <a:fillRect/>
            </a:stretch>
          </a:blipFill>
        </p:spPr>
      </p:sp>
      <p:sp>
        <p:nvSpPr>
          <p:cNvPr id="4" name="Freeform 4"/>
          <p:cNvSpPr/>
          <p:nvPr/>
        </p:nvSpPr>
        <p:spPr>
          <a:xfrm rot="-5400000" flipH="1" flipV="1">
            <a:off x="235146" y="-2167314"/>
            <a:ext cx="10094337" cy="14428968"/>
          </a:xfrm>
          <a:custGeom>
            <a:avLst/>
            <a:gdLst/>
            <a:ahLst/>
            <a:cxnLst/>
            <a:rect l="l" t="t" r="r" b="b"/>
            <a:pathLst>
              <a:path w="8940001" h="13494341">
                <a:moveTo>
                  <a:pt x="8940001" y="13494341"/>
                </a:moveTo>
                <a:lnTo>
                  <a:pt x="0" y="13494341"/>
                </a:lnTo>
                <a:lnTo>
                  <a:pt x="0" y="0"/>
                </a:lnTo>
                <a:lnTo>
                  <a:pt x="8940001" y="0"/>
                </a:lnTo>
                <a:lnTo>
                  <a:pt x="8940001" y="13494341"/>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11562174" y="698075"/>
            <a:ext cx="7274332" cy="8890850"/>
          </a:xfrm>
          <a:custGeom>
            <a:avLst/>
            <a:gdLst/>
            <a:ahLst/>
            <a:cxnLst/>
            <a:rect l="l" t="t" r="r" b="b"/>
            <a:pathLst>
              <a:path w="7274332" h="8890850">
                <a:moveTo>
                  <a:pt x="0" y="0"/>
                </a:moveTo>
                <a:lnTo>
                  <a:pt x="7274332" y="0"/>
                </a:lnTo>
                <a:lnTo>
                  <a:pt x="7274332" y="8890850"/>
                </a:lnTo>
                <a:lnTo>
                  <a:pt x="0" y="889085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Freeform 6"/>
          <p:cNvSpPr/>
          <p:nvPr/>
        </p:nvSpPr>
        <p:spPr>
          <a:xfrm flipH="1">
            <a:off x="-1283881" y="5414704"/>
            <a:ext cx="1778252" cy="4770921"/>
          </a:xfrm>
          <a:custGeom>
            <a:avLst/>
            <a:gdLst/>
            <a:ahLst/>
            <a:cxnLst/>
            <a:rect l="l" t="t" r="r" b="b"/>
            <a:pathLst>
              <a:path w="1778252" h="4770921">
                <a:moveTo>
                  <a:pt x="1778252" y="0"/>
                </a:moveTo>
                <a:lnTo>
                  <a:pt x="0" y="0"/>
                </a:lnTo>
                <a:lnTo>
                  <a:pt x="0" y="4770921"/>
                </a:lnTo>
                <a:lnTo>
                  <a:pt x="1778252" y="4770921"/>
                </a:lnTo>
                <a:lnTo>
                  <a:pt x="1778252"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7" name="Freeform 7"/>
          <p:cNvSpPr/>
          <p:nvPr/>
        </p:nvSpPr>
        <p:spPr>
          <a:xfrm>
            <a:off x="9833414" y="9559"/>
            <a:ext cx="2442628" cy="1377032"/>
          </a:xfrm>
          <a:custGeom>
            <a:avLst/>
            <a:gdLst/>
            <a:ahLst/>
            <a:cxnLst/>
            <a:rect l="l" t="t" r="r" b="b"/>
            <a:pathLst>
              <a:path w="2442628" h="1377032">
                <a:moveTo>
                  <a:pt x="0" y="0"/>
                </a:moveTo>
                <a:lnTo>
                  <a:pt x="2442628" y="0"/>
                </a:lnTo>
                <a:lnTo>
                  <a:pt x="2442628" y="1377032"/>
                </a:lnTo>
                <a:lnTo>
                  <a:pt x="0" y="137703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8" name="Freeform 8"/>
          <p:cNvSpPr/>
          <p:nvPr/>
        </p:nvSpPr>
        <p:spPr>
          <a:xfrm>
            <a:off x="-160946" y="648924"/>
            <a:ext cx="1599531" cy="1599531"/>
          </a:xfrm>
          <a:custGeom>
            <a:avLst/>
            <a:gdLst/>
            <a:ahLst/>
            <a:cxnLst/>
            <a:rect l="l" t="t" r="r" b="b"/>
            <a:pathLst>
              <a:path w="1599531" h="1599531">
                <a:moveTo>
                  <a:pt x="0" y="0"/>
                </a:moveTo>
                <a:lnTo>
                  <a:pt x="1599531" y="0"/>
                </a:lnTo>
                <a:lnTo>
                  <a:pt x="1599531" y="1599530"/>
                </a:lnTo>
                <a:lnTo>
                  <a:pt x="0" y="159953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9" name="Freeform 9"/>
          <p:cNvSpPr/>
          <p:nvPr/>
        </p:nvSpPr>
        <p:spPr>
          <a:xfrm>
            <a:off x="9348898" y="8422262"/>
            <a:ext cx="1672076" cy="1672076"/>
          </a:xfrm>
          <a:custGeom>
            <a:avLst/>
            <a:gdLst/>
            <a:ahLst/>
            <a:cxnLst/>
            <a:rect l="l" t="t" r="r" b="b"/>
            <a:pathLst>
              <a:path w="1672076" h="1672076">
                <a:moveTo>
                  <a:pt x="0" y="0"/>
                </a:moveTo>
                <a:lnTo>
                  <a:pt x="1672076" y="0"/>
                </a:lnTo>
                <a:lnTo>
                  <a:pt x="1672076" y="1672076"/>
                </a:lnTo>
                <a:lnTo>
                  <a:pt x="0" y="1672076"/>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0" name="Freeform 10"/>
          <p:cNvSpPr/>
          <p:nvPr/>
        </p:nvSpPr>
        <p:spPr>
          <a:xfrm>
            <a:off x="13862683" y="7341604"/>
            <a:ext cx="3396617" cy="1112392"/>
          </a:xfrm>
          <a:custGeom>
            <a:avLst/>
            <a:gdLst/>
            <a:ahLst/>
            <a:cxnLst/>
            <a:rect l="l" t="t" r="r" b="b"/>
            <a:pathLst>
              <a:path w="3396617" h="1112392">
                <a:moveTo>
                  <a:pt x="0" y="0"/>
                </a:moveTo>
                <a:lnTo>
                  <a:pt x="3396617" y="0"/>
                </a:lnTo>
                <a:lnTo>
                  <a:pt x="3396617" y="1112392"/>
                </a:lnTo>
                <a:lnTo>
                  <a:pt x="0" y="1112392"/>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13" name="TextBox 13"/>
          <p:cNvSpPr txBox="1"/>
          <p:nvPr/>
        </p:nvSpPr>
        <p:spPr>
          <a:xfrm>
            <a:off x="1673766" y="898081"/>
            <a:ext cx="8159648" cy="1015663"/>
          </a:xfrm>
          <a:prstGeom prst="rect">
            <a:avLst/>
          </a:prstGeom>
        </p:spPr>
        <p:txBody>
          <a:bodyPr wrap="square" lIns="0" tIns="0" rIns="0" bIns="0" rtlCol="0" anchor="t">
            <a:spAutoFit/>
          </a:bodyPr>
          <a:lstStyle/>
          <a:p>
            <a:r>
              <a:rPr lang="en-US" sz="6600" b="1">
                <a:latin typeface="Times New Roman" panose="02020603050405020304" pitchFamily="18" charset="0"/>
                <a:cs typeface="Times New Roman" panose="02020603050405020304" pitchFamily="18" charset="0"/>
              </a:rPr>
              <a:t>II. Đọc hiểu văn bản</a:t>
            </a:r>
            <a:endParaRPr lang="en-GB" sz="6600">
              <a:latin typeface="Times New Roman" panose="02020603050405020304" pitchFamily="18" charset="0"/>
              <a:cs typeface="Times New Roman" panose="02020603050405020304" pitchFamily="18" charset="0"/>
            </a:endParaRPr>
          </a:p>
        </p:txBody>
      </p:sp>
      <p:sp>
        <p:nvSpPr>
          <p:cNvPr id="14" name="Rectangle 13"/>
          <p:cNvSpPr/>
          <p:nvPr/>
        </p:nvSpPr>
        <p:spPr>
          <a:xfrm>
            <a:off x="2057400" y="2352766"/>
            <a:ext cx="6392001" cy="871008"/>
          </a:xfrm>
          <a:prstGeom prst="rect">
            <a:avLst/>
          </a:prstGeom>
        </p:spPr>
        <p:txBody>
          <a:bodyPr wrap="square">
            <a:spAutoFit/>
          </a:bodyPr>
          <a:lstStyle/>
          <a:p>
            <a:pPr algn="just">
              <a:lnSpc>
                <a:spcPct val="115000"/>
              </a:lnSpc>
              <a:spcAft>
                <a:spcPts val="800"/>
              </a:spcAft>
            </a:pPr>
            <a:r>
              <a:rPr lang="en-US" sz="4400" b="1" kern="100">
                <a:latin typeface="Times New Roman" panose="02020603050405020304" pitchFamily="18" charset="0"/>
                <a:ea typeface="Calibri" panose="020F0502020204030204" pitchFamily="34" charset="0"/>
                <a:cs typeface="Times New Roman" panose="02020603050405020304" pitchFamily="18" charset="0"/>
              </a:rPr>
              <a:t>1. Đọc và tóm tắt văn bản </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15" name="Table 14"/>
          <p:cNvGraphicFramePr>
            <a:graphicFrameLocks noGrp="1"/>
          </p:cNvGraphicFramePr>
          <p:nvPr>
            <p:extLst>
              <p:ext uri="{D42A27DB-BD31-4B8C-83A1-F6EECF244321}">
                <p14:modId xmlns:p14="http://schemas.microsoft.com/office/powerpoint/2010/main" val="4181809103"/>
              </p:ext>
            </p:extLst>
          </p:nvPr>
        </p:nvGraphicFramePr>
        <p:xfrm>
          <a:off x="609598" y="3861175"/>
          <a:ext cx="8534402" cy="3505200"/>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1501424">
                  <a:extLst>
                    <a:ext uri="{9D8B030D-6E8A-4147-A177-3AD203B41FA5}">
                      <a16:colId xmlns:a16="http://schemas.microsoft.com/office/drawing/2014/main" val="20000"/>
                    </a:ext>
                  </a:extLst>
                </a:gridCol>
                <a:gridCol w="5102531">
                  <a:extLst>
                    <a:ext uri="{9D8B030D-6E8A-4147-A177-3AD203B41FA5}">
                      <a16:colId xmlns:a16="http://schemas.microsoft.com/office/drawing/2014/main" val="20001"/>
                    </a:ext>
                  </a:extLst>
                </a:gridCol>
                <a:gridCol w="1930447">
                  <a:extLst>
                    <a:ext uri="{9D8B030D-6E8A-4147-A177-3AD203B41FA5}">
                      <a16:colId xmlns:a16="http://schemas.microsoft.com/office/drawing/2014/main" val="20002"/>
                    </a:ext>
                  </a:extLst>
                </a:gridCol>
              </a:tblGrid>
              <a:tr h="587281">
                <a:tc>
                  <a:txBody>
                    <a:bodyPr/>
                    <a:lstStyle/>
                    <a:p>
                      <a:pPr algn="ctr">
                        <a:lnSpc>
                          <a:spcPct val="115000"/>
                        </a:lnSpc>
                        <a:spcAft>
                          <a:spcPts val="0"/>
                        </a:spcAft>
                      </a:pPr>
                      <a:r>
                        <a:rPr lang="vi-VN" sz="4000" b="1" kern="100">
                          <a:effectLst/>
                          <a:latin typeface="Times New Roman" panose="02020603050405020304" pitchFamily="18" charset="0"/>
                          <a:ea typeface="Times New Roman" panose="02020603050405020304" pitchFamily="18" charset="0"/>
                          <a:cs typeface="Times New Roman" panose="02020603050405020304" pitchFamily="18" charset="0"/>
                        </a:rPr>
                        <a:t>Phần </a:t>
                      </a:r>
                      <a:endParaRPr lang="en-GB"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4000" b="1" kern="100">
                          <a:effectLst/>
                          <a:latin typeface="Times New Roman" panose="02020603050405020304" pitchFamily="18" charset="0"/>
                          <a:ea typeface="Times New Roman" panose="02020603050405020304" pitchFamily="18" charset="0"/>
                          <a:cs typeface="Times New Roman" panose="02020603050405020304" pitchFamily="18" charset="0"/>
                        </a:rPr>
                        <a:t>Sự việc được kể </a:t>
                      </a:r>
                      <a:endParaRPr lang="en-GB"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4000" b="1" kern="100">
                          <a:effectLst/>
                          <a:latin typeface="Times New Roman" panose="02020603050405020304" pitchFamily="18" charset="0"/>
                          <a:ea typeface="Times New Roman" panose="02020603050405020304" pitchFamily="18" charset="0"/>
                          <a:cs typeface="Times New Roman" panose="02020603050405020304" pitchFamily="18" charset="0"/>
                        </a:rPr>
                        <a:t>Người kể </a:t>
                      </a:r>
                      <a:endParaRPr lang="en-GB"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587281">
                <a:tc>
                  <a:txBody>
                    <a:bodyPr/>
                    <a:lstStyle/>
                    <a:p>
                      <a:pPr algn="ctr">
                        <a:lnSpc>
                          <a:spcPct val="115000"/>
                        </a:lnSpc>
                        <a:spcAft>
                          <a:spcPts val="0"/>
                        </a:spcAft>
                      </a:pPr>
                      <a:r>
                        <a:rPr lang="vi-VN" sz="4000" b="1" kern="100">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GB"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4000" kern="1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4000" b="1" kern="1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87281">
                <a:tc>
                  <a:txBody>
                    <a:bodyPr/>
                    <a:lstStyle/>
                    <a:p>
                      <a:pPr algn="ctr">
                        <a:lnSpc>
                          <a:spcPct val="115000"/>
                        </a:lnSpc>
                        <a:spcAft>
                          <a:spcPts val="0"/>
                        </a:spcAft>
                      </a:pPr>
                      <a:r>
                        <a:rPr lang="vi-VN" sz="4000" b="1" kern="100">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GB"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40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4000" b="1" kern="1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87281">
                <a:tc>
                  <a:txBody>
                    <a:bodyPr/>
                    <a:lstStyle/>
                    <a:p>
                      <a:pPr algn="ctr">
                        <a:lnSpc>
                          <a:spcPct val="115000"/>
                        </a:lnSpc>
                        <a:spcAft>
                          <a:spcPts val="0"/>
                        </a:spcAft>
                      </a:pPr>
                      <a:r>
                        <a:rPr lang="vi-VN" sz="4000" b="1" kern="100">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GB"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40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4000" b="1" kern="1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079083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EFDB"/>
        </a:solidFill>
        <a:effectLst/>
      </p:bgPr>
    </p:bg>
    <p:spTree>
      <p:nvGrpSpPr>
        <p:cNvPr id="1" name=""/>
        <p:cNvGrpSpPr/>
        <p:nvPr/>
      </p:nvGrpSpPr>
      <p:grpSpPr>
        <a:xfrm>
          <a:off x="0" y="0"/>
          <a:ext cx="0" cy="0"/>
          <a:chOff x="0" y="0"/>
          <a:chExt cx="0" cy="0"/>
        </a:xfrm>
      </p:grpSpPr>
      <p:sp>
        <p:nvSpPr>
          <p:cNvPr id="7" name="Freeform 7"/>
          <p:cNvSpPr/>
          <p:nvPr/>
        </p:nvSpPr>
        <p:spPr>
          <a:xfrm rot="-4294346">
            <a:off x="14612493" y="8744964"/>
            <a:ext cx="2070377" cy="2958681"/>
          </a:xfrm>
          <a:custGeom>
            <a:avLst/>
            <a:gdLst/>
            <a:ahLst/>
            <a:cxnLst/>
            <a:rect l="l" t="t" r="r" b="b"/>
            <a:pathLst>
              <a:path w="2070377" h="2958681">
                <a:moveTo>
                  <a:pt x="0" y="0"/>
                </a:moveTo>
                <a:lnTo>
                  <a:pt x="2070378" y="0"/>
                </a:lnTo>
                <a:lnTo>
                  <a:pt x="2070378" y="2958681"/>
                </a:lnTo>
                <a:lnTo>
                  <a:pt x="0" y="2958681"/>
                </a:lnTo>
                <a:lnTo>
                  <a:pt x="0" y="0"/>
                </a:lnTo>
                <a:close/>
              </a:path>
            </a:pathLst>
          </a:custGeom>
          <a:blipFill>
            <a:blip r:embed="rId2"/>
            <a:stretch>
              <a:fillRect/>
            </a:stretch>
          </a:blipFill>
        </p:spPr>
      </p:sp>
      <p:sp>
        <p:nvSpPr>
          <p:cNvPr id="15" name="Freeform 15"/>
          <p:cNvSpPr/>
          <p:nvPr/>
        </p:nvSpPr>
        <p:spPr>
          <a:xfrm rot="-1100929">
            <a:off x="-894391" y="5710763"/>
            <a:ext cx="2479216" cy="5440176"/>
          </a:xfrm>
          <a:custGeom>
            <a:avLst/>
            <a:gdLst/>
            <a:ahLst/>
            <a:cxnLst/>
            <a:rect l="l" t="t" r="r" b="b"/>
            <a:pathLst>
              <a:path w="2479216" h="5440176">
                <a:moveTo>
                  <a:pt x="0" y="0"/>
                </a:moveTo>
                <a:lnTo>
                  <a:pt x="2479217" y="0"/>
                </a:lnTo>
                <a:lnTo>
                  <a:pt x="2479217" y="5440176"/>
                </a:lnTo>
                <a:lnTo>
                  <a:pt x="0" y="5440176"/>
                </a:lnTo>
                <a:lnTo>
                  <a:pt x="0" y="0"/>
                </a:lnTo>
                <a:close/>
              </a:path>
            </a:pathLst>
          </a:custGeom>
          <a:blipFill>
            <a:blip r:embed="rId3"/>
            <a:stretch>
              <a:fillRect/>
            </a:stretch>
          </a:blipFill>
        </p:spPr>
      </p:sp>
      <p:sp>
        <p:nvSpPr>
          <p:cNvPr id="17" name="Freeform 17"/>
          <p:cNvSpPr/>
          <p:nvPr/>
        </p:nvSpPr>
        <p:spPr>
          <a:xfrm rot="-1100929" flipH="1" flipV="1">
            <a:off x="16019692" y="-1008160"/>
            <a:ext cx="2479216" cy="5440176"/>
          </a:xfrm>
          <a:custGeom>
            <a:avLst/>
            <a:gdLst/>
            <a:ahLst/>
            <a:cxnLst/>
            <a:rect l="l" t="t" r="r" b="b"/>
            <a:pathLst>
              <a:path w="2479216" h="5440176">
                <a:moveTo>
                  <a:pt x="2479216" y="5440177"/>
                </a:moveTo>
                <a:lnTo>
                  <a:pt x="0" y="5440177"/>
                </a:lnTo>
                <a:lnTo>
                  <a:pt x="0" y="0"/>
                </a:lnTo>
                <a:lnTo>
                  <a:pt x="2479216" y="0"/>
                </a:lnTo>
                <a:lnTo>
                  <a:pt x="2479216" y="5440177"/>
                </a:lnTo>
                <a:close/>
              </a:path>
            </a:pathLst>
          </a:custGeom>
          <a:blipFill>
            <a:blip r:embed="rId3"/>
            <a:stretch>
              <a:fillRect/>
            </a:stretch>
          </a:blipFill>
        </p:spPr>
      </p:sp>
      <p:sp>
        <p:nvSpPr>
          <p:cNvPr id="18" name="Freeform 18"/>
          <p:cNvSpPr/>
          <p:nvPr/>
        </p:nvSpPr>
        <p:spPr>
          <a:xfrm rot="-4294346" flipV="1">
            <a:off x="496197" y="-937775"/>
            <a:ext cx="2070377" cy="2958681"/>
          </a:xfrm>
          <a:custGeom>
            <a:avLst/>
            <a:gdLst/>
            <a:ahLst/>
            <a:cxnLst/>
            <a:rect l="l" t="t" r="r" b="b"/>
            <a:pathLst>
              <a:path w="2070377" h="2958681">
                <a:moveTo>
                  <a:pt x="0" y="2958682"/>
                </a:moveTo>
                <a:lnTo>
                  <a:pt x="2070378" y="2958682"/>
                </a:lnTo>
                <a:lnTo>
                  <a:pt x="2070378" y="0"/>
                </a:lnTo>
                <a:lnTo>
                  <a:pt x="0" y="0"/>
                </a:lnTo>
                <a:lnTo>
                  <a:pt x="0" y="2958682"/>
                </a:lnTo>
                <a:close/>
              </a:path>
            </a:pathLst>
          </a:custGeom>
          <a:blipFill>
            <a:blip r:embed="rId2"/>
            <a:stretch>
              <a:fillRect/>
            </a:stretch>
          </a:blipFill>
        </p:spPr>
      </p:sp>
      <p:sp>
        <p:nvSpPr>
          <p:cNvPr id="19" name="Freeform 19"/>
          <p:cNvSpPr/>
          <p:nvPr/>
        </p:nvSpPr>
        <p:spPr>
          <a:xfrm>
            <a:off x="-840951" y="-1052824"/>
            <a:ext cx="2372336" cy="2764753"/>
          </a:xfrm>
          <a:custGeom>
            <a:avLst/>
            <a:gdLst/>
            <a:ahLst/>
            <a:cxnLst/>
            <a:rect l="l" t="t" r="r" b="b"/>
            <a:pathLst>
              <a:path w="2372336" h="2764753">
                <a:moveTo>
                  <a:pt x="0" y="0"/>
                </a:moveTo>
                <a:lnTo>
                  <a:pt x="2372337" y="0"/>
                </a:lnTo>
                <a:lnTo>
                  <a:pt x="2372337" y="2764752"/>
                </a:lnTo>
                <a:lnTo>
                  <a:pt x="0" y="2764752"/>
                </a:lnTo>
                <a:lnTo>
                  <a:pt x="0" y="0"/>
                </a:lnTo>
                <a:close/>
              </a:path>
            </a:pathLst>
          </a:custGeom>
          <a:blipFill>
            <a:blip r:embed="rId4"/>
            <a:stretch>
              <a:fillRect/>
            </a:stretch>
          </a:blipFill>
        </p:spPr>
      </p:sp>
      <p:sp>
        <p:nvSpPr>
          <p:cNvPr id="20" name="Freeform 20"/>
          <p:cNvSpPr/>
          <p:nvPr/>
        </p:nvSpPr>
        <p:spPr>
          <a:xfrm>
            <a:off x="16217966" y="8430851"/>
            <a:ext cx="2372336" cy="2764753"/>
          </a:xfrm>
          <a:custGeom>
            <a:avLst/>
            <a:gdLst/>
            <a:ahLst/>
            <a:cxnLst/>
            <a:rect l="l" t="t" r="r" b="b"/>
            <a:pathLst>
              <a:path w="2372336" h="2764753">
                <a:moveTo>
                  <a:pt x="0" y="0"/>
                </a:moveTo>
                <a:lnTo>
                  <a:pt x="2372337" y="0"/>
                </a:lnTo>
                <a:lnTo>
                  <a:pt x="2372337" y="2764753"/>
                </a:lnTo>
                <a:lnTo>
                  <a:pt x="0" y="2764753"/>
                </a:lnTo>
                <a:lnTo>
                  <a:pt x="0" y="0"/>
                </a:lnTo>
                <a:close/>
              </a:path>
            </a:pathLst>
          </a:custGeom>
          <a:blipFill>
            <a:blip r:embed="rId4"/>
            <a:stretch>
              <a:fillRect/>
            </a:stretch>
          </a:blipFill>
        </p:spPr>
      </p:sp>
      <p:graphicFrame>
        <p:nvGraphicFramePr>
          <p:cNvPr id="25" name="Table 24"/>
          <p:cNvGraphicFramePr>
            <a:graphicFrameLocks noGrp="1"/>
          </p:cNvGraphicFramePr>
          <p:nvPr>
            <p:extLst>
              <p:ext uri="{D42A27DB-BD31-4B8C-83A1-F6EECF244321}">
                <p14:modId xmlns:p14="http://schemas.microsoft.com/office/powerpoint/2010/main" val="3953007702"/>
              </p:ext>
            </p:extLst>
          </p:nvPr>
        </p:nvGraphicFramePr>
        <p:xfrm>
          <a:off x="609601" y="1600200"/>
          <a:ext cx="16154400" cy="7419468"/>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1752599">
                  <a:extLst>
                    <a:ext uri="{9D8B030D-6E8A-4147-A177-3AD203B41FA5}">
                      <a16:colId xmlns:a16="http://schemas.microsoft.com/office/drawing/2014/main" val="20000"/>
                    </a:ext>
                  </a:extLst>
                </a:gridCol>
                <a:gridCol w="11210769">
                  <a:extLst>
                    <a:ext uri="{9D8B030D-6E8A-4147-A177-3AD203B41FA5}">
                      <a16:colId xmlns:a16="http://schemas.microsoft.com/office/drawing/2014/main" val="20001"/>
                    </a:ext>
                  </a:extLst>
                </a:gridCol>
                <a:gridCol w="3191032">
                  <a:extLst>
                    <a:ext uri="{9D8B030D-6E8A-4147-A177-3AD203B41FA5}">
                      <a16:colId xmlns:a16="http://schemas.microsoft.com/office/drawing/2014/main" val="20002"/>
                    </a:ext>
                  </a:extLst>
                </a:gridCol>
              </a:tblGrid>
              <a:tr h="170940">
                <a:tc>
                  <a:txBody>
                    <a:bodyPr/>
                    <a:lstStyle/>
                    <a:p>
                      <a:pPr algn="ctr">
                        <a:lnSpc>
                          <a:spcPct val="115000"/>
                        </a:lnSpc>
                        <a:spcAft>
                          <a:spcPts val="0"/>
                        </a:spcAft>
                      </a:pPr>
                      <a:r>
                        <a:rPr lang="vi-VN" sz="5400" b="1" kern="100">
                          <a:effectLst/>
                          <a:latin typeface="Times New Roman" panose="02020603050405020304" pitchFamily="18" charset="0"/>
                          <a:ea typeface="Times New Roman" panose="02020603050405020304" pitchFamily="18" charset="0"/>
                          <a:cs typeface="Times New Roman" panose="02020603050405020304" pitchFamily="18" charset="0"/>
                        </a:rPr>
                        <a:t>Phần </a:t>
                      </a:r>
                      <a:endParaRPr lang="en-GB" sz="5400">
                        <a:effectLst/>
                        <a:latin typeface="Times New Roman" panose="02020603050405020304" pitchFamily="18" charset="0"/>
                        <a:ea typeface="Calibri" panose="020F0502020204030204" pitchFamily="34" charset="0"/>
                        <a:cs typeface="Times New Roman" panose="02020603050405020304" pitchFamily="18" charset="0"/>
                      </a:endParaRPr>
                    </a:p>
                  </a:txBody>
                  <a:tcPr marL="56805" marR="5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5400" b="1" kern="100">
                          <a:effectLst/>
                          <a:latin typeface="Times New Roman" panose="02020603050405020304" pitchFamily="18" charset="0"/>
                          <a:ea typeface="Times New Roman" panose="02020603050405020304" pitchFamily="18" charset="0"/>
                          <a:cs typeface="Times New Roman" panose="02020603050405020304" pitchFamily="18" charset="0"/>
                        </a:rPr>
                        <a:t>Sự việc được kể </a:t>
                      </a:r>
                      <a:endParaRPr lang="en-GB" sz="5400">
                        <a:effectLst/>
                        <a:latin typeface="Times New Roman" panose="02020603050405020304" pitchFamily="18" charset="0"/>
                        <a:ea typeface="Calibri" panose="020F0502020204030204" pitchFamily="34" charset="0"/>
                        <a:cs typeface="Times New Roman" panose="02020603050405020304" pitchFamily="18" charset="0"/>
                      </a:endParaRPr>
                    </a:p>
                  </a:txBody>
                  <a:tcPr marL="56805" marR="5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5400" b="1" kern="100">
                          <a:effectLst/>
                          <a:latin typeface="Times New Roman" panose="02020603050405020304" pitchFamily="18" charset="0"/>
                          <a:ea typeface="Times New Roman" panose="02020603050405020304" pitchFamily="18" charset="0"/>
                          <a:cs typeface="Times New Roman" panose="02020603050405020304" pitchFamily="18" charset="0"/>
                        </a:rPr>
                        <a:t>Người kể </a:t>
                      </a:r>
                      <a:endParaRPr lang="en-GB" sz="5400">
                        <a:effectLst/>
                        <a:latin typeface="Times New Roman" panose="02020603050405020304" pitchFamily="18" charset="0"/>
                        <a:ea typeface="Calibri" panose="020F0502020204030204" pitchFamily="34" charset="0"/>
                        <a:cs typeface="Times New Roman" panose="02020603050405020304" pitchFamily="18" charset="0"/>
                      </a:endParaRPr>
                    </a:p>
                  </a:txBody>
                  <a:tcPr marL="56805" marR="5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016172">
                <a:tc>
                  <a:txBody>
                    <a:bodyPr/>
                    <a:lstStyle/>
                    <a:p>
                      <a:pPr algn="ctr">
                        <a:lnSpc>
                          <a:spcPct val="115000"/>
                        </a:lnSpc>
                        <a:spcAft>
                          <a:spcPts val="0"/>
                        </a:spcAft>
                      </a:pPr>
                      <a:endParaRPr lang="vi-VN" sz="5400" b="1" kern="10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endParaRPr lang="vi-VN" sz="5400" b="1" kern="10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endParaRPr lang="vi-VN" sz="5400" b="1" kern="10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vi-VN" sz="5400" b="1" kern="100" smtClean="0">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GB" sz="5400">
                        <a:effectLst/>
                        <a:latin typeface="Times New Roman" panose="02020603050405020304" pitchFamily="18" charset="0"/>
                        <a:ea typeface="Calibri" panose="020F0502020204030204" pitchFamily="34" charset="0"/>
                        <a:cs typeface="Times New Roman" panose="02020603050405020304" pitchFamily="18" charset="0"/>
                      </a:endParaRPr>
                    </a:p>
                  </a:txBody>
                  <a:tcPr marL="56805" marR="5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5400" kern="100">
                          <a:effectLst/>
                          <a:latin typeface="Times New Roman" panose="02020603050405020304" pitchFamily="18" charset="0"/>
                          <a:ea typeface="Times New Roman" panose="02020603050405020304" pitchFamily="18" charset="0"/>
                          <a:cs typeface="Times New Roman" panose="02020603050405020304" pitchFamily="18" charset="0"/>
                        </a:rPr>
                        <a:t>- Nhân vật “tôi” nhận thấy tình hình chiến sự thay đổi và muốn chuyển phương án chiến đấu từ phương án "đánh nhanh thắng nhanh" sang "đánh chắc tiến chắc".</a:t>
                      </a:r>
                      <a:endParaRPr lang="en-GB" sz="54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vi-VN" sz="5400" kern="100">
                          <a:effectLst/>
                          <a:latin typeface="Times New Roman" panose="02020603050405020304" pitchFamily="18" charset="0"/>
                          <a:ea typeface="Times New Roman" panose="02020603050405020304" pitchFamily="18" charset="0"/>
                          <a:cs typeface="Times New Roman" panose="02020603050405020304" pitchFamily="18" charset="0"/>
                        </a:rPr>
                        <a:t>- Nhân vật “tôi” quyết định triệu tập Đảng uỷ Mặt trận họp gấp. </a:t>
                      </a:r>
                      <a:endParaRPr lang="en-GB" sz="5400">
                        <a:effectLst/>
                        <a:latin typeface="Times New Roman" panose="02020603050405020304" pitchFamily="18" charset="0"/>
                        <a:ea typeface="Calibri" panose="020F0502020204030204" pitchFamily="34" charset="0"/>
                        <a:cs typeface="Times New Roman" panose="02020603050405020304" pitchFamily="18" charset="0"/>
                      </a:endParaRPr>
                    </a:p>
                  </a:txBody>
                  <a:tcPr marL="56805" marR="5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5400" b="1" kern="100">
                          <a:effectLst/>
                          <a:latin typeface="Times New Roman" panose="02020603050405020304" pitchFamily="18" charset="0"/>
                          <a:ea typeface="Times New Roman" panose="02020603050405020304" pitchFamily="18" charset="0"/>
                          <a:cs typeface="Times New Roman" panose="02020603050405020304" pitchFamily="18" charset="0"/>
                        </a:rPr>
                        <a:t>Đại tướng, xưng “tôi”</a:t>
                      </a:r>
                      <a:endParaRPr lang="en-GB" sz="5400">
                        <a:effectLst/>
                        <a:latin typeface="Times New Roman" panose="02020603050405020304" pitchFamily="18" charset="0"/>
                        <a:ea typeface="Calibri" panose="020F0502020204030204" pitchFamily="34" charset="0"/>
                        <a:cs typeface="Times New Roman" panose="02020603050405020304" pitchFamily="18" charset="0"/>
                      </a:endParaRPr>
                    </a:p>
                  </a:txBody>
                  <a:tcPr marL="56805" marR="5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935332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DEFDB"/>
        </a:solidFill>
        <a:effectLst/>
      </p:bgPr>
    </p:bg>
    <p:spTree>
      <p:nvGrpSpPr>
        <p:cNvPr id="1" name=""/>
        <p:cNvGrpSpPr/>
        <p:nvPr/>
      </p:nvGrpSpPr>
      <p:grpSpPr>
        <a:xfrm>
          <a:off x="0" y="0"/>
          <a:ext cx="0" cy="0"/>
          <a:chOff x="0" y="0"/>
          <a:chExt cx="0" cy="0"/>
        </a:xfrm>
      </p:grpSpPr>
      <p:sp>
        <p:nvSpPr>
          <p:cNvPr id="7" name="Freeform 7"/>
          <p:cNvSpPr/>
          <p:nvPr/>
        </p:nvSpPr>
        <p:spPr>
          <a:xfrm rot="-4294346">
            <a:off x="14612493" y="8744964"/>
            <a:ext cx="2070377" cy="2958681"/>
          </a:xfrm>
          <a:custGeom>
            <a:avLst/>
            <a:gdLst/>
            <a:ahLst/>
            <a:cxnLst/>
            <a:rect l="l" t="t" r="r" b="b"/>
            <a:pathLst>
              <a:path w="2070377" h="2958681">
                <a:moveTo>
                  <a:pt x="0" y="0"/>
                </a:moveTo>
                <a:lnTo>
                  <a:pt x="2070378" y="0"/>
                </a:lnTo>
                <a:lnTo>
                  <a:pt x="2070378" y="2958681"/>
                </a:lnTo>
                <a:lnTo>
                  <a:pt x="0" y="2958681"/>
                </a:lnTo>
                <a:lnTo>
                  <a:pt x="0" y="0"/>
                </a:lnTo>
                <a:close/>
              </a:path>
            </a:pathLst>
          </a:custGeom>
          <a:blipFill>
            <a:blip r:embed="rId2"/>
            <a:stretch>
              <a:fillRect/>
            </a:stretch>
          </a:blipFill>
        </p:spPr>
      </p:sp>
      <p:sp>
        <p:nvSpPr>
          <p:cNvPr id="15" name="Freeform 15"/>
          <p:cNvSpPr/>
          <p:nvPr/>
        </p:nvSpPr>
        <p:spPr>
          <a:xfrm rot="-1100929">
            <a:off x="-894391" y="5710763"/>
            <a:ext cx="2479216" cy="5440176"/>
          </a:xfrm>
          <a:custGeom>
            <a:avLst/>
            <a:gdLst/>
            <a:ahLst/>
            <a:cxnLst/>
            <a:rect l="l" t="t" r="r" b="b"/>
            <a:pathLst>
              <a:path w="2479216" h="5440176">
                <a:moveTo>
                  <a:pt x="0" y="0"/>
                </a:moveTo>
                <a:lnTo>
                  <a:pt x="2479217" y="0"/>
                </a:lnTo>
                <a:lnTo>
                  <a:pt x="2479217" y="5440176"/>
                </a:lnTo>
                <a:lnTo>
                  <a:pt x="0" y="5440176"/>
                </a:lnTo>
                <a:lnTo>
                  <a:pt x="0" y="0"/>
                </a:lnTo>
                <a:close/>
              </a:path>
            </a:pathLst>
          </a:custGeom>
          <a:blipFill>
            <a:blip r:embed="rId3"/>
            <a:stretch>
              <a:fillRect/>
            </a:stretch>
          </a:blipFill>
        </p:spPr>
      </p:sp>
      <p:sp>
        <p:nvSpPr>
          <p:cNvPr id="17" name="Freeform 17"/>
          <p:cNvSpPr/>
          <p:nvPr/>
        </p:nvSpPr>
        <p:spPr>
          <a:xfrm rot="-1100929" flipH="1" flipV="1">
            <a:off x="16019692" y="-1008160"/>
            <a:ext cx="2479216" cy="5440176"/>
          </a:xfrm>
          <a:custGeom>
            <a:avLst/>
            <a:gdLst/>
            <a:ahLst/>
            <a:cxnLst/>
            <a:rect l="l" t="t" r="r" b="b"/>
            <a:pathLst>
              <a:path w="2479216" h="5440176">
                <a:moveTo>
                  <a:pt x="2479216" y="5440177"/>
                </a:moveTo>
                <a:lnTo>
                  <a:pt x="0" y="5440177"/>
                </a:lnTo>
                <a:lnTo>
                  <a:pt x="0" y="0"/>
                </a:lnTo>
                <a:lnTo>
                  <a:pt x="2479216" y="0"/>
                </a:lnTo>
                <a:lnTo>
                  <a:pt x="2479216" y="5440177"/>
                </a:lnTo>
                <a:close/>
              </a:path>
            </a:pathLst>
          </a:custGeom>
          <a:blipFill>
            <a:blip r:embed="rId3"/>
            <a:stretch>
              <a:fillRect/>
            </a:stretch>
          </a:blipFill>
        </p:spPr>
      </p:sp>
      <p:sp>
        <p:nvSpPr>
          <p:cNvPr id="18" name="Freeform 18"/>
          <p:cNvSpPr/>
          <p:nvPr/>
        </p:nvSpPr>
        <p:spPr>
          <a:xfrm rot="-4294346" flipV="1">
            <a:off x="496197" y="-937775"/>
            <a:ext cx="2070377" cy="2958681"/>
          </a:xfrm>
          <a:custGeom>
            <a:avLst/>
            <a:gdLst/>
            <a:ahLst/>
            <a:cxnLst/>
            <a:rect l="l" t="t" r="r" b="b"/>
            <a:pathLst>
              <a:path w="2070377" h="2958681">
                <a:moveTo>
                  <a:pt x="0" y="2958682"/>
                </a:moveTo>
                <a:lnTo>
                  <a:pt x="2070378" y="2958682"/>
                </a:lnTo>
                <a:lnTo>
                  <a:pt x="2070378" y="0"/>
                </a:lnTo>
                <a:lnTo>
                  <a:pt x="0" y="0"/>
                </a:lnTo>
                <a:lnTo>
                  <a:pt x="0" y="2958682"/>
                </a:lnTo>
                <a:close/>
              </a:path>
            </a:pathLst>
          </a:custGeom>
          <a:blipFill>
            <a:blip r:embed="rId2"/>
            <a:stretch>
              <a:fillRect/>
            </a:stretch>
          </a:blipFill>
        </p:spPr>
      </p:sp>
      <p:sp>
        <p:nvSpPr>
          <p:cNvPr id="19" name="Freeform 19"/>
          <p:cNvSpPr/>
          <p:nvPr/>
        </p:nvSpPr>
        <p:spPr>
          <a:xfrm>
            <a:off x="-840951" y="-1052824"/>
            <a:ext cx="2372336" cy="2764753"/>
          </a:xfrm>
          <a:custGeom>
            <a:avLst/>
            <a:gdLst/>
            <a:ahLst/>
            <a:cxnLst/>
            <a:rect l="l" t="t" r="r" b="b"/>
            <a:pathLst>
              <a:path w="2372336" h="2764753">
                <a:moveTo>
                  <a:pt x="0" y="0"/>
                </a:moveTo>
                <a:lnTo>
                  <a:pt x="2372337" y="0"/>
                </a:lnTo>
                <a:lnTo>
                  <a:pt x="2372337" y="2764752"/>
                </a:lnTo>
                <a:lnTo>
                  <a:pt x="0" y="2764752"/>
                </a:lnTo>
                <a:lnTo>
                  <a:pt x="0" y="0"/>
                </a:lnTo>
                <a:close/>
              </a:path>
            </a:pathLst>
          </a:custGeom>
          <a:blipFill>
            <a:blip r:embed="rId4"/>
            <a:stretch>
              <a:fillRect/>
            </a:stretch>
          </a:blipFill>
        </p:spPr>
      </p:sp>
      <p:sp>
        <p:nvSpPr>
          <p:cNvPr id="20" name="Freeform 20"/>
          <p:cNvSpPr/>
          <p:nvPr/>
        </p:nvSpPr>
        <p:spPr>
          <a:xfrm>
            <a:off x="16217966" y="8430851"/>
            <a:ext cx="2372336" cy="2764753"/>
          </a:xfrm>
          <a:custGeom>
            <a:avLst/>
            <a:gdLst/>
            <a:ahLst/>
            <a:cxnLst/>
            <a:rect l="l" t="t" r="r" b="b"/>
            <a:pathLst>
              <a:path w="2372336" h="2764753">
                <a:moveTo>
                  <a:pt x="0" y="0"/>
                </a:moveTo>
                <a:lnTo>
                  <a:pt x="2372337" y="0"/>
                </a:lnTo>
                <a:lnTo>
                  <a:pt x="2372337" y="2764753"/>
                </a:lnTo>
                <a:lnTo>
                  <a:pt x="0" y="2764753"/>
                </a:lnTo>
                <a:lnTo>
                  <a:pt x="0" y="0"/>
                </a:lnTo>
                <a:close/>
              </a:path>
            </a:pathLst>
          </a:custGeom>
          <a:blipFill>
            <a:blip r:embed="rId4"/>
            <a:stretch>
              <a:fillRect/>
            </a:stretch>
          </a:blipFill>
        </p:spPr>
      </p:sp>
      <p:graphicFrame>
        <p:nvGraphicFramePr>
          <p:cNvPr id="25" name="Table 24"/>
          <p:cNvGraphicFramePr>
            <a:graphicFrameLocks noGrp="1"/>
          </p:cNvGraphicFramePr>
          <p:nvPr>
            <p:extLst>
              <p:ext uri="{D42A27DB-BD31-4B8C-83A1-F6EECF244321}">
                <p14:modId xmlns:p14="http://schemas.microsoft.com/office/powerpoint/2010/main" val="4072066466"/>
              </p:ext>
            </p:extLst>
          </p:nvPr>
        </p:nvGraphicFramePr>
        <p:xfrm>
          <a:off x="764299" y="527105"/>
          <a:ext cx="16611600" cy="8412480"/>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1332061">
                  <a:extLst>
                    <a:ext uri="{9D8B030D-6E8A-4147-A177-3AD203B41FA5}">
                      <a16:colId xmlns:a16="http://schemas.microsoft.com/office/drawing/2014/main" val="20000"/>
                    </a:ext>
                  </a:extLst>
                </a:gridCol>
                <a:gridCol w="12762640">
                  <a:extLst>
                    <a:ext uri="{9D8B030D-6E8A-4147-A177-3AD203B41FA5}">
                      <a16:colId xmlns:a16="http://schemas.microsoft.com/office/drawing/2014/main" val="20001"/>
                    </a:ext>
                  </a:extLst>
                </a:gridCol>
                <a:gridCol w="2516899">
                  <a:extLst>
                    <a:ext uri="{9D8B030D-6E8A-4147-A177-3AD203B41FA5}">
                      <a16:colId xmlns:a16="http://schemas.microsoft.com/office/drawing/2014/main" val="20002"/>
                    </a:ext>
                  </a:extLst>
                </a:gridCol>
              </a:tblGrid>
              <a:tr h="170940">
                <a:tc>
                  <a:txBody>
                    <a:bodyPr/>
                    <a:lstStyle/>
                    <a:p>
                      <a:pPr algn="ctr">
                        <a:lnSpc>
                          <a:spcPct val="115000"/>
                        </a:lnSpc>
                        <a:spcAft>
                          <a:spcPts val="0"/>
                        </a:spcAft>
                      </a:pPr>
                      <a:r>
                        <a:rPr lang="vi-VN" sz="4000" b="1" kern="100">
                          <a:effectLst/>
                          <a:latin typeface="Times New Roman" panose="02020603050405020304" pitchFamily="18" charset="0"/>
                          <a:ea typeface="Times New Roman" panose="02020603050405020304" pitchFamily="18" charset="0"/>
                          <a:cs typeface="Times New Roman" panose="02020603050405020304" pitchFamily="18" charset="0"/>
                        </a:rPr>
                        <a:t>Phần </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56805" marR="5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4000" b="1" kern="100">
                          <a:effectLst/>
                          <a:latin typeface="Times New Roman" panose="02020603050405020304" pitchFamily="18" charset="0"/>
                          <a:ea typeface="Times New Roman" panose="02020603050405020304" pitchFamily="18" charset="0"/>
                          <a:cs typeface="Times New Roman" panose="02020603050405020304" pitchFamily="18" charset="0"/>
                        </a:rPr>
                        <a:t>Sự việc được kể </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56805" marR="5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4000" b="1" kern="100">
                          <a:effectLst/>
                          <a:latin typeface="Times New Roman" panose="02020603050405020304" pitchFamily="18" charset="0"/>
                          <a:ea typeface="Times New Roman" panose="02020603050405020304" pitchFamily="18" charset="0"/>
                          <a:cs typeface="Times New Roman" panose="02020603050405020304" pitchFamily="18" charset="0"/>
                        </a:rPr>
                        <a:t>Người kể </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56805" marR="5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467846">
                <a:tc>
                  <a:txBody>
                    <a:bodyPr/>
                    <a:lstStyle/>
                    <a:p>
                      <a:pPr algn="ctr">
                        <a:lnSpc>
                          <a:spcPct val="115000"/>
                        </a:lnSpc>
                        <a:spcAft>
                          <a:spcPts val="0"/>
                        </a:spcAft>
                      </a:pPr>
                      <a:endParaRPr lang="vi-VN" sz="4000" b="1" kern="10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endParaRPr lang="vi-VN" sz="4000" b="1" kern="10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endParaRPr lang="vi-VN" sz="4000" b="1" kern="10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endParaRPr lang="vi-VN" sz="4000" b="1" kern="10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vi-VN" sz="4000" b="1" kern="100" smtClean="0">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56805" marR="5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4000">
                          <a:effectLst/>
                          <a:latin typeface="Times New Roman" panose="02020603050405020304" pitchFamily="18" charset="0"/>
                          <a:ea typeface="Calibri" panose="020F0502020204030204" pitchFamily="34" charset="0"/>
                          <a:cs typeface="Times New Roman" panose="02020603050405020304" pitchFamily="18" charset="0"/>
                        </a:rPr>
                        <a:t>- Cuộc họp Đảng uỷ Mặt trận vào sáng 26/1/1954</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vi-VN" sz="4000">
                          <a:effectLst/>
                          <a:latin typeface="Times New Roman" panose="02020603050405020304" pitchFamily="18" charset="0"/>
                          <a:ea typeface="Calibri" panose="020F0502020204030204" pitchFamily="34" charset="0"/>
                          <a:cs typeface="Times New Roman" panose="02020603050405020304" pitchFamily="18" charset="0"/>
                        </a:rPr>
                        <a:t>- Trước cuộc họp,  nhân vật “tôi” trao đổi với đ/c Vi Quốc Thanh, Trưởng đoàn Cố vấn quân sự và đượcđ/c Vi đồng thuận, nhất trí chuyển phương án. </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vi-VN" sz="4000">
                          <a:effectLst/>
                          <a:latin typeface="Times New Roman" panose="02020603050405020304" pitchFamily="18" charset="0"/>
                          <a:ea typeface="Calibri" panose="020F0502020204030204" pitchFamily="34" charset="0"/>
                          <a:cs typeface="Times New Roman" panose="02020603050405020304" pitchFamily="18" charset="0"/>
                        </a:rPr>
                        <a:t>-  Cuộc họp Đảng uỷ diễn ra căng thẳng. Nhân vật “tôi” trình bày nhận định và quyết định. Ban đầu các đ/c trong cuộc họp chưa tán thành nhưng sau đó nhất trí với phương án của nhân vật “tôi”.</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vi-VN" sz="4000">
                          <a:effectLst/>
                          <a:latin typeface="Times New Roman" panose="02020603050405020304" pitchFamily="18" charset="0"/>
                          <a:ea typeface="Calibri" panose="020F0502020204030204" pitchFamily="34" charset="0"/>
                          <a:cs typeface="Times New Roman" panose="02020603050405020304" pitchFamily="18" charset="0"/>
                        </a:rPr>
                        <a:t>- Nhân vật “tôi” nhấn mạnh nguyên tắc cao nhất trong đánh địch là “đánh chắc thắng” và quyết định hoãn cuộc tiến công, lui quân, triệt để chấp hành mệnh lệnh, không giải thích. </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56805" marR="5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vi-VN" sz="4000" b="1" kern="10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endParaRPr lang="vi-VN" sz="4000" b="1" kern="10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endParaRPr lang="vi-VN" sz="4000" b="1" kern="10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endParaRPr lang="vi-VN" sz="4000" b="1" kern="10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endParaRPr lang="vi-VN" sz="4000" b="1" kern="10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en-US" sz="4000" b="1" kern="100" smtClean="0">
                          <a:effectLst/>
                          <a:latin typeface="Times New Roman" panose="02020603050405020304" pitchFamily="18" charset="0"/>
                          <a:ea typeface="Times New Roman" panose="02020603050405020304" pitchFamily="18" charset="0"/>
                          <a:cs typeface="Times New Roman" panose="02020603050405020304" pitchFamily="18" charset="0"/>
                        </a:rPr>
                        <a:t>Đại </a:t>
                      </a:r>
                      <a:r>
                        <a:rPr lang="en-US" sz="4000" b="1" kern="100">
                          <a:effectLst/>
                          <a:latin typeface="Times New Roman" panose="02020603050405020304" pitchFamily="18" charset="0"/>
                          <a:ea typeface="Times New Roman" panose="02020603050405020304" pitchFamily="18" charset="0"/>
                          <a:cs typeface="Times New Roman" panose="02020603050405020304" pitchFamily="18" charset="0"/>
                        </a:rPr>
                        <a:t>tướng, xưng “tôi</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56805" marR="5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28727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DEFDB"/>
        </a:solidFill>
        <a:effectLst/>
      </p:bgPr>
    </p:bg>
    <p:spTree>
      <p:nvGrpSpPr>
        <p:cNvPr id="1" name=""/>
        <p:cNvGrpSpPr/>
        <p:nvPr/>
      </p:nvGrpSpPr>
      <p:grpSpPr>
        <a:xfrm>
          <a:off x="0" y="0"/>
          <a:ext cx="0" cy="0"/>
          <a:chOff x="0" y="0"/>
          <a:chExt cx="0" cy="0"/>
        </a:xfrm>
      </p:grpSpPr>
      <p:sp>
        <p:nvSpPr>
          <p:cNvPr id="7" name="Freeform 7"/>
          <p:cNvSpPr/>
          <p:nvPr/>
        </p:nvSpPr>
        <p:spPr>
          <a:xfrm rot="-4294346">
            <a:off x="14612493" y="8744964"/>
            <a:ext cx="2070377" cy="2958681"/>
          </a:xfrm>
          <a:custGeom>
            <a:avLst/>
            <a:gdLst/>
            <a:ahLst/>
            <a:cxnLst/>
            <a:rect l="l" t="t" r="r" b="b"/>
            <a:pathLst>
              <a:path w="2070377" h="2958681">
                <a:moveTo>
                  <a:pt x="0" y="0"/>
                </a:moveTo>
                <a:lnTo>
                  <a:pt x="2070378" y="0"/>
                </a:lnTo>
                <a:lnTo>
                  <a:pt x="2070378" y="2958681"/>
                </a:lnTo>
                <a:lnTo>
                  <a:pt x="0" y="2958681"/>
                </a:lnTo>
                <a:lnTo>
                  <a:pt x="0" y="0"/>
                </a:lnTo>
                <a:close/>
              </a:path>
            </a:pathLst>
          </a:custGeom>
          <a:blipFill>
            <a:blip r:embed="rId2"/>
            <a:stretch>
              <a:fillRect/>
            </a:stretch>
          </a:blipFill>
        </p:spPr>
      </p:sp>
      <p:sp>
        <p:nvSpPr>
          <p:cNvPr id="15" name="Freeform 15"/>
          <p:cNvSpPr/>
          <p:nvPr/>
        </p:nvSpPr>
        <p:spPr>
          <a:xfrm rot="-1100929">
            <a:off x="-894391" y="5710763"/>
            <a:ext cx="2479216" cy="5440176"/>
          </a:xfrm>
          <a:custGeom>
            <a:avLst/>
            <a:gdLst/>
            <a:ahLst/>
            <a:cxnLst/>
            <a:rect l="l" t="t" r="r" b="b"/>
            <a:pathLst>
              <a:path w="2479216" h="5440176">
                <a:moveTo>
                  <a:pt x="0" y="0"/>
                </a:moveTo>
                <a:lnTo>
                  <a:pt x="2479217" y="0"/>
                </a:lnTo>
                <a:lnTo>
                  <a:pt x="2479217" y="5440176"/>
                </a:lnTo>
                <a:lnTo>
                  <a:pt x="0" y="5440176"/>
                </a:lnTo>
                <a:lnTo>
                  <a:pt x="0" y="0"/>
                </a:lnTo>
                <a:close/>
              </a:path>
            </a:pathLst>
          </a:custGeom>
          <a:blipFill>
            <a:blip r:embed="rId3"/>
            <a:stretch>
              <a:fillRect/>
            </a:stretch>
          </a:blipFill>
        </p:spPr>
      </p:sp>
      <p:sp>
        <p:nvSpPr>
          <p:cNvPr id="17" name="Freeform 17"/>
          <p:cNvSpPr/>
          <p:nvPr/>
        </p:nvSpPr>
        <p:spPr>
          <a:xfrm rot="-1100929" flipH="1" flipV="1">
            <a:off x="16019692" y="-1008160"/>
            <a:ext cx="2479216" cy="5440176"/>
          </a:xfrm>
          <a:custGeom>
            <a:avLst/>
            <a:gdLst/>
            <a:ahLst/>
            <a:cxnLst/>
            <a:rect l="l" t="t" r="r" b="b"/>
            <a:pathLst>
              <a:path w="2479216" h="5440176">
                <a:moveTo>
                  <a:pt x="2479216" y="5440177"/>
                </a:moveTo>
                <a:lnTo>
                  <a:pt x="0" y="5440177"/>
                </a:lnTo>
                <a:lnTo>
                  <a:pt x="0" y="0"/>
                </a:lnTo>
                <a:lnTo>
                  <a:pt x="2479216" y="0"/>
                </a:lnTo>
                <a:lnTo>
                  <a:pt x="2479216" y="5440177"/>
                </a:lnTo>
                <a:close/>
              </a:path>
            </a:pathLst>
          </a:custGeom>
          <a:blipFill>
            <a:blip r:embed="rId3"/>
            <a:stretch>
              <a:fillRect/>
            </a:stretch>
          </a:blipFill>
        </p:spPr>
      </p:sp>
      <p:sp>
        <p:nvSpPr>
          <p:cNvPr id="18" name="Freeform 18"/>
          <p:cNvSpPr/>
          <p:nvPr/>
        </p:nvSpPr>
        <p:spPr>
          <a:xfrm rot="-4294346" flipV="1">
            <a:off x="496197" y="-937775"/>
            <a:ext cx="2070377" cy="2958681"/>
          </a:xfrm>
          <a:custGeom>
            <a:avLst/>
            <a:gdLst/>
            <a:ahLst/>
            <a:cxnLst/>
            <a:rect l="l" t="t" r="r" b="b"/>
            <a:pathLst>
              <a:path w="2070377" h="2958681">
                <a:moveTo>
                  <a:pt x="0" y="2958682"/>
                </a:moveTo>
                <a:lnTo>
                  <a:pt x="2070378" y="2958682"/>
                </a:lnTo>
                <a:lnTo>
                  <a:pt x="2070378" y="0"/>
                </a:lnTo>
                <a:lnTo>
                  <a:pt x="0" y="0"/>
                </a:lnTo>
                <a:lnTo>
                  <a:pt x="0" y="2958682"/>
                </a:lnTo>
                <a:close/>
              </a:path>
            </a:pathLst>
          </a:custGeom>
          <a:blipFill>
            <a:blip r:embed="rId2"/>
            <a:stretch>
              <a:fillRect/>
            </a:stretch>
          </a:blipFill>
        </p:spPr>
      </p:sp>
      <p:sp>
        <p:nvSpPr>
          <p:cNvPr id="19" name="Freeform 19"/>
          <p:cNvSpPr/>
          <p:nvPr/>
        </p:nvSpPr>
        <p:spPr>
          <a:xfrm>
            <a:off x="-840951" y="-1052824"/>
            <a:ext cx="2372336" cy="2764753"/>
          </a:xfrm>
          <a:custGeom>
            <a:avLst/>
            <a:gdLst/>
            <a:ahLst/>
            <a:cxnLst/>
            <a:rect l="l" t="t" r="r" b="b"/>
            <a:pathLst>
              <a:path w="2372336" h="2764753">
                <a:moveTo>
                  <a:pt x="0" y="0"/>
                </a:moveTo>
                <a:lnTo>
                  <a:pt x="2372337" y="0"/>
                </a:lnTo>
                <a:lnTo>
                  <a:pt x="2372337" y="2764752"/>
                </a:lnTo>
                <a:lnTo>
                  <a:pt x="0" y="2764752"/>
                </a:lnTo>
                <a:lnTo>
                  <a:pt x="0" y="0"/>
                </a:lnTo>
                <a:close/>
              </a:path>
            </a:pathLst>
          </a:custGeom>
          <a:blipFill>
            <a:blip r:embed="rId4"/>
            <a:stretch>
              <a:fillRect/>
            </a:stretch>
          </a:blipFill>
        </p:spPr>
      </p:sp>
      <p:sp>
        <p:nvSpPr>
          <p:cNvPr id="20" name="Freeform 20"/>
          <p:cNvSpPr/>
          <p:nvPr/>
        </p:nvSpPr>
        <p:spPr>
          <a:xfrm>
            <a:off x="16217966" y="8430851"/>
            <a:ext cx="2372336" cy="2764753"/>
          </a:xfrm>
          <a:custGeom>
            <a:avLst/>
            <a:gdLst/>
            <a:ahLst/>
            <a:cxnLst/>
            <a:rect l="l" t="t" r="r" b="b"/>
            <a:pathLst>
              <a:path w="2372336" h="2764753">
                <a:moveTo>
                  <a:pt x="0" y="0"/>
                </a:moveTo>
                <a:lnTo>
                  <a:pt x="2372337" y="0"/>
                </a:lnTo>
                <a:lnTo>
                  <a:pt x="2372337" y="2764753"/>
                </a:lnTo>
                <a:lnTo>
                  <a:pt x="0" y="2764753"/>
                </a:lnTo>
                <a:lnTo>
                  <a:pt x="0" y="0"/>
                </a:lnTo>
                <a:close/>
              </a:path>
            </a:pathLst>
          </a:custGeom>
          <a:blipFill>
            <a:blip r:embed="rId4"/>
            <a:stretch>
              <a:fillRect/>
            </a:stretch>
          </a:blipFill>
        </p:spPr>
      </p:sp>
      <p:graphicFrame>
        <p:nvGraphicFramePr>
          <p:cNvPr id="25" name="Table 24"/>
          <p:cNvGraphicFramePr>
            <a:graphicFrameLocks noGrp="1"/>
          </p:cNvGraphicFramePr>
          <p:nvPr>
            <p:extLst>
              <p:ext uri="{D42A27DB-BD31-4B8C-83A1-F6EECF244321}">
                <p14:modId xmlns:p14="http://schemas.microsoft.com/office/powerpoint/2010/main" val="3674377803"/>
              </p:ext>
            </p:extLst>
          </p:nvPr>
        </p:nvGraphicFramePr>
        <p:xfrm>
          <a:off x="609601" y="1600200"/>
          <a:ext cx="16154400" cy="6624828"/>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2057399">
                  <a:extLst>
                    <a:ext uri="{9D8B030D-6E8A-4147-A177-3AD203B41FA5}">
                      <a16:colId xmlns:a16="http://schemas.microsoft.com/office/drawing/2014/main" val="20000"/>
                    </a:ext>
                  </a:extLst>
                </a:gridCol>
                <a:gridCol w="10905969">
                  <a:extLst>
                    <a:ext uri="{9D8B030D-6E8A-4147-A177-3AD203B41FA5}">
                      <a16:colId xmlns:a16="http://schemas.microsoft.com/office/drawing/2014/main" val="20001"/>
                    </a:ext>
                  </a:extLst>
                </a:gridCol>
                <a:gridCol w="3191032">
                  <a:extLst>
                    <a:ext uri="{9D8B030D-6E8A-4147-A177-3AD203B41FA5}">
                      <a16:colId xmlns:a16="http://schemas.microsoft.com/office/drawing/2014/main" val="20002"/>
                    </a:ext>
                  </a:extLst>
                </a:gridCol>
              </a:tblGrid>
              <a:tr h="170940">
                <a:tc>
                  <a:txBody>
                    <a:bodyPr/>
                    <a:lstStyle/>
                    <a:p>
                      <a:pPr algn="ctr">
                        <a:lnSpc>
                          <a:spcPct val="115000"/>
                        </a:lnSpc>
                        <a:spcAft>
                          <a:spcPts val="0"/>
                        </a:spcAft>
                      </a:pPr>
                      <a:r>
                        <a:rPr lang="vi-VN" sz="5400" b="1" kern="100">
                          <a:effectLst/>
                          <a:latin typeface="+mj-lt"/>
                          <a:ea typeface="Times New Roman" panose="02020603050405020304" pitchFamily="18" charset="0"/>
                          <a:cs typeface="Times New Roman" panose="02020603050405020304" pitchFamily="18" charset="0"/>
                        </a:rPr>
                        <a:t>Phần </a:t>
                      </a:r>
                      <a:endParaRPr lang="en-GB" sz="5400">
                        <a:effectLst/>
                        <a:latin typeface="+mj-lt"/>
                        <a:ea typeface="Calibri" panose="020F0502020204030204" pitchFamily="34" charset="0"/>
                        <a:cs typeface="Times New Roman" panose="02020603050405020304" pitchFamily="18" charset="0"/>
                      </a:endParaRPr>
                    </a:p>
                  </a:txBody>
                  <a:tcPr marL="56805" marR="5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5400" b="1" kern="100">
                          <a:effectLst/>
                          <a:latin typeface="+mj-lt"/>
                          <a:ea typeface="Times New Roman" panose="02020603050405020304" pitchFamily="18" charset="0"/>
                          <a:cs typeface="Times New Roman" panose="02020603050405020304" pitchFamily="18" charset="0"/>
                        </a:rPr>
                        <a:t>Sự việc được kể </a:t>
                      </a:r>
                      <a:endParaRPr lang="en-GB" sz="5400">
                        <a:effectLst/>
                        <a:latin typeface="+mj-lt"/>
                        <a:ea typeface="Calibri" panose="020F0502020204030204" pitchFamily="34" charset="0"/>
                        <a:cs typeface="Times New Roman" panose="02020603050405020304" pitchFamily="18" charset="0"/>
                      </a:endParaRPr>
                    </a:p>
                  </a:txBody>
                  <a:tcPr marL="56805" marR="5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5400" b="1" kern="100">
                          <a:effectLst/>
                          <a:latin typeface="+mj-lt"/>
                          <a:ea typeface="Times New Roman" panose="02020603050405020304" pitchFamily="18" charset="0"/>
                          <a:cs typeface="Times New Roman" panose="02020603050405020304" pitchFamily="18" charset="0"/>
                        </a:rPr>
                        <a:t>Người kể </a:t>
                      </a:r>
                      <a:endParaRPr lang="en-GB" sz="5400">
                        <a:effectLst/>
                        <a:latin typeface="+mj-lt"/>
                        <a:ea typeface="Calibri" panose="020F0502020204030204" pitchFamily="34" charset="0"/>
                        <a:cs typeface="Times New Roman" panose="02020603050405020304" pitchFamily="18" charset="0"/>
                      </a:endParaRPr>
                    </a:p>
                  </a:txBody>
                  <a:tcPr marL="56805" marR="5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871005">
                <a:tc>
                  <a:txBody>
                    <a:bodyPr/>
                    <a:lstStyle/>
                    <a:p>
                      <a:pPr algn="ctr">
                        <a:lnSpc>
                          <a:spcPct val="115000"/>
                        </a:lnSpc>
                        <a:spcAft>
                          <a:spcPts val="0"/>
                        </a:spcAft>
                      </a:pPr>
                      <a:endParaRPr lang="vi-VN" sz="5400" b="1" kern="100" smtClean="0">
                        <a:effectLst/>
                        <a:latin typeface="+mj-lt"/>
                        <a:ea typeface="Times New Roman" panose="02020603050405020304" pitchFamily="18" charset="0"/>
                        <a:cs typeface="Times New Roman" panose="02020603050405020304" pitchFamily="18" charset="0"/>
                      </a:endParaRPr>
                    </a:p>
                    <a:p>
                      <a:pPr algn="ctr">
                        <a:lnSpc>
                          <a:spcPct val="115000"/>
                        </a:lnSpc>
                        <a:spcAft>
                          <a:spcPts val="0"/>
                        </a:spcAft>
                      </a:pPr>
                      <a:endParaRPr lang="vi-VN" sz="5400" b="1" kern="100" smtClean="0">
                        <a:effectLst/>
                        <a:latin typeface="+mj-lt"/>
                        <a:ea typeface="Times New Roman" panose="02020603050405020304" pitchFamily="18" charset="0"/>
                        <a:cs typeface="Times New Roman" panose="02020603050405020304" pitchFamily="18" charset="0"/>
                      </a:endParaRPr>
                    </a:p>
                    <a:p>
                      <a:pPr algn="ctr">
                        <a:lnSpc>
                          <a:spcPct val="115000"/>
                        </a:lnSpc>
                        <a:spcAft>
                          <a:spcPts val="0"/>
                        </a:spcAft>
                      </a:pPr>
                      <a:endParaRPr lang="vi-VN" sz="5400" b="1" kern="100" smtClean="0">
                        <a:effectLst/>
                        <a:latin typeface="+mj-lt"/>
                        <a:ea typeface="Times New Roman" panose="02020603050405020304" pitchFamily="18" charset="0"/>
                        <a:cs typeface="Times New Roman" panose="02020603050405020304" pitchFamily="18" charset="0"/>
                      </a:endParaRPr>
                    </a:p>
                    <a:p>
                      <a:pPr algn="ctr">
                        <a:lnSpc>
                          <a:spcPct val="115000"/>
                        </a:lnSpc>
                        <a:spcAft>
                          <a:spcPts val="0"/>
                        </a:spcAft>
                      </a:pPr>
                      <a:r>
                        <a:rPr lang="vi-VN" sz="5400" b="1" kern="100" smtClean="0">
                          <a:effectLst/>
                          <a:latin typeface="+mj-lt"/>
                          <a:ea typeface="Times New Roman" panose="02020603050405020304" pitchFamily="18" charset="0"/>
                          <a:cs typeface="Times New Roman" panose="02020603050405020304" pitchFamily="18" charset="0"/>
                        </a:rPr>
                        <a:t>3</a:t>
                      </a:r>
                      <a:endParaRPr lang="en-GB" sz="5400">
                        <a:effectLst/>
                        <a:latin typeface="+mj-lt"/>
                        <a:ea typeface="Calibri" panose="020F0502020204030204" pitchFamily="34" charset="0"/>
                        <a:cs typeface="Times New Roman" panose="02020603050405020304" pitchFamily="18" charset="0"/>
                      </a:endParaRPr>
                    </a:p>
                  </a:txBody>
                  <a:tcPr marL="56805" marR="5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5400">
                          <a:effectLst/>
                          <a:latin typeface="+mj-lt"/>
                          <a:ea typeface="Calibri" panose="020F0502020204030204" pitchFamily="34" charset="0"/>
                          <a:cs typeface="Times New Roman" panose="02020603050405020304" pitchFamily="18" charset="0"/>
                        </a:rPr>
                        <a:t>Cuộc gặp gỡ với các đồng chí phụ trách nhân dịp kỉ niệm 10 năm Chiến thắng Điện Biên Phủ. Nhân vật “tôi” được nghe lại suy nghĩ của các đồng chí phụ trách khi nhận quyết định hoãn cuộc tiến công. </a:t>
                      </a:r>
                      <a:endParaRPr lang="en-GB" sz="5400">
                        <a:effectLst/>
                        <a:latin typeface="+mj-lt"/>
                        <a:ea typeface="Calibri" panose="020F0502020204030204" pitchFamily="34" charset="0"/>
                        <a:cs typeface="Times New Roman" panose="02020603050405020304" pitchFamily="18" charset="0"/>
                      </a:endParaRPr>
                    </a:p>
                  </a:txBody>
                  <a:tcPr marL="56805" marR="5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5400" b="1" kern="100">
                          <a:effectLst/>
                          <a:latin typeface="+mj-lt"/>
                          <a:ea typeface="Times New Roman" panose="02020603050405020304" pitchFamily="18" charset="0"/>
                          <a:cs typeface="Times New Roman" panose="02020603050405020304" pitchFamily="18" charset="0"/>
                        </a:rPr>
                        <a:t>Đại tướng, xưng “tôi</a:t>
                      </a:r>
                      <a:endParaRPr lang="en-GB" sz="5400">
                        <a:effectLst/>
                        <a:latin typeface="+mj-lt"/>
                        <a:ea typeface="Calibri" panose="020F0502020204030204" pitchFamily="34" charset="0"/>
                        <a:cs typeface="Times New Roman" panose="02020603050405020304" pitchFamily="18" charset="0"/>
                      </a:endParaRPr>
                    </a:p>
                  </a:txBody>
                  <a:tcPr marL="56805" marR="5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155270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866255"/>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2670053" y="2117051"/>
            <a:ext cx="2125223" cy="1970661"/>
          </a:xfrm>
          <a:custGeom>
            <a:avLst/>
            <a:gdLst/>
            <a:ahLst/>
            <a:cxnLst/>
            <a:rect l="l" t="t" r="r" b="b"/>
            <a:pathLst>
              <a:path w="2125223" h="1970661">
                <a:moveTo>
                  <a:pt x="0" y="0"/>
                </a:moveTo>
                <a:lnTo>
                  <a:pt x="2125223" y="0"/>
                </a:lnTo>
                <a:lnTo>
                  <a:pt x="2125223" y="1970662"/>
                </a:lnTo>
                <a:lnTo>
                  <a:pt x="0" y="197066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9518622" y="2131372"/>
            <a:ext cx="1835178" cy="1970661"/>
          </a:xfrm>
          <a:custGeom>
            <a:avLst/>
            <a:gdLst/>
            <a:ahLst/>
            <a:cxnLst/>
            <a:rect l="l" t="t" r="r" b="b"/>
            <a:pathLst>
              <a:path w="1835178" h="1970661">
                <a:moveTo>
                  <a:pt x="0" y="0"/>
                </a:moveTo>
                <a:lnTo>
                  <a:pt x="1835178" y="0"/>
                </a:lnTo>
                <a:lnTo>
                  <a:pt x="1835178" y="1970662"/>
                </a:lnTo>
                <a:lnTo>
                  <a:pt x="0" y="197066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15240000" y="1776736"/>
            <a:ext cx="1226280" cy="2528412"/>
          </a:xfrm>
          <a:custGeom>
            <a:avLst/>
            <a:gdLst/>
            <a:ahLst/>
            <a:cxnLst/>
            <a:rect l="l" t="t" r="r" b="b"/>
            <a:pathLst>
              <a:path w="1226280" h="2528412">
                <a:moveTo>
                  <a:pt x="0" y="0"/>
                </a:moveTo>
                <a:lnTo>
                  <a:pt x="1226280" y="0"/>
                </a:lnTo>
                <a:lnTo>
                  <a:pt x="1226280" y="2528412"/>
                </a:lnTo>
                <a:lnTo>
                  <a:pt x="0" y="252841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p:cNvSpPr/>
          <p:nvPr/>
        </p:nvSpPr>
        <p:spPr>
          <a:xfrm>
            <a:off x="-977136" y="-754323"/>
            <a:ext cx="2978653" cy="2978653"/>
          </a:xfrm>
          <a:custGeom>
            <a:avLst/>
            <a:gdLst/>
            <a:ahLst/>
            <a:cxnLst/>
            <a:rect l="l" t="t" r="r" b="b"/>
            <a:pathLst>
              <a:path w="2978653" h="2978653">
                <a:moveTo>
                  <a:pt x="0" y="0"/>
                </a:moveTo>
                <a:lnTo>
                  <a:pt x="2978653" y="0"/>
                </a:lnTo>
                <a:lnTo>
                  <a:pt x="2978653" y="2978653"/>
                </a:lnTo>
                <a:lnTo>
                  <a:pt x="0" y="297865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 name="TextBox 7"/>
          <p:cNvSpPr txBox="1"/>
          <p:nvPr/>
        </p:nvSpPr>
        <p:spPr>
          <a:xfrm>
            <a:off x="14580317" y="5143500"/>
            <a:ext cx="3139710" cy="1661993"/>
          </a:xfrm>
          <a:prstGeom prst="rect">
            <a:avLst/>
          </a:prstGeom>
        </p:spPr>
        <p:txBody>
          <a:bodyPr wrap="square" lIns="0" tIns="0" rIns="0" bIns="0" rtlCol="0" anchor="t">
            <a:spAutoFit/>
          </a:bodyPr>
          <a:lstStyle/>
          <a:p>
            <a:pPr algn="just"/>
            <a:r>
              <a:rPr lang="en-US" sz="3600" b="1">
                <a:solidFill>
                  <a:schemeClr val="bg1"/>
                </a:solidFill>
                <a:latin typeface="Times New Roman" panose="02020603050405020304" pitchFamily="18" charset="0"/>
                <a:cs typeface="Times New Roman" panose="02020603050405020304" pitchFamily="18" charset="0"/>
              </a:rPr>
              <a:t>Người kể lại</a:t>
            </a:r>
            <a:r>
              <a:rPr lang="en-US" sz="3600">
                <a:solidFill>
                  <a:schemeClr val="bg1"/>
                </a:solidFill>
                <a:latin typeface="Times New Roman" panose="02020603050405020304" pitchFamily="18" charset="0"/>
                <a:cs typeface="Times New Roman" panose="02020603050405020304" pitchFamily="18" charset="0"/>
              </a:rPr>
              <a:t>: đại tướng Võ Nguyên Giáp</a:t>
            </a:r>
            <a:endParaRPr lang="en-US" sz="3200">
              <a:solidFill>
                <a:schemeClr val="bg1"/>
              </a:solidFill>
              <a:latin typeface="Times New Roman" panose="02020603050405020304" pitchFamily="18" charset="0"/>
              <a:ea typeface="Balsamiq Sans"/>
              <a:cs typeface="Times New Roman" panose="02020603050405020304" pitchFamily="18" charset="0"/>
              <a:sym typeface="Balsamiq Sans"/>
            </a:endParaRPr>
          </a:p>
        </p:txBody>
      </p:sp>
      <p:sp>
        <p:nvSpPr>
          <p:cNvPr id="8" name="Freeform 8"/>
          <p:cNvSpPr/>
          <p:nvPr/>
        </p:nvSpPr>
        <p:spPr>
          <a:xfrm>
            <a:off x="16055724" y="8481898"/>
            <a:ext cx="2978653" cy="2978653"/>
          </a:xfrm>
          <a:custGeom>
            <a:avLst/>
            <a:gdLst/>
            <a:ahLst/>
            <a:cxnLst/>
            <a:rect l="l" t="t" r="r" b="b"/>
            <a:pathLst>
              <a:path w="2978653" h="2978653">
                <a:moveTo>
                  <a:pt x="0" y="0"/>
                </a:moveTo>
                <a:lnTo>
                  <a:pt x="2978653" y="0"/>
                </a:lnTo>
                <a:lnTo>
                  <a:pt x="2978653" y="2978653"/>
                </a:lnTo>
                <a:lnTo>
                  <a:pt x="0" y="297865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9" name="Freeform 9"/>
          <p:cNvSpPr/>
          <p:nvPr/>
        </p:nvSpPr>
        <p:spPr>
          <a:xfrm>
            <a:off x="14755293" y="-364891"/>
            <a:ext cx="2789758" cy="1687803"/>
          </a:xfrm>
          <a:custGeom>
            <a:avLst/>
            <a:gdLst/>
            <a:ahLst/>
            <a:cxnLst/>
            <a:rect l="l" t="t" r="r" b="b"/>
            <a:pathLst>
              <a:path w="2789758" h="1687803">
                <a:moveTo>
                  <a:pt x="0" y="0"/>
                </a:moveTo>
                <a:lnTo>
                  <a:pt x="2789758" y="0"/>
                </a:lnTo>
                <a:lnTo>
                  <a:pt x="2789758" y="1687804"/>
                </a:lnTo>
                <a:lnTo>
                  <a:pt x="0" y="168780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0" name="Freeform 10"/>
          <p:cNvSpPr/>
          <p:nvPr/>
        </p:nvSpPr>
        <p:spPr>
          <a:xfrm>
            <a:off x="-977136" y="8813011"/>
            <a:ext cx="3178412" cy="1473989"/>
          </a:xfrm>
          <a:custGeom>
            <a:avLst/>
            <a:gdLst/>
            <a:ahLst/>
            <a:cxnLst/>
            <a:rect l="l" t="t" r="r" b="b"/>
            <a:pathLst>
              <a:path w="3178412" h="1473989">
                <a:moveTo>
                  <a:pt x="0" y="0"/>
                </a:moveTo>
                <a:lnTo>
                  <a:pt x="3178412" y="0"/>
                </a:lnTo>
                <a:lnTo>
                  <a:pt x="3178412" y="1473989"/>
                </a:lnTo>
                <a:lnTo>
                  <a:pt x="0" y="147398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1" name="TextBox 11"/>
          <p:cNvSpPr txBox="1"/>
          <p:nvPr/>
        </p:nvSpPr>
        <p:spPr>
          <a:xfrm>
            <a:off x="6192984" y="496547"/>
            <a:ext cx="6054433" cy="1110882"/>
          </a:xfrm>
          <a:prstGeom prst="rect">
            <a:avLst/>
          </a:prstGeom>
        </p:spPr>
        <p:txBody>
          <a:bodyPr lIns="0" tIns="0" rIns="0" bIns="0" rtlCol="0" anchor="t">
            <a:spAutoFit/>
          </a:bodyPr>
          <a:lstStyle/>
          <a:p>
            <a:pPr algn="ctr">
              <a:lnSpc>
                <a:spcPts val="9272"/>
              </a:lnSpc>
            </a:pPr>
            <a:r>
              <a:rPr lang="en-US" sz="7200" b="1">
                <a:solidFill>
                  <a:schemeClr val="bg1"/>
                </a:solidFill>
                <a:latin typeface="Times New Roman" panose="02020603050405020304" pitchFamily="18" charset="0"/>
                <a:cs typeface="Times New Roman" panose="02020603050405020304" pitchFamily="18" charset="0"/>
              </a:rPr>
              <a:t>Nhận xét</a:t>
            </a:r>
            <a:endParaRPr lang="en-US" sz="7200">
              <a:solidFill>
                <a:schemeClr val="bg1"/>
              </a:solidFill>
              <a:latin typeface="Times New Roman" panose="02020603050405020304" pitchFamily="18" charset="0"/>
              <a:ea typeface="Balmy"/>
              <a:cs typeface="Times New Roman" panose="02020603050405020304" pitchFamily="18" charset="0"/>
              <a:sym typeface="Balmy"/>
            </a:endParaRPr>
          </a:p>
        </p:txBody>
      </p:sp>
      <p:sp>
        <p:nvSpPr>
          <p:cNvPr id="12" name="TextBox 12"/>
          <p:cNvSpPr txBox="1"/>
          <p:nvPr/>
        </p:nvSpPr>
        <p:spPr>
          <a:xfrm>
            <a:off x="457416" y="4305148"/>
            <a:ext cx="7010183" cy="4431983"/>
          </a:xfrm>
          <a:prstGeom prst="rect">
            <a:avLst/>
          </a:prstGeom>
        </p:spPr>
        <p:txBody>
          <a:bodyPr wrap="square" lIns="0" tIns="0" rIns="0" bIns="0" rtlCol="0" anchor="t">
            <a:spAutoFit/>
          </a:bodyPr>
          <a:lstStyle/>
          <a:p>
            <a:pPr algn="just"/>
            <a:r>
              <a:rPr lang="en-US" sz="3600" b="1">
                <a:solidFill>
                  <a:schemeClr val="bg1"/>
                </a:solidFill>
                <a:latin typeface="Times New Roman" panose="02020603050405020304" pitchFamily="18" charset="0"/>
                <a:cs typeface="Times New Roman" panose="02020603050405020304" pitchFamily="18" charset="0"/>
              </a:rPr>
              <a:t>Văn bản kể lại sự kiện</a:t>
            </a:r>
            <a:r>
              <a:rPr lang="en-US" sz="3600">
                <a:solidFill>
                  <a:schemeClr val="bg1"/>
                </a:solidFill>
                <a:latin typeface="Times New Roman" panose="02020603050405020304" pitchFamily="18" charset="0"/>
                <a:cs typeface="Times New Roman" panose="02020603050405020304" pitchFamily="18" charset="0"/>
              </a:rPr>
              <a:t>: Trước giờ nổ súng ở chiến trường Điện Biên Phủ năm 1954, Đại tướng Võ Nguyên Giáp quyết định thay đổi phương châm tác chiến sau khi đã nắm rõ tình hình thực địa. Điều này được ông cho là “Quyết định khó khăn nhất” trong cuộc đời cầm quân của mình.</a:t>
            </a:r>
            <a:endParaRPr lang="en-GB" sz="3600">
              <a:solidFill>
                <a:schemeClr val="bg1"/>
              </a:solidFill>
              <a:latin typeface="Times New Roman" panose="02020603050405020304" pitchFamily="18" charset="0"/>
              <a:cs typeface="Times New Roman" panose="02020603050405020304" pitchFamily="18" charset="0"/>
            </a:endParaRPr>
          </a:p>
        </p:txBody>
      </p:sp>
      <p:sp>
        <p:nvSpPr>
          <p:cNvPr id="13" name="TextBox 13"/>
          <p:cNvSpPr txBox="1"/>
          <p:nvPr/>
        </p:nvSpPr>
        <p:spPr>
          <a:xfrm>
            <a:off x="8483067" y="4518453"/>
            <a:ext cx="4953000" cy="3323987"/>
          </a:xfrm>
          <a:prstGeom prst="rect">
            <a:avLst/>
          </a:prstGeom>
        </p:spPr>
        <p:txBody>
          <a:bodyPr wrap="square" lIns="0" tIns="0" rIns="0" bIns="0" rtlCol="0" anchor="t">
            <a:spAutoFit/>
          </a:bodyPr>
          <a:lstStyle/>
          <a:p>
            <a:pPr algn="just"/>
            <a:r>
              <a:rPr lang="en-US" sz="3600" b="1">
                <a:solidFill>
                  <a:schemeClr val="bg1"/>
                </a:solidFill>
                <a:latin typeface="Times New Roman" panose="02020603050405020304" pitchFamily="18" charset="0"/>
                <a:cs typeface="Times New Roman" panose="02020603050405020304" pitchFamily="18" charset="0"/>
              </a:rPr>
              <a:t>“Quyết định khó khăn nhất” </a:t>
            </a:r>
            <a:r>
              <a:rPr lang="en-US" sz="3600">
                <a:solidFill>
                  <a:schemeClr val="bg1"/>
                </a:solidFill>
                <a:latin typeface="Times New Roman" panose="02020603050405020304" pitchFamily="18" charset="0"/>
                <a:cs typeface="Times New Roman" panose="02020603050405020304" pitchFamily="18" charset="0"/>
              </a:rPr>
              <a:t>ở đây là hoãn tiến công và thay đổi phương châm tác chiến từ “ đánh nhanh thắng nhanh” sang “ đánh chắc tiến chắc”.</a:t>
            </a:r>
            <a:endParaRPr lang="en-GB" sz="360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54277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00"/>
                                        <p:tgtEl>
                                          <p:spTgt spid="5"/>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3CAA5"/>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341153" y="1561249"/>
            <a:ext cx="16946847" cy="8866100"/>
          </a:xfrm>
          <a:custGeom>
            <a:avLst/>
            <a:gdLst/>
            <a:ahLst/>
            <a:cxnLst/>
            <a:rect l="l" t="t" r="r" b="b"/>
            <a:pathLst>
              <a:path w="15444287" h="11467383">
                <a:moveTo>
                  <a:pt x="0" y="0"/>
                </a:moveTo>
                <a:lnTo>
                  <a:pt x="15444286" y="0"/>
                </a:lnTo>
                <a:lnTo>
                  <a:pt x="15444286" y="11467383"/>
                </a:lnTo>
                <a:lnTo>
                  <a:pt x="0" y="1146738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1037082" y="4533900"/>
            <a:ext cx="3086100" cy="6172200"/>
          </a:xfrm>
          <a:custGeom>
            <a:avLst/>
            <a:gdLst/>
            <a:ahLst/>
            <a:cxnLst/>
            <a:rect l="l" t="t" r="r" b="b"/>
            <a:pathLst>
              <a:path w="3086100" h="6172200">
                <a:moveTo>
                  <a:pt x="0" y="0"/>
                </a:moveTo>
                <a:lnTo>
                  <a:pt x="3086100" y="0"/>
                </a:lnTo>
                <a:lnTo>
                  <a:pt x="3086100" y="6172200"/>
                </a:lnTo>
                <a:lnTo>
                  <a:pt x="0" y="6172200"/>
                </a:lnTo>
                <a:lnTo>
                  <a:pt x="0" y="0"/>
                </a:lnTo>
                <a:close/>
              </a:path>
            </a:pathLst>
          </a:custGeom>
          <a:blipFill>
            <a:blip r:embed="rId6">
              <a:extLst>
                <a:ext uri="{96DAC541-7B7A-43D3-8B79-37D633B846F1}">
                  <asvg:svgBlip xmlns:asvg="http://schemas.microsoft.com/office/drawing/2016/SVG/main" xmlns="" r:embed="rId10"/>
                </a:ext>
              </a:extLst>
            </a:blip>
            <a:stretch>
              <a:fillRect/>
            </a:stretch>
          </a:blipFill>
        </p:spPr>
      </p:sp>
      <p:sp>
        <p:nvSpPr>
          <p:cNvPr id="7" name="Rectangle 6"/>
          <p:cNvSpPr/>
          <p:nvPr/>
        </p:nvSpPr>
        <p:spPr>
          <a:xfrm>
            <a:off x="5410200" y="259424"/>
            <a:ext cx="6854762" cy="1069075"/>
          </a:xfrm>
          <a:prstGeom prst="rect">
            <a:avLst/>
          </a:prstGeom>
        </p:spPr>
        <p:txBody>
          <a:bodyPr wrap="none">
            <a:spAutoFit/>
          </a:bodyPr>
          <a:lstStyle/>
          <a:p>
            <a:pPr algn="just">
              <a:lnSpc>
                <a:spcPct val="115000"/>
              </a:lnSpc>
              <a:spcAft>
                <a:spcPts val="800"/>
              </a:spcAft>
            </a:pPr>
            <a:r>
              <a:rPr lang="en-US" sz="6000" b="1" kern="100">
                <a:latin typeface="Times New Roman" panose="02020603050405020304" pitchFamily="18" charset="0"/>
                <a:ea typeface="Calibri" panose="020F0502020204030204" pitchFamily="34" charset="0"/>
                <a:cs typeface="Times New Roman" panose="02020603050405020304" pitchFamily="18" charset="0"/>
              </a:rPr>
              <a:t>2. Đọc hiểu văn bản </a:t>
            </a:r>
            <a:endParaRPr lang="en-GB" sz="540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8" name="Table 7"/>
          <p:cNvGraphicFramePr>
            <a:graphicFrameLocks noGrp="1"/>
          </p:cNvGraphicFramePr>
          <p:nvPr>
            <p:extLst>
              <p:ext uri="{D42A27DB-BD31-4B8C-83A1-F6EECF244321}">
                <p14:modId xmlns:p14="http://schemas.microsoft.com/office/powerpoint/2010/main" val="2959288547"/>
              </p:ext>
            </p:extLst>
          </p:nvPr>
        </p:nvGraphicFramePr>
        <p:xfrm>
          <a:off x="2286000" y="2723990"/>
          <a:ext cx="7086600" cy="6035040"/>
        </p:xfrm>
        <a:graphic>
          <a:graphicData uri="http://schemas.openxmlformats.org/drawingml/2006/table">
            <a:tbl>
              <a:tblPr firstRow="1" firstCol="1" bandRow="1"/>
              <a:tblGrid>
                <a:gridCol w="7086600">
                  <a:extLst>
                    <a:ext uri="{9D8B030D-6E8A-4147-A177-3AD203B41FA5}">
                      <a16:colId xmlns:a16="http://schemas.microsoft.com/office/drawing/2014/main" val="20000"/>
                    </a:ext>
                  </a:extLst>
                </a:gridCol>
              </a:tblGrid>
              <a:tr h="5391309">
                <a:tc>
                  <a:txBody>
                    <a:bodyPr/>
                    <a:lstStyle/>
                    <a:p>
                      <a:pPr algn="ctr">
                        <a:lnSpc>
                          <a:spcPct val="100000"/>
                        </a:lnSpc>
                        <a:spcAft>
                          <a:spcPts val="0"/>
                        </a:spcAft>
                        <a:tabLst>
                          <a:tab pos="1386840" algn="l"/>
                        </a:tabLst>
                      </a:pPr>
                      <a:r>
                        <a:rPr lang="vi-VN" sz="3600" b="1">
                          <a:solidFill>
                            <a:srgbClr val="0D0D0D"/>
                          </a:solidFill>
                          <a:effectLst/>
                          <a:latin typeface="Times New Roman" panose="02020603050405020304" pitchFamily="18" charset="0"/>
                          <a:ea typeface="MS Mincho"/>
                          <a:cs typeface="Times New Roman" panose="02020603050405020304" pitchFamily="18" charset="0"/>
                        </a:rPr>
                        <a:t>Nhóm </a:t>
                      </a:r>
                      <a:r>
                        <a:rPr lang="vi-VN" sz="3600" b="1" smtClean="0">
                          <a:solidFill>
                            <a:srgbClr val="0D0D0D"/>
                          </a:solidFill>
                          <a:effectLst/>
                          <a:latin typeface="Times New Roman" panose="02020603050405020304" pitchFamily="18" charset="0"/>
                          <a:ea typeface="MS Mincho"/>
                          <a:cs typeface="Times New Roman" panose="02020603050405020304" pitchFamily="18" charset="0"/>
                        </a:rPr>
                        <a:t>1,2</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tabLst>
                          <a:tab pos="1386840" algn="l"/>
                        </a:tabLst>
                      </a:pPr>
                      <a:r>
                        <a:rPr lang="vi-VN" sz="3600">
                          <a:solidFill>
                            <a:srgbClr val="0D0D0D"/>
                          </a:solidFill>
                          <a:effectLst/>
                          <a:latin typeface="Times New Roman" panose="02020603050405020304" pitchFamily="18" charset="0"/>
                          <a:ea typeface="MS Mincho"/>
                          <a:cs typeface="Times New Roman" panose="02020603050405020304" pitchFamily="18" charset="0"/>
                        </a:rPr>
                        <a:t> Nhập vai là Đại tướng Võ Nguyên Giáp, thực hiện các yêu cầu sau:</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tabLst>
                          <a:tab pos="1386840" algn="l"/>
                        </a:tabLst>
                      </a:pPr>
                      <a:r>
                        <a:rPr lang="vi-VN" sz="3600">
                          <a:solidFill>
                            <a:srgbClr val="0D0D0D"/>
                          </a:solidFill>
                          <a:effectLst/>
                          <a:latin typeface="Times New Roman" panose="02020603050405020304" pitchFamily="18" charset="0"/>
                          <a:ea typeface="MS Mincho"/>
                          <a:cs typeface="Times New Roman" panose="02020603050405020304" pitchFamily="18" charset="0"/>
                        </a:rPr>
                        <a:t>1. Lí giải vì sao nhân vật “tôi” quyết định thay đổi phương châm tác chiến.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tabLst>
                          <a:tab pos="1386840" algn="l"/>
                        </a:tabLst>
                      </a:pPr>
                      <a:r>
                        <a:rPr lang="vi-VN" sz="3600">
                          <a:solidFill>
                            <a:srgbClr val="0D0D0D"/>
                          </a:solidFill>
                          <a:effectLst/>
                          <a:latin typeface="Times New Roman" panose="02020603050405020304" pitchFamily="18" charset="0"/>
                          <a:ea typeface="MS Mincho"/>
                          <a:cs typeface="Times New Roman" panose="02020603050405020304" pitchFamily="18" charset="0"/>
                        </a:rPr>
                        <a:t>2. Chia sẻ thái độ và suy nghĩ của nhân vật “tôi” trong hoàn cảnh phải đưa ra “Quyết định khó khăn nhất”.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tabLst>
                          <a:tab pos="1386840" algn="l"/>
                        </a:tabLst>
                      </a:pPr>
                      <a:r>
                        <a:rPr lang="vi-VN" sz="3600">
                          <a:solidFill>
                            <a:srgbClr val="0D0D0D"/>
                          </a:solidFill>
                          <a:effectLst/>
                          <a:latin typeface="Times New Roman" panose="02020603050405020304" pitchFamily="18" charset="0"/>
                          <a:ea typeface="MS Mincho"/>
                          <a:cs typeface="Times New Roman" panose="02020603050405020304" pitchFamily="18" charset="0"/>
                        </a:rPr>
                        <a:t>3. Lí giải vì sao việc thay đổi phương châm tác chiến là “Quyết định khó khăn nhất”.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extLst>
                  <a:ext uri="{0D108BD9-81ED-4DB2-BD59-A6C34878D82A}">
                    <a16:rowId xmlns:a16="http://schemas.microsoft.com/office/drawing/2014/main" val="10000"/>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3205775342"/>
              </p:ext>
            </p:extLst>
          </p:nvPr>
        </p:nvGraphicFramePr>
        <p:xfrm>
          <a:off x="10317447" y="2733062"/>
          <a:ext cx="7132353" cy="5627815"/>
        </p:xfrm>
        <a:graphic>
          <a:graphicData uri="http://schemas.openxmlformats.org/drawingml/2006/table">
            <a:tbl>
              <a:tblPr firstRow="1" firstCol="1" bandRow="1"/>
              <a:tblGrid>
                <a:gridCol w="7132353">
                  <a:extLst>
                    <a:ext uri="{9D8B030D-6E8A-4147-A177-3AD203B41FA5}">
                      <a16:colId xmlns:a16="http://schemas.microsoft.com/office/drawing/2014/main" val="20000"/>
                    </a:ext>
                  </a:extLst>
                </a:gridCol>
              </a:tblGrid>
              <a:tr h="0">
                <a:tc>
                  <a:txBody>
                    <a:bodyPr/>
                    <a:lstStyle/>
                    <a:p>
                      <a:pPr algn="ctr">
                        <a:lnSpc>
                          <a:spcPct val="115000"/>
                        </a:lnSpc>
                        <a:spcAft>
                          <a:spcPts val="0"/>
                        </a:spcAft>
                        <a:tabLst>
                          <a:tab pos="1386840" algn="l"/>
                        </a:tabLst>
                      </a:pPr>
                      <a:r>
                        <a:rPr lang="vi-VN" sz="3600" b="1">
                          <a:solidFill>
                            <a:srgbClr val="0D0D0D"/>
                          </a:solidFill>
                          <a:effectLst/>
                          <a:latin typeface="Times New Roman" panose="02020603050405020304" pitchFamily="18" charset="0"/>
                          <a:ea typeface="MS Mincho"/>
                          <a:cs typeface="Times New Roman" panose="02020603050405020304" pitchFamily="18" charset="0"/>
                        </a:rPr>
                        <a:t>Nhóm </a:t>
                      </a:r>
                      <a:r>
                        <a:rPr lang="vi-VN" sz="3600" b="1" smtClean="0">
                          <a:solidFill>
                            <a:srgbClr val="0D0D0D"/>
                          </a:solidFill>
                          <a:effectLst/>
                          <a:latin typeface="Times New Roman" panose="02020603050405020304" pitchFamily="18" charset="0"/>
                          <a:ea typeface="MS Mincho"/>
                          <a:cs typeface="Times New Roman" panose="02020603050405020304" pitchFamily="18" charset="0"/>
                        </a:rPr>
                        <a:t>3,4</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1386840" algn="l"/>
                        </a:tabLst>
                      </a:pPr>
                      <a:r>
                        <a:rPr lang="vi-VN" sz="3600">
                          <a:solidFill>
                            <a:srgbClr val="0D0D0D"/>
                          </a:solidFill>
                          <a:effectLst/>
                          <a:latin typeface="Times New Roman" panose="02020603050405020304" pitchFamily="18" charset="0"/>
                          <a:ea typeface="MS Mincho"/>
                          <a:cs typeface="Times New Roman" panose="02020603050405020304" pitchFamily="18" charset="0"/>
                        </a:rPr>
                        <a:t> Nhập vai là nhà nghiên cứu văn học về thể loại hồi kí, thực hiện các yêu cầu sau:</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1386840" algn="l"/>
                        </a:tabLst>
                      </a:pPr>
                      <a:r>
                        <a:rPr lang="vi-VN" sz="3600">
                          <a:solidFill>
                            <a:srgbClr val="0D0D0D"/>
                          </a:solidFill>
                          <a:effectLst/>
                          <a:latin typeface="Times New Roman" panose="02020603050405020304" pitchFamily="18" charset="0"/>
                          <a:ea typeface="MS Mincho"/>
                          <a:cs typeface="Times New Roman" panose="02020603050405020304" pitchFamily="18" charset="0"/>
                        </a:rPr>
                        <a:t>1. Tìm hiểu các yếu tố thể hiện tính xác thực của thể loại hồi kí qua văn bản.</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1386840" algn="l"/>
                        </a:tabLst>
                      </a:pPr>
                      <a:r>
                        <a:rPr lang="vi-VN" sz="3600">
                          <a:solidFill>
                            <a:srgbClr val="0D0D0D"/>
                          </a:solidFill>
                          <a:effectLst/>
                          <a:latin typeface="Times New Roman" panose="02020603050405020304" pitchFamily="18" charset="0"/>
                          <a:ea typeface="MS Mincho"/>
                          <a:cs typeface="Times New Roman" panose="02020603050405020304" pitchFamily="18" charset="0"/>
                        </a:rPr>
                        <a:t>2. Tìm hiểu và nhận xét về thủ pháp trần thuật ở phần 2 của văn bản.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241498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AE5D9"/>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457200" y="0"/>
            <a:ext cx="17373600" cy="10287000"/>
          </a:xfrm>
          <a:custGeom>
            <a:avLst/>
            <a:gdLst/>
            <a:ahLst/>
            <a:cxnLst/>
            <a:rect l="l" t="t" r="r" b="b"/>
            <a:pathLst>
              <a:path w="16171703" h="9258300">
                <a:moveTo>
                  <a:pt x="0" y="0"/>
                </a:moveTo>
                <a:lnTo>
                  <a:pt x="16171704" y="0"/>
                </a:lnTo>
                <a:lnTo>
                  <a:pt x="16171704" y="9258300"/>
                </a:lnTo>
                <a:lnTo>
                  <a:pt x="0" y="9258300"/>
                </a:lnTo>
                <a:lnTo>
                  <a:pt x="0" y="0"/>
                </a:lnTo>
                <a:close/>
              </a:path>
            </a:pathLst>
          </a:custGeom>
          <a:blipFill>
            <a:blip r:embed="rId4"/>
            <a:stretch>
              <a:fillRect/>
            </a:stretch>
          </a:blipFill>
        </p:spPr>
      </p:sp>
      <p:sp>
        <p:nvSpPr>
          <p:cNvPr id="4" name="Freeform 4"/>
          <p:cNvSpPr/>
          <p:nvPr/>
        </p:nvSpPr>
        <p:spPr>
          <a:xfrm>
            <a:off x="13295923" y="5709760"/>
            <a:ext cx="2811876" cy="2979472"/>
          </a:xfrm>
          <a:custGeom>
            <a:avLst/>
            <a:gdLst/>
            <a:ahLst/>
            <a:cxnLst/>
            <a:rect l="l" t="t" r="r" b="b"/>
            <a:pathLst>
              <a:path w="2811876" h="2979472">
                <a:moveTo>
                  <a:pt x="0" y="0"/>
                </a:moveTo>
                <a:lnTo>
                  <a:pt x="2811876" y="0"/>
                </a:lnTo>
                <a:lnTo>
                  <a:pt x="2811876" y="2979471"/>
                </a:lnTo>
                <a:lnTo>
                  <a:pt x="0" y="297947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11100720" y="5143500"/>
            <a:ext cx="2435147" cy="3441903"/>
          </a:xfrm>
          <a:custGeom>
            <a:avLst/>
            <a:gdLst/>
            <a:ahLst/>
            <a:cxnLst/>
            <a:rect l="l" t="t" r="r" b="b"/>
            <a:pathLst>
              <a:path w="2435147" h="3441903">
                <a:moveTo>
                  <a:pt x="0" y="0"/>
                </a:moveTo>
                <a:lnTo>
                  <a:pt x="2435147" y="0"/>
                </a:lnTo>
                <a:lnTo>
                  <a:pt x="2435147" y="3441903"/>
                </a:lnTo>
                <a:lnTo>
                  <a:pt x="0" y="344190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TextBox 6"/>
          <p:cNvSpPr txBox="1"/>
          <p:nvPr/>
        </p:nvSpPr>
        <p:spPr>
          <a:xfrm>
            <a:off x="1342571" y="1098852"/>
            <a:ext cx="7005100" cy="2031325"/>
          </a:xfrm>
          <a:prstGeom prst="rect">
            <a:avLst/>
          </a:prstGeom>
        </p:spPr>
        <p:txBody>
          <a:bodyPr wrap="square" lIns="0" tIns="0" rIns="0" bIns="0" rtlCol="0" anchor="t">
            <a:spAutoFit/>
          </a:bodyPr>
          <a:lstStyle/>
          <a:p>
            <a:pPr algn="ctr"/>
            <a:r>
              <a:rPr lang="en-US" sz="4400" b="1">
                <a:latin typeface="Times New Roman" panose="02020603050405020304" pitchFamily="18" charset="0"/>
                <a:cs typeface="Times New Roman" panose="02020603050405020304" pitchFamily="18" charset="0"/>
              </a:rPr>
              <a:t>a. Đại tướng Võ Nguyên Giáp và “Quyết định khó khăn nhất” </a:t>
            </a:r>
            <a:endParaRPr lang="en-GB" sz="4400">
              <a:latin typeface="Times New Roman" panose="02020603050405020304" pitchFamily="18" charset="0"/>
              <a:cs typeface="Times New Roman" panose="02020603050405020304" pitchFamily="18" charset="0"/>
            </a:endParaRPr>
          </a:p>
        </p:txBody>
      </p:sp>
      <p:sp>
        <p:nvSpPr>
          <p:cNvPr id="10" name="Rectangle 9"/>
          <p:cNvSpPr/>
          <p:nvPr/>
        </p:nvSpPr>
        <p:spPr>
          <a:xfrm>
            <a:off x="1315533" y="3628864"/>
            <a:ext cx="7032137" cy="1200329"/>
          </a:xfrm>
          <a:prstGeom prst="rect">
            <a:avLst/>
          </a:prstGeom>
        </p:spPr>
        <p:txBody>
          <a:bodyPr wrap="square">
            <a:spAutoFit/>
          </a:bodyPr>
          <a:lstStyle/>
          <a:p>
            <a:r>
              <a:rPr lang="en-US" sz="3600">
                <a:latin typeface="Times New Roman" panose="02020603050405020304" pitchFamily="18" charset="0"/>
                <a:cs typeface="Times New Roman" panose="02020603050405020304" pitchFamily="18" charset="0"/>
              </a:rPr>
              <a:t>- Đại tướng quyết định  thay đổi phương châm tác chiến chuyển vì: </a:t>
            </a:r>
            <a:endParaRPr lang="en-GB" sz="3600">
              <a:latin typeface="Times New Roman" panose="02020603050405020304" pitchFamily="18" charset="0"/>
              <a:cs typeface="Times New Roman" panose="02020603050405020304" pitchFamily="18" charset="0"/>
            </a:endParaRPr>
          </a:p>
        </p:txBody>
      </p:sp>
      <p:sp>
        <p:nvSpPr>
          <p:cNvPr id="7" name="Rectangle 6"/>
          <p:cNvSpPr/>
          <p:nvPr/>
        </p:nvSpPr>
        <p:spPr>
          <a:xfrm>
            <a:off x="1213317" y="5184987"/>
            <a:ext cx="7134354" cy="2308324"/>
          </a:xfrm>
          <a:prstGeom prst="rect">
            <a:avLst/>
          </a:prstGeom>
        </p:spPr>
        <p:txBody>
          <a:bodyPr wrap="square">
            <a:spAutoFit/>
          </a:bodyPr>
          <a:lstStyle/>
          <a:p>
            <a:pPr algn="just">
              <a:spcAft>
                <a:spcPts val="800"/>
              </a:spcAft>
            </a:pPr>
            <a:r>
              <a:rPr lang="en-US" sz="3600" kern="100">
                <a:latin typeface="Times New Roman" panose="02020603050405020304" pitchFamily="18" charset="0"/>
                <a:ea typeface="Calibri" panose="020F0502020204030204" pitchFamily="34" charset="0"/>
                <a:cs typeface="Times New Roman" panose="02020603050405020304" pitchFamily="18" charset="0"/>
              </a:rPr>
              <a:t>+ Tình hình của địch có sự thay đổi: trở thành tập đoàn cứ điểm phòng ngự kiên cố, không còn trong trạng thái lâm thời phòng ngự.</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8"/>
          <p:cNvSpPr/>
          <p:nvPr/>
        </p:nvSpPr>
        <p:spPr>
          <a:xfrm>
            <a:off x="1125831" y="7614679"/>
            <a:ext cx="7103769" cy="1366528"/>
          </a:xfrm>
          <a:prstGeom prst="rect">
            <a:avLst/>
          </a:prstGeom>
        </p:spPr>
        <p:txBody>
          <a:bodyPr wrap="square">
            <a:spAutoFit/>
          </a:bodyPr>
          <a:lstStyle/>
          <a:p>
            <a:pPr algn="just">
              <a:lnSpc>
                <a:spcPct val="115000"/>
              </a:lnSpc>
              <a:spcAft>
                <a:spcPts val="800"/>
              </a:spcAft>
            </a:pPr>
            <a:r>
              <a:rPr lang="en-US" sz="3600" kern="100">
                <a:latin typeface="Times New Roman" panose="02020603050405020304" pitchFamily="18" charset="0"/>
                <a:ea typeface="Calibri" panose="020F0502020204030204" pitchFamily="34" charset="0"/>
                <a:cs typeface="Times New Roman" panose="02020603050405020304" pitchFamily="18" charset="0"/>
              </a:rPr>
              <a:t>+ Nhận ra ba khó khăn của bộ đội ta đang phải đối mặt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77600" y="699008"/>
            <a:ext cx="5791199" cy="39745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97232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7"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3CAA5"/>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asvg="http://schemas.microsoft.com/office/drawing/2016/SVG/main" xmlns="" r:embed="rId3"/>
                </a:ext>
              </a:extLst>
            </a:blip>
            <a:stretch>
              <a:fillRect/>
            </a:stretch>
          </a:blipFill>
        </p:spPr>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73198" y="3035964"/>
            <a:ext cx="5331122" cy="3580024"/>
          </a:xfrm>
          <a:prstGeom prst="rect">
            <a:avLst/>
          </a:prstGeom>
        </p:spPr>
      </p:pic>
      <p:sp>
        <p:nvSpPr>
          <p:cNvPr id="15" name="Freeform 5"/>
          <p:cNvSpPr/>
          <p:nvPr/>
        </p:nvSpPr>
        <p:spPr>
          <a:xfrm>
            <a:off x="13440798" y="673499"/>
            <a:ext cx="7274332" cy="8890850"/>
          </a:xfrm>
          <a:custGeom>
            <a:avLst/>
            <a:gdLst/>
            <a:ahLst/>
            <a:cxnLst/>
            <a:rect l="l" t="t" r="r" b="b"/>
            <a:pathLst>
              <a:path w="7274332" h="8890850">
                <a:moveTo>
                  <a:pt x="0" y="0"/>
                </a:moveTo>
                <a:lnTo>
                  <a:pt x="7274332" y="0"/>
                </a:lnTo>
                <a:lnTo>
                  <a:pt x="7274332" y="8890850"/>
                </a:lnTo>
                <a:lnTo>
                  <a:pt x="0" y="8890850"/>
                </a:lnTo>
                <a:lnTo>
                  <a:pt x="0" y="0"/>
                </a:lnTo>
                <a:close/>
              </a:path>
            </a:pathLst>
          </a:custGeom>
          <a:blipFill>
            <a:blip r:embed="rId5">
              <a:extLst>
                <a:ext uri="{96DAC541-7B7A-43D3-8B79-37D633B846F1}">
                  <asvg:svgBlip xmlns:asvg="http://schemas.microsoft.com/office/drawing/2016/SVG/main" xmlns="" r:embed="rId8"/>
                </a:ext>
              </a:extLst>
            </a:blip>
            <a:stretch>
              <a:fillRect/>
            </a:stretch>
          </a:blipFill>
        </p:spPr>
      </p:sp>
      <p:sp>
        <p:nvSpPr>
          <p:cNvPr id="16" name="Freeform 10"/>
          <p:cNvSpPr/>
          <p:nvPr/>
        </p:nvSpPr>
        <p:spPr>
          <a:xfrm>
            <a:off x="13862683" y="7341604"/>
            <a:ext cx="3396617" cy="1112392"/>
          </a:xfrm>
          <a:custGeom>
            <a:avLst/>
            <a:gdLst/>
            <a:ahLst/>
            <a:cxnLst/>
            <a:rect l="l" t="t" r="r" b="b"/>
            <a:pathLst>
              <a:path w="3396617" h="1112392">
                <a:moveTo>
                  <a:pt x="0" y="0"/>
                </a:moveTo>
                <a:lnTo>
                  <a:pt x="3396617" y="0"/>
                </a:lnTo>
                <a:lnTo>
                  <a:pt x="3396617" y="1112392"/>
                </a:lnTo>
                <a:lnTo>
                  <a:pt x="0" y="1112392"/>
                </a:lnTo>
                <a:lnTo>
                  <a:pt x="0" y="0"/>
                </a:lnTo>
                <a:close/>
              </a:path>
            </a:pathLst>
          </a:custGeom>
          <a:blipFill>
            <a:blip r:embed="rId9">
              <a:extLst>
                <a:ext uri="{96DAC541-7B7A-43D3-8B79-37D633B846F1}">
                  <asvg:svgBlip xmlns:asvg="http://schemas.microsoft.com/office/drawing/2016/SVG/main" xmlns="" r:embed="rId18"/>
                </a:ext>
              </a:extLst>
            </a:blip>
            <a:stretch>
              <a:fillRect/>
            </a:stretch>
          </a:blipFill>
        </p:spPr>
      </p:sp>
      <p:sp>
        <p:nvSpPr>
          <p:cNvPr id="17" name="Freeform 4"/>
          <p:cNvSpPr/>
          <p:nvPr/>
        </p:nvSpPr>
        <p:spPr>
          <a:xfrm rot="-5400000" flipH="1" flipV="1">
            <a:off x="978885" y="-2933760"/>
            <a:ext cx="10283260" cy="16105367"/>
          </a:xfrm>
          <a:custGeom>
            <a:avLst/>
            <a:gdLst/>
            <a:ahLst/>
            <a:cxnLst/>
            <a:rect l="l" t="t" r="r" b="b"/>
            <a:pathLst>
              <a:path w="8940001" h="13494341">
                <a:moveTo>
                  <a:pt x="8940001" y="13494341"/>
                </a:moveTo>
                <a:lnTo>
                  <a:pt x="0" y="13494341"/>
                </a:lnTo>
                <a:lnTo>
                  <a:pt x="0" y="0"/>
                </a:lnTo>
                <a:lnTo>
                  <a:pt x="8940001" y="0"/>
                </a:lnTo>
                <a:lnTo>
                  <a:pt x="8940001" y="13494341"/>
                </a:lnTo>
                <a:close/>
              </a:path>
            </a:pathLst>
          </a:custGeom>
          <a:blipFill>
            <a:blip r:embed="rId19">
              <a:extLst>
                <a:ext uri="{96DAC541-7B7A-43D3-8B79-37D633B846F1}">
                  <asvg:svgBlip xmlns:asvg="http://schemas.microsoft.com/office/drawing/2016/SVG/main" xmlns="" r:embed="rId6"/>
                </a:ext>
              </a:extLst>
            </a:blip>
            <a:stretch>
              <a:fillRect/>
            </a:stretch>
          </a:blipFill>
        </p:spPr>
      </p:sp>
      <p:sp>
        <p:nvSpPr>
          <p:cNvPr id="19" name="TextBox 13"/>
          <p:cNvSpPr txBox="1"/>
          <p:nvPr/>
        </p:nvSpPr>
        <p:spPr>
          <a:xfrm>
            <a:off x="1829756" y="1104900"/>
            <a:ext cx="8581517" cy="1231106"/>
          </a:xfrm>
          <a:prstGeom prst="rect">
            <a:avLst/>
          </a:prstGeom>
        </p:spPr>
        <p:txBody>
          <a:bodyPr wrap="square" lIns="0" tIns="0" rIns="0" bIns="0" rtlCol="0" anchor="t">
            <a:spAutoFit/>
          </a:bodyPr>
          <a:lstStyle/>
          <a:p>
            <a:pPr algn="ctr"/>
            <a:r>
              <a:rPr lang="en-US" sz="4000" b="1">
                <a:latin typeface="Times New Roman" panose="02020603050405020304" pitchFamily="18" charset="0"/>
                <a:cs typeface="Times New Roman" panose="02020603050405020304" pitchFamily="18" charset="0"/>
              </a:rPr>
              <a:t>- Thái độ và suy nghĩ của Đại tướng: chắc chắn, dứt khoát, kiên định. </a:t>
            </a:r>
            <a:endParaRPr lang="en-GB" sz="4000" b="1">
              <a:latin typeface="Times New Roman" panose="02020603050405020304" pitchFamily="18" charset="0"/>
              <a:cs typeface="Times New Roman" panose="02020603050405020304" pitchFamily="18" charset="0"/>
            </a:endParaRPr>
          </a:p>
        </p:txBody>
      </p:sp>
      <p:sp>
        <p:nvSpPr>
          <p:cNvPr id="20" name="Rectangle 19"/>
          <p:cNvSpPr/>
          <p:nvPr/>
        </p:nvSpPr>
        <p:spPr>
          <a:xfrm>
            <a:off x="838200" y="2781300"/>
            <a:ext cx="10130884" cy="6063198"/>
          </a:xfrm>
          <a:prstGeom prst="rect">
            <a:avLst/>
          </a:prstGeom>
        </p:spPr>
        <p:txBody>
          <a:bodyPr wrap="square">
            <a:spAutoFit/>
          </a:bodyPr>
          <a:lstStyle/>
          <a:p>
            <a:pPr algn="just">
              <a:lnSpc>
                <a:spcPct val="115000"/>
              </a:lnSpc>
              <a:spcAft>
                <a:spcPts val="800"/>
              </a:spcAft>
            </a:pPr>
            <a:r>
              <a:rPr lang="en-US" sz="3200" i="1" kern="100">
                <a:latin typeface="Times New Roman" panose="02020603050405020304" pitchFamily="18" charset="0"/>
                <a:ea typeface="Calibri" panose="020F0502020204030204" pitchFamily="34" charset="0"/>
                <a:cs typeface="Times New Roman" panose="02020603050405020304" pitchFamily="18" charset="0"/>
              </a:rPr>
              <a:t>+ “Tôi nhận thấy phải cho các đơn vị rút khỏi trận địa để nghiên cứu một cách đánh khác dù bộ đội có thắc mắc.”</a:t>
            </a:r>
            <a:endParaRPr lang="en-GB" sz="3200" i="1">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sz="3200" i="1" kern="100">
                <a:latin typeface="Times New Roman" panose="02020603050405020304" pitchFamily="18" charset="0"/>
                <a:ea typeface="Calibri" panose="020F0502020204030204" pitchFamily="34" charset="0"/>
                <a:cs typeface="Times New Roman" panose="02020603050405020304" pitchFamily="18" charset="0"/>
              </a:rPr>
              <a:t>+ “Phải họp ngay Đảng ủy Mặt trận… Suốt đêm, tôi chỉ mong trời chóng sáng”</a:t>
            </a:r>
            <a:endParaRPr lang="en-GB" sz="3200" i="1">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sz="3200" i="1" kern="100">
                <a:latin typeface="Times New Roman" panose="02020603050405020304" pitchFamily="18" charset="0"/>
                <a:ea typeface="Calibri" panose="020F0502020204030204" pitchFamily="34" charset="0"/>
                <a:cs typeface="Times New Roman" panose="02020603050405020304" pitchFamily="18" charset="0"/>
              </a:rPr>
              <a:t>+ “Tinh thần bộ đội rất quan trọng, nhưng quyết tâm phải có cơ sở… Hậu cần là điều kiện tiên quyết, nhưng cuối cùng, quyết định là phải có cách đánh đúng”.</a:t>
            </a:r>
            <a:endParaRPr lang="en-GB" sz="3200" i="1">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sz="3200" i="1" kern="100">
                <a:latin typeface="Times New Roman" panose="02020603050405020304" pitchFamily="18" charset="0"/>
                <a:ea typeface="Calibri" panose="020F0502020204030204" pitchFamily="34" charset="0"/>
                <a:cs typeface="Times New Roman" panose="02020603050405020304" pitchFamily="18" charset="0"/>
              </a:rPr>
              <a:t>+ “Tình hình khẩn trương. Cần sớm có quyết định. Vô luận tình hình nào ta vẫn phải nắm nguyên tắc cao nhất: "Đánh chắc thắng…”</a:t>
            </a:r>
            <a:endParaRPr lang="en-GB" sz="3200" i="1">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07880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3CAA5"/>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990600" y="543373"/>
            <a:ext cx="16325357" cy="10876769"/>
          </a:xfrm>
          <a:custGeom>
            <a:avLst/>
            <a:gdLst/>
            <a:ahLst/>
            <a:cxnLst/>
            <a:rect l="l" t="t" r="r" b="b"/>
            <a:pathLst>
              <a:path w="16325357" h="10876769">
                <a:moveTo>
                  <a:pt x="0" y="0"/>
                </a:moveTo>
                <a:lnTo>
                  <a:pt x="16325356" y="0"/>
                </a:lnTo>
                <a:lnTo>
                  <a:pt x="16325356" y="10876769"/>
                </a:lnTo>
                <a:lnTo>
                  <a:pt x="0" y="1087676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1074156">
            <a:off x="-304039" y="1273315"/>
            <a:ext cx="2349540" cy="4260733"/>
          </a:xfrm>
          <a:custGeom>
            <a:avLst/>
            <a:gdLst/>
            <a:ahLst/>
            <a:cxnLst/>
            <a:rect l="l" t="t" r="r" b="b"/>
            <a:pathLst>
              <a:path w="2349540" h="4260733">
                <a:moveTo>
                  <a:pt x="0" y="0"/>
                </a:moveTo>
                <a:lnTo>
                  <a:pt x="2349540" y="0"/>
                </a:lnTo>
                <a:lnTo>
                  <a:pt x="2349540" y="4260732"/>
                </a:lnTo>
                <a:lnTo>
                  <a:pt x="0" y="4260732"/>
                </a:lnTo>
                <a:lnTo>
                  <a:pt x="0" y="0"/>
                </a:lnTo>
                <a:close/>
              </a:path>
            </a:pathLst>
          </a:custGeom>
          <a:blipFill>
            <a:blip r:embed="rId6"/>
            <a:stretch>
              <a:fillRect/>
            </a:stretch>
          </a:blipFill>
        </p:spPr>
      </p:sp>
      <p:sp>
        <p:nvSpPr>
          <p:cNvPr id="5" name="Freeform 5"/>
          <p:cNvSpPr/>
          <p:nvPr/>
        </p:nvSpPr>
        <p:spPr>
          <a:xfrm rot="13972967">
            <a:off x="16021785" y="15785"/>
            <a:ext cx="2762338" cy="1671215"/>
          </a:xfrm>
          <a:custGeom>
            <a:avLst/>
            <a:gdLst/>
            <a:ahLst/>
            <a:cxnLst/>
            <a:rect l="l" t="t" r="r" b="b"/>
            <a:pathLst>
              <a:path w="2762338" h="1671215">
                <a:moveTo>
                  <a:pt x="0" y="0"/>
                </a:moveTo>
                <a:lnTo>
                  <a:pt x="2762338" y="0"/>
                </a:lnTo>
                <a:lnTo>
                  <a:pt x="2762338" y="1671215"/>
                </a:lnTo>
                <a:lnTo>
                  <a:pt x="0" y="167121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Freeform 6"/>
          <p:cNvSpPr/>
          <p:nvPr/>
        </p:nvSpPr>
        <p:spPr>
          <a:xfrm>
            <a:off x="13105872" y="9258300"/>
            <a:ext cx="3396617" cy="1112392"/>
          </a:xfrm>
          <a:custGeom>
            <a:avLst/>
            <a:gdLst/>
            <a:ahLst/>
            <a:cxnLst/>
            <a:rect l="l" t="t" r="r" b="b"/>
            <a:pathLst>
              <a:path w="3396617" h="1112392">
                <a:moveTo>
                  <a:pt x="0" y="0"/>
                </a:moveTo>
                <a:lnTo>
                  <a:pt x="3396617" y="0"/>
                </a:lnTo>
                <a:lnTo>
                  <a:pt x="3396617" y="1112392"/>
                </a:lnTo>
                <a:lnTo>
                  <a:pt x="0" y="111239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7" name="Freeform 7"/>
          <p:cNvSpPr/>
          <p:nvPr/>
        </p:nvSpPr>
        <p:spPr>
          <a:xfrm>
            <a:off x="4284891" y="7882775"/>
            <a:ext cx="1015726" cy="1015726"/>
          </a:xfrm>
          <a:custGeom>
            <a:avLst/>
            <a:gdLst/>
            <a:ahLst/>
            <a:cxnLst/>
            <a:rect l="l" t="t" r="r" b="b"/>
            <a:pathLst>
              <a:path w="1015726" h="1015726">
                <a:moveTo>
                  <a:pt x="0" y="0"/>
                </a:moveTo>
                <a:lnTo>
                  <a:pt x="1015726" y="0"/>
                </a:lnTo>
                <a:lnTo>
                  <a:pt x="1015726" y="1015725"/>
                </a:lnTo>
                <a:lnTo>
                  <a:pt x="0" y="1015725"/>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8" name="Freeform 8"/>
          <p:cNvSpPr/>
          <p:nvPr/>
        </p:nvSpPr>
        <p:spPr>
          <a:xfrm rot="-935672">
            <a:off x="16859989" y="7358674"/>
            <a:ext cx="911935" cy="1048202"/>
          </a:xfrm>
          <a:custGeom>
            <a:avLst/>
            <a:gdLst/>
            <a:ahLst/>
            <a:cxnLst/>
            <a:rect l="l" t="t" r="r" b="b"/>
            <a:pathLst>
              <a:path w="911935" h="1048202">
                <a:moveTo>
                  <a:pt x="0" y="0"/>
                </a:moveTo>
                <a:lnTo>
                  <a:pt x="911935" y="0"/>
                </a:lnTo>
                <a:lnTo>
                  <a:pt x="911935" y="1048201"/>
                </a:lnTo>
                <a:lnTo>
                  <a:pt x="0" y="104820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9" name="Freeform 9"/>
          <p:cNvSpPr/>
          <p:nvPr/>
        </p:nvSpPr>
        <p:spPr>
          <a:xfrm rot="-935672" flipH="1">
            <a:off x="9277386" y="189623"/>
            <a:ext cx="911935" cy="1048202"/>
          </a:xfrm>
          <a:custGeom>
            <a:avLst/>
            <a:gdLst/>
            <a:ahLst/>
            <a:cxnLst/>
            <a:rect l="l" t="t" r="r" b="b"/>
            <a:pathLst>
              <a:path w="911935" h="1048202">
                <a:moveTo>
                  <a:pt x="911935" y="0"/>
                </a:moveTo>
                <a:lnTo>
                  <a:pt x="0" y="0"/>
                </a:lnTo>
                <a:lnTo>
                  <a:pt x="0" y="1048202"/>
                </a:lnTo>
                <a:lnTo>
                  <a:pt x="911935" y="1048202"/>
                </a:lnTo>
                <a:lnTo>
                  <a:pt x="911935"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0" name="Freeform 10"/>
          <p:cNvSpPr/>
          <p:nvPr/>
        </p:nvSpPr>
        <p:spPr>
          <a:xfrm rot="-935672" flipH="1">
            <a:off x="4648042" y="1932885"/>
            <a:ext cx="911935" cy="1048202"/>
          </a:xfrm>
          <a:custGeom>
            <a:avLst/>
            <a:gdLst/>
            <a:ahLst/>
            <a:cxnLst/>
            <a:rect l="l" t="t" r="r" b="b"/>
            <a:pathLst>
              <a:path w="911935" h="1048202">
                <a:moveTo>
                  <a:pt x="911936" y="0"/>
                </a:moveTo>
                <a:lnTo>
                  <a:pt x="0" y="0"/>
                </a:lnTo>
                <a:lnTo>
                  <a:pt x="0" y="1048201"/>
                </a:lnTo>
                <a:lnTo>
                  <a:pt x="911936" y="1048201"/>
                </a:lnTo>
                <a:lnTo>
                  <a:pt x="911936"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1" name="Freeform 11"/>
          <p:cNvSpPr/>
          <p:nvPr/>
        </p:nvSpPr>
        <p:spPr>
          <a:xfrm rot="-3705828" flipH="1">
            <a:off x="1959045" y="8374400"/>
            <a:ext cx="911935" cy="1048202"/>
          </a:xfrm>
          <a:custGeom>
            <a:avLst/>
            <a:gdLst/>
            <a:ahLst/>
            <a:cxnLst/>
            <a:rect l="l" t="t" r="r" b="b"/>
            <a:pathLst>
              <a:path w="911935" h="1048202">
                <a:moveTo>
                  <a:pt x="911935" y="0"/>
                </a:moveTo>
                <a:lnTo>
                  <a:pt x="0" y="0"/>
                </a:lnTo>
                <a:lnTo>
                  <a:pt x="0" y="1048201"/>
                </a:lnTo>
                <a:lnTo>
                  <a:pt x="911935" y="1048201"/>
                </a:lnTo>
                <a:lnTo>
                  <a:pt x="911935"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2" name="Freeform 12"/>
          <p:cNvSpPr/>
          <p:nvPr/>
        </p:nvSpPr>
        <p:spPr>
          <a:xfrm>
            <a:off x="7047374" y="6005177"/>
            <a:ext cx="1778252" cy="4770921"/>
          </a:xfrm>
          <a:custGeom>
            <a:avLst/>
            <a:gdLst/>
            <a:ahLst/>
            <a:cxnLst/>
            <a:rect l="l" t="t" r="r" b="b"/>
            <a:pathLst>
              <a:path w="1778252" h="4770921">
                <a:moveTo>
                  <a:pt x="0" y="0"/>
                </a:moveTo>
                <a:lnTo>
                  <a:pt x="1778252" y="0"/>
                </a:lnTo>
                <a:lnTo>
                  <a:pt x="1778252" y="4770921"/>
                </a:lnTo>
                <a:lnTo>
                  <a:pt x="0" y="4770921"/>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15" name="Rectangle 14"/>
          <p:cNvSpPr/>
          <p:nvPr/>
        </p:nvSpPr>
        <p:spPr>
          <a:xfrm>
            <a:off x="990599" y="4117811"/>
            <a:ext cx="5716875" cy="2146179"/>
          </a:xfrm>
          <a:prstGeom prst="rect">
            <a:avLst/>
          </a:prstGeom>
        </p:spPr>
        <p:txBody>
          <a:bodyPr wrap="none">
            <a:prstTxWarp prst="textStop">
              <a:avLst/>
            </a:prstTxWarp>
            <a:spAutoFit/>
          </a:bodyPr>
          <a:lstStyle/>
          <a:p>
            <a:pPr algn="ctr"/>
            <a:r>
              <a:rPr lang="vi-VN" sz="6000" b="1">
                <a:solidFill>
                  <a:schemeClr val="bg1"/>
                </a:solidFill>
                <a:effectLst>
                  <a:glow rad="101600">
                    <a:schemeClr val="accent2">
                      <a:satMod val="175000"/>
                      <a:alpha val="40000"/>
                    </a:schemeClr>
                  </a:glow>
                </a:effectLst>
                <a:latin typeface="Times New Roman" panose="02020603050405020304" pitchFamily="18" charset="0"/>
                <a:ea typeface="Calibri" panose="020F0502020204030204" pitchFamily="34" charset="0"/>
              </a:rPr>
              <a:t>HOẠT ĐỘNG </a:t>
            </a:r>
            <a:r>
              <a:rPr lang="vi-VN" sz="6000" b="1" smtClean="0">
                <a:solidFill>
                  <a:schemeClr val="bg1"/>
                </a:solidFill>
                <a:effectLst>
                  <a:glow rad="101600">
                    <a:schemeClr val="accent2">
                      <a:satMod val="175000"/>
                      <a:alpha val="40000"/>
                    </a:schemeClr>
                  </a:glow>
                </a:effectLst>
                <a:latin typeface="Times New Roman" panose="02020603050405020304" pitchFamily="18" charset="0"/>
                <a:ea typeface="Calibri" panose="020F0502020204030204" pitchFamily="34" charset="0"/>
              </a:rPr>
              <a:t>1</a:t>
            </a:r>
          </a:p>
          <a:p>
            <a:pPr algn="ctr"/>
            <a:r>
              <a:rPr lang="vi-VN" sz="6000" b="1" smtClean="0">
                <a:solidFill>
                  <a:schemeClr val="bg1"/>
                </a:solidFill>
                <a:effectLst>
                  <a:glow rad="101600">
                    <a:schemeClr val="accent2">
                      <a:satMod val="175000"/>
                      <a:alpha val="40000"/>
                    </a:schemeClr>
                  </a:glow>
                </a:effectLst>
                <a:latin typeface="Times New Roman" panose="02020603050405020304" pitchFamily="18" charset="0"/>
                <a:ea typeface="Calibri" panose="020F0502020204030204" pitchFamily="34" charset="0"/>
              </a:rPr>
              <a:t>KHỞI </a:t>
            </a:r>
            <a:r>
              <a:rPr lang="vi-VN" sz="6000" b="1">
                <a:solidFill>
                  <a:schemeClr val="bg1"/>
                </a:solidFill>
                <a:effectLst>
                  <a:glow rad="101600">
                    <a:schemeClr val="accent2">
                      <a:satMod val="175000"/>
                      <a:alpha val="40000"/>
                    </a:schemeClr>
                  </a:glow>
                </a:effectLst>
                <a:latin typeface="Times New Roman" panose="02020603050405020304" pitchFamily="18" charset="0"/>
                <a:ea typeface="Calibri" panose="020F0502020204030204" pitchFamily="34" charset="0"/>
              </a:rPr>
              <a:t>ĐỘNG </a:t>
            </a:r>
            <a:endParaRPr lang="en-GB" sz="6000">
              <a:solidFill>
                <a:schemeClr val="bg1"/>
              </a:solidFill>
              <a:effectLst>
                <a:glow rad="101600">
                  <a:schemeClr val="accent2">
                    <a:satMod val="175000"/>
                    <a:alpha val="40000"/>
                  </a:schemeClr>
                </a:glow>
              </a:effectLst>
              <a:latin typeface="#9Slide07 SVNMomento" panose="00000500000000000000" pitchFamily="2" charset="0"/>
            </a:endParaRPr>
          </a:p>
        </p:txBody>
      </p:sp>
      <p:pic>
        <p:nvPicPr>
          <p:cNvPr id="16" name="Picture 15"/>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080038" y="1230612"/>
            <a:ext cx="6655841" cy="69782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DEFDB"/>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8999"/>
              <a:extLst>
                <a:ext uri="{96DAC541-7B7A-43D3-8B79-37D633B846F1}">
                  <asvg:svgBlip xmlns:asvg="http://schemas.microsoft.com/office/drawing/2016/SVG/main" xmlns="" r:embed="rId3"/>
                </a:ext>
              </a:extLst>
            </a:blip>
            <a:stretch>
              <a:fillRect/>
            </a:stretch>
          </a:blipFill>
        </p:spPr>
      </p:sp>
      <p:grpSp>
        <p:nvGrpSpPr>
          <p:cNvPr id="3" name="Group 3"/>
          <p:cNvGrpSpPr/>
          <p:nvPr/>
        </p:nvGrpSpPr>
        <p:grpSpPr>
          <a:xfrm>
            <a:off x="7156929" y="376534"/>
            <a:ext cx="9792960" cy="3086100"/>
            <a:chOff x="0" y="0"/>
            <a:chExt cx="2099854" cy="812800"/>
          </a:xfrm>
        </p:grpSpPr>
        <p:sp>
          <p:nvSpPr>
            <p:cNvPr id="4" name="Freeform 4"/>
            <p:cNvSpPr/>
            <p:nvPr/>
          </p:nvSpPr>
          <p:spPr>
            <a:xfrm>
              <a:off x="0" y="0"/>
              <a:ext cx="2099854" cy="812800"/>
            </a:xfrm>
            <a:custGeom>
              <a:avLst/>
              <a:gdLst/>
              <a:ahLst/>
              <a:cxnLst/>
              <a:rect l="l" t="t" r="r" b="b"/>
              <a:pathLst>
                <a:path w="2099854" h="812800">
                  <a:moveTo>
                    <a:pt x="49523" y="0"/>
                  </a:moveTo>
                  <a:lnTo>
                    <a:pt x="2050331" y="0"/>
                  </a:lnTo>
                  <a:cubicBezTo>
                    <a:pt x="2063465" y="0"/>
                    <a:pt x="2076061" y="5218"/>
                    <a:pt x="2085349" y="14505"/>
                  </a:cubicBezTo>
                  <a:cubicBezTo>
                    <a:pt x="2094636" y="23792"/>
                    <a:pt x="2099854" y="36388"/>
                    <a:pt x="2099854" y="49523"/>
                  </a:cubicBezTo>
                  <a:lnTo>
                    <a:pt x="2099854" y="763277"/>
                  </a:lnTo>
                  <a:cubicBezTo>
                    <a:pt x="2099854" y="776412"/>
                    <a:pt x="2094636" y="789008"/>
                    <a:pt x="2085349" y="798295"/>
                  </a:cubicBezTo>
                  <a:cubicBezTo>
                    <a:pt x="2076061" y="807582"/>
                    <a:pt x="2063465" y="812800"/>
                    <a:pt x="2050331" y="812800"/>
                  </a:cubicBezTo>
                  <a:lnTo>
                    <a:pt x="49523" y="812800"/>
                  </a:lnTo>
                  <a:cubicBezTo>
                    <a:pt x="36388" y="812800"/>
                    <a:pt x="23792" y="807582"/>
                    <a:pt x="14505" y="798295"/>
                  </a:cubicBezTo>
                  <a:cubicBezTo>
                    <a:pt x="5218" y="789008"/>
                    <a:pt x="0" y="776412"/>
                    <a:pt x="0" y="763277"/>
                  </a:cubicBezTo>
                  <a:lnTo>
                    <a:pt x="0" y="49523"/>
                  </a:lnTo>
                  <a:cubicBezTo>
                    <a:pt x="0" y="36388"/>
                    <a:pt x="5218" y="23792"/>
                    <a:pt x="14505" y="14505"/>
                  </a:cubicBezTo>
                  <a:cubicBezTo>
                    <a:pt x="23792" y="5218"/>
                    <a:pt x="36388" y="0"/>
                    <a:pt x="49523" y="0"/>
                  </a:cubicBezTo>
                  <a:close/>
                </a:path>
              </a:pathLst>
            </a:custGeom>
            <a:solidFill>
              <a:srgbClr val="AD8B73"/>
            </a:solidFill>
          </p:spPr>
        </p:sp>
        <p:sp>
          <p:nvSpPr>
            <p:cNvPr id="5" name="TextBox 5"/>
            <p:cNvSpPr txBox="1"/>
            <p:nvPr/>
          </p:nvSpPr>
          <p:spPr>
            <a:xfrm>
              <a:off x="0" y="-38100"/>
              <a:ext cx="2099854" cy="85090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7" name="Freeform 7"/>
          <p:cNvSpPr/>
          <p:nvPr/>
        </p:nvSpPr>
        <p:spPr>
          <a:xfrm rot="-4294346">
            <a:off x="14612493" y="8744964"/>
            <a:ext cx="2070377" cy="2958681"/>
          </a:xfrm>
          <a:custGeom>
            <a:avLst/>
            <a:gdLst/>
            <a:ahLst/>
            <a:cxnLst/>
            <a:rect l="l" t="t" r="r" b="b"/>
            <a:pathLst>
              <a:path w="2070377" h="2958681">
                <a:moveTo>
                  <a:pt x="0" y="0"/>
                </a:moveTo>
                <a:lnTo>
                  <a:pt x="2070378" y="0"/>
                </a:lnTo>
                <a:lnTo>
                  <a:pt x="2070378" y="2958681"/>
                </a:lnTo>
                <a:lnTo>
                  <a:pt x="0" y="2958681"/>
                </a:lnTo>
                <a:lnTo>
                  <a:pt x="0" y="0"/>
                </a:lnTo>
                <a:close/>
              </a:path>
            </a:pathLst>
          </a:custGeom>
          <a:blipFill>
            <a:blip r:embed="rId4"/>
            <a:stretch>
              <a:fillRect/>
            </a:stretch>
          </a:blipFill>
        </p:spPr>
      </p:sp>
      <p:grpSp>
        <p:nvGrpSpPr>
          <p:cNvPr id="8" name="Group 8"/>
          <p:cNvGrpSpPr/>
          <p:nvPr/>
        </p:nvGrpSpPr>
        <p:grpSpPr>
          <a:xfrm>
            <a:off x="7156929" y="3703418"/>
            <a:ext cx="9877339" cy="1851035"/>
            <a:chOff x="0" y="0"/>
            <a:chExt cx="2099854" cy="812800"/>
          </a:xfrm>
        </p:grpSpPr>
        <p:sp>
          <p:nvSpPr>
            <p:cNvPr id="9" name="Freeform 9"/>
            <p:cNvSpPr/>
            <p:nvPr/>
          </p:nvSpPr>
          <p:spPr>
            <a:xfrm>
              <a:off x="0" y="0"/>
              <a:ext cx="2099854" cy="812800"/>
            </a:xfrm>
            <a:custGeom>
              <a:avLst/>
              <a:gdLst/>
              <a:ahLst/>
              <a:cxnLst/>
              <a:rect l="l" t="t" r="r" b="b"/>
              <a:pathLst>
                <a:path w="2099854" h="812800">
                  <a:moveTo>
                    <a:pt x="49523" y="0"/>
                  </a:moveTo>
                  <a:lnTo>
                    <a:pt x="2050331" y="0"/>
                  </a:lnTo>
                  <a:cubicBezTo>
                    <a:pt x="2063465" y="0"/>
                    <a:pt x="2076061" y="5218"/>
                    <a:pt x="2085349" y="14505"/>
                  </a:cubicBezTo>
                  <a:cubicBezTo>
                    <a:pt x="2094636" y="23792"/>
                    <a:pt x="2099854" y="36388"/>
                    <a:pt x="2099854" y="49523"/>
                  </a:cubicBezTo>
                  <a:lnTo>
                    <a:pt x="2099854" y="763277"/>
                  </a:lnTo>
                  <a:cubicBezTo>
                    <a:pt x="2099854" y="776412"/>
                    <a:pt x="2094636" y="789008"/>
                    <a:pt x="2085349" y="798295"/>
                  </a:cubicBezTo>
                  <a:cubicBezTo>
                    <a:pt x="2076061" y="807582"/>
                    <a:pt x="2063465" y="812800"/>
                    <a:pt x="2050331" y="812800"/>
                  </a:cubicBezTo>
                  <a:lnTo>
                    <a:pt x="49523" y="812800"/>
                  </a:lnTo>
                  <a:cubicBezTo>
                    <a:pt x="36388" y="812800"/>
                    <a:pt x="23792" y="807582"/>
                    <a:pt x="14505" y="798295"/>
                  </a:cubicBezTo>
                  <a:cubicBezTo>
                    <a:pt x="5218" y="789008"/>
                    <a:pt x="0" y="776412"/>
                    <a:pt x="0" y="763277"/>
                  </a:cubicBezTo>
                  <a:lnTo>
                    <a:pt x="0" y="49523"/>
                  </a:lnTo>
                  <a:cubicBezTo>
                    <a:pt x="0" y="36388"/>
                    <a:pt x="5218" y="23792"/>
                    <a:pt x="14505" y="14505"/>
                  </a:cubicBezTo>
                  <a:cubicBezTo>
                    <a:pt x="23792" y="5218"/>
                    <a:pt x="36388" y="0"/>
                    <a:pt x="49523" y="0"/>
                  </a:cubicBezTo>
                  <a:close/>
                </a:path>
              </a:pathLst>
            </a:custGeom>
            <a:solidFill>
              <a:srgbClr val="AD8B73"/>
            </a:solidFill>
          </p:spPr>
        </p:sp>
        <p:sp>
          <p:nvSpPr>
            <p:cNvPr id="10" name="TextBox 10"/>
            <p:cNvSpPr txBox="1"/>
            <p:nvPr/>
          </p:nvSpPr>
          <p:spPr>
            <a:xfrm>
              <a:off x="0" y="-38100"/>
              <a:ext cx="2099854" cy="85090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2" name="AutoShape 12"/>
          <p:cNvSpPr/>
          <p:nvPr/>
        </p:nvSpPr>
        <p:spPr>
          <a:xfrm flipH="1" flipV="1">
            <a:off x="5242746" y="3457191"/>
            <a:ext cx="38100" cy="3848953"/>
          </a:xfrm>
          <a:prstGeom prst="line">
            <a:avLst/>
          </a:prstGeom>
          <a:ln w="38100" cap="flat">
            <a:solidFill>
              <a:srgbClr val="866954"/>
            </a:solidFill>
            <a:prstDash val="solid"/>
            <a:headEnd type="none" w="sm" len="sm"/>
            <a:tailEnd type="none" w="sm" len="sm"/>
          </a:ln>
        </p:spPr>
      </p:sp>
      <p:sp>
        <p:nvSpPr>
          <p:cNvPr id="13" name="AutoShape 13"/>
          <p:cNvSpPr/>
          <p:nvPr/>
        </p:nvSpPr>
        <p:spPr>
          <a:xfrm flipV="1">
            <a:off x="5223697" y="3457191"/>
            <a:ext cx="1804880" cy="0"/>
          </a:xfrm>
          <a:prstGeom prst="line">
            <a:avLst/>
          </a:prstGeom>
          <a:ln w="38100" cap="flat">
            <a:solidFill>
              <a:srgbClr val="866954"/>
            </a:solidFill>
            <a:prstDash val="solid"/>
            <a:headEnd type="none" w="sm" len="sm"/>
            <a:tailEnd type="none" w="sm" len="sm"/>
          </a:ln>
        </p:spPr>
      </p:sp>
      <p:sp>
        <p:nvSpPr>
          <p:cNvPr id="14" name="AutoShape 14"/>
          <p:cNvSpPr/>
          <p:nvPr/>
        </p:nvSpPr>
        <p:spPr>
          <a:xfrm>
            <a:off x="5242746" y="7287283"/>
            <a:ext cx="1804880" cy="0"/>
          </a:xfrm>
          <a:prstGeom prst="line">
            <a:avLst/>
          </a:prstGeom>
          <a:ln w="38100" cap="flat">
            <a:solidFill>
              <a:srgbClr val="866954"/>
            </a:solidFill>
            <a:prstDash val="solid"/>
            <a:headEnd type="none" w="sm" len="sm"/>
            <a:tailEnd type="none" w="sm" len="sm"/>
          </a:ln>
        </p:spPr>
      </p:sp>
      <p:sp>
        <p:nvSpPr>
          <p:cNvPr id="15" name="Freeform 15"/>
          <p:cNvSpPr/>
          <p:nvPr/>
        </p:nvSpPr>
        <p:spPr>
          <a:xfrm rot="-1100929">
            <a:off x="-894391" y="5710763"/>
            <a:ext cx="2479216" cy="5440176"/>
          </a:xfrm>
          <a:custGeom>
            <a:avLst/>
            <a:gdLst/>
            <a:ahLst/>
            <a:cxnLst/>
            <a:rect l="l" t="t" r="r" b="b"/>
            <a:pathLst>
              <a:path w="2479216" h="5440176">
                <a:moveTo>
                  <a:pt x="0" y="0"/>
                </a:moveTo>
                <a:lnTo>
                  <a:pt x="2479217" y="0"/>
                </a:lnTo>
                <a:lnTo>
                  <a:pt x="2479217" y="5440176"/>
                </a:lnTo>
                <a:lnTo>
                  <a:pt x="0" y="5440176"/>
                </a:lnTo>
                <a:lnTo>
                  <a:pt x="0" y="0"/>
                </a:lnTo>
                <a:close/>
              </a:path>
            </a:pathLst>
          </a:custGeom>
          <a:blipFill>
            <a:blip r:embed="rId5"/>
            <a:stretch>
              <a:fillRect/>
            </a:stretch>
          </a:blipFill>
        </p:spPr>
      </p:sp>
      <p:sp>
        <p:nvSpPr>
          <p:cNvPr id="16" name="TextBox 16"/>
          <p:cNvSpPr txBox="1"/>
          <p:nvPr/>
        </p:nvSpPr>
        <p:spPr>
          <a:xfrm>
            <a:off x="7549792" y="769640"/>
            <a:ext cx="8326237" cy="2215991"/>
          </a:xfrm>
          <a:prstGeom prst="rect">
            <a:avLst/>
          </a:prstGeom>
        </p:spPr>
        <p:txBody>
          <a:bodyPr wrap="square" lIns="0" tIns="0" rIns="0" bIns="0" rtlCol="0" anchor="t">
            <a:spAutoFit/>
          </a:bodyPr>
          <a:lstStyle/>
          <a:p>
            <a:pPr algn="just"/>
            <a:r>
              <a:rPr lang="en-US" sz="3600" b="1">
                <a:latin typeface="Times New Roman" panose="02020603050405020304" pitchFamily="18" charset="0"/>
                <a:cs typeface="Times New Roman" panose="02020603050405020304" pitchFamily="18" charset="0"/>
              </a:rPr>
              <a:t>Thời điểm ra quyết định</a:t>
            </a:r>
            <a:r>
              <a:rPr lang="en-US" sz="3600">
                <a:latin typeface="Times New Roman" panose="02020603050405020304" pitchFamily="18" charset="0"/>
                <a:cs typeface="Times New Roman" panose="02020603050405020304" pitchFamily="18" charset="0"/>
              </a:rPr>
              <a:t>: trước giờ nổ súng, khi mọi công tác chuẩn bị đã xong. Việc thay đổi quyết định đồng nghĩa với việc phải làm lại từ đầu. </a:t>
            </a:r>
            <a:endParaRPr lang="en-US" sz="3200">
              <a:latin typeface="Times New Roman" panose="02020603050405020304" pitchFamily="18" charset="0"/>
              <a:ea typeface="Balsamiq Sans"/>
              <a:cs typeface="Times New Roman" panose="02020603050405020304" pitchFamily="18" charset="0"/>
              <a:sym typeface="Balsamiq Sans"/>
            </a:endParaRPr>
          </a:p>
        </p:txBody>
      </p:sp>
      <p:sp>
        <p:nvSpPr>
          <p:cNvPr id="17" name="Freeform 17"/>
          <p:cNvSpPr/>
          <p:nvPr/>
        </p:nvSpPr>
        <p:spPr>
          <a:xfrm rot="-1100929" flipH="1" flipV="1">
            <a:off x="16019692" y="-1008160"/>
            <a:ext cx="2479216" cy="5440176"/>
          </a:xfrm>
          <a:custGeom>
            <a:avLst/>
            <a:gdLst/>
            <a:ahLst/>
            <a:cxnLst/>
            <a:rect l="l" t="t" r="r" b="b"/>
            <a:pathLst>
              <a:path w="2479216" h="5440176">
                <a:moveTo>
                  <a:pt x="2479216" y="5440177"/>
                </a:moveTo>
                <a:lnTo>
                  <a:pt x="0" y="5440177"/>
                </a:lnTo>
                <a:lnTo>
                  <a:pt x="0" y="0"/>
                </a:lnTo>
                <a:lnTo>
                  <a:pt x="2479216" y="0"/>
                </a:lnTo>
                <a:lnTo>
                  <a:pt x="2479216" y="5440177"/>
                </a:lnTo>
                <a:close/>
              </a:path>
            </a:pathLst>
          </a:custGeom>
          <a:blipFill>
            <a:blip r:embed="rId5"/>
            <a:stretch>
              <a:fillRect/>
            </a:stretch>
          </a:blipFill>
        </p:spPr>
      </p:sp>
      <p:sp>
        <p:nvSpPr>
          <p:cNvPr id="18" name="Freeform 18"/>
          <p:cNvSpPr/>
          <p:nvPr/>
        </p:nvSpPr>
        <p:spPr>
          <a:xfrm rot="-4294346" flipV="1">
            <a:off x="496197" y="-937775"/>
            <a:ext cx="2070377" cy="2958681"/>
          </a:xfrm>
          <a:custGeom>
            <a:avLst/>
            <a:gdLst/>
            <a:ahLst/>
            <a:cxnLst/>
            <a:rect l="l" t="t" r="r" b="b"/>
            <a:pathLst>
              <a:path w="2070377" h="2958681">
                <a:moveTo>
                  <a:pt x="0" y="2958682"/>
                </a:moveTo>
                <a:lnTo>
                  <a:pt x="2070378" y="2958682"/>
                </a:lnTo>
                <a:lnTo>
                  <a:pt x="2070378" y="0"/>
                </a:lnTo>
                <a:lnTo>
                  <a:pt x="0" y="0"/>
                </a:lnTo>
                <a:lnTo>
                  <a:pt x="0" y="2958682"/>
                </a:lnTo>
                <a:close/>
              </a:path>
            </a:pathLst>
          </a:custGeom>
          <a:blipFill>
            <a:blip r:embed="rId4"/>
            <a:stretch>
              <a:fillRect/>
            </a:stretch>
          </a:blipFill>
        </p:spPr>
      </p:sp>
      <p:sp>
        <p:nvSpPr>
          <p:cNvPr id="19" name="Freeform 19"/>
          <p:cNvSpPr/>
          <p:nvPr/>
        </p:nvSpPr>
        <p:spPr>
          <a:xfrm>
            <a:off x="-840951" y="-1052824"/>
            <a:ext cx="2372336" cy="2764753"/>
          </a:xfrm>
          <a:custGeom>
            <a:avLst/>
            <a:gdLst/>
            <a:ahLst/>
            <a:cxnLst/>
            <a:rect l="l" t="t" r="r" b="b"/>
            <a:pathLst>
              <a:path w="2372336" h="2764753">
                <a:moveTo>
                  <a:pt x="0" y="0"/>
                </a:moveTo>
                <a:lnTo>
                  <a:pt x="2372337" y="0"/>
                </a:lnTo>
                <a:lnTo>
                  <a:pt x="2372337" y="2764752"/>
                </a:lnTo>
                <a:lnTo>
                  <a:pt x="0" y="2764752"/>
                </a:lnTo>
                <a:lnTo>
                  <a:pt x="0" y="0"/>
                </a:lnTo>
                <a:close/>
              </a:path>
            </a:pathLst>
          </a:custGeom>
          <a:blipFill>
            <a:blip r:embed="rId6"/>
            <a:stretch>
              <a:fillRect/>
            </a:stretch>
          </a:blipFill>
        </p:spPr>
      </p:sp>
      <p:sp>
        <p:nvSpPr>
          <p:cNvPr id="20" name="Freeform 20"/>
          <p:cNvSpPr/>
          <p:nvPr/>
        </p:nvSpPr>
        <p:spPr>
          <a:xfrm>
            <a:off x="16217966" y="8430851"/>
            <a:ext cx="2372336" cy="2764753"/>
          </a:xfrm>
          <a:custGeom>
            <a:avLst/>
            <a:gdLst/>
            <a:ahLst/>
            <a:cxnLst/>
            <a:rect l="l" t="t" r="r" b="b"/>
            <a:pathLst>
              <a:path w="2372336" h="2764753">
                <a:moveTo>
                  <a:pt x="0" y="0"/>
                </a:moveTo>
                <a:lnTo>
                  <a:pt x="2372337" y="0"/>
                </a:lnTo>
                <a:lnTo>
                  <a:pt x="2372337" y="2764753"/>
                </a:lnTo>
                <a:lnTo>
                  <a:pt x="0" y="2764753"/>
                </a:lnTo>
                <a:lnTo>
                  <a:pt x="0" y="0"/>
                </a:lnTo>
                <a:close/>
              </a:path>
            </a:pathLst>
          </a:custGeom>
          <a:blipFill>
            <a:blip r:embed="rId6"/>
            <a:stretch>
              <a:fillRect/>
            </a:stretch>
          </a:blipFill>
        </p:spPr>
      </p:sp>
      <p:sp>
        <p:nvSpPr>
          <p:cNvPr id="21" name="Freeform 21"/>
          <p:cNvSpPr/>
          <p:nvPr/>
        </p:nvSpPr>
        <p:spPr>
          <a:xfrm>
            <a:off x="6279831" y="1261855"/>
            <a:ext cx="1141609" cy="529421"/>
          </a:xfrm>
          <a:custGeom>
            <a:avLst/>
            <a:gdLst/>
            <a:ahLst/>
            <a:cxnLst/>
            <a:rect l="l" t="t" r="r" b="b"/>
            <a:pathLst>
              <a:path w="1141609" h="529421">
                <a:moveTo>
                  <a:pt x="0" y="0"/>
                </a:moveTo>
                <a:lnTo>
                  <a:pt x="1141609" y="0"/>
                </a:lnTo>
                <a:lnTo>
                  <a:pt x="1141609" y="529422"/>
                </a:lnTo>
                <a:lnTo>
                  <a:pt x="0" y="52942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2" name="TextBox 22"/>
          <p:cNvSpPr txBox="1"/>
          <p:nvPr/>
        </p:nvSpPr>
        <p:spPr>
          <a:xfrm>
            <a:off x="7737459" y="4026094"/>
            <a:ext cx="8480507" cy="1107996"/>
          </a:xfrm>
          <a:prstGeom prst="rect">
            <a:avLst/>
          </a:prstGeom>
        </p:spPr>
        <p:txBody>
          <a:bodyPr wrap="square" lIns="0" tIns="0" rIns="0" bIns="0" rtlCol="0" anchor="t">
            <a:spAutoFit/>
          </a:bodyPr>
          <a:lstStyle/>
          <a:p>
            <a:r>
              <a:rPr lang="en-US" sz="3600">
                <a:latin typeface="Times New Roman" panose="02020603050405020304" pitchFamily="18" charset="0"/>
                <a:cs typeface="Times New Roman" panose="02020603050405020304" pitchFamily="18" charset="0"/>
              </a:rPr>
              <a:t>Quyết định sẽ ảnh hưởng đến tinh thần chiến đấu của quân và dân</a:t>
            </a:r>
            <a:endParaRPr lang="en-US" sz="3200">
              <a:latin typeface="Times New Roman" panose="02020603050405020304" pitchFamily="18" charset="0"/>
              <a:ea typeface="Balsamiq Sans"/>
              <a:cs typeface="Times New Roman" panose="02020603050405020304" pitchFamily="18" charset="0"/>
              <a:sym typeface="Balsamiq Sans"/>
            </a:endParaRPr>
          </a:p>
        </p:txBody>
      </p:sp>
      <p:sp>
        <p:nvSpPr>
          <p:cNvPr id="23" name="Freeform 23"/>
          <p:cNvSpPr/>
          <p:nvPr/>
        </p:nvSpPr>
        <p:spPr>
          <a:xfrm>
            <a:off x="2691296" y="8217576"/>
            <a:ext cx="1141609" cy="529421"/>
          </a:xfrm>
          <a:custGeom>
            <a:avLst/>
            <a:gdLst/>
            <a:ahLst/>
            <a:cxnLst/>
            <a:rect l="l" t="t" r="r" b="b"/>
            <a:pathLst>
              <a:path w="1141609" h="529421">
                <a:moveTo>
                  <a:pt x="0" y="0"/>
                </a:moveTo>
                <a:lnTo>
                  <a:pt x="1141609" y="0"/>
                </a:lnTo>
                <a:lnTo>
                  <a:pt x="1141609" y="529421"/>
                </a:lnTo>
                <a:lnTo>
                  <a:pt x="0" y="52942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4" name="Freeform 24"/>
          <p:cNvSpPr/>
          <p:nvPr/>
        </p:nvSpPr>
        <p:spPr>
          <a:xfrm>
            <a:off x="17259300" y="5282114"/>
            <a:ext cx="1141609" cy="529421"/>
          </a:xfrm>
          <a:custGeom>
            <a:avLst/>
            <a:gdLst/>
            <a:ahLst/>
            <a:cxnLst/>
            <a:rect l="l" t="t" r="r" b="b"/>
            <a:pathLst>
              <a:path w="1141609" h="529421">
                <a:moveTo>
                  <a:pt x="0" y="0"/>
                </a:moveTo>
                <a:lnTo>
                  <a:pt x="1141609" y="0"/>
                </a:lnTo>
                <a:lnTo>
                  <a:pt x="1141609" y="529422"/>
                </a:lnTo>
                <a:lnTo>
                  <a:pt x="0" y="52942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grpSp>
        <p:nvGrpSpPr>
          <p:cNvPr id="25" name="Group 8"/>
          <p:cNvGrpSpPr/>
          <p:nvPr/>
        </p:nvGrpSpPr>
        <p:grpSpPr>
          <a:xfrm>
            <a:off x="7156929" y="5599826"/>
            <a:ext cx="10102371" cy="4728158"/>
            <a:chOff x="0" y="-38100"/>
            <a:chExt cx="2099854" cy="850900"/>
          </a:xfrm>
        </p:grpSpPr>
        <p:sp>
          <p:nvSpPr>
            <p:cNvPr id="26" name="Freeform 9"/>
            <p:cNvSpPr/>
            <p:nvPr/>
          </p:nvSpPr>
          <p:spPr>
            <a:xfrm>
              <a:off x="0" y="0"/>
              <a:ext cx="2099854" cy="784854"/>
            </a:xfrm>
            <a:custGeom>
              <a:avLst/>
              <a:gdLst/>
              <a:ahLst/>
              <a:cxnLst/>
              <a:rect l="l" t="t" r="r" b="b"/>
              <a:pathLst>
                <a:path w="2099854" h="812800">
                  <a:moveTo>
                    <a:pt x="49523" y="0"/>
                  </a:moveTo>
                  <a:lnTo>
                    <a:pt x="2050331" y="0"/>
                  </a:lnTo>
                  <a:cubicBezTo>
                    <a:pt x="2063465" y="0"/>
                    <a:pt x="2076061" y="5218"/>
                    <a:pt x="2085349" y="14505"/>
                  </a:cubicBezTo>
                  <a:cubicBezTo>
                    <a:pt x="2094636" y="23792"/>
                    <a:pt x="2099854" y="36388"/>
                    <a:pt x="2099854" y="49523"/>
                  </a:cubicBezTo>
                  <a:lnTo>
                    <a:pt x="2099854" y="763277"/>
                  </a:lnTo>
                  <a:cubicBezTo>
                    <a:pt x="2099854" y="776412"/>
                    <a:pt x="2094636" y="789008"/>
                    <a:pt x="2085349" y="798295"/>
                  </a:cubicBezTo>
                  <a:cubicBezTo>
                    <a:pt x="2076061" y="807582"/>
                    <a:pt x="2063465" y="812800"/>
                    <a:pt x="2050331" y="812800"/>
                  </a:cubicBezTo>
                  <a:lnTo>
                    <a:pt x="49523" y="812800"/>
                  </a:lnTo>
                  <a:cubicBezTo>
                    <a:pt x="36388" y="812800"/>
                    <a:pt x="23792" y="807582"/>
                    <a:pt x="14505" y="798295"/>
                  </a:cubicBezTo>
                  <a:cubicBezTo>
                    <a:pt x="5218" y="789008"/>
                    <a:pt x="0" y="776412"/>
                    <a:pt x="0" y="763277"/>
                  </a:cubicBezTo>
                  <a:lnTo>
                    <a:pt x="0" y="49523"/>
                  </a:lnTo>
                  <a:cubicBezTo>
                    <a:pt x="0" y="36388"/>
                    <a:pt x="5218" y="23792"/>
                    <a:pt x="14505" y="14505"/>
                  </a:cubicBezTo>
                  <a:cubicBezTo>
                    <a:pt x="23792" y="5218"/>
                    <a:pt x="36388" y="0"/>
                    <a:pt x="49523" y="0"/>
                  </a:cubicBezTo>
                  <a:close/>
                </a:path>
              </a:pathLst>
            </a:custGeom>
            <a:solidFill>
              <a:srgbClr val="AD8B73"/>
            </a:solidFill>
          </p:spPr>
        </p:sp>
        <p:sp>
          <p:nvSpPr>
            <p:cNvPr id="27" name="TextBox 10"/>
            <p:cNvSpPr txBox="1"/>
            <p:nvPr/>
          </p:nvSpPr>
          <p:spPr>
            <a:xfrm>
              <a:off x="0" y="-38100"/>
              <a:ext cx="2099854" cy="85090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28" name="TextBox 22"/>
          <p:cNvSpPr txBox="1"/>
          <p:nvPr/>
        </p:nvSpPr>
        <p:spPr>
          <a:xfrm>
            <a:off x="7500518" y="6070576"/>
            <a:ext cx="9190160" cy="3877985"/>
          </a:xfrm>
          <a:prstGeom prst="rect">
            <a:avLst/>
          </a:prstGeom>
        </p:spPr>
        <p:txBody>
          <a:bodyPr wrap="square" lIns="0" tIns="0" rIns="0" bIns="0" rtlCol="0" anchor="t">
            <a:spAutoFit/>
          </a:bodyPr>
          <a:lstStyle/>
          <a:p>
            <a:pPr algn="just"/>
            <a:r>
              <a:rPr lang="en-US" sz="3600" b="1">
                <a:latin typeface="Times New Roman" panose="02020603050405020304" pitchFamily="18" charset="0"/>
                <a:cs typeface="Times New Roman" panose="02020603050405020304" pitchFamily="18" charset="0"/>
              </a:rPr>
              <a:t>Ý nghĩa của trận đánh</a:t>
            </a:r>
            <a:r>
              <a:rPr lang="en-US" sz="3600">
                <a:latin typeface="Times New Roman" panose="02020603050405020304" pitchFamily="18" charset="0"/>
                <a:cs typeface="Times New Roman" panose="02020603050405020304" pitchFamily="18" charset="0"/>
              </a:rPr>
              <a:t>: Điện Biên Phủ là trận quyết chiến được hình thành dần trong tính toán của cả hai phía tham chiến trong chiến dịch Đông Xuân 1953-1954. Bác Hồ đã căn dặn Đại tướng rằng: “Trận này rất quan trọng phải đánh cho thắng, chắc thắng mới đánh, không chắc thắng thì không đánh”.</a:t>
            </a:r>
            <a:endParaRPr lang="en-GB" sz="3600">
              <a:latin typeface="Times New Roman" panose="02020603050405020304" pitchFamily="18" charset="0"/>
              <a:cs typeface="Times New Roman" panose="02020603050405020304" pitchFamily="18" charset="0"/>
            </a:endParaRPr>
          </a:p>
        </p:txBody>
      </p:sp>
      <p:sp>
        <p:nvSpPr>
          <p:cNvPr id="29" name="Rectangle 28"/>
          <p:cNvSpPr/>
          <p:nvPr/>
        </p:nvSpPr>
        <p:spPr>
          <a:xfrm>
            <a:off x="209035" y="3794106"/>
            <a:ext cx="4912388" cy="2308324"/>
          </a:xfrm>
          <a:prstGeom prst="rect">
            <a:avLst/>
          </a:prstGeom>
        </p:spPr>
        <p:txBody>
          <a:bodyPr wrap="square">
            <a:spAutoFit/>
          </a:bodyPr>
          <a:lstStyle/>
          <a:p>
            <a:pPr algn="ctr">
              <a:spcAft>
                <a:spcPts val="800"/>
              </a:spcAft>
            </a:pPr>
            <a:r>
              <a:rPr lang="en-US" sz="4800" b="1" kern="100" smtClean="0">
                <a:latin typeface="Times New Roman" panose="02020603050405020304" pitchFamily="18" charset="0"/>
                <a:ea typeface="Calibri" panose="020F0502020204030204" pitchFamily="34" charset="0"/>
                <a:cs typeface="Times New Roman" panose="02020603050405020304" pitchFamily="18" charset="0"/>
              </a:rPr>
              <a:t>Đây </a:t>
            </a:r>
            <a:r>
              <a:rPr lang="en-US" sz="4800" b="1" kern="100">
                <a:latin typeface="Times New Roman" panose="02020603050405020304" pitchFamily="18" charset="0"/>
                <a:ea typeface="Calibri" panose="020F0502020204030204" pitchFamily="34" charset="0"/>
                <a:cs typeface="Times New Roman" panose="02020603050405020304" pitchFamily="18" charset="0"/>
              </a:rPr>
              <a:t>là “Quyết định khó khăn nhất” vì:</a:t>
            </a:r>
            <a:r>
              <a:rPr lang="en-US" sz="1400" kern="100">
                <a:latin typeface="Calibri" panose="020F0502020204030204" pitchFamily="34" charset="0"/>
                <a:ea typeface="Calibri" panose="020F0502020204030204" pitchFamily="34" charset="0"/>
                <a:cs typeface="Times New Roman" panose="02020603050405020304" pitchFamily="18" charset="0"/>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5092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fade">
                                      <p:cBhvr>
                                        <p:cTn id="7" dur="1000"/>
                                        <p:tgtEl>
                                          <p:spTgt spid="29">
                                            <p:txEl>
                                              <p:pRg st="0" end="0"/>
                                            </p:txEl>
                                          </p:spTgt>
                                        </p:tgtEl>
                                      </p:cBhvr>
                                    </p:animEffect>
                                    <p:anim calcmode="lin" valueType="num">
                                      <p:cBhvr>
                                        <p:cTn id="8" dur="1000" fill="hold"/>
                                        <p:tgtEl>
                                          <p:spTgt spid="2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par>
                                <p:cTn id="18" presetID="16" presetClass="entr" presetSubtype="21"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down)">
                                      <p:cBhvr>
                                        <p:cTn id="28" dur="500"/>
                                        <p:tgtEl>
                                          <p:spTgt spid="22"/>
                                        </p:tgtEl>
                                      </p:cBhvr>
                                    </p:animEffect>
                                  </p:childTnLst>
                                </p:cTn>
                              </p:par>
                              <p:par>
                                <p:cTn id="29" presetID="22" presetClass="entr" presetSubtype="4"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500"/>
                                        <p:tgtEl>
                                          <p:spTgt spid="14"/>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barn(inVertical)">
                                      <p:cBhvr>
                                        <p:cTn id="39" dur="500"/>
                                        <p:tgtEl>
                                          <p:spTgt spid="28"/>
                                        </p:tgtEl>
                                      </p:cBhvr>
                                    </p:animEffect>
                                  </p:childTnLst>
                                </p:cTn>
                              </p:par>
                              <p:par>
                                <p:cTn id="40" presetID="16" presetClass="entr" presetSubtype="21" fill="hold"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barn(inVertical)">
                                      <p:cBhvr>
                                        <p:cTn id="4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2" grpId="0"/>
      <p:bldP spid="2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DEFDB"/>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8999"/>
              <a:extLst>
                <a:ext uri="{96DAC541-7B7A-43D3-8B79-37D633B846F1}">
                  <asvg:svgBlip xmlns:asvg="http://schemas.microsoft.com/office/drawing/2016/SVG/main" xmlns="" r:embed="rId3"/>
                </a:ext>
              </a:extLst>
            </a:blip>
            <a:stretch>
              <a:fillRect/>
            </a:stretch>
          </a:blipFill>
        </p:spPr>
      </p:sp>
      <p:grpSp>
        <p:nvGrpSpPr>
          <p:cNvPr id="3" name="Group 3"/>
          <p:cNvGrpSpPr/>
          <p:nvPr/>
        </p:nvGrpSpPr>
        <p:grpSpPr>
          <a:xfrm>
            <a:off x="8868963" y="571500"/>
            <a:ext cx="7972881" cy="4505902"/>
            <a:chOff x="0" y="0"/>
            <a:chExt cx="2099854" cy="812800"/>
          </a:xfrm>
        </p:grpSpPr>
        <p:sp>
          <p:nvSpPr>
            <p:cNvPr id="4" name="Freeform 4"/>
            <p:cNvSpPr/>
            <p:nvPr/>
          </p:nvSpPr>
          <p:spPr>
            <a:xfrm>
              <a:off x="0" y="0"/>
              <a:ext cx="2099854" cy="812800"/>
            </a:xfrm>
            <a:custGeom>
              <a:avLst/>
              <a:gdLst/>
              <a:ahLst/>
              <a:cxnLst/>
              <a:rect l="l" t="t" r="r" b="b"/>
              <a:pathLst>
                <a:path w="2099854" h="812800">
                  <a:moveTo>
                    <a:pt x="49523" y="0"/>
                  </a:moveTo>
                  <a:lnTo>
                    <a:pt x="2050331" y="0"/>
                  </a:lnTo>
                  <a:cubicBezTo>
                    <a:pt x="2063465" y="0"/>
                    <a:pt x="2076061" y="5218"/>
                    <a:pt x="2085349" y="14505"/>
                  </a:cubicBezTo>
                  <a:cubicBezTo>
                    <a:pt x="2094636" y="23792"/>
                    <a:pt x="2099854" y="36388"/>
                    <a:pt x="2099854" y="49523"/>
                  </a:cubicBezTo>
                  <a:lnTo>
                    <a:pt x="2099854" y="763277"/>
                  </a:lnTo>
                  <a:cubicBezTo>
                    <a:pt x="2099854" y="776412"/>
                    <a:pt x="2094636" y="789008"/>
                    <a:pt x="2085349" y="798295"/>
                  </a:cubicBezTo>
                  <a:cubicBezTo>
                    <a:pt x="2076061" y="807582"/>
                    <a:pt x="2063465" y="812800"/>
                    <a:pt x="2050331" y="812800"/>
                  </a:cubicBezTo>
                  <a:lnTo>
                    <a:pt x="49523" y="812800"/>
                  </a:lnTo>
                  <a:cubicBezTo>
                    <a:pt x="36388" y="812800"/>
                    <a:pt x="23792" y="807582"/>
                    <a:pt x="14505" y="798295"/>
                  </a:cubicBezTo>
                  <a:cubicBezTo>
                    <a:pt x="5218" y="789008"/>
                    <a:pt x="0" y="776412"/>
                    <a:pt x="0" y="763277"/>
                  </a:cubicBezTo>
                  <a:lnTo>
                    <a:pt x="0" y="49523"/>
                  </a:lnTo>
                  <a:cubicBezTo>
                    <a:pt x="0" y="36388"/>
                    <a:pt x="5218" y="23792"/>
                    <a:pt x="14505" y="14505"/>
                  </a:cubicBezTo>
                  <a:cubicBezTo>
                    <a:pt x="23792" y="5218"/>
                    <a:pt x="36388" y="0"/>
                    <a:pt x="49523" y="0"/>
                  </a:cubicBezTo>
                  <a:close/>
                </a:path>
              </a:pathLst>
            </a:custGeom>
            <a:solidFill>
              <a:srgbClr val="AD8B73"/>
            </a:solidFill>
          </p:spPr>
        </p:sp>
        <p:sp>
          <p:nvSpPr>
            <p:cNvPr id="5" name="TextBox 5"/>
            <p:cNvSpPr txBox="1"/>
            <p:nvPr/>
          </p:nvSpPr>
          <p:spPr>
            <a:xfrm>
              <a:off x="0" y="-38100"/>
              <a:ext cx="2099854" cy="85090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6" name="TextBox 6"/>
          <p:cNvSpPr txBox="1"/>
          <p:nvPr/>
        </p:nvSpPr>
        <p:spPr>
          <a:xfrm>
            <a:off x="1028700" y="4704613"/>
            <a:ext cx="6054433" cy="1192634"/>
          </a:xfrm>
          <a:prstGeom prst="rect">
            <a:avLst/>
          </a:prstGeom>
        </p:spPr>
        <p:txBody>
          <a:bodyPr lIns="0" tIns="0" rIns="0" bIns="0" rtlCol="0" anchor="t">
            <a:spAutoFit/>
          </a:bodyPr>
          <a:lstStyle/>
          <a:p>
            <a:pPr>
              <a:lnSpc>
                <a:spcPts val="9272"/>
              </a:lnSpc>
            </a:pPr>
            <a:r>
              <a:rPr lang="en-US" sz="8000" b="1">
                <a:latin typeface="Times New Roman" panose="02020603050405020304" pitchFamily="18" charset="0"/>
                <a:cs typeface="Times New Roman" panose="02020603050405020304" pitchFamily="18" charset="0"/>
              </a:rPr>
              <a:t>Nhận xét</a:t>
            </a:r>
            <a:endParaRPr lang="en-US" sz="7993">
              <a:solidFill>
                <a:srgbClr val="866255"/>
              </a:solidFill>
              <a:latin typeface="Times New Roman" panose="02020603050405020304" pitchFamily="18" charset="0"/>
              <a:ea typeface="Balmy"/>
              <a:cs typeface="Times New Roman" panose="02020603050405020304" pitchFamily="18" charset="0"/>
              <a:sym typeface="Balmy"/>
            </a:endParaRPr>
          </a:p>
        </p:txBody>
      </p:sp>
      <p:sp>
        <p:nvSpPr>
          <p:cNvPr id="7" name="Freeform 7"/>
          <p:cNvSpPr/>
          <p:nvPr/>
        </p:nvSpPr>
        <p:spPr>
          <a:xfrm rot="-4294346">
            <a:off x="14612493" y="8744964"/>
            <a:ext cx="2070377" cy="2958681"/>
          </a:xfrm>
          <a:custGeom>
            <a:avLst/>
            <a:gdLst/>
            <a:ahLst/>
            <a:cxnLst/>
            <a:rect l="l" t="t" r="r" b="b"/>
            <a:pathLst>
              <a:path w="2070377" h="2958681">
                <a:moveTo>
                  <a:pt x="0" y="0"/>
                </a:moveTo>
                <a:lnTo>
                  <a:pt x="2070378" y="0"/>
                </a:lnTo>
                <a:lnTo>
                  <a:pt x="2070378" y="2958681"/>
                </a:lnTo>
                <a:lnTo>
                  <a:pt x="0" y="2958681"/>
                </a:lnTo>
                <a:lnTo>
                  <a:pt x="0" y="0"/>
                </a:lnTo>
                <a:close/>
              </a:path>
            </a:pathLst>
          </a:custGeom>
          <a:blipFill>
            <a:blip r:embed="rId4"/>
            <a:stretch>
              <a:fillRect/>
            </a:stretch>
          </a:blipFill>
        </p:spPr>
      </p:sp>
      <p:grpSp>
        <p:nvGrpSpPr>
          <p:cNvPr id="8" name="Group 8"/>
          <p:cNvGrpSpPr/>
          <p:nvPr/>
        </p:nvGrpSpPr>
        <p:grpSpPr>
          <a:xfrm>
            <a:off x="8868963" y="5524926"/>
            <a:ext cx="7972881" cy="3733373"/>
            <a:chOff x="0" y="0"/>
            <a:chExt cx="2099854" cy="812800"/>
          </a:xfrm>
        </p:grpSpPr>
        <p:sp>
          <p:nvSpPr>
            <p:cNvPr id="9" name="Freeform 9"/>
            <p:cNvSpPr/>
            <p:nvPr/>
          </p:nvSpPr>
          <p:spPr>
            <a:xfrm>
              <a:off x="0" y="0"/>
              <a:ext cx="2099854" cy="812800"/>
            </a:xfrm>
            <a:custGeom>
              <a:avLst/>
              <a:gdLst/>
              <a:ahLst/>
              <a:cxnLst/>
              <a:rect l="l" t="t" r="r" b="b"/>
              <a:pathLst>
                <a:path w="2099854" h="812800">
                  <a:moveTo>
                    <a:pt x="49523" y="0"/>
                  </a:moveTo>
                  <a:lnTo>
                    <a:pt x="2050331" y="0"/>
                  </a:lnTo>
                  <a:cubicBezTo>
                    <a:pt x="2063465" y="0"/>
                    <a:pt x="2076061" y="5218"/>
                    <a:pt x="2085349" y="14505"/>
                  </a:cubicBezTo>
                  <a:cubicBezTo>
                    <a:pt x="2094636" y="23792"/>
                    <a:pt x="2099854" y="36388"/>
                    <a:pt x="2099854" y="49523"/>
                  </a:cubicBezTo>
                  <a:lnTo>
                    <a:pt x="2099854" y="763277"/>
                  </a:lnTo>
                  <a:cubicBezTo>
                    <a:pt x="2099854" y="776412"/>
                    <a:pt x="2094636" y="789008"/>
                    <a:pt x="2085349" y="798295"/>
                  </a:cubicBezTo>
                  <a:cubicBezTo>
                    <a:pt x="2076061" y="807582"/>
                    <a:pt x="2063465" y="812800"/>
                    <a:pt x="2050331" y="812800"/>
                  </a:cubicBezTo>
                  <a:lnTo>
                    <a:pt x="49523" y="812800"/>
                  </a:lnTo>
                  <a:cubicBezTo>
                    <a:pt x="36388" y="812800"/>
                    <a:pt x="23792" y="807582"/>
                    <a:pt x="14505" y="798295"/>
                  </a:cubicBezTo>
                  <a:cubicBezTo>
                    <a:pt x="5218" y="789008"/>
                    <a:pt x="0" y="776412"/>
                    <a:pt x="0" y="763277"/>
                  </a:cubicBezTo>
                  <a:lnTo>
                    <a:pt x="0" y="49523"/>
                  </a:lnTo>
                  <a:cubicBezTo>
                    <a:pt x="0" y="36388"/>
                    <a:pt x="5218" y="23792"/>
                    <a:pt x="14505" y="14505"/>
                  </a:cubicBezTo>
                  <a:cubicBezTo>
                    <a:pt x="23792" y="5218"/>
                    <a:pt x="36388" y="0"/>
                    <a:pt x="49523" y="0"/>
                  </a:cubicBezTo>
                  <a:close/>
                </a:path>
              </a:pathLst>
            </a:custGeom>
            <a:solidFill>
              <a:srgbClr val="AD8B73"/>
            </a:solidFill>
          </p:spPr>
        </p:sp>
        <p:sp>
          <p:nvSpPr>
            <p:cNvPr id="10" name="TextBox 10"/>
            <p:cNvSpPr txBox="1"/>
            <p:nvPr/>
          </p:nvSpPr>
          <p:spPr>
            <a:xfrm>
              <a:off x="0" y="-38100"/>
              <a:ext cx="2099854" cy="85090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1" name="AutoShape 11"/>
          <p:cNvSpPr/>
          <p:nvPr/>
        </p:nvSpPr>
        <p:spPr>
          <a:xfrm>
            <a:off x="5480425" y="5301164"/>
            <a:ext cx="1602708" cy="0"/>
          </a:xfrm>
          <a:prstGeom prst="line">
            <a:avLst/>
          </a:prstGeom>
          <a:ln w="38100" cap="flat">
            <a:solidFill>
              <a:srgbClr val="866954"/>
            </a:solidFill>
            <a:prstDash val="solid"/>
            <a:headEnd type="none" w="sm" len="sm"/>
            <a:tailEnd type="none" w="sm" len="sm"/>
          </a:ln>
        </p:spPr>
      </p:sp>
      <p:sp>
        <p:nvSpPr>
          <p:cNvPr id="12" name="AutoShape 12"/>
          <p:cNvSpPr/>
          <p:nvPr/>
        </p:nvSpPr>
        <p:spPr>
          <a:xfrm flipH="1" flipV="1">
            <a:off x="7083133" y="3534352"/>
            <a:ext cx="38100" cy="3848953"/>
          </a:xfrm>
          <a:prstGeom prst="line">
            <a:avLst/>
          </a:prstGeom>
          <a:ln w="38100" cap="flat">
            <a:solidFill>
              <a:srgbClr val="866954"/>
            </a:solidFill>
            <a:prstDash val="solid"/>
            <a:headEnd type="none" w="sm" len="sm"/>
            <a:tailEnd type="none" w="sm" len="sm"/>
          </a:ln>
        </p:spPr>
      </p:sp>
      <p:sp>
        <p:nvSpPr>
          <p:cNvPr id="13" name="AutoShape 13"/>
          <p:cNvSpPr/>
          <p:nvPr/>
        </p:nvSpPr>
        <p:spPr>
          <a:xfrm flipV="1">
            <a:off x="7064084" y="3534352"/>
            <a:ext cx="1804880" cy="0"/>
          </a:xfrm>
          <a:prstGeom prst="line">
            <a:avLst/>
          </a:prstGeom>
          <a:ln w="38100" cap="flat">
            <a:solidFill>
              <a:srgbClr val="866954"/>
            </a:solidFill>
            <a:prstDash val="solid"/>
            <a:headEnd type="none" w="sm" len="sm"/>
            <a:tailEnd type="none" w="sm" len="sm"/>
          </a:ln>
        </p:spPr>
      </p:sp>
      <p:sp>
        <p:nvSpPr>
          <p:cNvPr id="14" name="AutoShape 14"/>
          <p:cNvSpPr/>
          <p:nvPr/>
        </p:nvSpPr>
        <p:spPr>
          <a:xfrm>
            <a:off x="7083133" y="7364444"/>
            <a:ext cx="1804880" cy="0"/>
          </a:xfrm>
          <a:prstGeom prst="line">
            <a:avLst/>
          </a:prstGeom>
          <a:ln w="38100" cap="flat">
            <a:solidFill>
              <a:srgbClr val="866954"/>
            </a:solidFill>
            <a:prstDash val="solid"/>
            <a:headEnd type="none" w="sm" len="sm"/>
            <a:tailEnd type="none" w="sm" len="sm"/>
          </a:ln>
        </p:spPr>
      </p:sp>
      <p:sp>
        <p:nvSpPr>
          <p:cNvPr id="15" name="Freeform 15"/>
          <p:cNvSpPr/>
          <p:nvPr/>
        </p:nvSpPr>
        <p:spPr>
          <a:xfrm rot="-1100929">
            <a:off x="-894391" y="5710763"/>
            <a:ext cx="2479216" cy="5440176"/>
          </a:xfrm>
          <a:custGeom>
            <a:avLst/>
            <a:gdLst/>
            <a:ahLst/>
            <a:cxnLst/>
            <a:rect l="l" t="t" r="r" b="b"/>
            <a:pathLst>
              <a:path w="2479216" h="5440176">
                <a:moveTo>
                  <a:pt x="0" y="0"/>
                </a:moveTo>
                <a:lnTo>
                  <a:pt x="2479217" y="0"/>
                </a:lnTo>
                <a:lnTo>
                  <a:pt x="2479217" y="5440176"/>
                </a:lnTo>
                <a:lnTo>
                  <a:pt x="0" y="5440176"/>
                </a:lnTo>
                <a:lnTo>
                  <a:pt x="0" y="0"/>
                </a:lnTo>
                <a:close/>
              </a:path>
            </a:pathLst>
          </a:custGeom>
          <a:blipFill>
            <a:blip r:embed="rId5"/>
            <a:stretch>
              <a:fillRect/>
            </a:stretch>
          </a:blipFill>
        </p:spPr>
      </p:sp>
      <p:sp>
        <p:nvSpPr>
          <p:cNvPr id="16" name="TextBox 16"/>
          <p:cNvSpPr txBox="1"/>
          <p:nvPr/>
        </p:nvSpPr>
        <p:spPr>
          <a:xfrm>
            <a:off x="9316534" y="1002691"/>
            <a:ext cx="6725125" cy="3877985"/>
          </a:xfrm>
          <a:prstGeom prst="rect">
            <a:avLst/>
          </a:prstGeom>
        </p:spPr>
        <p:txBody>
          <a:bodyPr lIns="0" tIns="0" rIns="0" bIns="0" rtlCol="0" anchor="t">
            <a:spAutoFit/>
          </a:bodyPr>
          <a:lstStyle/>
          <a:p>
            <a:pPr algn="just"/>
            <a:r>
              <a:rPr lang="vi-VN" sz="3600">
                <a:latin typeface="Times New Roman" panose="02020603050405020304" pitchFamily="18" charset="0"/>
                <a:cs typeface="Times New Roman" panose="02020603050405020304" pitchFamily="18" charset="0"/>
              </a:rPr>
              <a:t>Q</a:t>
            </a:r>
            <a:r>
              <a:rPr lang="en-US" sz="3600" smtClean="0">
                <a:latin typeface="Times New Roman" panose="02020603050405020304" pitchFamily="18" charset="0"/>
                <a:cs typeface="Times New Roman" panose="02020603050405020304" pitchFamily="18" charset="0"/>
              </a:rPr>
              <a:t>uyết </a:t>
            </a:r>
            <a:r>
              <a:rPr lang="en-US" sz="3600">
                <a:latin typeface="Times New Roman" panose="02020603050405020304" pitchFamily="18" charset="0"/>
                <a:cs typeface="Times New Roman" panose="02020603050405020304" pitchFamily="18" charset="0"/>
              </a:rPr>
              <a:t>định đó hoàn toàn đúng đắn, đã làm nên một chiến thắng “lừng lẫy năm châu, chấn động địa cầu”, kết thúc cuộc kháng chiến chống Pháp, mở ra một trang sử mới cho Việt Nam và ghi một dấu son chói lọi vào lịch sử quân sự thế giới.</a:t>
            </a:r>
            <a:endParaRPr lang="en-GB" sz="3600">
              <a:latin typeface="Times New Roman" panose="02020603050405020304" pitchFamily="18" charset="0"/>
              <a:cs typeface="Times New Roman" panose="02020603050405020304" pitchFamily="18" charset="0"/>
            </a:endParaRPr>
          </a:p>
        </p:txBody>
      </p:sp>
      <p:sp>
        <p:nvSpPr>
          <p:cNvPr id="17" name="Freeform 17"/>
          <p:cNvSpPr/>
          <p:nvPr/>
        </p:nvSpPr>
        <p:spPr>
          <a:xfrm rot="-1100929" flipH="1" flipV="1">
            <a:off x="16019692" y="-1008160"/>
            <a:ext cx="2479216" cy="5440176"/>
          </a:xfrm>
          <a:custGeom>
            <a:avLst/>
            <a:gdLst/>
            <a:ahLst/>
            <a:cxnLst/>
            <a:rect l="l" t="t" r="r" b="b"/>
            <a:pathLst>
              <a:path w="2479216" h="5440176">
                <a:moveTo>
                  <a:pt x="2479216" y="5440177"/>
                </a:moveTo>
                <a:lnTo>
                  <a:pt x="0" y="5440177"/>
                </a:lnTo>
                <a:lnTo>
                  <a:pt x="0" y="0"/>
                </a:lnTo>
                <a:lnTo>
                  <a:pt x="2479216" y="0"/>
                </a:lnTo>
                <a:lnTo>
                  <a:pt x="2479216" y="5440177"/>
                </a:lnTo>
                <a:close/>
              </a:path>
            </a:pathLst>
          </a:custGeom>
          <a:blipFill>
            <a:blip r:embed="rId5"/>
            <a:stretch>
              <a:fillRect/>
            </a:stretch>
          </a:blipFill>
        </p:spPr>
      </p:sp>
      <p:sp>
        <p:nvSpPr>
          <p:cNvPr id="18" name="Freeform 18"/>
          <p:cNvSpPr/>
          <p:nvPr/>
        </p:nvSpPr>
        <p:spPr>
          <a:xfrm rot="-4294346" flipV="1">
            <a:off x="496197" y="-937775"/>
            <a:ext cx="2070377" cy="2958681"/>
          </a:xfrm>
          <a:custGeom>
            <a:avLst/>
            <a:gdLst/>
            <a:ahLst/>
            <a:cxnLst/>
            <a:rect l="l" t="t" r="r" b="b"/>
            <a:pathLst>
              <a:path w="2070377" h="2958681">
                <a:moveTo>
                  <a:pt x="0" y="2958682"/>
                </a:moveTo>
                <a:lnTo>
                  <a:pt x="2070378" y="2958682"/>
                </a:lnTo>
                <a:lnTo>
                  <a:pt x="2070378" y="0"/>
                </a:lnTo>
                <a:lnTo>
                  <a:pt x="0" y="0"/>
                </a:lnTo>
                <a:lnTo>
                  <a:pt x="0" y="2958682"/>
                </a:lnTo>
                <a:close/>
              </a:path>
            </a:pathLst>
          </a:custGeom>
          <a:blipFill>
            <a:blip r:embed="rId4"/>
            <a:stretch>
              <a:fillRect/>
            </a:stretch>
          </a:blipFill>
        </p:spPr>
      </p:sp>
      <p:sp>
        <p:nvSpPr>
          <p:cNvPr id="19" name="Freeform 19"/>
          <p:cNvSpPr/>
          <p:nvPr/>
        </p:nvSpPr>
        <p:spPr>
          <a:xfrm>
            <a:off x="-840951" y="-1052824"/>
            <a:ext cx="2372336" cy="2764753"/>
          </a:xfrm>
          <a:custGeom>
            <a:avLst/>
            <a:gdLst/>
            <a:ahLst/>
            <a:cxnLst/>
            <a:rect l="l" t="t" r="r" b="b"/>
            <a:pathLst>
              <a:path w="2372336" h="2764753">
                <a:moveTo>
                  <a:pt x="0" y="0"/>
                </a:moveTo>
                <a:lnTo>
                  <a:pt x="2372337" y="0"/>
                </a:lnTo>
                <a:lnTo>
                  <a:pt x="2372337" y="2764752"/>
                </a:lnTo>
                <a:lnTo>
                  <a:pt x="0" y="2764752"/>
                </a:lnTo>
                <a:lnTo>
                  <a:pt x="0" y="0"/>
                </a:lnTo>
                <a:close/>
              </a:path>
            </a:pathLst>
          </a:custGeom>
          <a:blipFill>
            <a:blip r:embed="rId6"/>
            <a:stretch>
              <a:fillRect/>
            </a:stretch>
          </a:blipFill>
        </p:spPr>
      </p:sp>
      <p:sp>
        <p:nvSpPr>
          <p:cNvPr id="20" name="Freeform 20"/>
          <p:cNvSpPr/>
          <p:nvPr/>
        </p:nvSpPr>
        <p:spPr>
          <a:xfrm>
            <a:off x="16217966" y="8430851"/>
            <a:ext cx="2372336" cy="2764753"/>
          </a:xfrm>
          <a:custGeom>
            <a:avLst/>
            <a:gdLst/>
            <a:ahLst/>
            <a:cxnLst/>
            <a:rect l="l" t="t" r="r" b="b"/>
            <a:pathLst>
              <a:path w="2372336" h="2764753">
                <a:moveTo>
                  <a:pt x="0" y="0"/>
                </a:moveTo>
                <a:lnTo>
                  <a:pt x="2372337" y="0"/>
                </a:lnTo>
                <a:lnTo>
                  <a:pt x="2372337" y="2764753"/>
                </a:lnTo>
                <a:lnTo>
                  <a:pt x="0" y="2764753"/>
                </a:lnTo>
                <a:lnTo>
                  <a:pt x="0" y="0"/>
                </a:lnTo>
                <a:close/>
              </a:path>
            </a:pathLst>
          </a:custGeom>
          <a:blipFill>
            <a:blip r:embed="rId6"/>
            <a:stretch>
              <a:fillRect/>
            </a:stretch>
          </a:blipFill>
        </p:spPr>
      </p:sp>
      <p:sp>
        <p:nvSpPr>
          <p:cNvPr id="21" name="Freeform 21"/>
          <p:cNvSpPr/>
          <p:nvPr/>
        </p:nvSpPr>
        <p:spPr>
          <a:xfrm>
            <a:off x="6279831" y="1261855"/>
            <a:ext cx="1141609" cy="529421"/>
          </a:xfrm>
          <a:custGeom>
            <a:avLst/>
            <a:gdLst/>
            <a:ahLst/>
            <a:cxnLst/>
            <a:rect l="l" t="t" r="r" b="b"/>
            <a:pathLst>
              <a:path w="1141609" h="529421">
                <a:moveTo>
                  <a:pt x="0" y="0"/>
                </a:moveTo>
                <a:lnTo>
                  <a:pt x="1141609" y="0"/>
                </a:lnTo>
                <a:lnTo>
                  <a:pt x="1141609" y="529422"/>
                </a:lnTo>
                <a:lnTo>
                  <a:pt x="0" y="52942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2" name="TextBox 22"/>
          <p:cNvSpPr txBox="1"/>
          <p:nvPr/>
        </p:nvSpPr>
        <p:spPr>
          <a:xfrm>
            <a:off x="9492842" y="5918378"/>
            <a:ext cx="6725125" cy="2769989"/>
          </a:xfrm>
          <a:prstGeom prst="rect">
            <a:avLst/>
          </a:prstGeom>
        </p:spPr>
        <p:txBody>
          <a:bodyPr lIns="0" tIns="0" rIns="0" bIns="0" rtlCol="0" anchor="t">
            <a:spAutoFit/>
          </a:bodyPr>
          <a:lstStyle/>
          <a:p>
            <a:r>
              <a:rPr lang="en-US" sz="3600">
                <a:latin typeface="Times New Roman" panose="02020603050405020304" pitchFamily="18" charset="0"/>
                <a:cs typeface="Times New Roman" panose="02020603050405020304" pitchFamily="18" charset="0"/>
              </a:rPr>
              <a:t>Thể hiện sự sáng suốt và tài cầm quân của Đại tướng Võ Nguyên Giáp: tầm nhìn chiến lược sắc bén, dám quyết định và chịu trách nhiệm trước lịch sử của dân tộc.</a:t>
            </a:r>
            <a:endParaRPr lang="en-GB" sz="3600">
              <a:latin typeface="Times New Roman" panose="02020603050405020304" pitchFamily="18" charset="0"/>
              <a:cs typeface="Times New Roman" panose="02020603050405020304" pitchFamily="18" charset="0"/>
            </a:endParaRPr>
          </a:p>
        </p:txBody>
      </p:sp>
      <p:sp>
        <p:nvSpPr>
          <p:cNvPr id="23" name="Freeform 23"/>
          <p:cNvSpPr/>
          <p:nvPr/>
        </p:nvSpPr>
        <p:spPr>
          <a:xfrm>
            <a:off x="2691296" y="8217576"/>
            <a:ext cx="1141609" cy="529421"/>
          </a:xfrm>
          <a:custGeom>
            <a:avLst/>
            <a:gdLst/>
            <a:ahLst/>
            <a:cxnLst/>
            <a:rect l="l" t="t" r="r" b="b"/>
            <a:pathLst>
              <a:path w="1141609" h="529421">
                <a:moveTo>
                  <a:pt x="0" y="0"/>
                </a:moveTo>
                <a:lnTo>
                  <a:pt x="1141609" y="0"/>
                </a:lnTo>
                <a:lnTo>
                  <a:pt x="1141609" y="529421"/>
                </a:lnTo>
                <a:lnTo>
                  <a:pt x="0" y="52942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4" name="Freeform 24"/>
          <p:cNvSpPr/>
          <p:nvPr/>
        </p:nvSpPr>
        <p:spPr>
          <a:xfrm>
            <a:off x="17259300" y="5282114"/>
            <a:ext cx="1141609" cy="529421"/>
          </a:xfrm>
          <a:custGeom>
            <a:avLst/>
            <a:gdLst/>
            <a:ahLst/>
            <a:cxnLst/>
            <a:rect l="l" t="t" r="r" b="b"/>
            <a:pathLst>
              <a:path w="1141609" h="529421">
                <a:moveTo>
                  <a:pt x="0" y="0"/>
                </a:moveTo>
                <a:lnTo>
                  <a:pt x="1141609" y="0"/>
                </a:lnTo>
                <a:lnTo>
                  <a:pt x="1141609" y="529422"/>
                </a:lnTo>
                <a:lnTo>
                  <a:pt x="0" y="52942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Tree>
    <p:extLst>
      <p:ext uri="{BB962C8B-B14F-4D97-AF65-F5344CB8AC3E}">
        <p14:creationId xmlns:p14="http://schemas.microsoft.com/office/powerpoint/2010/main" val="338161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par>
                                <p:cTn id="19" presetID="16" presetClass="entr" presetSubtype="21"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par>
                                <p:cTn id="22" presetID="16" presetClass="entr" presetSubtype="21"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arn(inVertical)">
                                      <p:cBhvr>
                                        <p:cTn id="32" dur="500"/>
                                        <p:tgtEl>
                                          <p:spTgt spid="22"/>
                                        </p:tgtEl>
                                      </p:cBhvr>
                                    </p:animEffect>
                                  </p:childTnLst>
                                </p:cTn>
                              </p:par>
                              <p:par>
                                <p:cTn id="33" presetID="16" presetClass="entr" presetSubtype="21"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6" grpId="0"/>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3CAA5"/>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421857" y="812919"/>
            <a:ext cx="15444287" cy="11467383"/>
          </a:xfrm>
          <a:custGeom>
            <a:avLst/>
            <a:gdLst/>
            <a:ahLst/>
            <a:cxnLst/>
            <a:rect l="l" t="t" r="r" b="b"/>
            <a:pathLst>
              <a:path w="15444287" h="11467383">
                <a:moveTo>
                  <a:pt x="0" y="0"/>
                </a:moveTo>
                <a:lnTo>
                  <a:pt x="15444286" y="0"/>
                </a:lnTo>
                <a:lnTo>
                  <a:pt x="15444286" y="11467383"/>
                </a:lnTo>
                <a:lnTo>
                  <a:pt x="0" y="1146738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rot="227736">
            <a:off x="1327736" y="-608076"/>
            <a:ext cx="7315200" cy="3273552"/>
          </a:xfrm>
          <a:custGeom>
            <a:avLst/>
            <a:gdLst/>
            <a:ahLst/>
            <a:cxnLst/>
            <a:rect l="l" t="t" r="r" b="b"/>
            <a:pathLst>
              <a:path w="7315200" h="3273552">
                <a:moveTo>
                  <a:pt x="0" y="0"/>
                </a:moveTo>
                <a:lnTo>
                  <a:pt x="7315200" y="0"/>
                </a:lnTo>
                <a:lnTo>
                  <a:pt x="7315200" y="3273552"/>
                </a:lnTo>
                <a:lnTo>
                  <a:pt x="0" y="3273552"/>
                </a:lnTo>
                <a:lnTo>
                  <a:pt x="0" y="0"/>
                </a:lnTo>
                <a:close/>
              </a:path>
            </a:pathLst>
          </a:custGeom>
          <a:blipFill>
            <a:blip r:embed="rId6">
              <a:extLst>
                <a:ext uri="{96DAC541-7B7A-43D3-8B79-37D633B846F1}">
                  <asvg:svgBlip xmlns:asvg="http://schemas.microsoft.com/office/drawing/2016/SVG/main" xmlns="" r:embed="rId8"/>
                </a:ext>
              </a:extLst>
            </a:blip>
            <a:stretch>
              <a:fillRect/>
            </a:stretch>
          </a:blipFill>
        </p:spPr>
      </p:sp>
      <p:sp>
        <p:nvSpPr>
          <p:cNvPr id="13" name="Freeform 13"/>
          <p:cNvSpPr/>
          <p:nvPr/>
        </p:nvSpPr>
        <p:spPr>
          <a:xfrm>
            <a:off x="15058896" y="-1162024"/>
            <a:ext cx="3315865" cy="3278608"/>
          </a:xfrm>
          <a:custGeom>
            <a:avLst/>
            <a:gdLst/>
            <a:ahLst/>
            <a:cxnLst/>
            <a:rect l="l" t="t" r="r" b="b"/>
            <a:pathLst>
              <a:path w="3315865" h="3278608">
                <a:moveTo>
                  <a:pt x="0" y="0"/>
                </a:moveTo>
                <a:lnTo>
                  <a:pt x="3315865" y="0"/>
                </a:lnTo>
                <a:lnTo>
                  <a:pt x="3315865" y="3278608"/>
                </a:lnTo>
                <a:lnTo>
                  <a:pt x="0" y="3278608"/>
                </a:lnTo>
                <a:lnTo>
                  <a:pt x="0" y="0"/>
                </a:lnTo>
                <a:close/>
              </a:path>
            </a:pathLst>
          </a:custGeom>
          <a:blipFill>
            <a:blip r:embed="rId9"/>
            <a:stretch>
              <a:fillRect/>
            </a:stretch>
          </a:blipFill>
        </p:spPr>
      </p:sp>
      <p:sp>
        <p:nvSpPr>
          <p:cNvPr id="14" name="Freeform 14"/>
          <p:cNvSpPr/>
          <p:nvPr/>
        </p:nvSpPr>
        <p:spPr>
          <a:xfrm rot="-568949">
            <a:off x="15582518" y="6642247"/>
            <a:ext cx="3353564" cy="5146879"/>
          </a:xfrm>
          <a:custGeom>
            <a:avLst/>
            <a:gdLst/>
            <a:ahLst/>
            <a:cxnLst/>
            <a:rect l="l" t="t" r="r" b="b"/>
            <a:pathLst>
              <a:path w="3353564" h="5146879">
                <a:moveTo>
                  <a:pt x="0" y="0"/>
                </a:moveTo>
                <a:lnTo>
                  <a:pt x="3353564" y="0"/>
                </a:lnTo>
                <a:lnTo>
                  <a:pt x="3353564" y="5146879"/>
                </a:lnTo>
                <a:lnTo>
                  <a:pt x="0" y="5146879"/>
                </a:lnTo>
                <a:lnTo>
                  <a:pt x="0" y="0"/>
                </a:lnTo>
                <a:close/>
              </a:path>
            </a:pathLst>
          </a:custGeom>
          <a:blipFill>
            <a:blip r:embed="rId10"/>
            <a:stretch>
              <a:fillRect/>
            </a:stretch>
          </a:blipFill>
        </p:spPr>
      </p:sp>
      <p:sp>
        <p:nvSpPr>
          <p:cNvPr id="15" name="Freeform 15"/>
          <p:cNvSpPr/>
          <p:nvPr/>
        </p:nvSpPr>
        <p:spPr>
          <a:xfrm rot="-4538435" flipH="1" flipV="1">
            <a:off x="1165062" y="7745164"/>
            <a:ext cx="2563260" cy="4877313"/>
          </a:xfrm>
          <a:custGeom>
            <a:avLst/>
            <a:gdLst/>
            <a:ahLst/>
            <a:cxnLst/>
            <a:rect l="l" t="t" r="r" b="b"/>
            <a:pathLst>
              <a:path w="2563260" h="4877313">
                <a:moveTo>
                  <a:pt x="2563260" y="4877313"/>
                </a:moveTo>
                <a:lnTo>
                  <a:pt x="0" y="4877313"/>
                </a:lnTo>
                <a:lnTo>
                  <a:pt x="0" y="0"/>
                </a:lnTo>
                <a:lnTo>
                  <a:pt x="2563260" y="0"/>
                </a:lnTo>
                <a:lnTo>
                  <a:pt x="2563260" y="4877313"/>
                </a:lnTo>
                <a:close/>
              </a:path>
            </a:pathLst>
          </a:custGeom>
          <a:blipFill>
            <a:blip r:embed="rId11"/>
            <a:stretch>
              <a:fillRect/>
            </a:stretch>
          </a:blipFill>
        </p:spPr>
      </p:sp>
      <p:sp>
        <p:nvSpPr>
          <p:cNvPr id="17" name="TextBox 17"/>
          <p:cNvSpPr txBox="1"/>
          <p:nvPr/>
        </p:nvSpPr>
        <p:spPr>
          <a:xfrm>
            <a:off x="2539170" y="4896902"/>
            <a:ext cx="6204093" cy="2462213"/>
          </a:xfrm>
          <a:prstGeom prst="rect">
            <a:avLst/>
          </a:prstGeom>
        </p:spPr>
        <p:txBody>
          <a:bodyPr lIns="0" tIns="0" rIns="0" bIns="0" rtlCol="0" anchor="t">
            <a:spAutoFit/>
          </a:bodyPr>
          <a:lstStyle/>
          <a:p>
            <a:r>
              <a:rPr lang="en-US" sz="8000" b="1">
                <a:latin typeface="Times New Roman" panose="02020603050405020304" pitchFamily="18" charset="0"/>
                <a:cs typeface="Times New Roman" panose="02020603050405020304" pitchFamily="18" charset="0"/>
              </a:rPr>
              <a:t>b. Đặc trưng thể loại hồi kí </a:t>
            </a:r>
            <a:endParaRPr lang="en-GB" sz="8000">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007583" y="2782332"/>
            <a:ext cx="5958401" cy="2855572"/>
          </a:xfrm>
          <a:prstGeom prst="rect">
            <a:avLst/>
          </a:prstGeom>
        </p:spPr>
      </p:pic>
      <p:sp>
        <p:nvSpPr>
          <p:cNvPr id="19" name="Freeform 8"/>
          <p:cNvSpPr/>
          <p:nvPr/>
        </p:nvSpPr>
        <p:spPr>
          <a:xfrm>
            <a:off x="9595883" y="2270440"/>
            <a:ext cx="6781800" cy="3491217"/>
          </a:xfrm>
          <a:custGeom>
            <a:avLst/>
            <a:gdLst/>
            <a:ahLst/>
            <a:cxnLst/>
            <a:rect l="l" t="t" r="r" b="b"/>
            <a:pathLst>
              <a:path w="6241318" h="2814267">
                <a:moveTo>
                  <a:pt x="0" y="0"/>
                </a:moveTo>
                <a:lnTo>
                  <a:pt x="6241318" y="0"/>
                </a:lnTo>
                <a:lnTo>
                  <a:pt x="6241318" y="2814267"/>
                </a:lnTo>
                <a:lnTo>
                  <a:pt x="0" y="2814267"/>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pic>
        <p:nvPicPr>
          <p:cNvPr id="20" name="Picture 1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990340" y="6401166"/>
            <a:ext cx="6087859" cy="3089434"/>
          </a:xfrm>
          <a:prstGeom prst="rect">
            <a:avLst/>
          </a:prstGeom>
        </p:spPr>
      </p:pic>
      <p:sp>
        <p:nvSpPr>
          <p:cNvPr id="21" name="Freeform 12"/>
          <p:cNvSpPr/>
          <p:nvPr/>
        </p:nvSpPr>
        <p:spPr>
          <a:xfrm>
            <a:off x="9624378" y="6146610"/>
            <a:ext cx="6819781" cy="3492690"/>
          </a:xfrm>
          <a:custGeom>
            <a:avLst/>
            <a:gdLst/>
            <a:ahLst/>
            <a:cxnLst/>
            <a:rect l="l" t="t" r="r" b="b"/>
            <a:pathLst>
              <a:path w="6241318" h="2814267">
                <a:moveTo>
                  <a:pt x="0" y="0"/>
                </a:moveTo>
                <a:lnTo>
                  <a:pt x="6241318" y="0"/>
                </a:lnTo>
                <a:lnTo>
                  <a:pt x="6241318" y="2814267"/>
                </a:lnTo>
                <a:lnTo>
                  <a:pt x="0" y="2814267"/>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Tree>
    <p:extLst>
      <p:ext uri="{BB962C8B-B14F-4D97-AF65-F5344CB8AC3E}">
        <p14:creationId xmlns:p14="http://schemas.microsoft.com/office/powerpoint/2010/main" val="3558902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barn(inVertical)">
                                      <p:cBhvr>
                                        <p:cTn id="7"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3CAA5"/>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807752" y="342900"/>
            <a:ext cx="16946847" cy="9601200"/>
          </a:xfrm>
          <a:custGeom>
            <a:avLst/>
            <a:gdLst/>
            <a:ahLst/>
            <a:cxnLst/>
            <a:rect l="l" t="t" r="r" b="b"/>
            <a:pathLst>
              <a:path w="15444287" h="11467383">
                <a:moveTo>
                  <a:pt x="0" y="0"/>
                </a:moveTo>
                <a:lnTo>
                  <a:pt x="15444286" y="0"/>
                </a:lnTo>
                <a:lnTo>
                  <a:pt x="15444286" y="11467383"/>
                </a:lnTo>
                <a:lnTo>
                  <a:pt x="0" y="1146738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16005779" y="4279574"/>
            <a:ext cx="3086100" cy="6172200"/>
          </a:xfrm>
          <a:custGeom>
            <a:avLst/>
            <a:gdLst/>
            <a:ahLst/>
            <a:cxnLst/>
            <a:rect l="l" t="t" r="r" b="b"/>
            <a:pathLst>
              <a:path w="3086100" h="6172200">
                <a:moveTo>
                  <a:pt x="0" y="0"/>
                </a:moveTo>
                <a:lnTo>
                  <a:pt x="3086100" y="0"/>
                </a:lnTo>
                <a:lnTo>
                  <a:pt x="3086100" y="6172200"/>
                </a:lnTo>
                <a:lnTo>
                  <a:pt x="0" y="6172200"/>
                </a:lnTo>
                <a:lnTo>
                  <a:pt x="0" y="0"/>
                </a:lnTo>
                <a:close/>
              </a:path>
            </a:pathLst>
          </a:custGeom>
          <a:blipFill>
            <a:blip r:embed="rId6">
              <a:extLst>
                <a:ext uri="{96DAC541-7B7A-43D3-8B79-37D633B846F1}">
                  <asvg:svgBlip xmlns:asvg="http://schemas.microsoft.com/office/drawing/2016/SVG/main" xmlns="" r:embed="rId10"/>
                </a:ext>
              </a:extLst>
            </a:blip>
            <a:stretch>
              <a:fillRect/>
            </a:stretch>
          </a:blipFill>
        </p:spPr>
      </p:sp>
      <p:sp>
        <p:nvSpPr>
          <p:cNvPr id="4" name="Rectangle 3"/>
          <p:cNvSpPr/>
          <p:nvPr/>
        </p:nvSpPr>
        <p:spPr>
          <a:xfrm>
            <a:off x="2667000" y="727119"/>
            <a:ext cx="5495415" cy="743473"/>
          </a:xfrm>
          <a:prstGeom prst="rect">
            <a:avLst/>
          </a:prstGeom>
        </p:spPr>
        <p:txBody>
          <a:bodyPr wrap="none">
            <a:spAutoFit/>
          </a:bodyPr>
          <a:lstStyle/>
          <a:p>
            <a:pPr algn="just">
              <a:lnSpc>
                <a:spcPct val="115000"/>
              </a:lnSpc>
              <a:spcAft>
                <a:spcPts val="800"/>
              </a:spcAft>
              <a:tabLst>
                <a:tab pos="1386840" algn="l"/>
              </a:tabLst>
            </a:pPr>
            <a:r>
              <a:rPr lang="en-US" sz="4000" b="1">
                <a:latin typeface="Times New Roman" panose="02020603050405020304" pitchFamily="18" charset="0"/>
                <a:cs typeface="Times New Roman" panose="02020603050405020304" pitchFamily="18" charset="0"/>
              </a:rPr>
              <a:t>Tính xác thực của hồi kí</a:t>
            </a:r>
            <a:endParaRPr lang="en-GB" sz="40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1553544" y="1735185"/>
            <a:ext cx="7306612" cy="1754326"/>
          </a:xfrm>
          <a:prstGeom prst="rect">
            <a:avLst/>
          </a:prstGeom>
        </p:spPr>
        <p:txBody>
          <a:bodyPr wrap="square">
            <a:spAutoFit/>
          </a:bodyPr>
          <a:lstStyle/>
          <a:p>
            <a:pPr algn="just">
              <a:spcAft>
                <a:spcPts val="800"/>
              </a:spcAft>
            </a:pPr>
            <a:r>
              <a:rPr lang="en-US" sz="3600" kern="100">
                <a:latin typeface="Times New Roman" panose="02020603050405020304" pitchFamily="18" charset="0"/>
                <a:ea typeface="Calibri" panose="020F0502020204030204" pitchFamily="34" charset="0"/>
                <a:cs typeface="Times New Roman" panose="02020603050405020304" pitchFamily="18" charset="0"/>
              </a:rPr>
              <a:t>+ </a:t>
            </a:r>
            <a:r>
              <a:rPr lang="en-US" sz="3600" b="1" kern="100">
                <a:latin typeface="Times New Roman" panose="02020603050405020304" pitchFamily="18" charset="0"/>
                <a:ea typeface="Calibri" panose="020F0502020204030204" pitchFamily="34" charset="0"/>
                <a:cs typeface="Times New Roman" panose="02020603050405020304" pitchFamily="18" charset="0"/>
              </a:rPr>
              <a:t>Người kể</a:t>
            </a:r>
            <a:r>
              <a:rPr lang="en-US" sz="3600" kern="100">
                <a:latin typeface="Times New Roman" panose="02020603050405020304" pitchFamily="18" charset="0"/>
                <a:ea typeface="Calibri" panose="020F0502020204030204" pitchFamily="34" charset="0"/>
                <a:cs typeface="Times New Roman" panose="02020603050405020304" pitchFamily="18" charset="0"/>
              </a:rPr>
              <a:t>: Đại tướng Võ Nguyên Giáp, người trực tiếp chỉ huy chiến dịch, trực tiếp tham gia  sự kiện.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1563537" y="3579665"/>
            <a:ext cx="7302864" cy="1200329"/>
          </a:xfrm>
          <a:prstGeom prst="rect">
            <a:avLst/>
          </a:prstGeom>
        </p:spPr>
        <p:txBody>
          <a:bodyPr wrap="square">
            <a:spAutoFit/>
          </a:bodyPr>
          <a:lstStyle/>
          <a:p>
            <a:r>
              <a:rPr lang="en-US" sz="3600" kern="100">
                <a:latin typeface="Times New Roman" panose="02020603050405020304" pitchFamily="18" charset="0"/>
                <a:ea typeface="Calibri" panose="020F0502020204030204" pitchFamily="34" charset="0"/>
                <a:cs typeface="Times New Roman" panose="02020603050405020304" pitchFamily="18" charset="0"/>
              </a:rPr>
              <a:t>+ </a:t>
            </a:r>
            <a:r>
              <a:rPr lang="en-US" sz="3600" b="1" kern="100">
                <a:latin typeface="Times New Roman" panose="02020603050405020304" pitchFamily="18" charset="0"/>
                <a:ea typeface="Calibri" panose="020F0502020204030204" pitchFamily="34" charset="0"/>
                <a:cs typeface="Times New Roman" panose="02020603050405020304" pitchFamily="18" charset="0"/>
              </a:rPr>
              <a:t>Nội dung, sự kiện được kể</a:t>
            </a:r>
            <a:r>
              <a:rPr lang="en-US" sz="3600" kern="100">
                <a:latin typeface="Times New Roman" panose="02020603050405020304" pitchFamily="18" charset="0"/>
                <a:ea typeface="Calibri" panose="020F0502020204030204" pitchFamily="34" charset="0"/>
                <a:cs typeface="Times New Roman" panose="02020603050405020304" pitchFamily="18" charset="0"/>
              </a:rPr>
              <a:t>:  Những sự kiện có thật trong lịch sử. </a:t>
            </a:r>
            <a:endParaRPr lang="en-GB" sz="3600">
              <a:latin typeface="Times New Roman" panose="02020603050405020304" pitchFamily="18" charset="0"/>
              <a:cs typeface="Times New Roman" panose="02020603050405020304" pitchFamily="18" charset="0"/>
            </a:endParaRPr>
          </a:p>
        </p:txBody>
      </p:sp>
      <p:sp>
        <p:nvSpPr>
          <p:cNvPr id="9" name="Rectangle 8"/>
          <p:cNvSpPr/>
          <p:nvPr/>
        </p:nvSpPr>
        <p:spPr>
          <a:xfrm>
            <a:off x="1563537" y="4870148"/>
            <a:ext cx="7449019" cy="2308324"/>
          </a:xfrm>
          <a:prstGeom prst="rect">
            <a:avLst/>
          </a:prstGeom>
        </p:spPr>
        <p:txBody>
          <a:bodyPr wrap="square">
            <a:spAutoFit/>
          </a:bodyPr>
          <a:lstStyle/>
          <a:p>
            <a:pPr algn="just">
              <a:spcAft>
                <a:spcPts val="800"/>
              </a:spcAft>
            </a:pPr>
            <a:r>
              <a:rPr lang="en-US" sz="3600" kern="100">
                <a:latin typeface="Times New Roman" panose="02020603050405020304" pitchFamily="18" charset="0"/>
                <a:ea typeface="Calibri" panose="020F0502020204030204" pitchFamily="34" charset="0"/>
                <a:cs typeface="Times New Roman" panose="02020603050405020304" pitchFamily="18" charset="0"/>
              </a:rPr>
              <a:t>+ </a:t>
            </a:r>
            <a:r>
              <a:rPr lang="en-US" sz="3600" b="1" kern="100">
                <a:latin typeface="Times New Roman" panose="02020603050405020304" pitchFamily="18" charset="0"/>
                <a:ea typeface="Calibri" panose="020F0502020204030204" pitchFamily="34" charset="0"/>
                <a:cs typeface="Times New Roman" panose="02020603050405020304" pitchFamily="18" charset="0"/>
              </a:rPr>
              <a:t>Thời gian, địa điểm, số liệu cụ thể</a:t>
            </a:r>
            <a:r>
              <a:rPr lang="en-US" sz="3600" kern="100">
                <a:latin typeface="Times New Roman" panose="02020603050405020304" pitchFamily="18" charset="0"/>
                <a:ea typeface="Calibri" panose="020F0502020204030204" pitchFamily="34" charset="0"/>
                <a:cs typeface="Times New Roman" panose="02020603050405020304" pitchFamily="18" charset="0"/>
              </a:rPr>
              <a:t>: 14h30; 17h ; 26/01/1954; Đại đoàn 308; Trần Đình; Hành lang Điện Biên Phủ, Luông Pha Băng, Tây Nguyên…</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10"/>
          <p:cNvSpPr/>
          <p:nvPr/>
        </p:nvSpPr>
        <p:spPr>
          <a:xfrm>
            <a:off x="1494481" y="7365674"/>
            <a:ext cx="7840452" cy="1754326"/>
          </a:xfrm>
          <a:prstGeom prst="rect">
            <a:avLst/>
          </a:prstGeom>
        </p:spPr>
        <p:txBody>
          <a:bodyPr wrap="square">
            <a:spAutoFit/>
          </a:bodyPr>
          <a:lstStyle/>
          <a:p>
            <a:r>
              <a:rPr lang="en-US" sz="3600" kern="100">
                <a:latin typeface="Times New Roman" panose="02020603050405020304" pitchFamily="18" charset="0"/>
                <a:ea typeface="Calibri" panose="020F0502020204030204" pitchFamily="34" charset="0"/>
                <a:cs typeface="Times New Roman" panose="02020603050405020304" pitchFamily="18" charset="0"/>
              </a:rPr>
              <a:t>+ </a:t>
            </a:r>
            <a:r>
              <a:rPr lang="en-US" sz="3600" b="1" kern="100">
                <a:latin typeface="Times New Roman" panose="02020603050405020304" pitchFamily="18" charset="0"/>
                <a:ea typeface="Calibri" panose="020F0502020204030204" pitchFamily="34" charset="0"/>
                <a:cs typeface="Times New Roman" panose="02020603050405020304" pitchFamily="18" charset="0"/>
              </a:rPr>
              <a:t>Ngôn ngữ và cách diễn đạt</a:t>
            </a:r>
            <a:r>
              <a:rPr lang="en-US" sz="3600" kern="100">
                <a:latin typeface="Times New Roman" panose="02020603050405020304" pitchFamily="18" charset="0"/>
                <a:ea typeface="Calibri" panose="020F0502020204030204" pitchFamily="34" charset="0"/>
                <a:cs typeface="Times New Roman" panose="02020603050405020304" pitchFamily="18" charset="0"/>
              </a:rPr>
              <a:t>: chân thực và tự nhiên, phản ánh rõ ràng quan điểm và cảm xúc của Đại tướng. </a:t>
            </a:r>
            <a:endParaRPr lang="en-GB" sz="3600">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96424" y="1740681"/>
            <a:ext cx="7524750" cy="623743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4289646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3CAA5"/>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asvg="http://schemas.microsoft.com/office/drawing/2016/SVG/main" xmlns="" r:embed="rId3"/>
                </a:ext>
              </a:extLst>
            </a:blip>
            <a:stretch>
              <a:fillRect/>
            </a:stretch>
          </a:blipFill>
        </p:spPr>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73198" y="3035964"/>
            <a:ext cx="5331122" cy="3580024"/>
          </a:xfrm>
          <a:prstGeom prst="rect">
            <a:avLst/>
          </a:prstGeom>
        </p:spPr>
      </p:pic>
      <p:sp>
        <p:nvSpPr>
          <p:cNvPr id="15" name="Freeform 5"/>
          <p:cNvSpPr/>
          <p:nvPr/>
        </p:nvSpPr>
        <p:spPr>
          <a:xfrm>
            <a:off x="13440798" y="673499"/>
            <a:ext cx="7274332" cy="8890850"/>
          </a:xfrm>
          <a:custGeom>
            <a:avLst/>
            <a:gdLst/>
            <a:ahLst/>
            <a:cxnLst/>
            <a:rect l="l" t="t" r="r" b="b"/>
            <a:pathLst>
              <a:path w="7274332" h="8890850">
                <a:moveTo>
                  <a:pt x="0" y="0"/>
                </a:moveTo>
                <a:lnTo>
                  <a:pt x="7274332" y="0"/>
                </a:lnTo>
                <a:lnTo>
                  <a:pt x="7274332" y="8890850"/>
                </a:lnTo>
                <a:lnTo>
                  <a:pt x="0" y="8890850"/>
                </a:lnTo>
                <a:lnTo>
                  <a:pt x="0" y="0"/>
                </a:lnTo>
                <a:close/>
              </a:path>
            </a:pathLst>
          </a:custGeom>
          <a:blipFill>
            <a:blip r:embed="rId5">
              <a:extLst>
                <a:ext uri="{96DAC541-7B7A-43D3-8B79-37D633B846F1}">
                  <asvg:svgBlip xmlns:asvg="http://schemas.microsoft.com/office/drawing/2016/SVG/main" xmlns="" r:embed="rId8"/>
                </a:ext>
              </a:extLst>
            </a:blip>
            <a:stretch>
              <a:fillRect/>
            </a:stretch>
          </a:blipFill>
        </p:spPr>
      </p:sp>
      <p:sp>
        <p:nvSpPr>
          <p:cNvPr id="16" name="Freeform 10"/>
          <p:cNvSpPr/>
          <p:nvPr/>
        </p:nvSpPr>
        <p:spPr>
          <a:xfrm>
            <a:off x="13862683" y="7341604"/>
            <a:ext cx="3396617" cy="1112392"/>
          </a:xfrm>
          <a:custGeom>
            <a:avLst/>
            <a:gdLst/>
            <a:ahLst/>
            <a:cxnLst/>
            <a:rect l="l" t="t" r="r" b="b"/>
            <a:pathLst>
              <a:path w="3396617" h="1112392">
                <a:moveTo>
                  <a:pt x="0" y="0"/>
                </a:moveTo>
                <a:lnTo>
                  <a:pt x="3396617" y="0"/>
                </a:lnTo>
                <a:lnTo>
                  <a:pt x="3396617" y="1112392"/>
                </a:lnTo>
                <a:lnTo>
                  <a:pt x="0" y="1112392"/>
                </a:lnTo>
                <a:lnTo>
                  <a:pt x="0" y="0"/>
                </a:lnTo>
                <a:close/>
              </a:path>
            </a:pathLst>
          </a:custGeom>
          <a:blipFill>
            <a:blip r:embed="rId9">
              <a:extLst>
                <a:ext uri="{96DAC541-7B7A-43D3-8B79-37D633B846F1}">
                  <asvg:svgBlip xmlns:asvg="http://schemas.microsoft.com/office/drawing/2016/SVG/main" xmlns="" r:embed="rId18"/>
                </a:ext>
              </a:extLst>
            </a:blip>
            <a:stretch>
              <a:fillRect/>
            </a:stretch>
          </a:blipFill>
        </p:spPr>
      </p:sp>
      <p:sp>
        <p:nvSpPr>
          <p:cNvPr id="17" name="Freeform 4"/>
          <p:cNvSpPr/>
          <p:nvPr/>
        </p:nvSpPr>
        <p:spPr>
          <a:xfrm rot="-5400000" flipH="1" flipV="1">
            <a:off x="978885" y="-2933760"/>
            <a:ext cx="10283260" cy="16105367"/>
          </a:xfrm>
          <a:custGeom>
            <a:avLst/>
            <a:gdLst/>
            <a:ahLst/>
            <a:cxnLst/>
            <a:rect l="l" t="t" r="r" b="b"/>
            <a:pathLst>
              <a:path w="8940001" h="13494341">
                <a:moveTo>
                  <a:pt x="8940001" y="13494341"/>
                </a:moveTo>
                <a:lnTo>
                  <a:pt x="0" y="13494341"/>
                </a:lnTo>
                <a:lnTo>
                  <a:pt x="0" y="0"/>
                </a:lnTo>
                <a:lnTo>
                  <a:pt x="8940001" y="0"/>
                </a:lnTo>
                <a:lnTo>
                  <a:pt x="8940001" y="13494341"/>
                </a:lnTo>
                <a:close/>
              </a:path>
            </a:pathLst>
          </a:custGeom>
          <a:blipFill>
            <a:blip r:embed="rId19">
              <a:extLst>
                <a:ext uri="{96DAC541-7B7A-43D3-8B79-37D633B846F1}">
                  <asvg:svgBlip xmlns:asvg="http://schemas.microsoft.com/office/drawing/2016/SVG/main" xmlns="" r:embed="rId6"/>
                </a:ext>
              </a:extLst>
            </a:blip>
            <a:stretch>
              <a:fillRect/>
            </a:stretch>
          </a:blipFill>
        </p:spPr>
      </p:sp>
      <p:sp>
        <p:nvSpPr>
          <p:cNvPr id="19" name="TextBox 13"/>
          <p:cNvSpPr txBox="1"/>
          <p:nvPr/>
        </p:nvSpPr>
        <p:spPr>
          <a:xfrm>
            <a:off x="2057400" y="1370487"/>
            <a:ext cx="7492269" cy="1015663"/>
          </a:xfrm>
          <a:prstGeom prst="rect">
            <a:avLst/>
          </a:prstGeom>
        </p:spPr>
        <p:txBody>
          <a:bodyPr wrap="square" lIns="0" tIns="0" rIns="0" bIns="0" rtlCol="0" anchor="t">
            <a:spAutoFit/>
          </a:bodyPr>
          <a:lstStyle/>
          <a:p>
            <a:r>
              <a:rPr lang="en-US" sz="6600" b="1" smtClean="0">
                <a:latin typeface="Times New Roman" panose="02020603050405020304" pitchFamily="18" charset="0"/>
                <a:cs typeface="Times New Roman" panose="02020603050405020304" pitchFamily="18" charset="0"/>
              </a:rPr>
              <a:t>Thủ </a:t>
            </a:r>
            <a:r>
              <a:rPr lang="en-US" sz="6600" b="1">
                <a:latin typeface="Times New Roman" panose="02020603050405020304" pitchFamily="18" charset="0"/>
                <a:cs typeface="Times New Roman" panose="02020603050405020304" pitchFamily="18" charset="0"/>
              </a:rPr>
              <a:t>pháp trần thuật </a:t>
            </a:r>
            <a:endParaRPr lang="en-GB" sz="6600">
              <a:latin typeface="Times New Roman" panose="02020603050405020304" pitchFamily="18" charset="0"/>
              <a:cs typeface="Times New Roman" panose="02020603050405020304" pitchFamily="18" charset="0"/>
            </a:endParaRPr>
          </a:p>
        </p:txBody>
      </p:sp>
      <p:sp>
        <p:nvSpPr>
          <p:cNvPr id="20" name="Rectangle 19"/>
          <p:cNvSpPr/>
          <p:nvPr/>
        </p:nvSpPr>
        <p:spPr>
          <a:xfrm>
            <a:off x="1231534" y="3226097"/>
            <a:ext cx="9144000" cy="5521704"/>
          </a:xfrm>
          <a:prstGeom prst="rect">
            <a:avLst/>
          </a:prstGeom>
        </p:spPr>
        <p:txBody>
          <a:bodyPr>
            <a:spAutoFit/>
          </a:bodyPr>
          <a:lstStyle/>
          <a:p>
            <a:pPr algn="just">
              <a:lnSpc>
                <a:spcPct val="150000"/>
              </a:lnSpc>
            </a:pPr>
            <a:r>
              <a:rPr lang="en-US" sz="4000">
                <a:latin typeface="Times New Roman" panose="02020603050405020304" pitchFamily="18" charset="0"/>
                <a:cs typeface="Times New Roman" panose="02020603050405020304" pitchFamily="18" charset="0"/>
              </a:rPr>
              <a:t>+ Được sử dụng ở phần hai của văn bản, kể lại cuộc họp vào sáng ngày 26 tháng 1 năm 1954 của đại tướng Võ Nguyên Giáp với các cán bộ trong Đảng uỷ để bàn về quyết định thay đổi phương châm tác chiến.</a:t>
            </a:r>
            <a:endParaRPr lang="en-GB" sz="4000">
              <a:latin typeface="Times New Roman" panose="02020603050405020304" pitchFamily="18" charset="0"/>
              <a:cs typeface="Times New Roman" panose="02020603050405020304" pitchFamily="18" charset="0"/>
            </a:endParaRPr>
          </a:p>
          <a:p>
            <a:pPr algn="just">
              <a:lnSpc>
                <a:spcPct val="150000"/>
              </a:lnSpc>
            </a:pPr>
            <a:r>
              <a:rPr lang="en-US" sz="4000">
                <a:latin typeface="Times New Roman" panose="02020603050405020304" pitchFamily="18" charset="0"/>
                <a:cs typeface="Times New Roman" panose="02020603050405020304" pitchFamily="18" charset="0"/>
              </a:rPr>
              <a:t>+ Người kể: nhân vật “tôi”, ngôi thứ </a:t>
            </a:r>
            <a:r>
              <a:rPr lang="en-US" sz="4000" smtClean="0">
                <a:latin typeface="Times New Roman" panose="02020603050405020304" pitchFamily="18" charset="0"/>
                <a:cs typeface="Times New Roman" panose="02020603050405020304" pitchFamily="18" charset="0"/>
              </a:rPr>
              <a:t>nhất</a:t>
            </a:r>
            <a:endParaRPr lang="en-GB"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48413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0">
                                            <p:txEl>
                                              <p:pRg st="0" end="0"/>
                                            </p:txEl>
                                          </p:spTgt>
                                        </p:tgtEl>
                                        <p:attrNameLst>
                                          <p:attrName>style.visibility</p:attrName>
                                        </p:attrNameLst>
                                      </p:cBhvr>
                                      <p:to>
                                        <p:strVal val="visible"/>
                                      </p:to>
                                    </p:set>
                                    <p:animEffect transition="in" filter="barn(inVertical)">
                                      <p:cBhvr>
                                        <p:cTn id="14" dur="500"/>
                                        <p:tgtEl>
                                          <p:spTgt spid="20">
                                            <p:txEl>
                                              <p:pRg st="0" end="0"/>
                                            </p:txEl>
                                          </p:spTgt>
                                        </p:tgtEl>
                                      </p:cBhvr>
                                    </p:animEffect>
                                  </p:childTnLst>
                                </p:cTn>
                              </p:par>
                              <p:par>
                                <p:cTn id="15" presetID="16" presetClass="entr" presetSubtype="21" fill="hold" nodeType="withEffect">
                                  <p:stCondLst>
                                    <p:cond delay="0"/>
                                  </p:stCondLst>
                                  <p:childTnLst>
                                    <p:set>
                                      <p:cBhvr>
                                        <p:cTn id="16" dur="1" fill="hold">
                                          <p:stCondLst>
                                            <p:cond delay="0"/>
                                          </p:stCondLst>
                                        </p:cTn>
                                        <p:tgtEl>
                                          <p:spTgt spid="20">
                                            <p:txEl>
                                              <p:pRg st="1" end="1"/>
                                            </p:txEl>
                                          </p:spTgt>
                                        </p:tgtEl>
                                        <p:attrNameLst>
                                          <p:attrName>style.visibility</p:attrName>
                                        </p:attrNameLst>
                                      </p:cBhvr>
                                      <p:to>
                                        <p:strVal val="visible"/>
                                      </p:to>
                                    </p:set>
                                    <p:animEffect transition="in" filter="barn(inVertical)">
                                      <p:cBhvr>
                                        <p:cTn id="17" dur="500"/>
                                        <p:tgtEl>
                                          <p:spTgt spid="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866255"/>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2438400" y="2331306"/>
            <a:ext cx="2125223" cy="1970661"/>
          </a:xfrm>
          <a:custGeom>
            <a:avLst/>
            <a:gdLst/>
            <a:ahLst/>
            <a:cxnLst/>
            <a:rect l="l" t="t" r="r" b="b"/>
            <a:pathLst>
              <a:path w="2125223" h="1970661">
                <a:moveTo>
                  <a:pt x="0" y="0"/>
                </a:moveTo>
                <a:lnTo>
                  <a:pt x="2125223" y="0"/>
                </a:lnTo>
                <a:lnTo>
                  <a:pt x="2125223" y="1970662"/>
                </a:lnTo>
                <a:lnTo>
                  <a:pt x="0" y="197066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8070958" y="2331306"/>
            <a:ext cx="1835178" cy="1970661"/>
          </a:xfrm>
          <a:custGeom>
            <a:avLst/>
            <a:gdLst/>
            <a:ahLst/>
            <a:cxnLst/>
            <a:rect l="l" t="t" r="r" b="b"/>
            <a:pathLst>
              <a:path w="1835178" h="1970661">
                <a:moveTo>
                  <a:pt x="0" y="0"/>
                </a:moveTo>
                <a:lnTo>
                  <a:pt x="1835178" y="0"/>
                </a:lnTo>
                <a:lnTo>
                  <a:pt x="1835178" y="1970662"/>
                </a:lnTo>
                <a:lnTo>
                  <a:pt x="0" y="197066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13862943" y="1985818"/>
            <a:ext cx="1226280" cy="2528412"/>
          </a:xfrm>
          <a:custGeom>
            <a:avLst/>
            <a:gdLst/>
            <a:ahLst/>
            <a:cxnLst/>
            <a:rect l="l" t="t" r="r" b="b"/>
            <a:pathLst>
              <a:path w="1226280" h="2528412">
                <a:moveTo>
                  <a:pt x="0" y="0"/>
                </a:moveTo>
                <a:lnTo>
                  <a:pt x="1226280" y="0"/>
                </a:lnTo>
                <a:lnTo>
                  <a:pt x="1226280" y="2528412"/>
                </a:lnTo>
                <a:lnTo>
                  <a:pt x="0" y="252841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p:cNvSpPr/>
          <p:nvPr/>
        </p:nvSpPr>
        <p:spPr>
          <a:xfrm>
            <a:off x="-977136" y="-754323"/>
            <a:ext cx="2978653" cy="2978653"/>
          </a:xfrm>
          <a:custGeom>
            <a:avLst/>
            <a:gdLst/>
            <a:ahLst/>
            <a:cxnLst/>
            <a:rect l="l" t="t" r="r" b="b"/>
            <a:pathLst>
              <a:path w="2978653" h="2978653">
                <a:moveTo>
                  <a:pt x="0" y="0"/>
                </a:moveTo>
                <a:lnTo>
                  <a:pt x="2978653" y="0"/>
                </a:lnTo>
                <a:lnTo>
                  <a:pt x="2978653" y="2978653"/>
                </a:lnTo>
                <a:lnTo>
                  <a:pt x="0" y="297865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 name="TextBox 7"/>
          <p:cNvSpPr txBox="1"/>
          <p:nvPr/>
        </p:nvSpPr>
        <p:spPr>
          <a:xfrm>
            <a:off x="12725400" y="4930650"/>
            <a:ext cx="4457700" cy="2954655"/>
          </a:xfrm>
          <a:prstGeom prst="rect">
            <a:avLst/>
          </a:prstGeom>
        </p:spPr>
        <p:txBody>
          <a:bodyPr wrap="square" lIns="0" tIns="0" rIns="0" bIns="0" rtlCol="0" anchor="t">
            <a:spAutoFit/>
          </a:bodyPr>
          <a:lstStyle/>
          <a:p>
            <a:pPr algn="just"/>
            <a:r>
              <a:rPr lang="en-US" sz="3200">
                <a:solidFill>
                  <a:schemeClr val="bg1"/>
                </a:solidFill>
                <a:latin typeface="Times New Roman" panose="02020603050405020304" pitchFamily="18" charset="0"/>
                <a:cs typeface="Times New Roman" panose="02020603050405020304" pitchFamily="18" charset="0"/>
              </a:rPr>
              <a:t>Miêu tả cuộc họp diễn ra với không khí khẩn trương, căng thẳng, quyết liệt để nhanh chóng đưa ra quyết định cuối cùng cho trận đánh đặc biệt quan trọng. </a:t>
            </a:r>
            <a:endParaRPr lang="en-US" sz="2800">
              <a:solidFill>
                <a:schemeClr val="bg1"/>
              </a:solidFill>
              <a:latin typeface="Times New Roman" panose="02020603050405020304" pitchFamily="18" charset="0"/>
              <a:ea typeface="Balsamiq Sans"/>
              <a:cs typeface="Times New Roman" panose="02020603050405020304" pitchFamily="18" charset="0"/>
              <a:sym typeface="Balsamiq Sans"/>
            </a:endParaRPr>
          </a:p>
        </p:txBody>
      </p:sp>
      <p:sp>
        <p:nvSpPr>
          <p:cNvPr id="8" name="Freeform 8"/>
          <p:cNvSpPr/>
          <p:nvPr/>
        </p:nvSpPr>
        <p:spPr>
          <a:xfrm>
            <a:off x="16055724" y="8481898"/>
            <a:ext cx="2978653" cy="2978653"/>
          </a:xfrm>
          <a:custGeom>
            <a:avLst/>
            <a:gdLst/>
            <a:ahLst/>
            <a:cxnLst/>
            <a:rect l="l" t="t" r="r" b="b"/>
            <a:pathLst>
              <a:path w="2978653" h="2978653">
                <a:moveTo>
                  <a:pt x="0" y="0"/>
                </a:moveTo>
                <a:lnTo>
                  <a:pt x="2978653" y="0"/>
                </a:lnTo>
                <a:lnTo>
                  <a:pt x="2978653" y="2978653"/>
                </a:lnTo>
                <a:lnTo>
                  <a:pt x="0" y="297865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9" name="Freeform 9"/>
          <p:cNvSpPr/>
          <p:nvPr/>
        </p:nvSpPr>
        <p:spPr>
          <a:xfrm>
            <a:off x="14755293" y="-364891"/>
            <a:ext cx="2789758" cy="1687803"/>
          </a:xfrm>
          <a:custGeom>
            <a:avLst/>
            <a:gdLst/>
            <a:ahLst/>
            <a:cxnLst/>
            <a:rect l="l" t="t" r="r" b="b"/>
            <a:pathLst>
              <a:path w="2789758" h="1687803">
                <a:moveTo>
                  <a:pt x="0" y="0"/>
                </a:moveTo>
                <a:lnTo>
                  <a:pt x="2789758" y="0"/>
                </a:lnTo>
                <a:lnTo>
                  <a:pt x="2789758" y="1687804"/>
                </a:lnTo>
                <a:lnTo>
                  <a:pt x="0" y="168780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0" name="Freeform 10"/>
          <p:cNvSpPr/>
          <p:nvPr/>
        </p:nvSpPr>
        <p:spPr>
          <a:xfrm>
            <a:off x="-977136" y="8813011"/>
            <a:ext cx="3178412" cy="1473989"/>
          </a:xfrm>
          <a:custGeom>
            <a:avLst/>
            <a:gdLst/>
            <a:ahLst/>
            <a:cxnLst/>
            <a:rect l="l" t="t" r="r" b="b"/>
            <a:pathLst>
              <a:path w="3178412" h="1473989">
                <a:moveTo>
                  <a:pt x="0" y="0"/>
                </a:moveTo>
                <a:lnTo>
                  <a:pt x="3178412" y="0"/>
                </a:lnTo>
                <a:lnTo>
                  <a:pt x="3178412" y="1473989"/>
                </a:lnTo>
                <a:lnTo>
                  <a:pt x="0" y="147398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1" name="TextBox 11"/>
          <p:cNvSpPr txBox="1"/>
          <p:nvPr/>
        </p:nvSpPr>
        <p:spPr>
          <a:xfrm>
            <a:off x="5562600" y="637704"/>
            <a:ext cx="6054433" cy="1110882"/>
          </a:xfrm>
          <a:prstGeom prst="rect">
            <a:avLst/>
          </a:prstGeom>
        </p:spPr>
        <p:txBody>
          <a:bodyPr lIns="0" tIns="0" rIns="0" bIns="0" rtlCol="0" anchor="t">
            <a:spAutoFit/>
          </a:bodyPr>
          <a:lstStyle/>
          <a:p>
            <a:pPr algn="ctr">
              <a:lnSpc>
                <a:spcPts val="9272"/>
              </a:lnSpc>
            </a:pPr>
            <a:r>
              <a:rPr lang="en-US" sz="7200" b="1">
                <a:solidFill>
                  <a:schemeClr val="bg1"/>
                </a:solidFill>
                <a:latin typeface="Times New Roman" panose="02020603050405020304" pitchFamily="18" charset="0"/>
                <a:cs typeface="Times New Roman" panose="02020603050405020304" pitchFamily="18" charset="0"/>
              </a:rPr>
              <a:t>Nhận xét</a:t>
            </a:r>
            <a:endParaRPr lang="en-US" sz="7200">
              <a:solidFill>
                <a:schemeClr val="bg1"/>
              </a:solidFill>
              <a:latin typeface="Times New Roman" panose="02020603050405020304" pitchFamily="18" charset="0"/>
              <a:ea typeface="Balmy"/>
              <a:cs typeface="Times New Roman" panose="02020603050405020304" pitchFamily="18" charset="0"/>
              <a:sym typeface="Balmy"/>
            </a:endParaRPr>
          </a:p>
        </p:txBody>
      </p:sp>
      <p:sp>
        <p:nvSpPr>
          <p:cNvPr id="12" name="TextBox 12"/>
          <p:cNvSpPr txBox="1"/>
          <p:nvPr/>
        </p:nvSpPr>
        <p:spPr>
          <a:xfrm>
            <a:off x="572752" y="4760121"/>
            <a:ext cx="5980448" cy="3447098"/>
          </a:xfrm>
          <a:prstGeom prst="rect">
            <a:avLst/>
          </a:prstGeom>
        </p:spPr>
        <p:txBody>
          <a:bodyPr wrap="square" lIns="0" tIns="0" rIns="0" bIns="0" rtlCol="0" anchor="t">
            <a:spAutoFit/>
          </a:bodyPr>
          <a:lstStyle/>
          <a:p>
            <a:pPr algn="just"/>
            <a:r>
              <a:rPr lang="en-US" sz="3200">
                <a:solidFill>
                  <a:schemeClr val="bg1"/>
                </a:solidFill>
                <a:latin typeface="Times New Roman" panose="02020603050405020304" pitchFamily="18" charset="0"/>
                <a:cs typeface="Times New Roman" panose="02020603050405020304" pitchFamily="18" charset="0"/>
              </a:rPr>
              <a:t>Giúp người đọc thấy được khung cảnh toàn bộ cuộc họp của Mặt trận Đảng ủy qua những lời đối thoại của đại tướng Võ Nguyên Giáp với đồng chí Vi Quốc Thanh, Chủ nhiệm chính trị Lê Liêm, chủ nhiệm cung cấp Đặng Kim Giang…</a:t>
            </a:r>
            <a:endParaRPr lang="en-GB" sz="3200">
              <a:solidFill>
                <a:schemeClr val="bg1"/>
              </a:solidFill>
              <a:latin typeface="Times New Roman" panose="02020603050405020304" pitchFamily="18" charset="0"/>
              <a:cs typeface="Times New Roman" panose="02020603050405020304" pitchFamily="18" charset="0"/>
            </a:endParaRPr>
          </a:p>
        </p:txBody>
      </p:sp>
      <p:sp>
        <p:nvSpPr>
          <p:cNvPr id="13" name="TextBox 13"/>
          <p:cNvSpPr txBox="1"/>
          <p:nvPr/>
        </p:nvSpPr>
        <p:spPr>
          <a:xfrm>
            <a:off x="7336632" y="4788585"/>
            <a:ext cx="4532764" cy="2954655"/>
          </a:xfrm>
          <a:prstGeom prst="rect">
            <a:avLst/>
          </a:prstGeom>
        </p:spPr>
        <p:txBody>
          <a:bodyPr wrap="square" lIns="0" tIns="0" rIns="0" bIns="0" rtlCol="0" anchor="t">
            <a:spAutoFit/>
          </a:bodyPr>
          <a:lstStyle/>
          <a:p>
            <a:pPr algn="just"/>
            <a:r>
              <a:rPr lang="en-US" sz="3200">
                <a:solidFill>
                  <a:schemeClr val="bg1"/>
                </a:solidFill>
                <a:latin typeface="Times New Roman" panose="02020603050405020304" pitchFamily="18" charset="0"/>
                <a:cs typeface="Times New Roman" panose="02020603050405020304" pitchFamily="18" charset="0"/>
              </a:rPr>
              <a:t>Miêu tả cuộc họp diễn ra với không khí khẩn trương, căng thẳng, quyết liệt để nhanh chóng đưa ra quyết định cuối cùng cho trận đánh đặc biệt quan trọng. </a:t>
            </a:r>
            <a:endParaRPr lang="en-US" sz="2800">
              <a:solidFill>
                <a:schemeClr val="bg1"/>
              </a:solidFill>
              <a:latin typeface="Times New Roman" panose="02020603050405020304" pitchFamily="18" charset="0"/>
              <a:ea typeface="Balsamiq Sans"/>
              <a:cs typeface="Times New Roman" panose="02020603050405020304" pitchFamily="18" charset="0"/>
              <a:sym typeface="Balsamiq Sans"/>
            </a:endParaRPr>
          </a:p>
        </p:txBody>
      </p:sp>
    </p:spTree>
    <p:extLst>
      <p:ext uri="{BB962C8B-B14F-4D97-AF65-F5344CB8AC3E}">
        <p14:creationId xmlns:p14="http://schemas.microsoft.com/office/powerpoint/2010/main" val="391259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00"/>
                                        <p:tgtEl>
                                          <p:spTgt spid="5"/>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 y="12700"/>
            <a:ext cx="18313400" cy="10274300"/>
          </a:xfrm>
          <a:prstGeom prst="rect">
            <a:avLst/>
          </a:prstGeom>
        </p:spPr>
      </p:pic>
      <p:sp>
        <p:nvSpPr>
          <p:cNvPr id="3" name="Rectangle 2"/>
          <p:cNvSpPr/>
          <p:nvPr/>
        </p:nvSpPr>
        <p:spPr>
          <a:xfrm>
            <a:off x="859798" y="1333500"/>
            <a:ext cx="5591467" cy="141846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p>
            <a:pPr algn="just">
              <a:lnSpc>
                <a:spcPct val="115000"/>
              </a:lnSpc>
              <a:spcAft>
                <a:spcPts val="0"/>
              </a:spcAft>
            </a:pPr>
            <a:r>
              <a:rPr lang="vi-VN" sz="8000" b="1">
                <a:latin typeface="Times New Roman" panose="02020603050405020304" pitchFamily="18" charset="0"/>
                <a:ea typeface="Arial" panose="020B0604020202020204" pitchFamily="34" charset="0"/>
                <a:cs typeface="Times New Roman" panose="02020603050405020304" pitchFamily="18" charset="0"/>
              </a:rPr>
              <a:t>IV. Tổng kết</a:t>
            </a:r>
            <a:endParaRPr lang="en-GB" sz="80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61489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866954"/>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421857" y="812919"/>
            <a:ext cx="15444287" cy="11467383"/>
          </a:xfrm>
          <a:custGeom>
            <a:avLst/>
            <a:gdLst/>
            <a:ahLst/>
            <a:cxnLst/>
            <a:rect l="l" t="t" r="r" b="b"/>
            <a:pathLst>
              <a:path w="15444287" h="11467383">
                <a:moveTo>
                  <a:pt x="0" y="0"/>
                </a:moveTo>
                <a:lnTo>
                  <a:pt x="15444286" y="0"/>
                </a:lnTo>
                <a:lnTo>
                  <a:pt x="15444286" y="11467383"/>
                </a:lnTo>
                <a:lnTo>
                  <a:pt x="0" y="1146738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0" y="4000500"/>
            <a:ext cx="1760640" cy="6520889"/>
          </a:xfrm>
          <a:custGeom>
            <a:avLst/>
            <a:gdLst/>
            <a:ahLst/>
            <a:cxnLst/>
            <a:rect l="l" t="t" r="r" b="b"/>
            <a:pathLst>
              <a:path w="1760640" h="6520889">
                <a:moveTo>
                  <a:pt x="0" y="0"/>
                </a:moveTo>
                <a:lnTo>
                  <a:pt x="1760640" y="0"/>
                </a:lnTo>
                <a:lnTo>
                  <a:pt x="1760640" y="6520888"/>
                </a:lnTo>
                <a:lnTo>
                  <a:pt x="0" y="652088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10018511" y="-289566"/>
            <a:ext cx="7315200" cy="3273552"/>
          </a:xfrm>
          <a:custGeom>
            <a:avLst/>
            <a:gdLst/>
            <a:ahLst/>
            <a:cxnLst/>
            <a:rect l="l" t="t" r="r" b="b"/>
            <a:pathLst>
              <a:path w="7315200" h="3273552">
                <a:moveTo>
                  <a:pt x="0" y="0"/>
                </a:moveTo>
                <a:lnTo>
                  <a:pt x="7315200" y="0"/>
                </a:lnTo>
                <a:lnTo>
                  <a:pt x="7315200" y="3273552"/>
                </a:lnTo>
                <a:lnTo>
                  <a:pt x="0" y="327355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p:cNvSpPr/>
          <p:nvPr/>
        </p:nvSpPr>
        <p:spPr>
          <a:xfrm>
            <a:off x="1110448" y="621080"/>
            <a:ext cx="2080987" cy="965058"/>
          </a:xfrm>
          <a:custGeom>
            <a:avLst/>
            <a:gdLst/>
            <a:ahLst/>
            <a:cxnLst/>
            <a:rect l="l" t="t" r="r" b="b"/>
            <a:pathLst>
              <a:path w="2080987" h="965058">
                <a:moveTo>
                  <a:pt x="0" y="0"/>
                </a:moveTo>
                <a:lnTo>
                  <a:pt x="2080987" y="0"/>
                </a:lnTo>
                <a:lnTo>
                  <a:pt x="2080987" y="965057"/>
                </a:lnTo>
                <a:lnTo>
                  <a:pt x="0" y="96505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 name="TextBox 7"/>
          <p:cNvSpPr txBox="1"/>
          <p:nvPr/>
        </p:nvSpPr>
        <p:spPr>
          <a:xfrm>
            <a:off x="2894540" y="1467131"/>
            <a:ext cx="6054433" cy="1231106"/>
          </a:xfrm>
          <a:prstGeom prst="rect">
            <a:avLst/>
          </a:prstGeom>
        </p:spPr>
        <p:txBody>
          <a:bodyPr lIns="0" tIns="0" rIns="0" bIns="0" rtlCol="0" anchor="t">
            <a:spAutoFit/>
          </a:bodyPr>
          <a:lstStyle/>
          <a:p>
            <a:r>
              <a:rPr lang="vi-VN" sz="8000" b="1">
                <a:latin typeface="Times New Roman" panose="02020603050405020304" pitchFamily="18" charset="0"/>
                <a:cs typeface="Times New Roman" panose="02020603050405020304" pitchFamily="18" charset="0"/>
              </a:rPr>
              <a:t>1. Nội dung</a:t>
            </a:r>
            <a:endParaRPr lang="en-GB" sz="8000">
              <a:latin typeface="Times New Roman" panose="02020603050405020304" pitchFamily="18" charset="0"/>
              <a:cs typeface="Times New Roman" panose="02020603050405020304" pitchFamily="18" charset="0"/>
            </a:endParaRPr>
          </a:p>
        </p:txBody>
      </p:sp>
      <p:sp>
        <p:nvSpPr>
          <p:cNvPr id="8" name="TextBox 8"/>
          <p:cNvSpPr txBox="1"/>
          <p:nvPr/>
        </p:nvSpPr>
        <p:spPr>
          <a:xfrm>
            <a:off x="2286000" y="3189198"/>
            <a:ext cx="6510587" cy="5416868"/>
          </a:xfrm>
          <a:prstGeom prst="rect">
            <a:avLst/>
          </a:prstGeom>
        </p:spPr>
        <p:txBody>
          <a:bodyPr wrap="square" lIns="0" tIns="0" rIns="0" bIns="0" rtlCol="0" anchor="t">
            <a:spAutoFit/>
          </a:bodyPr>
          <a:lstStyle/>
          <a:p>
            <a:pPr algn="just"/>
            <a:r>
              <a:rPr lang="vi-VN" sz="4400">
                <a:latin typeface="Times New Roman" panose="02020603050405020304" pitchFamily="18" charset="0"/>
                <a:cs typeface="Times New Roman" panose="02020603050405020304" pitchFamily="18" charset="0"/>
              </a:rPr>
              <a:t>- Kể lại việc thay đổi quyết định ngay trước giờ nổ súng của Đại tướng Võ Nguyên Giáp trong chiến dịch Điện Biên Phủ năm 1954. </a:t>
            </a:r>
            <a:endParaRPr lang="en-GB" sz="4400">
              <a:latin typeface="Times New Roman" panose="02020603050405020304" pitchFamily="18" charset="0"/>
              <a:cs typeface="Times New Roman" panose="02020603050405020304" pitchFamily="18" charset="0"/>
            </a:endParaRPr>
          </a:p>
          <a:p>
            <a:pPr algn="just"/>
            <a:r>
              <a:rPr lang="vi-VN" sz="4400">
                <a:latin typeface="Times New Roman" panose="02020603050405020304" pitchFamily="18" charset="0"/>
                <a:cs typeface="Times New Roman" panose="02020603050405020304" pitchFamily="18" charset="0"/>
              </a:rPr>
              <a:t>- Đây là “Quyết định khó khăn nhất” trong cuộc đời cầm quân của Đại tướng. </a:t>
            </a:r>
            <a:endParaRPr lang="en-GB" sz="4400">
              <a:latin typeface="Times New Roman" panose="02020603050405020304" pitchFamily="18" charset="0"/>
              <a:cs typeface="Times New Roman" panose="02020603050405020304" pitchFamily="18" charset="0"/>
            </a:endParaRPr>
          </a:p>
        </p:txBody>
      </p:sp>
      <p:sp>
        <p:nvSpPr>
          <p:cNvPr id="9" name="Freeform 9"/>
          <p:cNvSpPr/>
          <p:nvPr/>
        </p:nvSpPr>
        <p:spPr>
          <a:xfrm>
            <a:off x="14785157" y="9321942"/>
            <a:ext cx="2080987" cy="965058"/>
          </a:xfrm>
          <a:custGeom>
            <a:avLst/>
            <a:gdLst/>
            <a:ahLst/>
            <a:cxnLst/>
            <a:rect l="l" t="t" r="r" b="b"/>
            <a:pathLst>
              <a:path w="2080987" h="965058">
                <a:moveTo>
                  <a:pt x="0" y="0"/>
                </a:moveTo>
                <a:lnTo>
                  <a:pt x="2080986" y="0"/>
                </a:lnTo>
                <a:lnTo>
                  <a:pt x="2080986" y="965058"/>
                </a:lnTo>
                <a:lnTo>
                  <a:pt x="0" y="96505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pic>
        <p:nvPicPr>
          <p:cNvPr id="11" name="Picture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321947" y="3771900"/>
            <a:ext cx="7025865" cy="46753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47534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866954"/>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421857" y="812919"/>
            <a:ext cx="15444287" cy="11467383"/>
          </a:xfrm>
          <a:custGeom>
            <a:avLst/>
            <a:gdLst/>
            <a:ahLst/>
            <a:cxnLst/>
            <a:rect l="l" t="t" r="r" b="b"/>
            <a:pathLst>
              <a:path w="15444287" h="11467383">
                <a:moveTo>
                  <a:pt x="0" y="0"/>
                </a:moveTo>
                <a:lnTo>
                  <a:pt x="15444286" y="0"/>
                </a:lnTo>
                <a:lnTo>
                  <a:pt x="15444286" y="11467383"/>
                </a:lnTo>
                <a:lnTo>
                  <a:pt x="0" y="1146738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739074" y="4479241"/>
            <a:ext cx="1760640" cy="6520889"/>
          </a:xfrm>
          <a:custGeom>
            <a:avLst/>
            <a:gdLst/>
            <a:ahLst/>
            <a:cxnLst/>
            <a:rect l="l" t="t" r="r" b="b"/>
            <a:pathLst>
              <a:path w="1760640" h="6520889">
                <a:moveTo>
                  <a:pt x="0" y="0"/>
                </a:moveTo>
                <a:lnTo>
                  <a:pt x="1760640" y="0"/>
                </a:lnTo>
                <a:lnTo>
                  <a:pt x="1760640" y="6520888"/>
                </a:lnTo>
                <a:lnTo>
                  <a:pt x="0" y="652088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10018511" y="-289566"/>
            <a:ext cx="7315200" cy="3273552"/>
          </a:xfrm>
          <a:custGeom>
            <a:avLst/>
            <a:gdLst/>
            <a:ahLst/>
            <a:cxnLst/>
            <a:rect l="l" t="t" r="r" b="b"/>
            <a:pathLst>
              <a:path w="7315200" h="3273552">
                <a:moveTo>
                  <a:pt x="0" y="0"/>
                </a:moveTo>
                <a:lnTo>
                  <a:pt x="7315200" y="0"/>
                </a:lnTo>
                <a:lnTo>
                  <a:pt x="7315200" y="3273552"/>
                </a:lnTo>
                <a:lnTo>
                  <a:pt x="0" y="327355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p:cNvSpPr/>
          <p:nvPr/>
        </p:nvSpPr>
        <p:spPr>
          <a:xfrm>
            <a:off x="1619394" y="1733179"/>
            <a:ext cx="2080987" cy="965058"/>
          </a:xfrm>
          <a:custGeom>
            <a:avLst/>
            <a:gdLst/>
            <a:ahLst/>
            <a:cxnLst/>
            <a:rect l="l" t="t" r="r" b="b"/>
            <a:pathLst>
              <a:path w="2080987" h="965058">
                <a:moveTo>
                  <a:pt x="0" y="0"/>
                </a:moveTo>
                <a:lnTo>
                  <a:pt x="2080987" y="0"/>
                </a:lnTo>
                <a:lnTo>
                  <a:pt x="2080987" y="965057"/>
                </a:lnTo>
                <a:lnTo>
                  <a:pt x="0" y="96505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 name="TextBox 7"/>
          <p:cNvSpPr txBox="1"/>
          <p:nvPr/>
        </p:nvSpPr>
        <p:spPr>
          <a:xfrm>
            <a:off x="2694130" y="2344362"/>
            <a:ext cx="7443966" cy="1107996"/>
          </a:xfrm>
          <a:prstGeom prst="rect">
            <a:avLst/>
          </a:prstGeom>
        </p:spPr>
        <p:txBody>
          <a:bodyPr wrap="square" lIns="0" tIns="0" rIns="0" bIns="0" rtlCol="0" anchor="t">
            <a:spAutoFit/>
          </a:bodyPr>
          <a:lstStyle/>
          <a:p>
            <a:r>
              <a:rPr lang="vi-VN" sz="7200" b="1">
                <a:latin typeface="Times New Roman" panose="02020603050405020304" pitchFamily="18" charset="0"/>
                <a:cs typeface="Times New Roman" panose="02020603050405020304" pitchFamily="18" charset="0"/>
              </a:rPr>
              <a:t>2. Nghệ thuật </a:t>
            </a:r>
            <a:endParaRPr lang="en-GB" sz="7200">
              <a:latin typeface="Times New Roman" panose="02020603050405020304" pitchFamily="18" charset="0"/>
              <a:cs typeface="Times New Roman" panose="02020603050405020304" pitchFamily="18" charset="0"/>
            </a:endParaRPr>
          </a:p>
        </p:txBody>
      </p:sp>
      <p:sp>
        <p:nvSpPr>
          <p:cNvPr id="8" name="TextBox 8"/>
          <p:cNvSpPr txBox="1"/>
          <p:nvPr/>
        </p:nvSpPr>
        <p:spPr>
          <a:xfrm>
            <a:off x="2659887" y="4206480"/>
            <a:ext cx="6204093" cy="3323987"/>
          </a:xfrm>
          <a:prstGeom prst="rect">
            <a:avLst/>
          </a:prstGeom>
        </p:spPr>
        <p:txBody>
          <a:bodyPr lIns="0" tIns="0" rIns="0" bIns="0" rtlCol="0" anchor="t">
            <a:spAutoFit/>
          </a:bodyPr>
          <a:lstStyle/>
          <a:p>
            <a:pPr algn="just"/>
            <a:r>
              <a:rPr lang="vi-VN" sz="5400" b="1">
                <a:latin typeface="Times New Roman" panose="02020603050405020304" pitchFamily="18" charset="0"/>
                <a:cs typeface="Times New Roman" panose="02020603050405020304" pitchFamily="18" charset="0"/>
              </a:rPr>
              <a:t>- </a:t>
            </a:r>
            <a:r>
              <a:rPr lang="vi-VN" sz="5400">
                <a:latin typeface="Times New Roman" panose="02020603050405020304" pitchFamily="18" charset="0"/>
                <a:cs typeface="Times New Roman" panose="02020603050405020304" pitchFamily="18" charset="0"/>
              </a:rPr>
              <a:t>Tính xác thực</a:t>
            </a:r>
            <a:endParaRPr lang="en-GB" sz="5400">
              <a:latin typeface="Times New Roman" panose="02020603050405020304" pitchFamily="18" charset="0"/>
              <a:cs typeface="Times New Roman" panose="02020603050405020304" pitchFamily="18" charset="0"/>
            </a:endParaRPr>
          </a:p>
          <a:p>
            <a:pPr algn="just"/>
            <a:r>
              <a:rPr lang="vi-VN" sz="5400">
                <a:latin typeface="Times New Roman" panose="02020603050405020304" pitchFamily="18" charset="0"/>
                <a:cs typeface="Times New Roman" panose="02020603050405020304" pitchFamily="18" charset="0"/>
              </a:rPr>
              <a:t>- Sự kết hợp giữa thủ pháp miêu tả và trần thuật</a:t>
            </a:r>
            <a:r>
              <a:rPr lang="vi-VN" sz="5400" smtClean="0">
                <a:latin typeface="Times New Roman" panose="02020603050405020304" pitchFamily="18" charset="0"/>
                <a:cs typeface="Times New Roman" panose="02020603050405020304" pitchFamily="18" charset="0"/>
              </a:rPr>
              <a:t>.</a:t>
            </a:r>
            <a:endParaRPr lang="en-GB" sz="5400">
              <a:latin typeface="Times New Roman" panose="02020603050405020304" pitchFamily="18" charset="0"/>
              <a:cs typeface="Times New Roman" panose="02020603050405020304" pitchFamily="18" charset="0"/>
            </a:endParaRPr>
          </a:p>
        </p:txBody>
      </p:sp>
      <p:sp>
        <p:nvSpPr>
          <p:cNvPr id="9" name="Freeform 9"/>
          <p:cNvSpPr/>
          <p:nvPr/>
        </p:nvSpPr>
        <p:spPr>
          <a:xfrm>
            <a:off x="14785157" y="9321942"/>
            <a:ext cx="2080987" cy="965058"/>
          </a:xfrm>
          <a:custGeom>
            <a:avLst/>
            <a:gdLst/>
            <a:ahLst/>
            <a:cxnLst/>
            <a:rect l="l" t="t" r="r" b="b"/>
            <a:pathLst>
              <a:path w="2080987" h="965058">
                <a:moveTo>
                  <a:pt x="0" y="0"/>
                </a:moveTo>
                <a:lnTo>
                  <a:pt x="2080986" y="0"/>
                </a:lnTo>
                <a:lnTo>
                  <a:pt x="2080986" y="965058"/>
                </a:lnTo>
                <a:lnTo>
                  <a:pt x="0" y="96505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pic>
        <p:nvPicPr>
          <p:cNvPr id="11" name="Picture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575178" y="3193962"/>
            <a:ext cx="6426822" cy="50196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073293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866954"/>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0886" y="-289566"/>
            <a:ext cx="18251689" cy="11467383"/>
          </a:xfrm>
          <a:custGeom>
            <a:avLst/>
            <a:gdLst/>
            <a:ahLst/>
            <a:cxnLst/>
            <a:rect l="l" t="t" r="r" b="b"/>
            <a:pathLst>
              <a:path w="15444287" h="11467383">
                <a:moveTo>
                  <a:pt x="0" y="0"/>
                </a:moveTo>
                <a:lnTo>
                  <a:pt x="15444286" y="0"/>
                </a:lnTo>
                <a:lnTo>
                  <a:pt x="15444286" y="11467383"/>
                </a:lnTo>
                <a:lnTo>
                  <a:pt x="0" y="1146738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TextBox 7"/>
          <p:cNvSpPr txBox="1"/>
          <p:nvPr/>
        </p:nvSpPr>
        <p:spPr>
          <a:xfrm>
            <a:off x="685800" y="521904"/>
            <a:ext cx="7906052" cy="677108"/>
          </a:xfrm>
          <a:prstGeom prst="rect">
            <a:avLst/>
          </a:prstGeom>
        </p:spPr>
        <p:txBody>
          <a:bodyPr wrap="square" lIns="0" tIns="0" rIns="0" bIns="0" rtlCol="0" anchor="t">
            <a:spAutoFit/>
          </a:bodyPr>
          <a:lstStyle/>
          <a:p>
            <a:pPr algn="ctr"/>
            <a:r>
              <a:rPr lang="vi-VN" sz="4400" b="1">
                <a:latin typeface="Times New Roman" panose="02020603050405020304" pitchFamily="18" charset="0"/>
                <a:cs typeface="Times New Roman" panose="02020603050405020304" pitchFamily="18" charset="0"/>
              </a:rPr>
              <a:t>V. Cách đọc hiểu thể loại hồi kí </a:t>
            </a:r>
            <a:endParaRPr lang="en-GB" sz="4400">
              <a:latin typeface="Times New Roman" panose="02020603050405020304" pitchFamily="18" charset="0"/>
              <a:cs typeface="Times New Roman" panose="02020603050405020304" pitchFamily="18" charset="0"/>
            </a:endParaRPr>
          </a:p>
        </p:txBody>
      </p:sp>
      <p:sp>
        <p:nvSpPr>
          <p:cNvPr id="8" name="TextBox 8"/>
          <p:cNvSpPr txBox="1"/>
          <p:nvPr/>
        </p:nvSpPr>
        <p:spPr>
          <a:xfrm>
            <a:off x="1000237" y="1481421"/>
            <a:ext cx="7801690" cy="8309967"/>
          </a:xfrm>
          <a:prstGeom prst="rect">
            <a:avLst/>
          </a:prstGeom>
        </p:spPr>
        <p:txBody>
          <a:bodyPr wrap="square" lIns="0" tIns="0" rIns="0" bIns="0" rtlCol="0" anchor="t">
            <a:spAutoFit/>
          </a:bodyPr>
          <a:lstStyle/>
          <a:p>
            <a:pPr algn="just"/>
            <a:r>
              <a:rPr lang="vi-VN" sz="3600">
                <a:latin typeface="Times New Roman" panose="02020603050405020304" pitchFamily="18" charset="0"/>
                <a:cs typeface="Times New Roman" panose="02020603050405020304" pitchFamily="18" charset="0"/>
              </a:rPr>
              <a:t>1. Biết được tên tác phẩm, tác giả, hoàn cảnh sáng tác và vị trí đoạn trích.</a:t>
            </a:r>
            <a:endParaRPr lang="en-GB" sz="3600">
              <a:latin typeface="Times New Roman" panose="02020603050405020304" pitchFamily="18" charset="0"/>
              <a:cs typeface="Times New Roman" panose="02020603050405020304" pitchFamily="18" charset="0"/>
            </a:endParaRPr>
          </a:p>
          <a:p>
            <a:pPr algn="just"/>
            <a:r>
              <a:rPr lang="vi-VN" sz="3600">
                <a:latin typeface="Times New Roman" panose="02020603050405020304" pitchFamily="18" charset="0"/>
                <a:cs typeface="Times New Roman" panose="02020603050405020304" pitchFamily="18" charset="0"/>
              </a:rPr>
              <a:t>2. Xác định nội dung ghi chép, chủ thể trần thuật.</a:t>
            </a:r>
            <a:endParaRPr lang="en-GB" sz="3600">
              <a:latin typeface="Times New Roman" panose="02020603050405020304" pitchFamily="18" charset="0"/>
              <a:cs typeface="Times New Roman" panose="02020603050405020304" pitchFamily="18" charset="0"/>
            </a:endParaRPr>
          </a:p>
          <a:p>
            <a:pPr algn="just"/>
            <a:r>
              <a:rPr lang="vi-VN" sz="3600">
                <a:latin typeface="Times New Roman" panose="02020603050405020304" pitchFamily="18" charset="0"/>
                <a:cs typeface="Times New Roman" panose="02020603050405020304" pitchFamily="18" charset="0"/>
              </a:rPr>
              <a:t>3. Hình dung về bối cảnh ra đời, nội dung phản ánh, trần thuật, miêu tả, biểu cảm. </a:t>
            </a:r>
            <a:endParaRPr lang="en-GB" sz="3600">
              <a:latin typeface="Times New Roman" panose="02020603050405020304" pitchFamily="18" charset="0"/>
              <a:cs typeface="Times New Roman" panose="02020603050405020304" pitchFamily="18" charset="0"/>
            </a:endParaRPr>
          </a:p>
          <a:p>
            <a:pPr algn="just"/>
            <a:r>
              <a:rPr lang="vi-VN" sz="3600">
                <a:latin typeface="Times New Roman" panose="02020603050405020304" pitchFamily="18" charset="0"/>
                <a:cs typeface="Times New Roman" panose="02020603050405020304" pitchFamily="18" charset="0"/>
              </a:rPr>
              <a:t>4. Phân tích hình tượng người trần thuật để hiểu rõ những sự kiện được tái hiện gắn liền với góc nhìn, thái độ và đánh giá của người viết. </a:t>
            </a:r>
            <a:endParaRPr lang="en-GB" sz="3600">
              <a:latin typeface="Times New Roman" panose="02020603050405020304" pitchFamily="18" charset="0"/>
              <a:cs typeface="Times New Roman" panose="02020603050405020304" pitchFamily="18" charset="0"/>
            </a:endParaRPr>
          </a:p>
          <a:p>
            <a:pPr algn="just"/>
            <a:r>
              <a:rPr lang="vi-VN" sz="3600">
                <a:latin typeface="Times New Roman" panose="02020603050405020304" pitchFamily="18" charset="0"/>
                <a:cs typeface="Times New Roman" panose="02020603050405020304" pitchFamily="18" charset="0"/>
              </a:rPr>
              <a:t>5. Chỉ ra được tính phi hư cấu của văn bản. Phân tích được tác dụng của sự kết hợp giữa miêu tả và trần thuật. </a:t>
            </a:r>
            <a:endParaRPr lang="en-GB" sz="3600">
              <a:latin typeface="Times New Roman" panose="02020603050405020304" pitchFamily="18" charset="0"/>
              <a:cs typeface="Times New Roman" panose="02020603050405020304" pitchFamily="18" charset="0"/>
            </a:endParaRPr>
          </a:p>
          <a:p>
            <a:pPr algn="just"/>
            <a:r>
              <a:rPr lang="vi-VN" sz="3600">
                <a:latin typeface="Times New Roman" panose="02020603050405020304" pitchFamily="18" charset="0"/>
                <a:cs typeface="Times New Roman" panose="02020603050405020304" pitchFamily="18" charset="0"/>
              </a:rPr>
              <a:t>6. Đọc hiểu ý nghĩa văn bản và rút ra bài học, kinh nghiệm cho bản thân.</a:t>
            </a:r>
            <a:endParaRPr lang="en-US" sz="3200">
              <a:solidFill>
                <a:srgbClr val="866954"/>
              </a:solidFill>
              <a:latin typeface="Times New Roman" panose="02020603050405020304" pitchFamily="18" charset="0"/>
              <a:ea typeface="Balsamiq Sans"/>
              <a:cs typeface="Times New Roman" panose="02020603050405020304" pitchFamily="18" charset="0"/>
              <a:sym typeface="Balsamiq Sans"/>
            </a:endParaRPr>
          </a:p>
        </p:txBody>
      </p:sp>
      <p:sp>
        <p:nvSpPr>
          <p:cNvPr id="9" name="Freeform 9"/>
          <p:cNvSpPr/>
          <p:nvPr/>
        </p:nvSpPr>
        <p:spPr>
          <a:xfrm>
            <a:off x="14785157" y="9321942"/>
            <a:ext cx="2080987" cy="965058"/>
          </a:xfrm>
          <a:custGeom>
            <a:avLst/>
            <a:gdLst/>
            <a:ahLst/>
            <a:cxnLst/>
            <a:rect l="l" t="t" r="r" b="b"/>
            <a:pathLst>
              <a:path w="2080987" h="965058">
                <a:moveTo>
                  <a:pt x="0" y="0"/>
                </a:moveTo>
                <a:lnTo>
                  <a:pt x="2080986" y="0"/>
                </a:lnTo>
                <a:lnTo>
                  <a:pt x="2080986" y="965058"/>
                </a:lnTo>
                <a:lnTo>
                  <a:pt x="0" y="965058"/>
                </a:lnTo>
                <a:lnTo>
                  <a:pt x="0" y="0"/>
                </a:lnTo>
                <a:close/>
              </a:path>
            </a:pathLst>
          </a:custGeom>
          <a:blipFill>
            <a:blip r:embed="rId6">
              <a:extLst>
                <a:ext uri="{96DAC541-7B7A-43D3-8B79-37D633B846F1}">
                  <asvg:svgBlip xmlns:asvg="http://schemas.microsoft.com/office/drawing/2016/SVG/main" xmlns="" r:embed="rId11"/>
                </a:ext>
              </a:extLst>
            </a:blip>
            <a:stretch>
              <a:fillRect/>
            </a:stretch>
          </a:blipFill>
        </p:spPr>
      </p:sp>
      <p:pic>
        <p:nvPicPr>
          <p:cNvPr id="11" name="Picture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04894" y="2111118"/>
            <a:ext cx="6096000" cy="3028950"/>
          </a:xfrm>
          <a:prstGeom prst="rect">
            <a:avLst/>
          </a:prstGeom>
        </p:spPr>
      </p:pic>
      <p:pic>
        <p:nvPicPr>
          <p:cNvPr id="12" name="Picture 1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904894" y="5276664"/>
            <a:ext cx="6096000" cy="4093664"/>
          </a:xfrm>
          <a:prstGeom prst="rect">
            <a:avLst/>
          </a:prstGeom>
        </p:spPr>
      </p:pic>
      <p:sp>
        <p:nvSpPr>
          <p:cNvPr id="13" name="Freeform 5"/>
          <p:cNvSpPr/>
          <p:nvPr/>
        </p:nvSpPr>
        <p:spPr>
          <a:xfrm>
            <a:off x="10018511" y="-289566"/>
            <a:ext cx="7315200" cy="3273552"/>
          </a:xfrm>
          <a:custGeom>
            <a:avLst/>
            <a:gdLst/>
            <a:ahLst/>
            <a:cxnLst/>
            <a:rect l="l" t="t" r="r" b="b"/>
            <a:pathLst>
              <a:path w="7315200" h="3273552">
                <a:moveTo>
                  <a:pt x="0" y="0"/>
                </a:moveTo>
                <a:lnTo>
                  <a:pt x="7315200" y="0"/>
                </a:lnTo>
                <a:lnTo>
                  <a:pt x="7315200" y="3273552"/>
                </a:lnTo>
                <a:lnTo>
                  <a:pt x="0" y="3273552"/>
                </a:lnTo>
                <a:lnTo>
                  <a:pt x="0" y="0"/>
                </a:lnTo>
                <a:close/>
              </a:path>
            </a:pathLst>
          </a:custGeom>
          <a:blipFill>
            <a:blip r:embed="rId14">
              <a:extLst>
                <a:ext uri="{96DAC541-7B7A-43D3-8B79-37D633B846F1}">
                  <asvg:svgBlip xmlns:asvg="http://schemas.microsoft.com/office/drawing/2016/SVG/main" xmlns="" r:embed="rId9"/>
                </a:ext>
              </a:extLst>
            </a:blip>
            <a:stretch>
              <a:fillRect/>
            </a:stretch>
          </a:blipFill>
        </p:spPr>
      </p:sp>
    </p:spTree>
    <p:extLst>
      <p:ext uri="{BB962C8B-B14F-4D97-AF65-F5344CB8AC3E}">
        <p14:creationId xmlns:p14="http://schemas.microsoft.com/office/powerpoint/2010/main" val="2252545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3CAA5"/>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4">
              <a:alphaModFix amt="32999"/>
              <a:extLst>
                <a:ext uri="{96DAC541-7B7A-43D3-8B79-37D633B846F1}">
                  <asvg:svgBlip xmlns:asvg="http://schemas.microsoft.com/office/drawing/2016/SVG/main" xmlns="" r:embed="rId5"/>
                </a:ext>
              </a:extLst>
            </a:blip>
            <a:stretch>
              <a:fillRect/>
            </a:stretch>
          </a:blipFill>
        </p:spPr>
      </p:sp>
      <p:sp>
        <p:nvSpPr>
          <p:cNvPr id="3" name="Freeform 3"/>
          <p:cNvSpPr/>
          <p:nvPr/>
        </p:nvSpPr>
        <p:spPr>
          <a:xfrm>
            <a:off x="11562174" y="1028700"/>
            <a:ext cx="10310093" cy="6869100"/>
          </a:xfrm>
          <a:custGeom>
            <a:avLst/>
            <a:gdLst/>
            <a:ahLst/>
            <a:cxnLst/>
            <a:rect l="l" t="t" r="r" b="b"/>
            <a:pathLst>
              <a:path w="10310093" h="6869100">
                <a:moveTo>
                  <a:pt x="0" y="0"/>
                </a:moveTo>
                <a:lnTo>
                  <a:pt x="10310094" y="0"/>
                </a:lnTo>
                <a:lnTo>
                  <a:pt x="10310094" y="6869100"/>
                </a:lnTo>
                <a:lnTo>
                  <a:pt x="0" y="6869100"/>
                </a:lnTo>
                <a:lnTo>
                  <a:pt x="0" y="0"/>
                </a:lnTo>
                <a:close/>
              </a:path>
            </a:pathLst>
          </a:custGeom>
          <a:blipFill>
            <a:blip r:embed="rId6"/>
            <a:stretch>
              <a:fillRect/>
            </a:stretch>
          </a:blipFill>
        </p:spPr>
      </p:sp>
      <p:sp>
        <p:nvSpPr>
          <p:cNvPr id="4" name="Freeform 4"/>
          <p:cNvSpPr/>
          <p:nvPr/>
        </p:nvSpPr>
        <p:spPr>
          <a:xfrm rot="-5400000" flipH="1" flipV="1">
            <a:off x="1068306" y="-1579095"/>
            <a:ext cx="8940001" cy="13494341"/>
          </a:xfrm>
          <a:custGeom>
            <a:avLst/>
            <a:gdLst/>
            <a:ahLst/>
            <a:cxnLst/>
            <a:rect l="l" t="t" r="r" b="b"/>
            <a:pathLst>
              <a:path w="8940001" h="13494341">
                <a:moveTo>
                  <a:pt x="8940001" y="13494341"/>
                </a:moveTo>
                <a:lnTo>
                  <a:pt x="0" y="13494341"/>
                </a:lnTo>
                <a:lnTo>
                  <a:pt x="0" y="0"/>
                </a:lnTo>
                <a:lnTo>
                  <a:pt x="8940001" y="0"/>
                </a:lnTo>
                <a:lnTo>
                  <a:pt x="8940001" y="13494341"/>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5" name="Freeform 5"/>
          <p:cNvSpPr/>
          <p:nvPr/>
        </p:nvSpPr>
        <p:spPr>
          <a:xfrm>
            <a:off x="11562174" y="698075"/>
            <a:ext cx="7274332" cy="8890850"/>
          </a:xfrm>
          <a:custGeom>
            <a:avLst/>
            <a:gdLst/>
            <a:ahLst/>
            <a:cxnLst/>
            <a:rect l="l" t="t" r="r" b="b"/>
            <a:pathLst>
              <a:path w="7274332" h="8890850">
                <a:moveTo>
                  <a:pt x="0" y="0"/>
                </a:moveTo>
                <a:lnTo>
                  <a:pt x="7274332" y="0"/>
                </a:lnTo>
                <a:lnTo>
                  <a:pt x="7274332" y="8890850"/>
                </a:lnTo>
                <a:lnTo>
                  <a:pt x="0" y="889085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6" name="Freeform 6"/>
          <p:cNvSpPr/>
          <p:nvPr/>
        </p:nvSpPr>
        <p:spPr>
          <a:xfrm flipH="1">
            <a:off x="-250307" y="5512339"/>
            <a:ext cx="1778252" cy="4770921"/>
          </a:xfrm>
          <a:custGeom>
            <a:avLst/>
            <a:gdLst/>
            <a:ahLst/>
            <a:cxnLst/>
            <a:rect l="l" t="t" r="r" b="b"/>
            <a:pathLst>
              <a:path w="1778252" h="4770921">
                <a:moveTo>
                  <a:pt x="1778252" y="0"/>
                </a:moveTo>
                <a:lnTo>
                  <a:pt x="0" y="0"/>
                </a:lnTo>
                <a:lnTo>
                  <a:pt x="0" y="4770921"/>
                </a:lnTo>
                <a:lnTo>
                  <a:pt x="1778252" y="4770921"/>
                </a:lnTo>
                <a:lnTo>
                  <a:pt x="1778252"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7" name="Freeform 7"/>
          <p:cNvSpPr/>
          <p:nvPr/>
        </p:nvSpPr>
        <p:spPr>
          <a:xfrm>
            <a:off x="8666121" y="-50897"/>
            <a:ext cx="2442628" cy="1377032"/>
          </a:xfrm>
          <a:custGeom>
            <a:avLst/>
            <a:gdLst/>
            <a:ahLst/>
            <a:cxnLst/>
            <a:rect l="l" t="t" r="r" b="b"/>
            <a:pathLst>
              <a:path w="2442628" h="1377032">
                <a:moveTo>
                  <a:pt x="0" y="0"/>
                </a:moveTo>
                <a:lnTo>
                  <a:pt x="2442628" y="0"/>
                </a:lnTo>
                <a:lnTo>
                  <a:pt x="2442628" y="1377032"/>
                </a:lnTo>
                <a:lnTo>
                  <a:pt x="0" y="137703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8" name="Freeform 8"/>
          <p:cNvSpPr/>
          <p:nvPr/>
        </p:nvSpPr>
        <p:spPr>
          <a:xfrm>
            <a:off x="-484129" y="-23586"/>
            <a:ext cx="1599531" cy="1599531"/>
          </a:xfrm>
          <a:custGeom>
            <a:avLst/>
            <a:gdLst/>
            <a:ahLst/>
            <a:cxnLst/>
            <a:rect l="l" t="t" r="r" b="b"/>
            <a:pathLst>
              <a:path w="1599531" h="1599531">
                <a:moveTo>
                  <a:pt x="0" y="0"/>
                </a:moveTo>
                <a:lnTo>
                  <a:pt x="1599531" y="0"/>
                </a:lnTo>
                <a:lnTo>
                  <a:pt x="1599531" y="1599530"/>
                </a:lnTo>
                <a:lnTo>
                  <a:pt x="0" y="159953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9" name="Freeform 9"/>
          <p:cNvSpPr/>
          <p:nvPr/>
        </p:nvSpPr>
        <p:spPr>
          <a:xfrm>
            <a:off x="9348898" y="8422262"/>
            <a:ext cx="1672076" cy="1672076"/>
          </a:xfrm>
          <a:custGeom>
            <a:avLst/>
            <a:gdLst/>
            <a:ahLst/>
            <a:cxnLst/>
            <a:rect l="l" t="t" r="r" b="b"/>
            <a:pathLst>
              <a:path w="1672076" h="1672076">
                <a:moveTo>
                  <a:pt x="0" y="0"/>
                </a:moveTo>
                <a:lnTo>
                  <a:pt x="1672076" y="0"/>
                </a:lnTo>
                <a:lnTo>
                  <a:pt x="1672076" y="1672076"/>
                </a:lnTo>
                <a:lnTo>
                  <a:pt x="0" y="1672076"/>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10" name="Freeform 10"/>
          <p:cNvSpPr/>
          <p:nvPr/>
        </p:nvSpPr>
        <p:spPr>
          <a:xfrm>
            <a:off x="13862683" y="7341604"/>
            <a:ext cx="3396617" cy="1112392"/>
          </a:xfrm>
          <a:custGeom>
            <a:avLst/>
            <a:gdLst/>
            <a:ahLst/>
            <a:cxnLst/>
            <a:rect l="l" t="t" r="r" b="b"/>
            <a:pathLst>
              <a:path w="3396617" h="1112392">
                <a:moveTo>
                  <a:pt x="0" y="0"/>
                </a:moveTo>
                <a:lnTo>
                  <a:pt x="3396617" y="0"/>
                </a:lnTo>
                <a:lnTo>
                  <a:pt x="3396617" y="1112392"/>
                </a:lnTo>
                <a:lnTo>
                  <a:pt x="0" y="1112392"/>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pic>
        <p:nvPicPr>
          <p:cNvPr id="14" name="Video Bài 3.3. Dấu ấn Đại tướng Võ Nguyên Giáp trong chiến dịch Điện Biên Phủ  VTV24_36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21"/>
          <a:stretch>
            <a:fillRect/>
          </a:stretch>
        </p:blipFill>
        <p:spPr>
          <a:xfrm>
            <a:off x="0" y="1618246"/>
            <a:ext cx="10591800" cy="7259053"/>
          </a:xfrm>
          <a:prstGeom prst="rect">
            <a:avLst/>
          </a:prstGeom>
        </p:spPr>
      </p:pic>
    </p:spTree>
    <p:extLst>
      <p:ext uri="{BB962C8B-B14F-4D97-AF65-F5344CB8AC3E}">
        <p14:creationId xmlns:p14="http://schemas.microsoft.com/office/powerpoint/2010/main" val="14677200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4"/>
                                        </p:tgtEl>
                                      </p:cBhvr>
                                    </p:cmd>
                                  </p:childTnLst>
                                </p:cTn>
                              </p:par>
                            </p:childTnLst>
                          </p:cTn>
                        </p:par>
                      </p:childTnLst>
                    </p:cTn>
                  </p:par>
                </p:childTnLst>
              </p:cTn>
              <p:nextCondLst>
                <p:cond evt="onClick" delay="0">
                  <p:tgtEl>
                    <p:spTgt spid="14"/>
                  </p:tgtEl>
                </p:cond>
              </p:nextCondLst>
            </p:seq>
            <p:video>
              <p:cMediaNode vol="80000">
                <p:cTn id="7" fill="hold" display="0">
                  <p:stCondLst>
                    <p:cond delay="indefinite"/>
                  </p:stCondLst>
                </p:cTn>
                <p:tgtEl>
                  <p:spTgt spid="14"/>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3CAA5"/>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990600" y="543373"/>
            <a:ext cx="16325357" cy="10876769"/>
          </a:xfrm>
          <a:custGeom>
            <a:avLst/>
            <a:gdLst/>
            <a:ahLst/>
            <a:cxnLst/>
            <a:rect l="l" t="t" r="r" b="b"/>
            <a:pathLst>
              <a:path w="16325357" h="10876769">
                <a:moveTo>
                  <a:pt x="0" y="0"/>
                </a:moveTo>
                <a:lnTo>
                  <a:pt x="16325356" y="0"/>
                </a:lnTo>
                <a:lnTo>
                  <a:pt x="16325356" y="10876769"/>
                </a:lnTo>
                <a:lnTo>
                  <a:pt x="0" y="1087676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1074156">
            <a:off x="-304039" y="1273315"/>
            <a:ext cx="2349540" cy="4260733"/>
          </a:xfrm>
          <a:custGeom>
            <a:avLst/>
            <a:gdLst/>
            <a:ahLst/>
            <a:cxnLst/>
            <a:rect l="l" t="t" r="r" b="b"/>
            <a:pathLst>
              <a:path w="2349540" h="4260733">
                <a:moveTo>
                  <a:pt x="0" y="0"/>
                </a:moveTo>
                <a:lnTo>
                  <a:pt x="2349540" y="0"/>
                </a:lnTo>
                <a:lnTo>
                  <a:pt x="2349540" y="4260732"/>
                </a:lnTo>
                <a:lnTo>
                  <a:pt x="0" y="4260732"/>
                </a:lnTo>
                <a:lnTo>
                  <a:pt x="0" y="0"/>
                </a:lnTo>
                <a:close/>
              </a:path>
            </a:pathLst>
          </a:custGeom>
          <a:blipFill>
            <a:blip r:embed="rId6"/>
            <a:stretch>
              <a:fillRect/>
            </a:stretch>
          </a:blipFill>
        </p:spPr>
      </p:sp>
      <p:sp>
        <p:nvSpPr>
          <p:cNvPr id="5" name="Freeform 5"/>
          <p:cNvSpPr/>
          <p:nvPr/>
        </p:nvSpPr>
        <p:spPr>
          <a:xfrm rot="13972967">
            <a:off x="16021785" y="15785"/>
            <a:ext cx="2762338" cy="1671215"/>
          </a:xfrm>
          <a:custGeom>
            <a:avLst/>
            <a:gdLst/>
            <a:ahLst/>
            <a:cxnLst/>
            <a:rect l="l" t="t" r="r" b="b"/>
            <a:pathLst>
              <a:path w="2762338" h="1671215">
                <a:moveTo>
                  <a:pt x="0" y="0"/>
                </a:moveTo>
                <a:lnTo>
                  <a:pt x="2762338" y="0"/>
                </a:lnTo>
                <a:lnTo>
                  <a:pt x="2762338" y="1671215"/>
                </a:lnTo>
                <a:lnTo>
                  <a:pt x="0" y="167121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Freeform 6"/>
          <p:cNvSpPr/>
          <p:nvPr/>
        </p:nvSpPr>
        <p:spPr>
          <a:xfrm>
            <a:off x="13105872" y="9258300"/>
            <a:ext cx="3396617" cy="1112392"/>
          </a:xfrm>
          <a:custGeom>
            <a:avLst/>
            <a:gdLst/>
            <a:ahLst/>
            <a:cxnLst/>
            <a:rect l="l" t="t" r="r" b="b"/>
            <a:pathLst>
              <a:path w="3396617" h="1112392">
                <a:moveTo>
                  <a:pt x="0" y="0"/>
                </a:moveTo>
                <a:lnTo>
                  <a:pt x="3396617" y="0"/>
                </a:lnTo>
                <a:lnTo>
                  <a:pt x="3396617" y="1112392"/>
                </a:lnTo>
                <a:lnTo>
                  <a:pt x="0" y="111239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7" name="Freeform 7"/>
          <p:cNvSpPr/>
          <p:nvPr/>
        </p:nvSpPr>
        <p:spPr>
          <a:xfrm>
            <a:off x="4284891" y="7882775"/>
            <a:ext cx="1015726" cy="1015726"/>
          </a:xfrm>
          <a:custGeom>
            <a:avLst/>
            <a:gdLst/>
            <a:ahLst/>
            <a:cxnLst/>
            <a:rect l="l" t="t" r="r" b="b"/>
            <a:pathLst>
              <a:path w="1015726" h="1015726">
                <a:moveTo>
                  <a:pt x="0" y="0"/>
                </a:moveTo>
                <a:lnTo>
                  <a:pt x="1015726" y="0"/>
                </a:lnTo>
                <a:lnTo>
                  <a:pt x="1015726" y="1015725"/>
                </a:lnTo>
                <a:lnTo>
                  <a:pt x="0" y="1015725"/>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8" name="Freeform 8"/>
          <p:cNvSpPr/>
          <p:nvPr/>
        </p:nvSpPr>
        <p:spPr>
          <a:xfrm rot="-935672">
            <a:off x="16859989" y="7358674"/>
            <a:ext cx="911935" cy="1048202"/>
          </a:xfrm>
          <a:custGeom>
            <a:avLst/>
            <a:gdLst/>
            <a:ahLst/>
            <a:cxnLst/>
            <a:rect l="l" t="t" r="r" b="b"/>
            <a:pathLst>
              <a:path w="911935" h="1048202">
                <a:moveTo>
                  <a:pt x="0" y="0"/>
                </a:moveTo>
                <a:lnTo>
                  <a:pt x="911935" y="0"/>
                </a:lnTo>
                <a:lnTo>
                  <a:pt x="911935" y="1048201"/>
                </a:lnTo>
                <a:lnTo>
                  <a:pt x="0" y="104820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9" name="Freeform 9"/>
          <p:cNvSpPr/>
          <p:nvPr/>
        </p:nvSpPr>
        <p:spPr>
          <a:xfrm rot="-935672" flipH="1">
            <a:off x="9277386" y="189623"/>
            <a:ext cx="911935" cy="1048202"/>
          </a:xfrm>
          <a:custGeom>
            <a:avLst/>
            <a:gdLst/>
            <a:ahLst/>
            <a:cxnLst/>
            <a:rect l="l" t="t" r="r" b="b"/>
            <a:pathLst>
              <a:path w="911935" h="1048202">
                <a:moveTo>
                  <a:pt x="911935" y="0"/>
                </a:moveTo>
                <a:lnTo>
                  <a:pt x="0" y="0"/>
                </a:lnTo>
                <a:lnTo>
                  <a:pt x="0" y="1048202"/>
                </a:lnTo>
                <a:lnTo>
                  <a:pt x="911935" y="1048202"/>
                </a:lnTo>
                <a:lnTo>
                  <a:pt x="911935"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0" name="Freeform 10"/>
          <p:cNvSpPr/>
          <p:nvPr/>
        </p:nvSpPr>
        <p:spPr>
          <a:xfrm rot="-935672" flipH="1">
            <a:off x="4648042" y="1932885"/>
            <a:ext cx="911935" cy="1048202"/>
          </a:xfrm>
          <a:custGeom>
            <a:avLst/>
            <a:gdLst/>
            <a:ahLst/>
            <a:cxnLst/>
            <a:rect l="l" t="t" r="r" b="b"/>
            <a:pathLst>
              <a:path w="911935" h="1048202">
                <a:moveTo>
                  <a:pt x="911936" y="0"/>
                </a:moveTo>
                <a:lnTo>
                  <a:pt x="0" y="0"/>
                </a:lnTo>
                <a:lnTo>
                  <a:pt x="0" y="1048201"/>
                </a:lnTo>
                <a:lnTo>
                  <a:pt x="911936" y="1048201"/>
                </a:lnTo>
                <a:lnTo>
                  <a:pt x="911936"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1" name="Freeform 11"/>
          <p:cNvSpPr/>
          <p:nvPr/>
        </p:nvSpPr>
        <p:spPr>
          <a:xfrm rot="-3705828" flipH="1">
            <a:off x="1959045" y="8374400"/>
            <a:ext cx="911935" cy="1048202"/>
          </a:xfrm>
          <a:custGeom>
            <a:avLst/>
            <a:gdLst/>
            <a:ahLst/>
            <a:cxnLst/>
            <a:rect l="l" t="t" r="r" b="b"/>
            <a:pathLst>
              <a:path w="911935" h="1048202">
                <a:moveTo>
                  <a:pt x="911935" y="0"/>
                </a:moveTo>
                <a:lnTo>
                  <a:pt x="0" y="0"/>
                </a:lnTo>
                <a:lnTo>
                  <a:pt x="0" y="1048201"/>
                </a:lnTo>
                <a:lnTo>
                  <a:pt x="911935" y="1048201"/>
                </a:lnTo>
                <a:lnTo>
                  <a:pt x="911935"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2" name="Freeform 12"/>
          <p:cNvSpPr/>
          <p:nvPr/>
        </p:nvSpPr>
        <p:spPr>
          <a:xfrm>
            <a:off x="7047374" y="6005177"/>
            <a:ext cx="1778252" cy="4770921"/>
          </a:xfrm>
          <a:custGeom>
            <a:avLst/>
            <a:gdLst/>
            <a:ahLst/>
            <a:cxnLst/>
            <a:rect l="l" t="t" r="r" b="b"/>
            <a:pathLst>
              <a:path w="1778252" h="4770921">
                <a:moveTo>
                  <a:pt x="0" y="0"/>
                </a:moveTo>
                <a:lnTo>
                  <a:pt x="1778252" y="0"/>
                </a:lnTo>
                <a:lnTo>
                  <a:pt x="1778252" y="4770921"/>
                </a:lnTo>
                <a:lnTo>
                  <a:pt x="0" y="4770921"/>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15" name="Rectangle 14"/>
          <p:cNvSpPr/>
          <p:nvPr/>
        </p:nvSpPr>
        <p:spPr>
          <a:xfrm>
            <a:off x="1141125" y="4042765"/>
            <a:ext cx="5513562" cy="1938992"/>
          </a:xfrm>
          <a:prstGeom prst="rect">
            <a:avLst/>
          </a:prstGeom>
        </p:spPr>
        <p:txBody>
          <a:bodyPr wrap="none">
            <a:prstTxWarp prst="textStop">
              <a:avLst/>
            </a:prstTxWarp>
            <a:spAutoFit/>
          </a:bodyPr>
          <a:lstStyle/>
          <a:p>
            <a:pPr algn="ctr"/>
            <a:r>
              <a:rPr lang="vi-VN" sz="6000" b="1">
                <a:solidFill>
                  <a:schemeClr val="bg1"/>
                </a:solidFill>
                <a:effectLst>
                  <a:glow rad="101600">
                    <a:schemeClr val="accent2">
                      <a:satMod val="175000"/>
                      <a:alpha val="40000"/>
                    </a:schemeClr>
                  </a:glow>
                </a:effectLst>
                <a:latin typeface="Times New Roman" panose="02020603050405020304" pitchFamily="18" charset="0"/>
                <a:cs typeface="Times New Roman" panose="02020603050405020304" pitchFamily="18" charset="0"/>
              </a:rPr>
              <a:t>HOẠT ĐỘNG </a:t>
            </a:r>
            <a:r>
              <a:rPr lang="vi-VN" sz="6000" b="1" smtClean="0">
                <a:solidFill>
                  <a:schemeClr val="bg1"/>
                </a:solidFill>
                <a:effectLst>
                  <a:glow rad="101600">
                    <a:schemeClr val="accent2">
                      <a:satMod val="175000"/>
                      <a:alpha val="40000"/>
                    </a:schemeClr>
                  </a:glow>
                </a:effectLst>
                <a:latin typeface="Times New Roman" panose="02020603050405020304" pitchFamily="18" charset="0"/>
                <a:cs typeface="Times New Roman" panose="02020603050405020304" pitchFamily="18" charset="0"/>
              </a:rPr>
              <a:t>3</a:t>
            </a:r>
          </a:p>
          <a:p>
            <a:pPr algn="ctr"/>
            <a:r>
              <a:rPr lang="vi-VN" sz="6000" b="1" smtClean="0">
                <a:solidFill>
                  <a:schemeClr val="bg1"/>
                </a:solidFill>
                <a:effectLst>
                  <a:glow rad="101600">
                    <a:schemeClr val="accent2">
                      <a:satMod val="175000"/>
                      <a:alpha val="40000"/>
                    </a:schemeClr>
                  </a:glow>
                </a:effectLst>
                <a:latin typeface="Times New Roman" panose="02020603050405020304" pitchFamily="18" charset="0"/>
                <a:cs typeface="Times New Roman" panose="02020603050405020304" pitchFamily="18" charset="0"/>
              </a:rPr>
              <a:t>LUYỆN </a:t>
            </a:r>
            <a:r>
              <a:rPr lang="vi-VN" sz="6000" b="1">
                <a:solidFill>
                  <a:schemeClr val="bg1"/>
                </a:solidFill>
                <a:effectLst>
                  <a:glow rad="101600">
                    <a:schemeClr val="accent2">
                      <a:satMod val="175000"/>
                      <a:alpha val="40000"/>
                    </a:schemeClr>
                  </a:glow>
                </a:effectLst>
                <a:latin typeface="Times New Roman" panose="02020603050405020304" pitchFamily="18" charset="0"/>
                <a:cs typeface="Times New Roman" panose="02020603050405020304" pitchFamily="18" charset="0"/>
              </a:rPr>
              <a:t>TẬP</a:t>
            </a:r>
            <a:endParaRPr lang="en-GB" sz="7200">
              <a:solidFill>
                <a:schemeClr val="bg1"/>
              </a:solidFill>
              <a:effectLst>
                <a:glow rad="101600">
                  <a:schemeClr val="accent2">
                    <a:satMod val="175000"/>
                    <a:alpha val="40000"/>
                  </a:schemeClr>
                </a:glow>
              </a:effectLst>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080038" y="1230612"/>
            <a:ext cx="6655841" cy="697823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546629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1000"/>
                                        <p:tgtEl>
                                          <p:spTgt spid="15">
                                            <p:txEl>
                                              <p:pRg st="0" end="0"/>
                                            </p:txEl>
                                          </p:spTgt>
                                        </p:tgtEl>
                                      </p:cBhvr>
                                    </p:animEffect>
                                    <p:anim calcmode="lin" valueType="num">
                                      <p:cBhvr>
                                        <p:cTn id="8"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fade">
                                      <p:cBhvr>
                                        <p:cTn id="12" dur="1000"/>
                                        <p:tgtEl>
                                          <p:spTgt spid="15">
                                            <p:txEl>
                                              <p:pRg st="1" end="1"/>
                                            </p:txEl>
                                          </p:spTgt>
                                        </p:tgtEl>
                                      </p:cBhvr>
                                    </p:animEffect>
                                    <p:anim calcmode="lin" valueType="num">
                                      <p:cBhvr>
                                        <p:cTn id="13"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3CAA5"/>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1562174" y="1028700"/>
            <a:ext cx="10310093" cy="6869100"/>
          </a:xfrm>
          <a:custGeom>
            <a:avLst/>
            <a:gdLst/>
            <a:ahLst/>
            <a:cxnLst/>
            <a:rect l="l" t="t" r="r" b="b"/>
            <a:pathLst>
              <a:path w="10310093" h="6869100">
                <a:moveTo>
                  <a:pt x="0" y="0"/>
                </a:moveTo>
                <a:lnTo>
                  <a:pt x="10310094" y="0"/>
                </a:lnTo>
                <a:lnTo>
                  <a:pt x="10310094" y="6869100"/>
                </a:lnTo>
                <a:lnTo>
                  <a:pt x="0" y="6869100"/>
                </a:lnTo>
                <a:lnTo>
                  <a:pt x="0" y="0"/>
                </a:lnTo>
                <a:close/>
              </a:path>
            </a:pathLst>
          </a:custGeom>
          <a:blipFill>
            <a:blip r:embed="rId4"/>
            <a:stretch>
              <a:fillRect/>
            </a:stretch>
          </a:blipFill>
        </p:spPr>
      </p:sp>
      <p:sp>
        <p:nvSpPr>
          <p:cNvPr id="4" name="Freeform 4"/>
          <p:cNvSpPr/>
          <p:nvPr/>
        </p:nvSpPr>
        <p:spPr>
          <a:xfrm rot="-5400000" flipH="1" flipV="1">
            <a:off x="-193278" y="-1472191"/>
            <a:ext cx="10016560" cy="13494341"/>
          </a:xfrm>
          <a:custGeom>
            <a:avLst/>
            <a:gdLst/>
            <a:ahLst/>
            <a:cxnLst/>
            <a:rect l="l" t="t" r="r" b="b"/>
            <a:pathLst>
              <a:path w="8940001" h="13494341">
                <a:moveTo>
                  <a:pt x="8940001" y="13494341"/>
                </a:moveTo>
                <a:lnTo>
                  <a:pt x="0" y="13494341"/>
                </a:lnTo>
                <a:lnTo>
                  <a:pt x="0" y="0"/>
                </a:lnTo>
                <a:lnTo>
                  <a:pt x="8940001" y="0"/>
                </a:lnTo>
                <a:lnTo>
                  <a:pt x="8940001" y="13494341"/>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11562174" y="698075"/>
            <a:ext cx="7274332" cy="8890850"/>
          </a:xfrm>
          <a:custGeom>
            <a:avLst/>
            <a:gdLst/>
            <a:ahLst/>
            <a:cxnLst/>
            <a:rect l="l" t="t" r="r" b="b"/>
            <a:pathLst>
              <a:path w="7274332" h="8890850">
                <a:moveTo>
                  <a:pt x="0" y="0"/>
                </a:moveTo>
                <a:lnTo>
                  <a:pt x="7274332" y="0"/>
                </a:lnTo>
                <a:lnTo>
                  <a:pt x="7274332" y="8890850"/>
                </a:lnTo>
                <a:lnTo>
                  <a:pt x="0" y="889085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Freeform 6"/>
          <p:cNvSpPr/>
          <p:nvPr/>
        </p:nvSpPr>
        <p:spPr>
          <a:xfrm flipH="1">
            <a:off x="-250307" y="5512339"/>
            <a:ext cx="1778252" cy="4770921"/>
          </a:xfrm>
          <a:custGeom>
            <a:avLst/>
            <a:gdLst/>
            <a:ahLst/>
            <a:cxnLst/>
            <a:rect l="l" t="t" r="r" b="b"/>
            <a:pathLst>
              <a:path w="1778252" h="4770921">
                <a:moveTo>
                  <a:pt x="1778252" y="0"/>
                </a:moveTo>
                <a:lnTo>
                  <a:pt x="0" y="0"/>
                </a:lnTo>
                <a:lnTo>
                  <a:pt x="0" y="4770921"/>
                </a:lnTo>
                <a:lnTo>
                  <a:pt x="1778252" y="4770921"/>
                </a:lnTo>
                <a:lnTo>
                  <a:pt x="1778252"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7" name="Freeform 7"/>
          <p:cNvSpPr/>
          <p:nvPr/>
        </p:nvSpPr>
        <p:spPr>
          <a:xfrm>
            <a:off x="8183669" y="698075"/>
            <a:ext cx="2442628" cy="1377032"/>
          </a:xfrm>
          <a:custGeom>
            <a:avLst/>
            <a:gdLst/>
            <a:ahLst/>
            <a:cxnLst/>
            <a:rect l="l" t="t" r="r" b="b"/>
            <a:pathLst>
              <a:path w="2442628" h="1377032">
                <a:moveTo>
                  <a:pt x="0" y="0"/>
                </a:moveTo>
                <a:lnTo>
                  <a:pt x="2442628" y="0"/>
                </a:lnTo>
                <a:lnTo>
                  <a:pt x="2442628" y="1377032"/>
                </a:lnTo>
                <a:lnTo>
                  <a:pt x="0" y="137703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8" name="Freeform 8"/>
          <p:cNvSpPr/>
          <p:nvPr/>
        </p:nvSpPr>
        <p:spPr>
          <a:xfrm>
            <a:off x="-160946" y="648924"/>
            <a:ext cx="1599531" cy="1599531"/>
          </a:xfrm>
          <a:custGeom>
            <a:avLst/>
            <a:gdLst/>
            <a:ahLst/>
            <a:cxnLst/>
            <a:rect l="l" t="t" r="r" b="b"/>
            <a:pathLst>
              <a:path w="1599531" h="1599531">
                <a:moveTo>
                  <a:pt x="0" y="0"/>
                </a:moveTo>
                <a:lnTo>
                  <a:pt x="1599531" y="0"/>
                </a:lnTo>
                <a:lnTo>
                  <a:pt x="1599531" y="1599530"/>
                </a:lnTo>
                <a:lnTo>
                  <a:pt x="0" y="159953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9" name="Freeform 9"/>
          <p:cNvSpPr/>
          <p:nvPr/>
        </p:nvSpPr>
        <p:spPr>
          <a:xfrm>
            <a:off x="9348898" y="8422262"/>
            <a:ext cx="1672076" cy="1672076"/>
          </a:xfrm>
          <a:custGeom>
            <a:avLst/>
            <a:gdLst/>
            <a:ahLst/>
            <a:cxnLst/>
            <a:rect l="l" t="t" r="r" b="b"/>
            <a:pathLst>
              <a:path w="1672076" h="1672076">
                <a:moveTo>
                  <a:pt x="0" y="0"/>
                </a:moveTo>
                <a:lnTo>
                  <a:pt x="1672076" y="0"/>
                </a:lnTo>
                <a:lnTo>
                  <a:pt x="1672076" y="1672076"/>
                </a:lnTo>
                <a:lnTo>
                  <a:pt x="0" y="1672076"/>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0" name="Freeform 10"/>
          <p:cNvSpPr/>
          <p:nvPr/>
        </p:nvSpPr>
        <p:spPr>
          <a:xfrm>
            <a:off x="13862683" y="7341604"/>
            <a:ext cx="3396617" cy="1112392"/>
          </a:xfrm>
          <a:custGeom>
            <a:avLst/>
            <a:gdLst/>
            <a:ahLst/>
            <a:cxnLst/>
            <a:rect l="l" t="t" r="r" b="b"/>
            <a:pathLst>
              <a:path w="3396617" h="1112392">
                <a:moveTo>
                  <a:pt x="0" y="0"/>
                </a:moveTo>
                <a:lnTo>
                  <a:pt x="3396617" y="0"/>
                </a:lnTo>
                <a:lnTo>
                  <a:pt x="3396617" y="1112392"/>
                </a:lnTo>
                <a:lnTo>
                  <a:pt x="0" y="1112392"/>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12" name="TextBox 12"/>
          <p:cNvSpPr txBox="1"/>
          <p:nvPr/>
        </p:nvSpPr>
        <p:spPr>
          <a:xfrm>
            <a:off x="1646328" y="1222379"/>
            <a:ext cx="7232437" cy="1107996"/>
          </a:xfrm>
          <a:prstGeom prst="rect">
            <a:avLst/>
          </a:prstGeom>
        </p:spPr>
        <p:txBody>
          <a:bodyPr wrap="square" lIns="0" tIns="0" rIns="0" bIns="0" rtlCol="0" anchor="t">
            <a:spAutoFit/>
          </a:bodyPr>
          <a:lstStyle/>
          <a:p>
            <a:r>
              <a:rPr lang="vi-VN" sz="7200" b="1">
                <a:latin typeface="Times New Roman" panose="02020603050405020304" pitchFamily="18" charset="0"/>
                <a:cs typeface="Times New Roman" panose="02020603050405020304" pitchFamily="18" charset="0"/>
              </a:rPr>
              <a:t>VI. Luyện tập </a:t>
            </a:r>
            <a:endParaRPr lang="en-GB" sz="7200">
              <a:latin typeface="Times New Roman" panose="02020603050405020304" pitchFamily="18" charset="0"/>
              <a:cs typeface="Times New Roman" panose="02020603050405020304" pitchFamily="18" charset="0"/>
            </a:endParaRPr>
          </a:p>
        </p:txBody>
      </p:sp>
      <p:sp>
        <p:nvSpPr>
          <p:cNvPr id="13" name="TextBox 13"/>
          <p:cNvSpPr txBox="1"/>
          <p:nvPr/>
        </p:nvSpPr>
        <p:spPr>
          <a:xfrm>
            <a:off x="2514600" y="2626831"/>
            <a:ext cx="6758960" cy="553998"/>
          </a:xfrm>
          <a:prstGeom prst="rect">
            <a:avLst/>
          </a:prstGeom>
        </p:spPr>
        <p:txBody>
          <a:bodyPr lIns="0" tIns="0" rIns="0" bIns="0" rtlCol="0" anchor="t">
            <a:spAutoFit/>
          </a:bodyPr>
          <a:lstStyle/>
          <a:p>
            <a:r>
              <a:rPr lang="vi-VN" sz="3600" b="1" i="1">
                <a:latin typeface="Times New Roman" panose="02020603050405020304" pitchFamily="18" charset="0"/>
                <a:cs typeface="Times New Roman" panose="02020603050405020304" pitchFamily="18" charset="0"/>
              </a:rPr>
              <a:t>Cuộc họp bàn lịch sử</a:t>
            </a:r>
            <a:endParaRPr lang="en-GB" sz="3600">
              <a:latin typeface="Times New Roman" panose="02020603050405020304" pitchFamily="18" charset="0"/>
              <a:cs typeface="Times New Roman" panose="02020603050405020304" pitchFamily="18" charset="0"/>
            </a:endParaRPr>
          </a:p>
        </p:txBody>
      </p:sp>
      <p:sp>
        <p:nvSpPr>
          <p:cNvPr id="14" name="Rectangle 13"/>
          <p:cNvSpPr/>
          <p:nvPr/>
        </p:nvSpPr>
        <p:spPr>
          <a:xfrm>
            <a:off x="1382529" y="3531608"/>
            <a:ext cx="7760033" cy="5826210"/>
          </a:xfrm>
          <a:prstGeom prst="rect">
            <a:avLst/>
          </a:prstGeom>
        </p:spPr>
        <p:txBody>
          <a:bodyPr wrap="square">
            <a:spAutoFit/>
          </a:bodyPr>
          <a:lstStyle/>
          <a:p>
            <a:pPr algn="just">
              <a:lnSpc>
                <a:spcPct val="115000"/>
              </a:lnSpc>
              <a:spcAft>
                <a:spcPts val="0"/>
              </a:spcAft>
            </a:pPr>
            <a:r>
              <a:rPr lang="vi-VN" sz="3600" b="1">
                <a:solidFill>
                  <a:srgbClr val="0D0D0D"/>
                </a:solidFill>
                <a:latin typeface="Times New Roman" panose="02020603050405020304" pitchFamily="18" charset="0"/>
                <a:ea typeface="MS Mincho"/>
                <a:cs typeface="Times New Roman" panose="02020603050405020304" pitchFamily="18" charset="0"/>
              </a:rPr>
              <a:t>“Sáng ngày 26 tháng 1 năm 1954 … phương châm mới” </a:t>
            </a:r>
            <a:endParaRPr lang="en-GB" sz="36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vi-VN" sz="3600">
                <a:solidFill>
                  <a:srgbClr val="0D0D0D"/>
                </a:solidFill>
                <a:latin typeface="Times New Roman" panose="02020603050405020304" pitchFamily="18" charset="0"/>
                <a:ea typeface="MS Mincho"/>
                <a:cs typeface="Times New Roman" panose="02020603050405020304" pitchFamily="18" charset="0"/>
              </a:rPr>
              <a:t>- 01 HS dẫn truyện </a:t>
            </a:r>
            <a:endParaRPr lang="en-GB" sz="36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vi-VN" sz="3600">
                <a:solidFill>
                  <a:srgbClr val="0D0D0D"/>
                </a:solidFill>
                <a:latin typeface="Times New Roman" panose="02020603050405020304" pitchFamily="18" charset="0"/>
                <a:ea typeface="MS Mincho"/>
                <a:cs typeface="Times New Roman" panose="02020603050405020304" pitchFamily="18" charset="0"/>
              </a:rPr>
              <a:t>- 01 HS đóng vai Đại tướng Võ Nguyên Giáp</a:t>
            </a:r>
            <a:endParaRPr lang="en-GB" sz="36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vi-VN" sz="3600">
                <a:solidFill>
                  <a:srgbClr val="0D0D0D"/>
                </a:solidFill>
                <a:latin typeface="Times New Roman" panose="02020603050405020304" pitchFamily="18" charset="0"/>
                <a:ea typeface="MS Mincho"/>
                <a:cs typeface="Times New Roman" panose="02020603050405020304" pitchFamily="18" charset="0"/>
              </a:rPr>
              <a:t>- 01 HS đóng vai Đ/c Vi Quốc Thanh</a:t>
            </a:r>
            <a:endParaRPr lang="en-GB" sz="36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vi-VN" sz="3600">
                <a:solidFill>
                  <a:srgbClr val="0D0D0D"/>
                </a:solidFill>
                <a:latin typeface="Times New Roman" panose="02020603050405020304" pitchFamily="18" charset="0"/>
                <a:ea typeface="MS Mincho"/>
                <a:cs typeface="Times New Roman" panose="02020603050405020304" pitchFamily="18" charset="0"/>
              </a:rPr>
              <a:t>- 01 HS đóng vai Đ/c Lê Liêm</a:t>
            </a:r>
            <a:endParaRPr lang="en-GB" sz="36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vi-VN" sz="3600">
                <a:solidFill>
                  <a:srgbClr val="0D0D0D"/>
                </a:solidFill>
                <a:latin typeface="Times New Roman" panose="02020603050405020304" pitchFamily="18" charset="0"/>
                <a:ea typeface="MS Mincho"/>
                <a:cs typeface="Times New Roman" panose="02020603050405020304" pitchFamily="18" charset="0"/>
              </a:rPr>
              <a:t>- 01 HS đóng vai Đ/c Đặng Kim Giang </a:t>
            </a:r>
            <a:endParaRPr lang="en-GB" sz="36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vi-VN" sz="3600">
                <a:solidFill>
                  <a:srgbClr val="0D0D0D"/>
                </a:solidFill>
                <a:latin typeface="Times New Roman" panose="02020603050405020304" pitchFamily="18" charset="0"/>
                <a:ea typeface="MS Mincho"/>
                <a:cs typeface="Times New Roman" panose="02020603050405020304" pitchFamily="18" charset="0"/>
              </a:rPr>
              <a:t>- 01 HS đóng vai Đ/c Hoàng Văn Thái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1434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anim calcmode="lin" valueType="num">
                                      <p:cBhvr>
                                        <p:cTn id="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3CAA5"/>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990600" y="543373"/>
            <a:ext cx="16325357" cy="10876769"/>
          </a:xfrm>
          <a:custGeom>
            <a:avLst/>
            <a:gdLst/>
            <a:ahLst/>
            <a:cxnLst/>
            <a:rect l="l" t="t" r="r" b="b"/>
            <a:pathLst>
              <a:path w="16325357" h="10876769">
                <a:moveTo>
                  <a:pt x="0" y="0"/>
                </a:moveTo>
                <a:lnTo>
                  <a:pt x="16325356" y="0"/>
                </a:lnTo>
                <a:lnTo>
                  <a:pt x="16325356" y="10876769"/>
                </a:lnTo>
                <a:lnTo>
                  <a:pt x="0" y="1087676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1074156">
            <a:off x="-304039" y="1273315"/>
            <a:ext cx="2349540" cy="4260733"/>
          </a:xfrm>
          <a:custGeom>
            <a:avLst/>
            <a:gdLst/>
            <a:ahLst/>
            <a:cxnLst/>
            <a:rect l="l" t="t" r="r" b="b"/>
            <a:pathLst>
              <a:path w="2349540" h="4260733">
                <a:moveTo>
                  <a:pt x="0" y="0"/>
                </a:moveTo>
                <a:lnTo>
                  <a:pt x="2349540" y="0"/>
                </a:lnTo>
                <a:lnTo>
                  <a:pt x="2349540" y="4260732"/>
                </a:lnTo>
                <a:lnTo>
                  <a:pt x="0" y="4260732"/>
                </a:lnTo>
                <a:lnTo>
                  <a:pt x="0" y="0"/>
                </a:lnTo>
                <a:close/>
              </a:path>
            </a:pathLst>
          </a:custGeom>
          <a:blipFill>
            <a:blip r:embed="rId6"/>
            <a:stretch>
              <a:fillRect/>
            </a:stretch>
          </a:blipFill>
        </p:spPr>
      </p:sp>
      <p:sp>
        <p:nvSpPr>
          <p:cNvPr id="5" name="Freeform 5"/>
          <p:cNvSpPr/>
          <p:nvPr/>
        </p:nvSpPr>
        <p:spPr>
          <a:xfrm rot="13972967">
            <a:off x="16021785" y="15785"/>
            <a:ext cx="2762338" cy="1671215"/>
          </a:xfrm>
          <a:custGeom>
            <a:avLst/>
            <a:gdLst/>
            <a:ahLst/>
            <a:cxnLst/>
            <a:rect l="l" t="t" r="r" b="b"/>
            <a:pathLst>
              <a:path w="2762338" h="1671215">
                <a:moveTo>
                  <a:pt x="0" y="0"/>
                </a:moveTo>
                <a:lnTo>
                  <a:pt x="2762338" y="0"/>
                </a:lnTo>
                <a:lnTo>
                  <a:pt x="2762338" y="1671215"/>
                </a:lnTo>
                <a:lnTo>
                  <a:pt x="0" y="167121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Freeform 6"/>
          <p:cNvSpPr/>
          <p:nvPr/>
        </p:nvSpPr>
        <p:spPr>
          <a:xfrm>
            <a:off x="13105872" y="9258300"/>
            <a:ext cx="3396617" cy="1112392"/>
          </a:xfrm>
          <a:custGeom>
            <a:avLst/>
            <a:gdLst/>
            <a:ahLst/>
            <a:cxnLst/>
            <a:rect l="l" t="t" r="r" b="b"/>
            <a:pathLst>
              <a:path w="3396617" h="1112392">
                <a:moveTo>
                  <a:pt x="0" y="0"/>
                </a:moveTo>
                <a:lnTo>
                  <a:pt x="3396617" y="0"/>
                </a:lnTo>
                <a:lnTo>
                  <a:pt x="3396617" y="1112392"/>
                </a:lnTo>
                <a:lnTo>
                  <a:pt x="0" y="111239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7" name="Freeform 7"/>
          <p:cNvSpPr/>
          <p:nvPr/>
        </p:nvSpPr>
        <p:spPr>
          <a:xfrm>
            <a:off x="4284891" y="7882775"/>
            <a:ext cx="1015726" cy="1015726"/>
          </a:xfrm>
          <a:custGeom>
            <a:avLst/>
            <a:gdLst/>
            <a:ahLst/>
            <a:cxnLst/>
            <a:rect l="l" t="t" r="r" b="b"/>
            <a:pathLst>
              <a:path w="1015726" h="1015726">
                <a:moveTo>
                  <a:pt x="0" y="0"/>
                </a:moveTo>
                <a:lnTo>
                  <a:pt x="1015726" y="0"/>
                </a:lnTo>
                <a:lnTo>
                  <a:pt x="1015726" y="1015725"/>
                </a:lnTo>
                <a:lnTo>
                  <a:pt x="0" y="1015725"/>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8" name="Freeform 8"/>
          <p:cNvSpPr/>
          <p:nvPr/>
        </p:nvSpPr>
        <p:spPr>
          <a:xfrm rot="-935672">
            <a:off x="16859989" y="7358674"/>
            <a:ext cx="911935" cy="1048202"/>
          </a:xfrm>
          <a:custGeom>
            <a:avLst/>
            <a:gdLst/>
            <a:ahLst/>
            <a:cxnLst/>
            <a:rect l="l" t="t" r="r" b="b"/>
            <a:pathLst>
              <a:path w="911935" h="1048202">
                <a:moveTo>
                  <a:pt x="0" y="0"/>
                </a:moveTo>
                <a:lnTo>
                  <a:pt x="911935" y="0"/>
                </a:lnTo>
                <a:lnTo>
                  <a:pt x="911935" y="1048201"/>
                </a:lnTo>
                <a:lnTo>
                  <a:pt x="0" y="104820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9" name="Freeform 9"/>
          <p:cNvSpPr/>
          <p:nvPr/>
        </p:nvSpPr>
        <p:spPr>
          <a:xfrm rot="-935672" flipH="1">
            <a:off x="9277386" y="189623"/>
            <a:ext cx="911935" cy="1048202"/>
          </a:xfrm>
          <a:custGeom>
            <a:avLst/>
            <a:gdLst/>
            <a:ahLst/>
            <a:cxnLst/>
            <a:rect l="l" t="t" r="r" b="b"/>
            <a:pathLst>
              <a:path w="911935" h="1048202">
                <a:moveTo>
                  <a:pt x="911935" y="0"/>
                </a:moveTo>
                <a:lnTo>
                  <a:pt x="0" y="0"/>
                </a:lnTo>
                <a:lnTo>
                  <a:pt x="0" y="1048202"/>
                </a:lnTo>
                <a:lnTo>
                  <a:pt x="911935" y="1048202"/>
                </a:lnTo>
                <a:lnTo>
                  <a:pt x="911935"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0" name="Freeform 10"/>
          <p:cNvSpPr/>
          <p:nvPr/>
        </p:nvSpPr>
        <p:spPr>
          <a:xfrm rot="-935672" flipH="1">
            <a:off x="4648042" y="1932885"/>
            <a:ext cx="911935" cy="1048202"/>
          </a:xfrm>
          <a:custGeom>
            <a:avLst/>
            <a:gdLst/>
            <a:ahLst/>
            <a:cxnLst/>
            <a:rect l="l" t="t" r="r" b="b"/>
            <a:pathLst>
              <a:path w="911935" h="1048202">
                <a:moveTo>
                  <a:pt x="911936" y="0"/>
                </a:moveTo>
                <a:lnTo>
                  <a:pt x="0" y="0"/>
                </a:lnTo>
                <a:lnTo>
                  <a:pt x="0" y="1048201"/>
                </a:lnTo>
                <a:lnTo>
                  <a:pt x="911936" y="1048201"/>
                </a:lnTo>
                <a:lnTo>
                  <a:pt x="911936"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1" name="Freeform 11"/>
          <p:cNvSpPr/>
          <p:nvPr/>
        </p:nvSpPr>
        <p:spPr>
          <a:xfrm rot="-3705828" flipH="1">
            <a:off x="1959045" y="8374400"/>
            <a:ext cx="911935" cy="1048202"/>
          </a:xfrm>
          <a:custGeom>
            <a:avLst/>
            <a:gdLst/>
            <a:ahLst/>
            <a:cxnLst/>
            <a:rect l="l" t="t" r="r" b="b"/>
            <a:pathLst>
              <a:path w="911935" h="1048202">
                <a:moveTo>
                  <a:pt x="911935" y="0"/>
                </a:moveTo>
                <a:lnTo>
                  <a:pt x="0" y="0"/>
                </a:lnTo>
                <a:lnTo>
                  <a:pt x="0" y="1048201"/>
                </a:lnTo>
                <a:lnTo>
                  <a:pt x="911935" y="1048201"/>
                </a:lnTo>
                <a:lnTo>
                  <a:pt x="911935"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2" name="Freeform 12"/>
          <p:cNvSpPr/>
          <p:nvPr/>
        </p:nvSpPr>
        <p:spPr>
          <a:xfrm>
            <a:off x="7047374" y="6005177"/>
            <a:ext cx="1778252" cy="4770921"/>
          </a:xfrm>
          <a:custGeom>
            <a:avLst/>
            <a:gdLst/>
            <a:ahLst/>
            <a:cxnLst/>
            <a:rect l="l" t="t" r="r" b="b"/>
            <a:pathLst>
              <a:path w="1778252" h="4770921">
                <a:moveTo>
                  <a:pt x="0" y="0"/>
                </a:moveTo>
                <a:lnTo>
                  <a:pt x="1778252" y="0"/>
                </a:lnTo>
                <a:lnTo>
                  <a:pt x="1778252" y="4770921"/>
                </a:lnTo>
                <a:lnTo>
                  <a:pt x="0" y="4770921"/>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15" name="Rectangle 14"/>
          <p:cNvSpPr/>
          <p:nvPr/>
        </p:nvSpPr>
        <p:spPr>
          <a:xfrm>
            <a:off x="898174" y="4066185"/>
            <a:ext cx="6118342" cy="2308324"/>
          </a:xfrm>
          <a:prstGeom prst="rect">
            <a:avLst/>
          </a:prstGeom>
        </p:spPr>
        <p:txBody>
          <a:bodyPr wrap="none">
            <a:prstTxWarp prst="textStop">
              <a:avLst/>
            </a:prstTxWarp>
            <a:spAutoFit/>
          </a:bodyPr>
          <a:lstStyle/>
          <a:p>
            <a:pPr algn="ctr"/>
            <a:r>
              <a:rPr lang="vi-VN" sz="7200" b="1">
                <a:solidFill>
                  <a:schemeClr val="bg1"/>
                </a:solidFill>
                <a:effectLst>
                  <a:glow rad="101600">
                    <a:schemeClr val="accent2">
                      <a:satMod val="175000"/>
                      <a:alpha val="40000"/>
                    </a:schemeClr>
                  </a:glow>
                </a:effectLst>
                <a:latin typeface="Times New Roman" panose="02020603050405020304" pitchFamily="18" charset="0"/>
                <a:cs typeface="Times New Roman" panose="02020603050405020304" pitchFamily="18" charset="0"/>
              </a:rPr>
              <a:t>HOẠT ĐỘNG </a:t>
            </a:r>
            <a:endParaRPr lang="vi-VN" sz="7200" b="1" smtClean="0">
              <a:solidFill>
                <a:schemeClr val="bg1"/>
              </a:solidFill>
              <a:effectLst>
                <a:glow rad="101600">
                  <a:schemeClr val="accent2">
                    <a:satMod val="175000"/>
                    <a:alpha val="40000"/>
                  </a:schemeClr>
                </a:glow>
              </a:effectLst>
              <a:latin typeface="Times New Roman" panose="02020603050405020304" pitchFamily="18" charset="0"/>
              <a:cs typeface="Times New Roman" panose="02020603050405020304" pitchFamily="18" charset="0"/>
            </a:endParaRPr>
          </a:p>
          <a:p>
            <a:pPr algn="ctr"/>
            <a:r>
              <a:rPr lang="vi-VN" sz="7200" b="1" smtClean="0">
                <a:solidFill>
                  <a:schemeClr val="bg1"/>
                </a:solidFill>
                <a:effectLst>
                  <a:glow rad="101600">
                    <a:schemeClr val="accent2">
                      <a:satMod val="175000"/>
                      <a:alpha val="40000"/>
                    </a:schemeClr>
                  </a:glow>
                </a:effectLst>
                <a:latin typeface="Times New Roman" panose="02020603050405020304" pitchFamily="18" charset="0"/>
                <a:cs typeface="Times New Roman" panose="02020603050405020304" pitchFamily="18" charset="0"/>
              </a:rPr>
              <a:t>VẬN </a:t>
            </a:r>
            <a:r>
              <a:rPr lang="vi-VN" sz="7200" b="1">
                <a:solidFill>
                  <a:schemeClr val="bg1"/>
                </a:solidFill>
                <a:effectLst>
                  <a:glow rad="101600">
                    <a:schemeClr val="accent2">
                      <a:satMod val="175000"/>
                      <a:alpha val="40000"/>
                    </a:schemeClr>
                  </a:glow>
                </a:effectLst>
                <a:latin typeface="Times New Roman" panose="02020603050405020304" pitchFamily="18" charset="0"/>
                <a:cs typeface="Times New Roman" panose="02020603050405020304" pitchFamily="18" charset="0"/>
              </a:rPr>
              <a:t>DỤNG </a:t>
            </a:r>
            <a:endParaRPr lang="en-GB" sz="7200">
              <a:solidFill>
                <a:schemeClr val="bg1"/>
              </a:solidFill>
              <a:effectLst>
                <a:glow rad="101600">
                  <a:schemeClr val="accent2">
                    <a:satMod val="175000"/>
                    <a:alpha val="40000"/>
                  </a:schemeClr>
                </a:glow>
              </a:effectLst>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033826" y="904538"/>
            <a:ext cx="6655841" cy="697823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397751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arn(inVertical)">
                                      <p:cBhvr>
                                        <p:cTn id="7" dur="500"/>
                                        <p:tgtEl>
                                          <p:spTgt spid="15">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5">
                                            <p:txEl>
                                              <p:pRg st="1" end="1"/>
                                            </p:txEl>
                                          </p:spTgt>
                                        </p:tgtEl>
                                        <p:attrNameLst>
                                          <p:attrName>style.visibility</p:attrName>
                                        </p:attrNameLst>
                                      </p:cBhvr>
                                      <p:to>
                                        <p:strVal val="visible"/>
                                      </p:to>
                                    </p:set>
                                    <p:animEffect transition="in" filter="barn(inVertical)">
                                      <p:cBhvr>
                                        <p:cTn id="10"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3CAA5"/>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371600" y="0"/>
            <a:ext cx="15444287" cy="11467383"/>
          </a:xfrm>
          <a:custGeom>
            <a:avLst/>
            <a:gdLst/>
            <a:ahLst/>
            <a:cxnLst/>
            <a:rect l="l" t="t" r="r" b="b"/>
            <a:pathLst>
              <a:path w="15444287" h="11467383">
                <a:moveTo>
                  <a:pt x="0" y="0"/>
                </a:moveTo>
                <a:lnTo>
                  <a:pt x="15444286" y="0"/>
                </a:lnTo>
                <a:lnTo>
                  <a:pt x="15444286" y="11467383"/>
                </a:lnTo>
                <a:lnTo>
                  <a:pt x="0" y="1146738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15216613" y="6915963"/>
            <a:ext cx="5510151" cy="3533384"/>
          </a:xfrm>
          <a:custGeom>
            <a:avLst/>
            <a:gdLst/>
            <a:ahLst/>
            <a:cxnLst/>
            <a:rect l="l" t="t" r="r" b="b"/>
            <a:pathLst>
              <a:path w="5510151" h="3533384">
                <a:moveTo>
                  <a:pt x="0" y="0"/>
                </a:moveTo>
                <a:lnTo>
                  <a:pt x="5510151" y="0"/>
                </a:lnTo>
                <a:lnTo>
                  <a:pt x="5510151" y="3533384"/>
                </a:lnTo>
                <a:lnTo>
                  <a:pt x="0" y="3533384"/>
                </a:lnTo>
                <a:lnTo>
                  <a:pt x="0" y="0"/>
                </a:lnTo>
                <a:close/>
              </a:path>
            </a:pathLst>
          </a:custGeom>
          <a:blipFill>
            <a:blip r:embed="rId6">
              <a:extLst>
                <a:ext uri="{96DAC541-7B7A-43D3-8B79-37D633B846F1}">
                  <asvg:svgBlip xmlns:asvg="http://schemas.microsoft.com/office/drawing/2016/SVG/main" xmlns="" r:embed="rId8"/>
                </a:ext>
              </a:extLst>
            </a:blip>
            <a:stretch>
              <a:fillRect/>
            </a:stretch>
          </a:blipFill>
        </p:spPr>
      </p:sp>
      <p:sp>
        <p:nvSpPr>
          <p:cNvPr id="6" name="Freeform 6"/>
          <p:cNvSpPr/>
          <p:nvPr/>
        </p:nvSpPr>
        <p:spPr>
          <a:xfrm>
            <a:off x="-735297" y="4485031"/>
            <a:ext cx="3086100" cy="6172200"/>
          </a:xfrm>
          <a:custGeom>
            <a:avLst/>
            <a:gdLst/>
            <a:ahLst/>
            <a:cxnLst/>
            <a:rect l="l" t="t" r="r" b="b"/>
            <a:pathLst>
              <a:path w="3086100" h="6172200">
                <a:moveTo>
                  <a:pt x="0" y="0"/>
                </a:moveTo>
                <a:lnTo>
                  <a:pt x="3086100" y="0"/>
                </a:lnTo>
                <a:lnTo>
                  <a:pt x="3086100" y="6172200"/>
                </a:lnTo>
                <a:lnTo>
                  <a:pt x="0" y="61722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8" name="TextBox 8"/>
          <p:cNvSpPr txBox="1"/>
          <p:nvPr/>
        </p:nvSpPr>
        <p:spPr>
          <a:xfrm>
            <a:off x="2350803" y="1669958"/>
            <a:ext cx="6204093" cy="6093976"/>
          </a:xfrm>
          <a:prstGeom prst="rect">
            <a:avLst/>
          </a:prstGeom>
        </p:spPr>
        <p:txBody>
          <a:bodyPr lIns="0" tIns="0" rIns="0" bIns="0" rtlCol="0" anchor="t">
            <a:spAutoFit/>
          </a:bodyPr>
          <a:lstStyle/>
          <a:p>
            <a:pPr algn="just"/>
            <a:r>
              <a:rPr lang="vi-VN" sz="4400" smtClean="0">
                <a:latin typeface="Times New Roman" panose="02020603050405020304" pitchFamily="18" charset="0"/>
                <a:cs typeface="Times New Roman" panose="02020603050405020304" pitchFamily="18" charset="0"/>
              </a:rPr>
              <a:t>Thực hiện cuộc </a:t>
            </a:r>
            <a:r>
              <a:rPr lang="vi-VN" sz="4400">
                <a:latin typeface="Times New Roman" panose="02020603050405020304" pitchFamily="18" charset="0"/>
                <a:cs typeface="Times New Roman" panose="02020603050405020304" pitchFamily="18" charset="0"/>
              </a:rPr>
              <a:t>trò chuyện giữa người dẫn truyện và Đại tướng Võ Nguyên Giáp. Ngoài câu hỏi mà người dẫn truyện sẽ đặt ra cho Đại tướng Võ Nguyên Giáp, mỗi nhóm các bạn cũng chuẩn bị từ 1-2 câu hỏi để hỏi Đại tướng. </a:t>
            </a:r>
            <a:endParaRPr lang="en-GB" sz="4400">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82200" y="1181100"/>
            <a:ext cx="6027749" cy="747440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959218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3CAA5"/>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1562174" y="1028700"/>
            <a:ext cx="10310093" cy="6869100"/>
          </a:xfrm>
          <a:custGeom>
            <a:avLst/>
            <a:gdLst/>
            <a:ahLst/>
            <a:cxnLst/>
            <a:rect l="l" t="t" r="r" b="b"/>
            <a:pathLst>
              <a:path w="10310093" h="6869100">
                <a:moveTo>
                  <a:pt x="0" y="0"/>
                </a:moveTo>
                <a:lnTo>
                  <a:pt x="10310094" y="0"/>
                </a:lnTo>
                <a:lnTo>
                  <a:pt x="10310094" y="6869100"/>
                </a:lnTo>
                <a:lnTo>
                  <a:pt x="0" y="6869100"/>
                </a:lnTo>
                <a:lnTo>
                  <a:pt x="0" y="0"/>
                </a:lnTo>
                <a:close/>
              </a:path>
            </a:pathLst>
          </a:custGeom>
          <a:blipFill>
            <a:blip r:embed="rId4"/>
            <a:stretch>
              <a:fillRect/>
            </a:stretch>
          </a:blipFill>
        </p:spPr>
      </p:sp>
      <p:sp>
        <p:nvSpPr>
          <p:cNvPr id="4" name="Freeform 4"/>
          <p:cNvSpPr/>
          <p:nvPr/>
        </p:nvSpPr>
        <p:spPr>
          <a:xfrm rot="-5400000" flipH="1" flipV="1">
            <a:off x="345003" y="-1628246"/>
            <a:ext cx="8940001" cy="13494341"/>
          </a:xfrm>
          <a:custGeom>
            <a:avLst/>
            <a:gdLst/>
            <a:ahLst/>
            <a:cxnLst/>
            <a:rect l="l" t="t" r="r" b="b"/>
            <a:pathLst>
              <a:path w="8940001" h="13494341">
                <a:moveTo>
                  <a:pt x="8940001" y="13494341"/>
                </a:moveTo>
                <a:lnTo>
                  <a:pt x="0" y="13494341"/>
                </a:lnTo>
                <a:lnTo>
                  <a:pt x="0" y="0"/>
                </a:lnTo>
                <a:lnTo>
                  <a:pt x="8940001" y="0"/>
                </a:lnTo>
                <a:lnTo>
                  <a:pt x="8940001" y="13494341"/>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11562174" y="698075"/>
            <a:ext cx="7274332" cy="8890850"/>
          </a:xfrm>
          <a:custGeom>
            <a:avLst/>
            <a:gdLst/>
            <a:ahLst/>
            <a:cxnLst/>
            <a:rect l="l" t="t" r="r" b="b"/>
            <a:pathLst>
              <a:path w="7274332" h="8890850">
                <a:moveTo>
                  <a:pt x="0" y="0"/>
                </a:moveTo>
                <a:lnTo>
                  <a:pt x="7274332" y="0"/>
                </a:lnTo>
                <a:lnTo>
                  <a:pt x="7274332" y="8890850"/>
                </a:lnTo>
                <a:lnTo>
                  <a:pt x="0" y="889085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Freeform 6"/>
          <p:cNvSpPr/>
          <p:nvPr/>
        </p:nvSpPr>
        <p:spPr>
          <a:xfrm flipH="1">
            <a:off x="-250307" y="5512339"/>
            <a:ext cx="1778252" cy="4770921"/>
          </a:xfrm>
          <a:custGeom>
            <a:avLst/>
            <a:gdLst/>
            <a:ahLst/>
            <a:cxnLst/>
            <a:rect l="l" t="t" r="r" b="b"/>
            <a:pathLst>
              <a:path w="1778252" h="4770921">
                <a:moveTo>
                  <a:pt x="1778252" y="0"/>
                </a:moveTo>
                <a:lnTo>
                  <a:pt x="0" y="0"/>
                </a:lnTo>
                <a:lnTo>
                  <a:pt x="0" y="4770921"/>
                </a:lnTo>
                <a:lnTo>
                  <a:pt x="1778252" y="4770921"/>
                </a:lnTo>
                <a:lnTo>
                  <a:pt x="1778252"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7" name="Freeform 7"/>
          <p:cNvSpPr/>
          <p:nvPr/>
        </p:nvSpPr>
        <p:spPr>
          <a:xfrm>
            <a:off x="8183669" y="698075"/>
            <a:ext cx="2442628" cy="1377032"/>
          </a:xfrm>
          <a:custGeom>
            <a:avLst/>
            <a:gdLst/>
            <a:ahLst/>
            <a:cxnLst/>
            <a:rect l="l" t="t" r="r" b="b"/>
            <a:pathLst>
              <a:path w="2442628" h="1377032">
                <a:moveTo>
                  <a:pt x="0" y="0"/>
                </a:moveTo>
                <a:lnTo>
                  <a:pt x="2442628" y="0"/>
                </a:lnTo>
                <a:lnTo>
                  <a:pt x="2442628" y="1377032"/>
                </a:lnTo>
                <a:lnTo>
                  <a:pt x="0" y="137703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8" name="Freeform 8"/>
          <p:cNvSpPr/>
          <p:nvPr/>
        </p:nvSpPr>
        <p:spPr>
          <a:xfrm>
            <a:off x="-160946" y="648924"/>
            <a:ext cx="1599531" cy="1599531"/>
          </a:xfrm>
          <a:custGeom>
            <a:avLst/>
            <a:gdLst/>
            <a:ahLst/>
            <a:cxnLst/>
            <a:rect l="l" t="t" r="r" b="b"/>
            <a:pathLst>
              <a:path w="1599531" h="1599531">
                <a:moveTo>
                  <a:pt x="0" y="0"/>
                </a:moveTo>
                <a:lnTo>
                  <a:pt x="1599531" y="0"/>
                </a:lnTo>
                <a:lnTo>
                  <a:pt x="1599531" y="1599530"/>
                </a:lnTo>
                <a:lnTo>
                  <a:pt x="0" y="159953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9" name="Freeform 9"/>
          <p:cNvSpPr/>
          <p:nvPr/>
        </p:nvSpPr>
        <p:spPr>
          <a:xfrm>
            <a:off x="9348898" y="8422262"/>
            <a:ext cx="1672076" cy="1672076"/>
          </a:xfrm>
          <a:custGeom>
            <a:avLst/>
            <a:gdLst/>
            <a:ahLst/>
            <a:cxnLst/>
            <a:rect l="l" t="t" r="r" b="b"/>
            <a:pathLst>
              <a:path w="1672076" h="1672076">
                <a:moveTo>
                  <a:pt x="0" y="0"/>
                </a:moveTo>
                <a:lnTo>
                  <a:pt x="1672076" y="0"/>
                </a:lnTo>
                <a:lnTo>
                  <a:pt x="1672076" y="1672076"/>
                </a:lnTo>
                <a:lnTo>
                  <a:pt x="0" y="1672076"/>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0" name="Freeform 10"/>
          <p:cNvSpPr/>
          <p:nvPr/>
        </p:nvSpPr>
        <p:spPr>
          <a:xfrm>
            <a:off x="13862683" y="7341604"/>
            <a:ext cx="3396617" cy="1112392"/>
          </a:xfrm>
          <a:custGeom>
            <a:avLst/>
            <a:gdLst/>
            <a:ahLst/>
            <a:cxnLst/>
            <a:rect l="l" t="t" r="r" b="b"/>
            <a:pathLst>
              <a:path w="3396617" h="1112392">
                <a:moveTo>
                  <a:pt x="0" y="0"/>
                </a:moveTo>
                <a:lnTo>
                  <a:pt x="3396617" y="0"/>
                </a:lnTo>
                <a:lnTo>
                  <a:pt x="3396617" y="1112392"/>
                </a:lnTo>
                <a:lnTo>
                  <a:pt x="0" y="1112392"/>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11" name="Freeform 11"/>
          <p:cNvSpPr/>
          <p:nvPr/>
        </p:nvSpPr>
        <p:spPr>
          <a:xfrm rot="5811915">
            <a:off x="773822" y="2448136"/>
            <a:ext cx="2616664" cy="680333"/>
          </a:xfrm>
          <a:custGeom>
            <a:avLst/>
            <a:gdLst/>
            <a:ahLst/>
            <a:cxnLst/>
            <a:rect l="l" t="t" r="r" b="b"/>
            <a:pathLst>
              <a:path w="2616664" h="680333">
                <a:moveTo>
                  <a:pt x="0" y="0"/>
                </a:moveTo>
                <a:lnTo>
                  <a:pt x="2616664" y="0"/>
                </a:lnTo>
                <a:lnTo>
                  <a:pt x="2616664" y="680333"/>
                </a:lnTo>
                <a:lnTo>
                  <a:pt x="0" y="680333"/>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sp>
        <p:nvSpPr>
          <p:cNvPr id="13" name="TextBox 13"/>
          <p:cNvSpPr txBox="1"/>
          <p:nvPr/>
        </p:nvSpPr>
        <p:spPr>
          <a:xfrm>
            <a:off x="1770641" y="2717136"/>
            <a:ext cx="6758960" cy="4924425"/>
          </a:xfrm>
          <a:prstGeom prst="rect">
            <a:avLst/>
          </a:prstGeom>
        </p:spPr>
        <p:txBody>
          <a:bodyPr lIns="0" tIns="0" rIns="0" bIns="0" rtlCol="0" anchor="t">
            <a:spAutoFit/>
          </a:bodyPr>
          <a:lstStyle/>
          <a:p>
            <a:pPr algn="ctr"/>
            <a:r>
              <a:rPr lang="vi-VN" sz="8000" b="1">
                <a:effectLst>
                  <a:glow rad="101600">
                    <a:schemeClr val="accent2">
                      <a:satMod val="175000"/>
                      <a:alpha val="40000"/>
                    </a:schemeClr>
                  </a:glow>
                </a:effectLst>
                <a:latin typeface="Times New Roman" panose="02020603050405020304" pitchFamily="18" charset="0"/>
                <a:cs typeface="Times New Roman" panose="02020603050405020304" pitchFamily="18" charset="0"/>
              </a:rPr>
              <a:t>RUBRIC ĐÁNH GIÁ HOẠT ĐỘNG NHÓM </a:t>
            </a:r>
            <a:endParaRPr lang="en-GB" sz="8000">
              <a:effectLst>
                <a:glow rad="101600">
                  <a:schemeClr val="accent2">
                    <a:satMod val="175000"/>
                    <a:alpha val="40000"/>
                  </a:schemeClr>
                </a:glow>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arn(inVertical)">
                                      <p:cBhvr>
                                        <p:cTn id="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DEFDB"/>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247588574"/>
              </p:ext>
            </p:extLst>
          </p:nvPr>
        </p:nvGraphicFramePr>
        <p:xfrm>
          <a:off x="76200" y="266700"/>
          <a:ext cx="18059401" cy="9601200"/>
        </p:xfrm>
        <a:graphic>
          <a:graphicData uri="http://schemas.openxmlformats.org/drawingml/2006/table">
            <a:tbl>
              <a:tblPr firstRow="1" firstCol="1" bandRow="1"/>
              <a:tblGrid>
                <a:gridCol w="2286000">
                  <a:extLst>
                    <a:ext uri="{9D8B030D-6E8A-4147-A177-3AD203B41FA5}">
                      <a16:colId xmlns:a16="http://schemas.microsoft.com/office/drawing/2014/main" val="20000"/>
                    </a:ext>
                  </a:extLst>
                </a:gridCol>
                <a:gridCol w="4191000">
                  <a:extLst>
                    <a:ext uri="{9D8B030D-6E8A-4147-A177-3AD203B41FA5}">
                      <a16:colId xmlns:a16="http://schemas.microsoft.com/office/drawing/2014/main" val="20001"/>
                    </a:ext>
                  </a:extLst>
                </a:gridCol>
                <a:gridCol w="3810000">
                  <a:extLst>
                    <a:ext uri="{9D8B030D-6E8A-4147-A177-3AD203B41FA5}">
                      <a16:colId xmlns:a16="http://schemas.microsoft.com/office/drawing/2014/main" val="20002"/>
                    </a:ext>
                  </a:extLst>
                </a:gridCol>
                <a:gridCol w="3733800">
                  <a:extLst>
                    <a:ext uri="{9D8B030D-6E8A-4147-A177-3AD203B41FA5}">
                      <a16:colId xmlns:a16="http://schemas.microsoft.com/office/drawing/2014/main" val="20003"/>
                    </a:ext>
                  </a:extLst>
                </a:gridCol>
                <a:gridCol w="4038601">
                  <a:extLst>
                    <a:ext uri="{9D8B030D-6E8A-4147-A177-3AD203B41FA5}">
                      <a16:colId xmlns:a16="http://schemas.microsoft.com/office/drawing/2014/main" val="20004"/>
                    </a:ext>
                  </a:extLst>
                </a:gridCol>
              </a:tblGrid>
              <a:tr h="565745">
                <a:tc>
                  <a:txBody>
                    <a:bodyPr/>
                    <a:lstStyle/>
                    <a:p>
                      <a:pPr algn="ctr">
                        <a:lnSpc>
                          <a:spcPct val="100000"/>
                        </a:lnSpc>
                        <a:spcAft>
                          <a:spcPts val="0"/>
                        </a:spcAft>
                      </a:pPr>
                      <a:r>
                        <a:rPr lang="vi-VN" sz="30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b="1" i="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Cấp độ</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0000"/>
                        </a:lnSpc>
                        <a:spcAft>
                          <a:spcPts val="0"/>
                        </a:spcAft>
                      </a:pPr>
                      <a:r>
                        <a:rPr lang="en-US" sz="30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Tiêu chí</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00000"/>
                        </a:lnSpc>
                        <a:spcAft>
                          <a:spcPts val="0"/>
                        </a:spcAft>
                      </a:pPr>
                      <a:r>
                        <a:rPr lang="en-US" sz="30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b="1" i="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Tốt</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0000"/>
                        </a:lnSpc>
                        <a:spcAft>
                          <a:spcPts val="0"/>
                        </a:spcAft>
                      </a:pPr>
                      <a:r>
                        <a:rPr lang="en-US" sz="30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 điểm)</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00000"/>
                        </a:lnSpc>
                        <a:spcAft>
                          <a:spcPts val="0"/>
                        </a:spcAft>
                      </a:pPr>
                      <a:r>
                        <a:rPr lang="en-US" sz="30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b="1" i="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Khá</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0000"/>
                        </a:lnSpc>
                        <a:spcAft>
                          <a:spcPts val="0"/>
                        </a:spcAft>
                      </a:pPr>
                      <a:r>
                        <a:rPr lang="en-US" sz="30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 điểm)</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00000"/>
                        </a:lnSpc>
                        <a:spcAft>
                          <a:spcPts val="0"/>
                        </a:spcAft>
                      </a:pPr>
                      <a:r>
                        <a:rPr lang="en-US" sz="30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b="1" i="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Trung </a:t>
                      </a:r>
                      <a:r>
                        <a:rPr lang="en-US" sz="30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bình</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0000"/>
                        </a:lnSpc>
                        <a:spcAft>
                          <a:spcPts val="0"/>
                        </a:spcAft>
                      </a:pPr>
                      <a:r>
                        <a:rPr lang="en-US" sz="30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 điểm)</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00000"/>
                        </a:lnSpc>
                        <a:spcAft>
                          <a:spcPts val="0"/>
                        </a:spcAft>
                      </a:pPr>
                      <a:r>
                        <a:rPr lang="en-US" sz="30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b="1" i="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Cần </a:t>
                      </a:r>
                      <a:r>
                        <a:rPr lang="en-US" sz="30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điều chỉnh</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0000"/>
                        </a:lnSpc>
                        <a:spcAft>
                          <a:spcPts val="0"/>
                        </a:spcAft>
                      </a:pPr>
                      <a:r>
                        <a:rPr lang="en-US" sz="30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điểm)</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754327">
                <a:tc>
                  <a:txBody>
                    <a:bodyPr/>
                    <a:lstStyle/>
                    <a:p>
                      <a:pPr algn="ctr">
                        <a:lnSpc>
                          <a:spcPct val="100000"/>
                        </a:lnSpc>
                        <a:spcAft>
                          <a:spcPts val="0"/>
                        </a:spcAft>
                      </a:pPr>
                      <a:r>
                        <a:rPr lang="en-US" sz="30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Sự tham gia</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Tham gia đầy đủ và chăm chỉ làm việc trong tất cả khoảng thời gian cho phép.</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Tham gia đầy đủ và chăm chỉ làm việc trong hầu hết khoảng thời gian cho phép.</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Tham gia nhưng thường lãng phí thời gian và ít khi làm việc.</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Tham gia nhưng thực hiện những việc không liên quan đến nhiệm vụ được giao.</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131491">
                <a:tc>
                  <a:txBody>
                    <a:bodyPr/>
                    <a:lstStyle/>
                    <a:p>
                      <a:pPr algn="ctr">
                        <a:lnSpc>
                          <a:spcPct val="100000"/>
                        </a:lnSpc>
                        <a:spcAft>
                          <a:spcPts val="0"/>
                        </a:spcAft>
                      </a:pPr>
                      <a:r>
                        <a:rPr lang="en-US" sz="30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 Trao đổi và tranh luận trong nhóm</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Chú ý trao đổi, lắng nghe cẩn thận các ý kiến của những người khác, đưa ra các ý kiến cá nhân.</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Thường lắng nghe cẩn thận các ý kiến của người khác. Đôi khi đưa ra ý kiến riêng của bản thân.</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Đôi khi không lắng nghe các ý kiến của người khác. Thường không có các ý kiến riêng trong các hoạt động của nhóm.</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lắng nghe ý kiến của người khác, không đưa ra ý kiến riêng.</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942909">
                <a:tc>
                  <a:txBody>
                    <a:bodyPr/>
                    <a:lstStyle/>
                    <a:p>
                      <a:pPr algn="ctr">
                        <a:lnSpc>
                          <a:spcPct val="100000"/>
                        </a:lnSpc>
                        <a:spcAft>
                          <a:spcPts val="0"/>
                        </a:spcAft>
                      </a:pPr>
                      <a:r>
                        <a:rPr lang="en-US" sz="30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 Sự hợp tác</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Tôn trọng ý kiến của những thành viên khác và hợp tác đưa ra ý kiến chung.</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Thường tôn trọng ý kiến của những thành viên khác và hợp tác đưa ra ý kiến chung.</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Tôn trọng ý kiến của những thành viên khác nhưng hợp tác đưa ra ý kiến chung.</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tôn trọng ý kiến của những thành viên khác, không hợp tác đưa ra ý kiến chung.</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131491">
                <a:tc>
                  <a:txBody>
                    <a:bodyPr/>
                    <a:lstStyle/>
                    <a:p>
                      <a:pPr algn="ctr">
                        <a:lnSpc>
                          <a:spcPct val="100000"/>
                        </a:lnSpc>
                        <a:spcAft>
                          <a:spcPts val="0"/>
                        </a:spcAft>
                      </a:pPr>
                      <a:r>
                        <a:rPr lang="en-US" sz="30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 Sự sắp xếp thời gian</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Hoàn thành công việc được giao đúng thời gian, không làm đình trệ tiến triển công việc của nhóm.</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Thường hoàn thành công việc được giao đúng thời gian, không làm đình trệ tiến triển công việc của nhóm.</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hoàn thành công việc được giao đúng thời gian, làm đình trệ tiến triển công việc của nhóm.</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hoàn thành công việc được giao đúng thời gian, thường xuyên buộc nhóm phải điều chỉnh hoặc thay đổi.</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915807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E3CAA5"/>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1562174" y="1028700"/>
            <a:ext cx="10310093" cy="6869100"/>
          </a:xfrm>
          <a:custGeom>
            <a:avLst/>
            <a:gdLst/>
            <a:ahLst/>
            <a:cxnLst/>
            <a:rect l="l" t="t" r="r" b="b"/>
            <a:pathLst>
              <a:path w="10310093" h="6869100">
                <a:moveTo>
                  <a:pt x="0" y="0"/>
                </a:moveTo>
                <a:lnTo>
                  <a:pt x="10310094" y="0"/>
                </a:lnTo>
                <a:lnTo>
                  <a:pt x="10310094" y="6869100"/>
                </a:lnTo>
                <a:lnTo>
                  <a:pt x="0" y="6869100"/>
                </a:lnTo>
                <a:lnTo>
                  <a:pt x="0" y="0"/>
                </a:lnTo>
                <a:close/>
              </a:path>
            </a:pathLst>
          </a:custGeom>
          <a:blipFill>
            <a:blip r:embed="rId4"/>
            <a:stretch>
              <a:fillRect/>
            </a:stretch>
          </a:blipFill>
        </p:spPr>
      </p:sp>
      <p:sp>
        <p:nvSpPr>
          <p:cNvPr id="4" name="Freeform 4"/>
          <p:cNvSpPr/>
          <p:nvPr/>
        </p:nvSpPr>
        <p:spPr>
          <a:xfrm rot="-5400000" flipH="1" flipV="1">
            <a:off x="345003" y="-1628246"/>
            <a:ext cx="8940001" cy="13494341"/>
          </a:xfrm>
          <a:custGeom>
            <a:avLst/>
            <a:gdLst/>
            <a:ahLst/>
            <a:cxnLst/>
            <a:rect l="l" t="t" r="r" b="b"/>
            <a:pathLst>
              <a:path w="8940001" h="13494341">
                <a:moveTo>
                  <a:pt x="8940001" y="13494341"/>
                </a:moveTo>
                <a:lnTo>
                  <a:pt x="0" y="13494341"/>
                </a:lnTo>
                <a:lnTo>
                  <a:pt x="0" y="0"/>
                </a:lnTo>
                <a:lnTo>
                  <a:pt x="8940001" y="0"/>
                </a:lnTo>
                <a:lnTo>
                  <a:pt x="8940001" y="13494341"/>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11562174" y="698075"/>
            <a:ext cx="7274332" cy="8890850"/>
          </a:xfrm>
          <a:custGeom>
            <a:avLst/>
            <a:gdLst/>
            <a:ahLst/>
            <a:cxnLst/>
            <a:rect l="l" t="t" r="r" b="b"/>
            <a:pathLst>
              <a:path w="7274332" h="8890850">
                <a:moveTo>
                  <a:pt x="0" y="0"/>
                </a:moveTo>
                <a:lnTo>
                  <a:pt x="7274332" y="0"/>
                </a:lnTo>
                <a:lnTo>
                  <a:pt x="7274332" y="8890850"/>
                </a:lnTo>
                <a:lnTo>
                  <a:pt x="0" y="889085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Freeform 6"/>
          <p:cNvSpPr/>
          <p:nvPr/>
        </p:nvSpPr>
        <p:spPr>
          <a:xfrm flipH="1">
            <a:off x="-250307" y="5512339"/>
            <a:ext cx="1778252" cy="4770921"/>
          </a:xfrm>
          <a:custGeom>
            <a:avLst/>
            <a:gdLst/>
            <a:ahLst/>
            <a:cxnLst/>
            <a:rect l="l" t="t" r="r" b="b"/>
            <a:pathLst>
              <a:path w="1778252" h="4770921">
                <a:moveTo>
                  <a:pt x="1778252" y="0"/>
                </a:moveTo>
                <a:lnTo>
                  <a:pt x="0" y="0"/>
                </a:lnTo>
                <a:lnTo>
                  <a:pt x="0" y="4770921"/>
                </a:lnTo>
                <a:lnTo>
                  <a:pt x="1778252" y="4770921"/>
                </a:lnTo>
                <a:lnTo>
                  <a:pt x="1778252"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7" name="Freeform 7"/>
          <p:cNvSpPr/>
          <p:nvPr/>
        </p:nvSpPr>
        <p:spPr>
          <a:xfrm>
            <a:off x="8183669" y="698075"/>
            <a:ext cx="2442628" cy="1377032"/>
          </a:xfrm>
          <a:custGeom>
            <a:avLst/>
            <a:gdLst/>
            <a:ahLst/>
            <a:cxnLst/>
            <a:rect l="l" t="t" r="r" b="b"/>
            <a:pathLst>
              <a:path w="2442628" h="1377032">
                <a:moveTo>
                  <a:pt x="0" y="0"/>
                </a:moveTo>
                <a:lnTo>
                  <a:pt x="2442628" y="0"/>
                </a:lnTo>
                <a:lnTo>
                  <a:pt x="2442628" y="1377032"/>
                </a:lnTo>
                <a:lnTo>
                  <a:pt x="0" y="137703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8" name="Freeform 8"/>
          <p:cNvSpPr/>
          <p:nvPr/>
        </p:nvSpPr>
        <p:spPr>
          <a:xfrm>
            <a:off x="-160946" y="648924"/>
            <a:ext cx="1599531" cy="1599531"/>
          </a:xfrm>
          <a:custGeom>
            <a:avLst/>
            <a:gdLst/>
            <a:ahLst/>
            <a:cxnLst/>
            <a:rect l="l" t="t" r="r" b="b"/>
            <a:pathLst>
              <a:path w="1599531" h="1599531">
                <a:moveTo>
                  <a:pt x="0" y="0"/>
                </a:moveTo>
                <a:lnTo>
                  <a:pt x="1599531" y="0"/>
                </a:lnTo>
                <a:lnTo>
                  <a:pt x="1599531" y="1599530"/>
                </a:lnTo>
                <a:lnTo>
                  <a:pt x="0" y="159953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9" name="Freeform 9"/>
          <p:cNvSpPr/>
          <p:nvPr/>
        </p:nvSpPr>
        <p:spPr>
          <a:xfrm>
            <a:off x="9348898" y="8422262"/>
            <a:ext cx="1672076" cy="1672076"/>
          </a:xfrm>
          <a:custGeom>
            <a:avLst/>
            <a:gdLst/>
            <a:ahLst/>
            <a:cxnLst/>
            <a:rect l="l" t="t" r="r" b="b"/>
            <a:pathLst>
              <a:path w="1672076" h="1672076">
                <a:moveTo>
                  <a:pt x="0" y="0"/>
                </a:moveTo>
                <a:lnTo>
                  <a:pt x="1672076" y="0"/>
                </a:lnTo>
                <a:lnTo>
                  <a:pt x="1672076" y="1672076"/>
                </a:lnTo>
                <a:lnTo>
                  <a:pt x="0" y="1672076"/>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0" name="Freeform 10"/>
          <p:cNvSpPr/>
          <p:nvPr/>
        </p:nvSpPr>
        <p:spPr>
          <a:xfrm>
            <a:off x="13862683" y="7341604"/>
            <a:ext cx="3396617" cy="1112392"/>
          </a:xfrm>
          <a:custGeom>
            <a:avLst/>
            <a:gdLst/>
            <a:ahLst/>
            <a:cxnLst/>
            <a:rect l="l" t="t" r="r" b="b"/>
            <a:pathLst>
              <a:path w="3396617" h="1112392">
                <a:moveTo>
                  <a:pt x="0" y="0"/>
                </a:moveTo>
                <a:lnTo>
                  <a:pt x="3396617" y="0"/>
                </a:lnTo>
                <a:lnTo>
                  <a:pt x="3396617" y="1112392"/>
                </a:lnTo>
                <a:lnTo>
                  <a:pt x="0" y="1112392"/>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11" name="Freeform 11"/>
          <p:cNvSpPr/>
          <p:nvPr/>
        </p:nvSpPr>
        <p:spPr>
          <a:xfrm rot="5811915">
            <a:off x="773822" y="2448136"/>
            <a:ext cx="2616664" cy="680333"/>
          </a:xfrm>
          <a:custGeom>
            <a:avLst/>
            <a:gdLst/>
            <a:ahLst/>
            <a:cxnLst/>
            <a:rect l="l" t="t" r="r" b="b"/>
            <a:pathLst>
              <a:path w="2616664" h="680333">
                <a:moveTo>
                  <a:pt x="0" y="0"/>
                </a:moveTo>
                <a:lnTo>
                  <a:pt x="2616664" y="0"/>
                </a:lnTo>
                <a:lnTo>
                  <a:pt x="2616664" y="680333"/>
                </a:lnTo>
                <a:lnTo>
                  <a:pt x="0" y="680333"/>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sp>
        <p:nvSpPr>
          <p:cNvPr id="13" name="TextBox 13"/>
          <p:cNvSpPr txBox="1"/>
          <p:nvPr/>
        </p:nvSpPr>
        <p:spPr>
          <a:xfrm>
            <a:off x="1979255" y="2157692"/>
            <a:ext cx="6758960" cy="5539978"/>
          </a:xfrm>
          <a:prstGeom prst="rect">
            <a:avLst/>
          </a:prstGeom>
        </p:spPr>
        <p:txBody>
          <a:bodyPr lIns="0" tIns="0" rIns="0" bIns="0" rtlCol="0" anchor="t">
            <a:spAutoFit/>
          </a:bodyPr>
          <a:lstStyle/>
          <a:p>
            <a:pPr algn="ctr"/>
            <a:r>
              <a:rPr lang="vi-VN" sz="6000" b="1">
                <a:latin typeface="Times New Roman" panose="02020603050405020304" pitchFamily="18" charset="0"/>
                <a:cs typeface="Times New Roman" panose="02020603050405020304" pitchFamily="18" charset="0"/>
              </a:rPr>
              <a:t>BẢNG KIỂM ĐÁNH GIÁ SẢN PHẨM TRÌNH BÀY NỘI DUNG THẢO LUẬN </a:t>
            </a:r>
            <a:r>
              <a:rPr lang="vi-VN" sz="6000" b="1" smtClean="0">
                <a:latin typeface="Times New Roman" panose="02020603050405020304" pitchFamily="18" charset="0"/>
                <a:cs typeface="Times New Roman" panose="02020603050405020304" pitchFamily="18" charset="0"/>
              </a:rPr>
              <a:t>CỦA </a:t>
            </a:r>
            <a:r>
              <a:rPr lang="vi-VN" sz="6000" b="1">
                <a:latin typeface="Times New Roman" panose="02020603050405020304" pitchFamily="18" charset="0"/>
                <a:cs typeface="Times New Roman" panose="02020603050405020304" pitchFamily="18" charset="0"/>
              </a:rPr>
              <a:t>CÁC NHÓM</a:t>
            </a:r>
            <a:endParaRPr lang="en-GB" sz="6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44803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DEFDB"/>
        </a:solidFill>
        <a:effectLst/>
      </p:bgPr>
    </p:bg>
    <p:spTree>
      <p:nvGrpSpPr>
        <p:cNvPr id="1" name=""/>
        <p:cNvGrpSpPr/>
        <p:nvPr/>
      </p:nvGrpSpPr>
      <p:grpSpPr>
        <a:xfrm>
          <a:off x="0" y="0"/>
          <a:ext cx="0" cy="0"/>
          <a:chOff x="0" y="0"/>
          <a:chExt cx="0" cy="0"/>
        </a:xfrm>
      </p:grpSpPr>
      <p:sp>
        <p:nvSpPr>
          <p:cNvPr id="7" name="Freeform 7"/>
          <p:cNvSpPr/>
          <p:nvPr/>
        </p:nvSpPr>
        <p:spPr>
          <a:xfrm rot="-4294346">
            <a:off x="14612493" y="8744964"/>
            <a:ext cx="2070377" cy="2958681"/>
          </a:xfrm>
          <a:custGeom>
            <a:avLst/>
            <a:gdLst/>
            <a:ahLst/>
            <a:cxnLst/>
            <a:rect l="l" t="t" r="r" b="b"/>
            <a:pathLst>
              <a:path w="2070377" h="2958681">
                <a:moveTo>
                  <a:pt x="0" y="0"/>
                </a:moveTo>
                <a:lnTo>
                  <a:pt x="2070378" y="0"/>
                </a:lnTo>
                <a:lnTo>
                  <a:pt x="2070378" y="2958681"/>
                </a:lnTo>
                <a:lnTo>
                  <a:pt x="0" y="2958681"/>
                </a:lnTo>
                <a:lnTo>
                  <a:pt x="0" y="0"/>
                </a:lnTo>
                <a:close/>
              </a:path>
            </a:pathLst>
          </a:custGeom>
          <a:blipFill>
            <a:blip r:embed="rId2"/>
            <a:stretch>
              <a:fillRect/>
            </a:stretch>
          </a:blipFill>
        </p:spPr>
      </p:sp>
      <p:sp>
        <p:nvSpPr>
          <p:cNvPr id="15" name="Freeform 15"/>
          <p:cNvSpPr/>
          <p:nvPr/>
        </p:nvSpPr>
        <p:spPr>
          <a:xfrm rot="-1100929">
            <a:off x="-894391" y="5710763"/>
            <a:ext cx="2479216" cy="5440176"/>
          </a:xfrm>
          <a:custGeom>
            <a:avLst/>
            <a:gdLst/>
            <a:ahLst/>
            <a:cxnLst/>
            <a:rect l="l" t="t" r="r" b="b"/>
            <a:pathLst>
              <a:path w="2479216" h="5440176">
                <a:moveTo>
                  <a:pt x="0" y="0"/>
                </a:moveTo>
                <a:lnTo>
                  <a:pt x="2479217" y="0"/>
                </a:lnTo>
                <a:lnTo>
                  <a:pt x="2479217" y="5440176"/>
                </a:lnTo>
                <a:lnTo>
                  <a:pt x="0" y="5440176"/>
                </a:lnTo>
                <a:lnTo>
                  <a:pt x="0" y="0"/>
                </a:lnTo>
                <a:close/>
              </a:path>
            </a:pathLst>
          </a:custGeom>
          <a:blipFill>
            <a:blip r:embed="rId3"/>
            <a:stretch>
              <a:fillRect/>
            </a:stretch>
          </a:blipFill>
        </p:spPr>
      </p:sp>
      <p:sp>
        <p:nvSpPr>
          <p:cNvPr id="17" name="Freeform 17"/>
          <p:cNvSpPr/>
          <p:nvPr/>
        </p:nvSpPr>
        <p:spPr>
          <a:xfrm rot="-1100929" flipH="1" flipV="1">
            <a:off x="16019692" y="-1008160"/>
            <a:ext cx="2479216" cy="5440176"/>
          </a:xfrm>
          <a:custGeom>
            <a:avLst/>
            <a:gdLst/>
            <a:ahLst/>
            <a:cxnLst/>
            <a:rect l="l" t="t" r="r" b="b"/>
            <a:pathLst>
              <a:path w="2479216" h="5440176">
                <a:moveTo>
                  <a:pt x="2479216" y="5440177"/>
                </a:moveTo>
                <a:lnTo>
                  <a:pt x="0" y="5440177"/>
                </a:lnTo>
                <a:lnTo>
                  <a:pt x="0" y="0"/>
                </a:lnTo>
                <a:lnTo>
                  <a:pt x="2479216" y="0"/>
                </a:lnTo>
                <a:lnTo>
                  <a:pt x="2479216" y="5440177"/>
                </a:lnTo>
                <a:close/>
              </a:path>
            </a:pathLst>
          </a:custGeom>
          <a:blipFill>
            <a:blip r:embed="rId3"/>
            <a:stretch>
              <a:fillRect/>
            </a:stretch>
          </a:blipFill>
        </p:spPr>
      </p:sp>
      <p:sp>
        <p:nvSpPr>
          <p:cNvPr id="18" name="Freeform 18"/>
          <p:cNvSpPr/>
          <p:nvPr/>
        </p:nvSpPr>
        <p:spPr>
          <a:xfrm rot="-4294346" flipV="1">
            <a:off x="496197" y="-937775"/>
            <a:ext cx="2070377" cy="2958681"/>
          </a:xfrm>
          <a:custGeom>
            <a:avLst/>
            <a:gdLst/>
            <a:ahLst/>
            <a:cxnLst/>
            <a:rect l="l" t="t" r="r" b="b"/>
            <a:pathLst>
              <a:path w="2070377" h="2958681">
                <a:moveTo>
                  <a:pt x="0" y="2958682"/>
                </a:moveTo>
                <a:lnTo>
                  <a:pt x="2070378" y="2958682"/>
                </a:lnTo>
                <a:lnTo>
                  <a:pt x="2070378" y="0"/>
                </a:lnTo>
                <a:lnTo>
                  <a:pt x="0" y="0"/>
                </a:lnTo>
                <a:lnTo>
                  <a:pt x="0" y="2958682"/>
                </a:lnTo>
                <a:close/>
              </a:path>
            </a:pathLst>
          </a:custGeom>
          <a:blipFill>
            <a:blip r:embed="rId2"/>
            <a:stretch>
              <a:fillRect/>
            </a:stretch>
          </a:blipFill>
        </p:spPr>
      </p:sp>
      <p:sp>
        <p:nvSpPr>
          <p:cNvPr id="19" name="Freeform 19"/>
          <p:cNvSpPr/>
          <p:nvPr/>
        </p:nvSpPr>
        <p:spPr>
          <a:xfrm>
            <a:off x="-840951" y="-1052824"/>
            <a:ext cx="2372336" cy="2764753"/>
          </a:xfrm>
          <a:custGeom>
            <a:avLst/>
            <a:gdLst/>
            <a:ahLst/>
            <a:cxnLst/>
            <a:rect l="l" t="t" r="r" b="b"/>
            <a:pathLst>
              <a:path w="2372336" h="2764753">
                <a:moveTo>
                  <a:pt x="0" y="0"/>
                </a:moveTo>
                <a:lnTo>
                  <a:pt x="2372337" y="0"/>
                </a:lnTo>
                <a:lnTo>
                  <a:pt x="2372337" y="2764752"/>
                </a:lnTo>
                <a:lnTo>
                  <a:pt x="0" y="2764752"/>
                </a:lnTo>
                <a:lnTo>
                  <a:pt x="0" y="0"/>
                </a:lnTo>
                <a:close/>
              </a:path>
            </a:pathLst>
          </a:custGeom>
          <a:blipFill>
            <a:blip r:embed="rId4"/>
            <a:stretch>
              <a:fillRect/>
            </a:stretch>
          </a:blipFill>
        </p:spPr>
      </p:sp>
      <p:sp>
        <p:nvSpPr>
          <p:cNvPr id="20" name="Freeform 20"/>
          <p:cNvSpPr/>
          <p:nvPr/>
        </p:nvSpPr>
        <p:spPr>
          <a:xfrm>
            <a:off x="16217966" y="8430851"/>
            <a:ext cx="2372336" cy="2764753"/>
          </a:xfrm>
          <a:custGeom>
            <a:avLst/>
            <a:gdLst/>
            <a:ahLst/>
            <a:cxnLst/>
            <a:rect l="l" t="t" r="r" b="b"/>
            <a:pathLst>
              <a:path w="2372336" h="2764753">
                <a:moveTo>
                  <a:pt x="0" y="0"/>
                </a:moveTo>
                <a:lnTo>
                  <a:pt x="2372337" y="0"/>
                </a:lnTo>
                <a:lnTo>
                  <a:pt x="2372337" y="2764753"/>
                </a:lnTo>
                <a:lnTo>
                  <a:pt x="0" y="2764753"/>
                </a:lnTo>
                <a:lnTo>
                  <a:pt x="0" y="0"/>
                </a:lnTo>
                <a:close/>
              </a:path>
            </a:pathLst>
          </a:custGeom>
          <a:blipFill>
            <a:blip r:embed="rId4"/>
            <a:stretch>
              <a:fillRect/>
            </a:stretch>
          </a:blipFill>
        </p:spPr>
      </p:sp>
      <p:graphicFrame>
        <p:nvGraphicFramePr>
          <p:cNvPr id="2" name="Table 1"/>
          <p:cNvGraphicFramePr>
            <a:graphicFrameLocks noGrp="1"/>
          </p:cNvGraphicFramePr>
          <p:nvPr>
            <p:extLst>
              <p:ext uri="{D42A27DB-BD31-4B8C-83A1-F6EECF244321}">
                <p14:modId xmlns:p14="http://schemas.microsoft.com/office/powerpoint/2010/main" val="1467548108"/>
              </p:ext>
            </p:extLst>
          </p:nvPr>
        </p:nvGraphicFramePr>
        <p:xfrm>
          <a:off x="980464" y="1884173"/>
          <a:ext cx="15240000" cy="5678424"/>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1188720">
                  <a:extLst>
                    <a:ext uri="{9D8B030D-6E8A-4147-A177-3AD203B41FA5}">
                      <a16:colId xmlns:a16="http://schemas.microsoft.com/office/drawing/2014/main" val="20000"/>
                    </a:ext>
                  </a:extLst>
                </a:gridCol>
                <a:gridCol w="9811511">
                  <a:extLst>
                    <a:ext uri="{9D8B030D-6E8A-4147-A177-3AD203B41FA5}">
                      <a16:colId xmlns:a16="http://schemas.microsoft.com/office/drawing/2014/main" val="20001"/>
                    </a:ext>
                  </a:extLst>
                </a:gridCol>
                <a:gridCol w="1506705">
                  <a:extLst>
                    <a:ext uri="{9D8B030D-6E8A-4147-A177-3AD203B41FA5}">
                      <a16:colId xmlns:a16="http://schemas.microsoft.com/office/drawing/2014/main" val="20002"/>
                    </a:ext>
                  </a:extLst>
                </a:gridCol>
                <a:gridCol w="2733064">
                  <a:extLst>
                    <a:ext uri="{9D8B030D-6E8A-4147-A177-3AD203B41FA5}">
                      <a16:colId xmlns:a16="http://schemas.microsoft.com/office/drawing/2014/main" val="20003"/>
                    </a:ext>
                  </a:extLst>
                </a:gridCol>
              </a:tblGrid>
              <a:tr h="0">
                <a:tc>
                  <a:txBody>
                    <a:bodyPr/>
                    <a:lstStyle/>
                    <a:p>
                      <a:pPr algn="ctr">
                        <a:lnSpc>
                          <a:spcPct val="115000"/>
                        </a:lnSpc>
                        <a:spcAft>
                          <a:spcPts val="0"/>
                        </a:spcAft>
                      </a:pPr>
                      <a:r>
                        <a:rPr lang="vi-VN" sz="3600" b="1">
                          <a:effectLst/>
                          <a:latin typeface="Times New Roman" panose="02020603050405020304" pitchFamily="18" charset="0"/>
                          <a:ea typeface="Calibri" panose="020F0502020204030204" pitchFamily="34" charset="0"/>
                          <a:cs typeface="Times New Roman" panose="02020603050405020304" pitchFamily="18" charset="0"/>
                        </a:rPr>
                        <a:t>STT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vi-VN" sz="3600" b="1">
                          <a:effectLst/>
                          <a:latin typeface="Times New Roman" panose="02020603050405020304" pitchFamily="18" charset="0"/>
                          <a:ea typeface="Calibri" panose="020F0502020204030204" pitchFamily="34" charset="0"/>
                          <a:cs typeface="Times New Roman" panose="02020603050405020304" pitchFamily="18" charset="0"/>
                        </a:rPr>
                        <a:t>Tiêu chí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vi-VN" sz="3600" b="1">
                          <a:effectLst/>
                          <a:latin typeface="Times New Roman" panose="02020603050405020304" pitchFamily="18" charset="0"/>
                          <a:ea typeface="Calibri" panose="020F0502020204030204" pitchFamily="34" charset="0"/>
                          <a:cs typeface="Times New Roman" panose="02020603050405020304" pitchFamily="18" charset="0"/>
                        </a:rPr>
                        <a:t>Xuất hiện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vi-VN" sz="3600" b="1">
                          <a:effectLst/>
                          <a:latin typeface="Times New Roman" panose="02020603050405020304" pitchFamily="18" charset="0"/>
                          <a:ea typeface="Calibri" panose="020F0502020204030204" pitchFamily="34" charset="0"/>
                          <a:cs typeface="Times New Roman" panose="02020603050405020304" pitchFamily="18" charset="0"/>
                        </a:rPr>
                        <a:t>Không xuất</a:t>
                      </a:r>
                      <a:br>
                        <a:rPr lang="vi-VN" sz="3600" b="1">
                          <a:effectLst/>
                          <a:latin typeface="Times New Roman" panose="02020603050405020304" pitchFamily="18" charset="0"/>
                          <a:ea typeface="Calibri" panose="020F0502020204030204" pitchFamily="34" charset="0"/>
                          <a:cs typeface="Times New Roman" panose="02020603050405020304" pitchFamily="18" charset="0"/>
                        </a:rPr>
                      </a:br>
                      <a:r>
                        <a:rPr lang="vi-VN" sz="3600" b="1">
                          <a:effectLst/>
                          <a:latin typeface="Times New Roman" panose="02020603050405020304" pitchFamily="18" charset="0"/>
                          <a:ea typeface="Calibri" panose="020F0502020204030204" pitchFamily="34" charset="0"/>
                          <a:cs typeface="Times New Roman" panose="02020603050405020304" pitchFamily="18" charset="0"/>
                        </a:rPr>
                        <a:t>hiện</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0">
                <a:tc>
                  <a:txBody>
                    <a:bodyPr/>
                    <a:lstStyle/>
                    <a:p>
                      <a:pPr algn="ctr">
                        <a:lnSpc>
                          <a:spcPct val="115000"/>
                        </a:lnSpc>
                        <a:spcAft>
                          <a:spcPts val="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1</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600">
                          <a:effectLst/>
                          <a:latin typeface="Times New Roman" panose="02020603050405020304" pitchFamily="18" charset="0"/>
                          <a:ea typeface="Calibri" panose="020F0502020204030204" pitchFamily="34" charset="0"/>
                          <a:cs typeface="Times New Roman" panose="02020603050405020304" pitchFamily="18" charset="0"/>
                        </a:rPr>
                        <a:t>Thể hiện nội dung sơ sài, nghèo nàn.</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36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36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gn="ctr">
                        <a:lnSpc>
                          <a:spcPct val="115000"/>
                        </a:lnSpc>
                        <a:spcAft>
                          <a:spcPts val="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2</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600">
                          <a:effectLst/>
                          <a:latin typeface="Times New Roman" panose="02020603050405020304" pitchFamily="18" charset="0"/>
                          <a:ea typeface="Calibri" panose="020F0502020204030204" pitchFamily="34" charset="0"/>
                          <a:cs typeface="Times New Roman" panose="02020603050405020304" pitchFamily="18" charset="0"/>
                        </a:rPr>
                        <a:t>Thể hiện được đúng đủ nội dung.</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360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360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algn="ctr">
                        <a:lnSpc>
                          <a:spcPct val="115000"/>
                        </a:lnSpc>
                        <a:spcAft>
                          <a:spcPts val="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3</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600">
                          <a:effectLst/>
                          <a:latin typeface="Times New Roman" panose="02020603050405020304" pitchFamily="18" charset="0"/>
                          <a:ea typeface="Calibri" panose="020F0502020204030204" pitchFamily="34" charset="0"/>
                          <a:cs typeface="Times New Roman" panose="02020603050405020304" pitchFamily="18" charset="0"/>
                        </a:rPr>
                        <a:t>Thể hiện được sâu sắc nội dung.</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36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36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algn="ctr">
                        <a:lnSpc>
                          <a:spcPct val="115000"/>
                        </a:lnSpc>
                        <a:spcAft>
                          <a:spcPts val="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4</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600">
                          <a:effectLst/>
                          <a:latin typeface="Times New Roman" panose="02020603050405020304" pitchFamily="18" charset="0"/>
                          <a:ea typeface="Calibri" panose="020F0502020204030204" pitchFamily="34" charset="0"/>
                          <a:cs typeface="Times New Roman" panose="02020603050405020304" pitchFamily="18" charset="0"/>
                        </a:rPr>
                        <a:t>Thuyết trình đơn điệu, kém hấp dẫn.</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360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360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0">
                <a:tc>
                  <a:txBody>
                    <a:bodyPr/>
                    <a:lstStyle/>
                    <a:p>
                      <a:pPr algn="ctr">
                        <a:lnSpc>
                          <a:spcPct val="115000"/>
                        </a:lnSpc>
                        <a:spcAft>
                          <a:spcPts val="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5</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600">
                          <a:effectLst/>
                          <a:latin typeface="Times New Roman" panose="02020603050405020304" pitchFamily="18" charset="0"/>
                          <a:ea typeface="Calibri" panose="020F0502020204030204" pitchFamily="34" charset="0"/>
                          <a:cs typeface="Times New Roman" panose="02020603050405020304" pitchFamily="18" charset="0"/>
                        </a:rPr>
                        <a:t>Thuyết trình sinh động, hấp dẫn, thuyết phục.</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36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36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0">
                <a:tc>
                  <a:txBody>
                    <a:bodyPr/>
                    <a:lstStyle/>
                    <a:p>
                      <a:pPr algn="ctr">
                        <a:lnSpc>
                          <a:spcPct val="115000"/>
                        </a:lnSpc>
                        <a:spcAft>
                          <a:spcPts val="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6</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600">
                          <a:effectLst/>
                          <a:latin typeface="Times New Roman" panose="02020603050405020304" pitchFamily="18" charset="0"/>
                          <a:ea typeface="Calibri" panose="020F0502020204030204" pitchFamily="34" charset="0"/>
                          <a:cs typeface="Times New Roman" panose="02020603050405020304" pitchFamily="18" charset="0"/>
                        </a:rPr>
                        <a:t>Cách thức thể hiện và nội dung hài hòa để lại ấn tượng sâu sắc với các bạn.</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360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360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882661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EAE5D9"/>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058148" y="514350"/>
            <a:ext cx="16171703" cy="9258300"/>
          </a:xfrm>
          <a:custGeom>
            <a:avLst/>
            <a:gdLst/>
            <a:ahLst/>
            <a:cxnLst/>
            <a:rect l="l" t="t" r="r" b="b"/>
            <a:pathLst>
              <a:path w="16171703" h="9258300">
                <a:moveTo>
                  <a:pt x="0" y="0"/>
                </a:moveTo>
                <a:lnTo>
                  <a:pt x="16171704" y="0"/>
                </a:lnTo>
                <a:lnTo>
                  <a:pt x="16171704" y="9258300"/>
                </a:lnTo>
                <a:lnTo>
                  <a:pt x="0" y="9258300"/>
                </a:lnTo>
                <a:lnTo>
                  <a:pt x="0" y="0"/>
                </a:lnTo>
                <a:close/>
              </a:path>
            </a:pathLst>
          </a:custGeom>
          <a:blipFill>
            <a:blip r:embed="rId4"/>
            <a:stretch>
              <a:fillRect/>
            </a:stretch>
          </a:blipFill>
        </p:spPr>
      </p:sp>
      <p:sp>
        <p:nvSpPr>
          <p:cNvPr id="4" name="Freeform 4"/>
          <p:cNvSpPr/>
          <p:nvPr/>
        </p:nvSpPr>
        <p:spPr>
          <a:xfrm>
            <a:off x="13295923" y="5709760"/>
            <a:ext cx="2811876" cy="2979472"/>
          </a:xfrm>
          <a:custGeom>
            <a:avLst/>
            <a:gdLst/>
            <a:ahLst/>
            <a:cxnLst/>
            <a:rect l="l" t="t" r="r" b="b"/>
            <a:pathLst>
              <a:path w="2811876" h="2979472">
                <a:moveTo>
                  <a:pt x="0" y="0"/>
                </a:moveTo>
                <a:lnTo>
                  <a:pt x="2811876" y="0"/>
                </a:lnTo>
                <a:lnTo>
                  <a:pt x="2811876" y="2979471"/>
                </a:lnTo>
                <a:lnTo>
                  <a:pt x="0" y="297947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11100720" y="5143500"/>
            <a:ext cx="2435147" cy="3441903"/>
          </a:xfrm>
          <a:custGeom>
            <a:avLst/>
            <a:gdLst/>
            <a:ahLst/>
            <a:cxnLst/>
            <a:rect l="l" t="t" r="r" b="b"/>
            <a:pathLst>
              <a:path w="2435147" h="3441903">
                <a:moveTo>
                  <a:pt x="0" y="0"/>
                </a:moveTo>
                <a:lnTo>
                  <a:pt x="2435147" y="0"/>
                </a:lnTo>
                <a:lnTo>
                  <a:pt x="2435147" y="3441903"/>
                </a:lnTo>
                <a:lnTo>
                  <a:pt x="0" y="344190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TextBox 7"/>
          <p:cNvSpPr txBox="1"/>
          <p:nvPr/>
        </p:nvSpPr>
        <p:spPr>
          <a:xfrm>
            <a:off x="2057400" y="1949097"/>
            <a:ext cx="6384551" cy="4924425"/>
          </a:xfrm>
          <a:prstGeom prst="rect">
            <a:avLst/>
          </a:prstGeom>
        </p:spPr>
        <p:txBody>
          <a:bodyPr wrap="square" lIns="0" tIns="0" rIns="0" bIns="0" rtlCol="0" anchor="t">
            <a:spAutoFit/>
          </a:bodyPr>
          <a:lstStyle/>
          <a:p>
            <a:pPr algn="just"/>
            <a:r>
              <a:rPr lang="nl-NL" sz="4000" b="1">
                <a:latin typeface="Times New Roman" panose="02020603050405020304" pitchFamily="18" charset="0"/>
                <a:cs typeface="Times New Roman" panose="02020603050405020304" pitchFamily="18" charset="0"/>
              </a:rPr>
              <a:t>HƯỚNG DẪN HỌC Ở </a:t>
            </a:r>
            <a:r>
              <a:rPr lang="nl-NL" sz="4000" b="1" smtClean="0">
                <a:latin typeface="Times New Roman" panose="02020603050405020304" pitchFamily="18" charset="0"/>
                <a:cs typeface="Times New Roman" panose="02020603050405020304" pitchFamily="18" charset="0"/>
              </a:rPr>
              <a:t>NHÀ</a:t>
            </a:r>
            <a:endParaRPr lang="en-GB" sz="4000">
              <a:latin typeface="Times New Roman" panose="02020603050405020304" pitchFamily="18" charset="0"/>
              <a:cs typeface="Times New Roman" panose="02020603050405020304" pitchFamily="18" charset="0"/>
            </a:endParaRPr>
          </a:p>
          <a:p>
            <a:pPr algn="just"/>
            <a:r>
              <a:rPr lang="pt-BR" sz="4000">
                <a:latin typeface="Times New Roman" panose="02020603050405020304" pitchFamily="18" charset="0"/>
                <a:cs typeface="Times New Roman" panose="02020603050405020304" pitchFamily="18" charset="0"/>
              </a:rPr>
              <a:t>- Vẽ sơ đồ tư duy về các đơn vị kiến thức của bài học.</a:t>
            </a:r>
            <a:endParaRPr lang="en-GB" sz="4000">
              <a:latin typeface="Times New Roman" panose="02020603050405020304" pitchFamily="18" charset="0"/>
              <a:cs typeface="Times New Roman" panose="02020603050405020304" pitchFamily="18" charset="0"/>
            </a:endParaRPr>
          </a:p>
          <a:p>
            <a:pPr algn="just"/>
            <a:r>
              <a:rPr lang="pt-BR" sz="4000">
                <a:latin typeface="Times New Roman" panose="02020603050405020304" pitchFamily="18" charset="0"/>
                <a:cs typeface="Times New Roman" panose="02020603050405020304" pitchFamily="18" charset="0"/>
              </a:rPr>
              <a:t>- Tìm đọc thêm các văn bản cùng thể loại, đề tài, chủ đề.</a:t>
            </a:r>
            <a:endParaRPr lang="en-GB" sz="4000">
              <a:latin typeface="Times New Roman" panose="02020603050405020304" pitchFamily="18" charset="0"/>
              <a:cs typeface="Times New Roman" panose="02020603050405020304" pitchFamily="18" charset="0"/>
            </a:endParaRPr>
          </a:p>
          <a:p>
            <a:pPr algn="just"/>
            <a:r>
              <a:rPr lang="pt-BR" sz="4000" b="1">
                <a:latin typeface="Times New Roman" panose="02020603050405020304" pitchFamily="18" charset="0"/>
                <a:cs typeface="Times New Roman" panose="02020603050405020304" pitchFamily="18" charset="0"/>
              </a:rPr>
              <a:t>- Chuẩn bị bài:</a:t>
            </a:r>
            <a:r>
              <a:rPr lang="pt-BR" sz="4000">
                <a:latin typeface="Times New Roman" panose="02020603050405020304" pitchFamily="18" charset="0"/>
                <a:cs typeface="Times New Roman" panose="02020603050405020304" pitchFamily="18" charset="0"/>
              </a:rPr>
              <a:t> </a:t>
            </a:r>
            <a:r>
              <a:rPr lang="vi-VN" sz="4000">
                <a:latin typeface="Times New Roman" panose="02020603050405020304" pitchFamily="18" charset="0"/>
                <a:cs typeface="Times New Roman" panose="02020603050405020304" pitchFamily="18" charset="0"/>
              </a:rPr>
              <a:t>Thực hành tiếng Việt</a:t>
            </a:r>
            <a:r>
              <a:rPr lang="pt-BR" sz="4000">
                <a:latin typeface="Times New Roman" panose="02020603050405020304" pitchFamily="18" charset="0"/>
                <a:cs typeface="Times New Roman" panose="02020603050405020304" pitchFamily="18" charset="0"/>
              </a:rPr>
              <a:t>, Ngôn ngữ trang trọng và ngôn ngữ thân mật </a:t>
            </a:r>
            <a:endParaRPr lang="en-GB" sz="40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866255"/>
        </a:solidFill>
        <a:effectLst/>
      </p:bgPr>
    </p:bg>
    <p:spTree>
      <p:nvGrpSpPr>
        <p:cNvPr id="1" name=""/>
        <p:cNvGrpSpPr/>
        <p:nvPr/>
      </p:nvGrpSpPr>
      <p:grpSpPr>
        <a:xfrm>
          <a:off x="0" y="0"/>
          <a:ext cx="0" cy="0"/>
          <a:chOff x="0" y="0"/>
          <a:chExt cx="0" cy="0"/>
        </a:xfrm>
      </p:grpSpPr>
      <p:sp>
        <p:nvSpPr>
          <p:cNvPr id="2" name="TextBox 2"/>
          <p:cNvSpPr txBox="1"/>
          <p:nvPr/>
        </p:nvSpPr>
        <p:spPr>
          <a:xfrm>
            <a:off x="3058392" y="3979988"/>
            <a:ext cx="12171216" cy="2384175"/>
          </a:xfrm>
          <a:prstGeom prst="rect">
            <a:avLst/>
          </a:prstGeom>
        </p:spPr>
        <p:txBody>
          <a:bodyPr lIns="0" tIns="0" rIns="0" bIns="0" rtlCol="0" anchor="t">
            <a:spAutoFit/>
          </a:bodyPr>
          <a:lstStyle/>
          <a:p>
            <a:pPr algn="ctr">
              <a:lnSpc>
                <a:spcPts val="18639"/>
              </a:lnSpc>
            </a:pPr>
            <a:r>
              <a:rPr lang="vi-VN" sz="16068" b="1" smtClean="0">
                <a:solidFill>
                  <a:srgbClr val="FDFBE2"/>
                </a:solidFill>
                <a:latin typeface="Times New Roman" panose="02020603050405020304" pitchFamily="18" charset="0"/>
                <a:ea typeface="Balmy"/>
                <a:cs typeface="Times New Roman" panose="02020603050405020304" pitchFamily="18" charset="0"/>
                <a:sym typeface="Balmy"/>
              </a:rPr>
              <a:t>T</a:t>
            </a:r>
            <a:r>
              <a:rPr lang="en-US" sz="16068" b="1" smtClean="0">
                <a:solidFill>
                  <a:srgbClr val="FDFBE2"/>
                </a:solidFill>
                <a:latin typeface="Times New Roman" panose="02020603050405020304" pitchFamily="18" charset="0"/>
                <a:ea typeface="Balmy"/>
                <a:cs typeface="Times New Roman" panose="02020603050405020304" pitchFamily="18" charset="0"/>
                <a:sym typeface="Balmy"/>
              </a:rPr>
              <a:t>hank </a:t>
            </a:r>
            <a:r>
              <a:rPr lang="en-US" sz="16068" b="1">
                <a:solidFill>
                  <a:srgbClr val="FDFBE2"/>
                </a:solidFill>
                <a:latin typeface="Times New Roman" panose="02020603050405020304" pitchFamily="18" charset="0"/>
                <a:ea typeface="Balmy"/>
                <a:cs typeface="Times New Roman" panose="02020603050405020304" pitchFamily="18" charset="0"/>
                <a:sym typeface="Balmy"/>
              </a:rPr>
              <a:t>You</a:t>
            </a:r>
          </a:p>
        </p:txBody>
      </p:sp>
      <p:sp>
        <p:nvSpPr>
          <p:cNvPr id="3" name="Freeform 3"/>
          <p:cNvSpPr/>
          <p:nvPr/>
        </p:nvSpPr>
        <p:spPr>
          <a:xfrm>
            <a:off x="462967" y="-852629"/>
            <a:ext cx="2978653" cy="2978653"/>
          </a:xfrm>
          <a:custGeom>
            <a:avLst/>
            <a:gdLst/>
            <a:ahLst/>
            <a:cxnLst/>
            <a:rect l="l" t="t" r="r" b="b"/>
            <a:pathLst>
              <a:path w="2978653" h="2978653">
                <a:moveTo>
                  <a:pt x="0" y="0"/>
                </a:moveTo>
                <a:lnTo>
                  <a:pt x="2978653" y="0"/>
                </a:lnTo>
                <a:lnTo>
                  <a:pt x="2978653" y="2978653"/>
                </a:lnTo>
                <a:lnTo>
                  <a:pt x="0" y="297865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4280647" y="8153560"/>
            <a:ext cx="2978653" cy="2978653"/>
          </a:xfrm>
          <a:custGeom>
            <a:avLst/>
            <a:gdLst/>
            <a:ahLst/>
            <a:cxnLst/>
            <a:rect l="l" t="t" r="r" b="b"/>
            <a:pathLst>
              <a:path w="2978653" h="2978653">
                <a:moveTo>
                  <a:pt x="0" y="0"/>
                </a:moveTo>
                <a:lnTo>
                  <a:pt x="2978653" y="0"/>
                </a:lnTo>
                <a:lnTo>
                  <a:pt x="2978653" y="2978654"/>
                </a:lnTo>
                <a:lnTo>
                  <a:pt x="0" y="297865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0" y="7586224"/>
            <a:ext cx="2231431" cy="2231431"/>
          </a:xfrm>
          <a:custGeom>
            <a:avLst/>
            <a:gdLst/>
            <a:ahLst/>
            <a:cxnLst/>
            <a:rect l="l" t="t" r="r" b="b"/>
            <a:pathLst>
              <a:path w="2231431" h="2231431">
                <a:moveTo>
                  <a:pt x="0" y="0"/>
                </a:moveTo>
                <a:lnTo>
                  <a:pt x="2231431" y="0"/>
                </a:lnTo>
                <a:lnTo>
                  <a:pt x="2231431" y="2231431"/>
                </a:lnTo>
                <a:lnTo>
                  <a:pt x="0" y="223143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16056569" y="1010308"/>
            <a:ext cx="2231431" cy="2231431"/>
          </a:xfrm>
          <a:custGeom>
            <a:avLst/>
            <a:gdLst/>
            <a:ahLst/>
            <a:cxnLst/>
            <a:rect l="l" t="t" r="r" b="b"/>
            <a:pathLst>
              <a:path w="2231431" h="2231431">
                <a:moveTo>
                  <a:pt x="0" y="0"/>
                </a:moveTo>
                <a:lnTo>
                  <a:pt x="2231431" y="0"/>
                </a:lnTo>
                <a:lnTo>
                  <a:pt x="2231431" y="2231431"/>
                </a:lnTo>
                <a:lnTo>
                  <a:pt x="0" y="223143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a:off x="3441620" y="7021778"/>
            <a:ext cx="1870714" cy="1131782"/>
          </a:xfrm>
          <a:custGeom>
            <a:avLst/>
            <a:gdLst/>
            <a:ahLst/>
            <a:cxnLst/>
            <a:rect l="l" t="t" r="r" b="b"/>
            <a:pathLst>
              <a:path w="1870714" h="1131782">
                <a:moveTo>
                  <a:pt x="0" y="0"/>
                </a:moveTo>
                <a:lnTo>
                  <a:pt x="1870714" y="0"/>
                </a:lnTo>
                <a:lnTo>
                  <a:pt x="1870714" y="1131782"/>
                </a:lnTo>
                <a:lnTo>
                  <a:pt x="0" y="113178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a:off x="8110922" y="-514137"/>
            <a:ext cx="1607122" cy="1542837"/>
          </a:xfrm>
          <a:custGeom>
            <a:avLst/>
            <a:gdLst/>
            <a:ahLst/>
            <a:cxnLst/>
            <a:rect l="l" t="t" r="r" b="b"/>
            <a:pathLst>
              <a:path w="1607122" h="1542837">
                <a:moveTo>
                  <a:pt x="0" y="0"/>
                </a:moveTo>
                <a:lnTo>
                  <a:pt x="1607122" y="0"/>
                </a:lnTo>
                <a:lnTo>
                  <a:pt x="1607122" y="1542837"/>
                </a:lnTo>
                <a:lnTo>
                  <a:pt x="0" y="154283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9" name="Freeform 9"/>
          <p:cNvSpPr/>
          <p:nvPr/>
        </p:nvSpPr>
        <p:spPr>
          <a:xfrm>
            <a:off x="7307361" y="9259762"/>
            <a:ext cx="1607122" cy="1542837"/>
          </a:xfrm>
          <a:custGeom>
            <a:avLst/>
            <a:gdLst/>
            <a:ahLst/>
            <a:cxnLst/>
            <a:rect l="l" t="t" r="r" b="b"/>
            <a:pathLst>
              <a:path w="1607122" h="1542837">
                <a:moveTo>
                  <a:pt x="0" y="0"/>
                </a:moveTo>
                <a:lnTo>
                  <a:pt x="1607122" y="0"/>
                </a:lnTo>
                <a:lnTo>
                  <a:pt x="1607122" y="1542838"/>
                </a:lnTo>
                <a:lnTo>
                  <a:pt x="0" y="154283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0" name="Freeform 10"/>
          <p:cNvSpPr/>
          <p:nvPr/>
        </p:nvSpPr>
        <p:spPr>
          <a:xfrm>
            <a:off x="12767441" y="1560133"/>
            <a:ext cx="1870714" cy="1131782"/>
          </a:xfrm>
          <a:custGeom>
            <a:avLst/>
            <a:gdLst/>
            <a:ahLst/>
            <a:cxnLst/>
            <a:rect l="l" t="t" r="r" b="b"/>
            <a:pathLst>
              <a:path w="1870714" h="1131782">
                <a:moveTo>
                  <a:pt x="0" y="0"/>
                </a:moveTo>
                <a:lnTo>
                  <a:pt x="1870714" y="0"/>
                </a:lnTo>
                <a:lnTo>
                  <a:pt x="1870714" y="1131782"/>
                </a:lnTo>
                <a:lnTo>
                  <a:pt x="0" y="113178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1" name="Freeform 11"/>
          <p:cNvSpPr/>
          <p:nvPr/>
        </p:nvSpPr>
        <p:spPr>
          <a:xfrm>
            <a:off x="1775463" y="4095298"/>
            <a:ext cx="911935" cy="1048202"/>
          </a:xfrm>
          <a:custGeom>
            <a:avLst/>
            <a:gdLst/>
            <a:ahLst/>
            <a:cxnLst/>
            <a:rect l="l" t="t" r="r" b="b"/>
            <a:pathLst>
              <a:path w="911935" h="1048202">
                <a:moveTo>
                  <a:pt x="0" y="0"/>
                </a:moveTo>
                <a:lnTo>
                  <a:pt x="911936" y="0"/>
                </a:lnTo>
                <a:lnTo>
                  <a:pt x="911936" y="1048202"/>
                </a:lnTo>
                <a:lnTo>
                  <a:pt x="0" y="104820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2" name="Freeform 12"/>
          <p:cNvSpPr/>
          <p:nvPr/>
        </p:nvSpPr>
        <p:spPr>
          <a:xfrm>
            <a:off x="16056569" y="5173549"/>
            <a:ext cx="911935" cy="1048202"/>
          </a:xfrm>
          <a:custGeom>
            <a:avLst/>
            <a:gdLst/>
            <a:ahLst/>
            <a:cxnLst/>
            <a:rect l="l" t="t" r="r" b="b"/>
            <a:pathLst>
              <a:path w="911935" h="1048202">
                <a:moveTo>
                  <a:pt x="0" y="0"/>
                </a:moveTo>
                <a:lnTo>
                  <a:pt x="911935" y="0"/>
                </a:lnTo>
                <a:lnTo>
                  <a:pt x="911935" y="1048202"/>
                </a:lnTo>
                <a:lnTo>
                  <a:pt x="0" y="104820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3CAA5"/>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421857" y="812919"/>
            <a:ext cx="15444287" cy="11467383"/>
          </a:xfrm>
          <a:custGeom>
            <a:avLst/>
            <a:gdLst/>
            <a:ahLst/>
            <a:cxnLst/>
            <a:rect l="l" t="t" r="r" b="b"/>
            <a:pathLst>
              <a:path w="15444287" h="11467383">
                <a:moveTo>
                  <a:pt x="0" y="0"/>
                </a:moveTo>
                <a:lnTo>
                  <a:pt x="15444286" y="0"/>
                </a:lnTo>
                <a:lnTo>
                  <a:pt x="15444286" y="11467383"/>
                </a:lnTo>
                <a:lnTo>
                  <a:pt x="0" y="1146738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rot="227736">
            <a:off x="1327736" y="-608076"/>
            <a:ext cx="7315200" cy="3273552"/>
          </a:xfrm>
          <a:custGeom>
            <a:avLst/>
            <a:gdLst/>
            <a:ahLst/>
            <a:cxnLst/>
            <a:rect l="l" t="t" r="r" b="b"/>
            <a:pathLst>
              <a:path w="7315200" h="3273552">
                <a:moveTo>
                  <a:pt x="0" y="0"/>
                </a:moveTo>
                <a:lnTo>
                  <a:pt x="7315200" y="0"/>
                </a:lnTo>
                <a:lnTo>
                  <a:pt x="7315200" y="3273552"/>
                </a:lnTo>
                <a:lnTo>
                  <a:pt x="0" y="3273552"/>
                </a:lnTo>
                <a:lnTo>
                  <a:pt x="0" y="0"/>
                </a:lnTo>
                <a:close/>
              </a:path>
            </a:pathLst>
          </a:custGeom>
          <a:blipFill>
            <a:blip r:embed="rId6">
              <a:extLst>
                <a:ext uri="{96DAC541-7B7A-43D3-8B79-37D633B846F1}">
                  <asvg:svgBlip xmlns:asvg="http://schemas.microsoft.com/office/drawing/2016/SVG/main" xmlns="" r:embed="rId8"/>
                </a:ext>
              </a:extLst>
            </a:blip>
            <a:stretch>
              <a:fillRect/>
            </a:stretch>
          </a:blipFill>
        </p:spPr>
      </p:sp>
      <p:sp>
        <p:nvSpPr>
          <p:cNvPr id="13" name="Freeform 13"/>
          <p:cNvSpPr/>
          <p:nvPr/>
        </p:nvSpPr>
        <p:spPr>
          <a:xfrm>
            <a:off x="15058896" y="-1162024"/>
            <a:ext cx="3315865" cy="3278608"/>
          </a:xfrm>
          <a:custGeom>
            <a:avLst/>
            <a:gdLst/>
            <a:ahLst/>
            <a:cxnLst/>
            <a:rect l="l" t="t" r="r" b="b"/>
            <a:pathLst>
              <a:path w="3315865" h="3278608">
                <a:moveTo>
                  <a:pt x="0" y="0"/>
                </a:moveTo>
                <a:lnTo>
                  <a:pt x="3315865" y="0"/>
                </a:lnTo>
                <a:lnTo>
                  <a:pt x="3315865" y="3278608"/>
                </a:lnTo>
                <a:lnTo>
                  <a:pt x="0" y="3278608"/>
                </a:lnTo>
                <a:lnTo>
                  <a:pt x="0" y="0"/>
                </a:lnTo>
                <a:close/>
              </a:path>
            </a:pathLst>
          </a:custGeom>
          <a:blipFill>
            <a:blip r:embed="rId9"/>
            <a:stretch>
              <a:fillRect/>
            </a:stretch>
          </a:blipFill>
        </p:spPr>
      </p:sp>
      <p:sp>
        <p:nvSpPr>
          <p:cNvPr id="14" name="Freeform 14"/>
          <p:cNvSpPr/>
          <p:nvPr/>
        </p:nvSpPr>
        <p:spPr>
          <a:xfrm rot="-568949">
            <a:off x="15582518" y="6642247"/>
            <a:ext cx="3353564" cy="5146879"/>
          </a:xfrm>
          <a:custGeom>
            <a:avLst/>
            <a:gdLst/>
            <a:ahLst/>
            <a:cxnLst/>
            <a:rect l="l" t="t" r="r" b="b"/>
            <a:pathLst>
              <a:path w="3353564" h="5146879">
                <a:moveTo>
                  <a:pt x="0" y="0"/>
                </a:moveTo>
                <a:lnTo>
                  <a:pt x="3353564" y="0"/>
                </a:lnTo>
                <a:lnTo>
                  <a:pt x="3353564" y="5146879"/>
                </a:lnTo>
                <a:lnTo>
                  <a:pt x="0" y="5146879"/>
                </a:lnTo>
                <a:lnTo>
                  <a:pt x="0" y="0"/>
                </a:lnTo>
                <a:close/>
              </a:path>
            </a:pathLst>
          </a:custGeom>
          <a:blipFill>
            <a:blip r:embed="rId10"/>
            <a:stretch>
              <a:fillRect/>
            </a:stretch>
          </a:blipFill>
        </p:spPr>
      </p:sp>
      <p:sp>
        <p:nvSpPr>
          <p:cNvPr id="15" name="Freeform 15"/>
          <p:cNvSpPr/>
          <p:nvPr/>
        </p:nvSpPr>
        <p:spPr>
          <a:xfrm rot="-4538435" flipH="1" flipV="1">
            <a:off x="1165062" y="7745164"/>
            <a:ext cx="2563260" cy="4877313"/>
          </a:xfrm>
          <a:custGeom>
            <a:avLst/>
            <a:gdLst/>
            <a:ahLst/>
            <a:cxnLst/>
            <a:rect l="l" t="t" r="r" b="b"/>
            <a:pathLst>
              <a:path w="2563260" h="4877313">
                <a:moveTo>
                  <a:pt x="2563260" y="4877313"/>
                </a:moveTo>
                <a:lnTo>
                  <a:pt x="0" y="4877313"/>
                </a:lnTo>
                <a:lnTo>
                  <a:pt x="0" y="0"/>
                </a:lnTo>
                <a:lnTo>
                  <a:pt x="2563260" y="0"/>
                </a:lnTo>
                <a:lnTo>
                  <a:pt x="2563260" y="4877313"/>
                </a:lnTo>
                <a:close/>
              </a:path>
            </a:pathLst>
          </a:custGeom>
          <a:blipFill>
            <a:blip r:embed="rId11"/>
            <a:stretch>
              <a:fillRect/>
            </a:stretch>
          </a:blipFill>
        </p:spPr>
      </p:sp>
      <p:sp>
        <p:nvSpPr>
          <p:cNvPr id="17" name="TextBox 17"/>
          <p:cNvSpPr txBox="1"/>
          <p:nvPr/>
        </p:nvSpPr>
        <p:spPr>
          <a:xfrm>
            <a:off x="2406824" y="3545665"/>
            <a:ext cx="6204093" cy="4431983"/>
          </a:xfrm>
          <a:prstGeom prst="rect">
            <a:avLst/>
          </a:prstGeom>
        </p:spPr>
        <p:txBody>
          <a:bodyPr lIns="0" tIns="0" rIns="0" bIns="0" rtlCol="0" anchor="t">
            <a:spAutoFit/>
          </a:bodyPr>
          <a:lstStyle/>
          <a:p>
            <a:pPr algn="ctr"/>
            <a:r>
              <a:rPr lang="vi-VN" sz="7200" smtClean="0">
                <a:latin typeface="Times New Roman" panose="02020603050405020304" pitchFamily="18" charset="0"/>
                <a:cs typeface="Times New Roman" panose="02020603050405020304" pitchFamily="18" charset="0"/>
              </a:rPr>
              <a:t>Các em hãy c</a:t>
            </a:r>
            <a:r>
              <a:rPr lang="en-US" sz="7200" smtClean="0">
                <a:latin typeface="Times New Roman" panose="02020603050405020304" pitchFamily="18" charset="0"/>
                <a:cs typeface="Times New Roman" panose="02020603050405020304" pitchFamily="18" charset="0"/>
              </a:rPr>
              <a:t>ho </a:t>
            </a:r>
            <a:r>
              <a:rPr lang="en-US" sz="7200">
                <a:latin typeface="Times New Roman" panose="02020603050405020304" pitchFamily="18" charset="0"/>
                <a:cs typeface="Times New Roman" panose="02020603050405020304" pitchFamily="18" charset="0"/>
              </a:rPr>
              <a:t>biết, đoạn video nói về ai và sự kiện gì? </a:t>
            </a:r>
            <a:endParaRPr lang="en-US" sz="6600">
              <a:solidFill>
                <a:srgbClr val="866954"/>
              </a:solidFill>
              <a:latin typeface="Times New Roman" panose="02020603050405020304" pitchFamily="18" charset="0"/>
              <a:ea typeface="Balsamiq Sans"/>
              <a:cs typeface="Times New Roman" panose="02020603050405020304" pitchFamily="18" charset="0"/>
              <a:sym typeface="Balsamiq Sans"/>
            </a:endParaRPr>
          </a:p>
        </p:txBody>
      </p:sp>
      <p:pic>
        <p:nvPicPr>
          <p:cNvPr id="18" name="Picture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007583" y="2782332"/>
            <a:ext cx="5958401" cy="2855572"/>
          </a:xfrm>
          <a:prstGeom prst="rect">
            <a:avLst/>
          </a:prstGeom>
        </p:spPr>
      </p:pic>
      <p:sp>
        <p:nvSpPr>
          <p:cNvPr id="19" name="Freeform 8"/>
          <p:cNvSpPr/>
          <p:nvPr/>
        </p:nvSpPr>
        <p:spPr>
          <a:xfrm>
            <a:off x="9595883" y="2270440"/>
            <a:ext cx="6781800" cy="3491217"/>
          </a:xfrm>
          <a:custGeom>
            <a:avLst/>
            <a:gdLst/>
            <a:ahLst/>
            <a:cxnLst/>
            <a:rect l="l" t="t" r="r" b="b"/>
            <a:pathLst>
              <a:path w="6241318" h="2814267">
                <a:moveTo>
                  <a:pt x="0" y="0"/>
                </a:moveTo>
                <a:lnTo>
                  <a:pt x="6241318" y="0"/>
                </a:lnTo>
                <a:lnTo>
                  <a:pt x="6241318" y="2814267"/>
                </a:lnTo>
                <a:lnTo>
                  <a:pt x="0" y="2814267"/>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pic>
        <p:nvPicPr>
          <p:cNvPr id="20" name="Picture 1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990340" y="6401166"/>
            <a:ext cx="6087859" cy="3089434"/>
          </a:xfrm>
          <a:prstGeom prst="rect">
            <a:avLst/>
          </a:prstGeom>
        </p:spPr>
      </p:pic>
      <p:sp>
        <p:nvSpPr>
          <p:cNvPr id="21" name="Freeform 12"/>
          <p:cNvSpPr/>
          <p:nvPr/>
        </p:nvSpPr>
        <p:spPr>
          <a:xfrm>
            <a:off x="9624378" y="6146610"/>
            <a:ext cx="6819781" cy="3492690"/>
          </a:xfrm>
          <a:custGeom>
            <a:avLst/>
            <a:gdLst/>
            <a:ahLst/>
            <a:cxnLst/>
            <a:rect l="l" t="t" r="r" b="b"/>
            <a:pathLst>
              <a:path w="6241318" h="2814267">
                <a:moveTo>
                  <a:pt x="0" y="0"/>
                </a:moveTo>
                <a:lnTo>
                  <a:pt x="6241318" y="0"/>
                </a:lnTo>
                <a:lnTo>
                  <a:pt x="6241318" y="2814267"/>
                </a:lnTo>
                <a:lnTo>
                  <a:pt x="0" y="2814267"/>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Tree>
    <p:extLst>
      <p:ext uri="{BB962C8B-B14F-4D97-AF65-F5344CB8AC3E}">
        <p14:creationId xmlns:p14="http://schemas.microsoft.com/office/powerpoint/2010/main" val="694212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3CAA5"/>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990600" y="543373"/>
            <a:ext cx="16325357" cy="10876769"/>
          </a:xfrm>
          <a:custGeom>
            <a:avLst/>
            <a:gdLst/>
            <a:ahLst/>
            <a:cxnLst/>
            <a:rect l="l" t="t" r="r" b="b"/>
            <a:pathLst>
              <a:path w="16325357" h="10876769">
                <a:moveTo>
                  <a:pt x="0" y="0"/>
                </a:moveTo>
                <a:lnTo>
                  <a:pt x="16325356" y="0"/>
                </a:lnTo>
                <a:lnTo>
                  <a:pt x="16325356" y="10876769"/>
                </a:lnTo>
                <a:lnTo>
                  <a:pt x="0" y="1087676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1074156">
            <a:off x="-304039" y="1273315"/>
            <a:ext cx="2349540" cy="4260733"/>
          </a:xfrm>
          <a:custGeom>
            <a:avLst/>
            <a:gdLst/>
            <a:ahLst/>
            <a:cxnLst/>
            <a:rect l="l" t="t" r="r" b="b"/>
            <a:pathLst>
              <a:path w="2349540" h="4260733">
                <a:moveTo>
                  <a:pt x="0" y="0"/>
                </a:moveTo>
                <a:lnTo>
                  <a:pt x="2349540" y="0"/>
                </a:lnTo>
                <a:lnTo>
                  <a:pt x="2349540" y="4260732"/>
                </a:lnTo>
                <a:lnTo>
                  <a:pt x="0" y="4260732"/>
                </a:lnTo>
                <a:lnTo>
                  <a:pt x="0" y="0"/>
                </a:lnTo>
                <a:close/>
              </a:path>
            </a:pathLst>
          </a:custGeom>
          <a:blipFill>
            <a:blip r:embed="rId6"/>
            <a:stretch>
              <a:fillRect/>
            </a:stretch>
          </a:blipFill>
        </p:spPr>
      </p:sp>
      <p:sp>
        <p:nvSpPr>
          <p:cNvPr id="5" name="Freeform 5"/>
          <p:cNvSpPr/>
          <p:nvPr/>
        </p:nvSpPr>
        <p:spPr>
          <a:xfrm rot="13972967">
            <a:off x="16021785" y="15785"/>
            <a:ext cx="2762338" cy="1671215"/>
          </a:xfrm>
          <a:custGeom>
            <a:avLst/>
            <a:gdLst/>
            <a:ahLst/>
            <a:cxnLst/>
            <a:rect l="l" t="t" r="r" b="b"/>
            <a:pathLst>
              <a:path w="2762338" h="1671215">
                <a:moveTo>
                  <a:pt x="0" y="0"/>
                </a:moveTo>
                <a:lnTo>
                  <a:pt x="2762338" y="0"/>
                </a:lnTo>
                <a:lnTo>
                  <a:pt x="2762338" y="1671215"/>
                </a:lnTo>
                <a:lnTo>
                  <a:pt x="0" y="167121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Freeform 6"/>
          <p:cNvSpPr/>
          <p:nvPr/>
        </p:nvSpPr>
        <p:spPr>
          <a:xfrm>
            <a:off x="13105872" y="9258300"/>
            <a:ext cx="3396617" cy="1112392"/>
          </a:xfrm>
          <a:custGeom>
            <a:avLst/>
            <a:gdLst/>
            <a:ahLst/>
            <a:cxnLst/>
            <a:rect l="l" t="t" r="r" b="b"/>
            <a:pathLst>
              <a:path w="3396617" h="1112392">
                <a:moveTo>
                  <a:pt x="0" y="0"/>
                </a:moveTo>
                <a:lnTo>
                  <a:pt x="3396617" y="0"/>
                </a:lnTo>
                <a:lnTo>
                  <a:pt x="3396617" y="1112392"/>
                </a:lnTo>
                <a:lnTo>
                  <a:pt x="0" y="111239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7" name="Freeform 7"/>
          <p:cNvSpPr/>
          <p:nvPr/>
        </p:nvSpPr>
        <p:spPr>
          <a:xfrm>
            <a:off x="4284891" y="7882775"/>
            <a:ext cx="1015726" cy="1015726"/>
          </a:xfrm>
          <a:custGeom>
            <a:avLst/>
            <a:gdLst/>
            <a:ahLst/>
            <a:cxnLst/>
            <a:rect l="l" t="t" r="r" b="b"/>
            <a:pathLst>
              <a:path w="1015726" h="1015726">
                <a:moveTo>
                  <a:pt x="0" y="0"/>
                </a:moveTo>
                <a:lnTo>
                  <a:pt x="1015726" y="0"/>
                </a:lnTo>
                <a:lnTo>
                  <a:pt x="1015726" y="1015725"/>
                </a:lnTo>
                <a:lnTo>
                  <a:pt x="0" y="1015725"/>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8" name="Freeform 8"/>
          <p:cNvSpPr/>
          <p:nvPr/>
        </p:nvSpPr>
        <p:spPr>
          <a:xfrm rot="-935672">
            <a:off x="16859989" y="7358674"/>
            <a:ext cx="911935" cy="1048202"/>
          </a:xfrm>
          <a:custGeom>
            <a:avLst/>
            <a:gdLst/>
            <a:ahLst/>
            <a:cxnLst/>
            <a:rect l="l" t="t" r="r" b="b"/>
            <a:pathLst>
              <a:path w="911935" h="1048202">
                <a:moveTo>
                  <a:pt x="0" y="0"/>
                </a:moveTo>
                <a:lnTo>
                  <a:pt x="911935" y="0"/>
                </a:lnTo>
                <a:lnTo>
                  <a:pt x="911935" y="1048201"/>
                </a:lnTo>
                <a:lnTo>
                  <a:pt x="0" y="104820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9" name="Freeform 9"/>
          <p:cNvSpPr/>
          <p:nvPr/>
        </p:nvSpPr>
        <p:spPr>
          <a:xfrm rot="-935672" flipH="1">
            <a:off x="9277386" y="189623"/>
            <a:ext cx="911935" cy="1048202"/>
          </a:xfrm>
          <a:custGeom>
            <a:avLst/>
            <a:gdLst/>
            <a:ahLst/>
            <a:cxnLst/>
            <a:rect l="l" t="t" r="r" b="b"/>
            <a:pathLst>
              <a:path w="911935" h="1048202">
                <a:moveTo>
                  <a:pt x="911935" y="0"/>
                </a:moveTo>
                <a:lnTo>
                  <a:pt x="0" y="0"/>
                </a:lnTo>
                <a:lnTo>
                  <a:pt x="0" y="1048202"/>
                </a:lnTo>
                <a:lnTo>
                  <a:pt x="911935" y="1048202"/>
                </a:lnTo>
                <a:lnTo>
                  <a:pt x="911935"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0" name="Freeform 10"/>
          <p:cNvSpPr/>
          <p:nvPr/>
        </p:nvSpPr>
        <p:spPr>
          <a:xfrm rot="-935672" flipH="1">
            <a:off x="4648042" y="1932885"/>
            <a:ext cx="911935" cy="1048202"/>
          </a:xfrm>
          <a:custGeom>
            <a:avLst/>
            <a:gdLst/>
            <a:ahLst/>
            <a:cxnLst/>
            <a:rect l="l" t="t" r="r" b="b"/>
            <a:pathLst>
              <a:path w="911935" h="1048202">
                <a:moveTo>
                  <a:pt x="911936" y="0"/>
                </a:moveTo>
                <a:lnTo>
                  <a:pt x="0" y="0"/>
                </a:lnTo>
                <a:lnTo>
                  <a:pt x="0" y="1048201"/>
                </a:lnTo>
                <a:lnTo>
                  <a:pt x="911936" y="1048201"/>
                </a:lnTo>
                <a:lnTo>
                  <a:pt x="911936"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1" name="Freeform 11"/>
          <p:cNvSpPr/>
          <p:nvPr/>
        </p:nvSpPr>
        <p:spPr>
          <a:xfrm rot="-3705828" flipH="1">
            <a:off x="1959045" y="8374400"/>
            <a:ext cx="911935" cy="1048202"/>
          </a:xfrm>
          <a:custGeom>
            <a:avLst/>
            <a:gdLst/>
            <a:ahLst/>
            <a:cxnLst/>
            <a:rect l="l" t="t" r="r" b="b"/>
            <a:pathLst>
              <a:path w="911935" h="1048202">
                <a:moveTo>
                  <a:pt x="911935" y="0"/>
                </a:moveTo>
                <a:lnTo>
                  <a:pt x="0" y="0"/>
                </a:lnTo>
                <a:lnTo>
                  <a:pt x="0" y="1048201"/>
                </a:lnTo>
                <a:lnTo>
                  <a:pt x="911935" y="1048201"/>
                </a:lnTo>
                <a:lnTo>
                  <a:pt x="911935"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2" name="Freeform 12"/>
          <p:cNvSpPr/>
          <p:nvPr/>
        </p:nvSpPr>
        <p:spPr>
          <a:xfrm>
            <a:off x="7047374" y="6005177"/>
            <a:ext cx="1778252" cy="4770921"/>
          </a:xfrm>
          <a:custGeom>
            <a:avLst/>
            <a:gdLst/>
            <a:ahLst/>
            <a:cxnLst/>
            <a:rect l="l" t="t" r="r" b="b"/>
            <a:pathLst>
              <a:path w="1778252" h="4770921">
                <a:moveTo>
                  <a:pt x="0" y="0"/>
                </a:moveTo>
                <a:lnTo>
                  <a:pt x="1778252" y="0"/>
                </a:lnTo>
                <a:lnTo>
                  <a:pt x="1778252" y="4770921"/>
                </a:lnTo>
                <a:lnTo>
                  <a:pt x="0" y="4770921"/>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15" name="Rectangle 14"/>
          <p:cNvSpPr/>
          <p:nvPr/>
        </p:nvSpPr>
        <p:spPr>
          <a:xfrm>
            <a:off x="1013192" y="4190520"/>
            <a:ext cx="5513562" cy="2862322"/>
          </a:xfrm>
          <a:prstGeom prst="rect">
            <a:avLst/>
          </a:prstGeom>
        </p:spPr>
        <p:txBody>
          <a:bodyPr wrap="none">
            <a:prstTxWarp prst="textStop">
              <a:avLst/>
            </a:prstTxWarp>
            <a:spAutoFit/>
          </a:bodyPr>
          <a:lstStyle/>
          <a:p>
            <a:pPr algn="ctr"/>
            <a:r>
              <a:rPr lang="vi-VN" sz="6000" b="1">
                <a:solidFill>
                  <a:schemeClr val="bg1"/>
                </a:solidFill>
                <a:effectLst>
                  <a:glow rad="101600">
                    <a:schemeClr val="accent2">
                      <a:satMod val="175000"/>
                      <a:alpha val="40000"/>
                    </a:schemeClr>
                  </a:glow>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HOẠT ĐỘNG </a:t>
            </a:r>
            <a:r>
              <a:rPr lang="vi-VN" sz="6000" b="1" smtClean="0">
                <a:solidFill>
                  <a:schemeClr val="bg1"/>
                </a:solidFill>
                <a:effectLst>
                  <a:glow rad="101600">
                    <a:schemeClr val="accent2">
                      <a:satMod val="175000"/>
                      <a:alpha val="40000"/>
                    </a:schemeClr>
                  </a:glow>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a:t>
            </a:r>
          </a:p>
          <a:p>
            <a:pPr algn="ctr"/>
            <a:r>
              <a:rPr lang="vi-VN" sz="6000" b="1" smtClean="0">
                <a:solidFill>
                  <a:schemeClr val="bg1"/>
                </a:solidFill>
                <a:effectLst>
                  <a:glow rad="101600">
                    <a:schemeClr val="accent2">
                      <a:satMod val="175000"/>
                      <a:alpha val="40000"/>
                    </a:schemeClr>
                  </a:glow>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6000" b="1">
                <a:solidFill>
                  <a:schemeClr val="bg1"/>
                </a:solidFill>
                <a:effectLst>
                  <a:glow rad="101600">
                    <a:schemeClr val="accent2">
                      <a:satMod val="175000"/>
                      <a:alpha val="40000"/>
                    </a:schemeClr>
                  </a:glow>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HÌNH </a:t>
            </a:r>
            <a:r>
              <a:rPr lang="vi-VN" sz="6000" b="1" smtClean="0">
                <a:solidFill>
                  <a:schemeClr val="bg1"/>
                </a:solidFill>
                <a:effectLst>
                  <a:glow rad="101600">
                    <a:schemeClr val="accent2">
                      <a:satMod val="175000"/>
                      <a:alpha val="40000"/>
                    </a:schemeClr>
                  </a:glow>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THÀNH</a:t>
            </a:r>
          </a:p>
          <a:p>
            <a:pPr algn="ctr"/>
            <a:r>
              <a:rPr lang="vi-VN" sz="6000" b="1" smtClean="0">
                <a:solidFill>
                  <a:schemeClr val="bg1"/>
                </a:solidFill>
                <a:effectLst>
                  <a:glow rad="101600">
                    <a:schemeClr val="accent2">
                      <a:satMod val="175000"/>
                      <a:alpha val="40000"/>
                    </a:schemeClr>
                  </a:glow>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6000" b="1">
                <a:solidFill>
                  <a:schemeClr val="bg1"/>
                </a:solidFill>
                <a:effectLst>
                  <a:glow rad="101600">
                    <a:schemeClr val="accent2">
                      <a:satMod val="175000"/>
                      <a:alpha val="40000"/>
                    </a:schemeClr>
                  </a:glow>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KIẾN THỨC</a:t>
            </a:r>
            <a:endParaRPr lang="en-GB" sz="6000">
              <a:solidFill>
                <a:schemeClr val="bg1"/>
              </a:solidFill>
              <a:effectLst>
                <a:glow rad="101600">
                  <a:schemeClr val="accent2">
                    <a:satMod val="175000"/>
                    <a:alpha val="40000"/>
                  </a:schemeClr>
                </a:glow>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080038" y="1230612"/>
            <a:ext cx="6655841" cy="697823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195171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arn(inVertical)">
                                      <p:cBhvr>
                                        <p:cTn id="7" dur="500"/>
                                        <p:tgtEl>
                                          <p:spTgt spid="15">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5">
                                            <p:txEl>
                                              <p:pRg st="1" end="1"/>
                                            </p:txEl>
                                          </p:spTgt>
                                        </p:tgtEl>
                                        <p:attrNameLst>
                                          <p:attrName>style.visibility</p:attrName>
                                        </p:attrNameLst>
                                      </p:cBhvr>
                                      <p:to>
                                        <p:strVal val="visible"/>
                                      </p:to>
                                    </p:set>
                                    <p:animEffect transition="in" filter="barn(inVertical)">
                                      <p:cBhvr>
                                        <p:cTn id="10" dur="500"/>
                                        <p:tgtEl>
                                          <p:spTgt spid="15">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15">
                                            <p:txEl>
                                              <p:pRg st="2" end="2"/>
                                            </p:txEl>
                                          </p:spTgt>
                                        </p:tgtEl>
                                        <p:attrNameLst>
                                          <p:attrName>style.visibility</p:attrName>
                                        </p:attrNameLst>
                                      </p:cBhvr>
                                      <p:to>
                                        <p:strVal val="visible"/>
                                      </p:to>
                                    </p:set>
                                    <p:animEffect transition="in" filter="barn(inVertical)">
                                      <p:cBhvr>
                                        <p:cTn id="13"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3CAA5"/>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371600" y="278120"/>
            <a:ext cx="15444287" cy="11467383"/>
          </a:xfrm>
          <a:custGeom>
            <a:avLst/>
            <a:gdLst/>
            <a:ahLst/>
            <a:cxnLst/>
            <a:rect l="l" t="t" r="r" b="b"/>
            <a:pathLst>
              <a:path w="15444287" h="11467383">
                <a:moveTo>
                  <a:pt x="0" y="0"/>
                </a:moveTo>
                <a:lnTo>
                  <a:pt x="15444286" y="0"/>
                </a:lnTo>
                <a:lnTo>
                  <a:pt x="15444286" y="11467383"/>
                </a:lnTo>
                <a:lnTo>
                  <a:pt x="0" y="1146738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735297" y="4485031"/>
            <a:ext cx="3086100" cy="6172200"/>
          </a:xfrm>
          <a:custGeom>
            <a:avLst/>
            <a:gdLst/>
            <a:ahLst/>
            <a:cxnLst/>
            <a:rect l="l" t="t" r="r" b="b"/>
            <a:pathLst>
              <a:path w="3086100" h="6172200">
                <a:moveTo>
                  <a:pt x="0" y="0"/>
                </a:moveTo>
                <a:lnTo>
                  <a:pt x="3086100" y="0"/>
                </a:lnTo>
                <a:lnTo>
                  <a:pt x="3086100" y="6172200"/>
                </a:lnTo>
                <a:lnTo>
                  <a:pt x="0" y="6172200"/>
                </a:lnTo>
                <a:lnTo>
                  <a:pt x="0" y="0"/>
                </a:lnTo>
                <a:close/>
              </a:path>
            </a:pathLst>
          </a:custGeom>
          <a:blipFill>
            <a:blip r:embed="rId6">
              <a:extLst>
                <a:ext uri="{96DAC541-7B7A-43D3-8B79-37D633B846F1}">
                  <asvg:svgBlip xmlns:asvg="http://schemas.microsoft.com/office/drawing/2016/SVG/main" xmlns="" r:embed="rId10"/>
                </a:ext>
              </a:extLst>
            </a:blip>
            <a:stretch>
              <a:fillRect/>
            </a:stretch>
          </a:blipFill>
        </p:spPr>
      </p:sp>
      <p:sp>
        <p:nvSpPr>
          <p:cNvPr id="7" name="TextBox 7"/>
          <p:cNvSpPr txBox="1"/>
          <p:nvPr/>
        </p:nvSpPr>
        <p:spPr>
          <a:xfrm>
            <a:off x="2622097" y="1748200"/>
            <a:ext cx="6054433" cy="2385268"/>
          </a:xfrm>
          <a:prstGeom prst="rect">
            <a:avLst/>
          </a:prstGeom>
        </p:spPr>
        <p:txBody>
          <a:bodyPr lIns="0" tIns="0" rIns="0" bIns="0" rtlCol="0" anchor="t">
            <a:spAutoFit/>
          </a:bodyPr>
          <a:lstStyle/>
          <a:p>
            <a:pPr algn="ctr">
              <a:lnSpc>
                <a:spcPts val="9272"/>
              </a:lnSpc>
            </a:pPr>
            <a:r>
              <a:rPr lang="en-US" sz="8000" b="1">
                <a:latin typeface="Times New Roman" panose="02020603050405020304" pitchFamily="18" charset="0"/>
                <a:cs typeface="Times New Roman" panose="02020603050405020304" pitchFamily="18" charset="0"/>
              </a:rPr>
              <a:t>I. Đọc và tìm hiểu chung </a:t>
            </a:r>
            <a:endParaRPr lang="en-US" sz="7993">
              <a:solidFill>
                <a:srgbClr val="866954"/>
              </a:solidFill>
              <a:latin typeface="Times New Roman" panose="02020603050405020304" pitchFamily="18" charset="0"/>
              <a:ea typeface="Balmy"/>
              <a:cs typeface="Times New Roman" panose="02020603050405020304" pitchFamily="18" charset="0"/>
              <a:sym typeface="Balmy"/>
            </a:endParaRPr>
          </a:p>
        </p:txBody>
      </p:sp>
      <p:sp>
        <p:nvSpPr>
          <p:cNvPr id="8" name="TextBox 8"/>
          <p:cNvSpPr txBox="1"/>
          <p:nvPr/>
        </p:nvSpPr>
        <p:spPr>
          <a:xfrm>
            <a:off x="2889650" y="4749491"/>
            <a:ext cx="6204093" cy="1846659"/>
          </a:xfrm>
          <a:prstGeom prst="rect">
            <a:avLst/>
          </a:prstGeom>
        </p:spPr>
        <p:txBody>
          <a:bodyPr lIns="0" tIns="0" rIns="0" bIns="0" rtlCol="0" anchor="t">
            <a:spAutoFit/>
          </a:bodyPr>
          <a:lstStyle/>
          <a:p>
            <a:pPr marL="1143000" indent="-1143000">
              <a:buAutoNum type="arabicPeriod"/>
            </a:pPr>
            <a:r>
              <a:rPr lang="en-US" sz="6000" b="1" smtClean="0">
                <a:latin typeface="Times New Roman" panose="02020603050405020304" pitchFamily="18" charset="0"/>
                <a:cs typeface="Times New Roman" panose="02020603050405020304" pitchFamily="18" charset="0"/>
              </a:rPr>
              <a:t>Đại </a:t>
            </a:r>
            <a:r>
              <a:rPr lang="en-US" sz="6000" b="1">
                <a:latin typeface="Times New Roman" panose="02020603050405020304" pitchFamily="18" charset="0"/>
                <a:cs typeface="Times New Roman" panose="02020603050405020304" pitchFamily="18" charset="0"/>
              </a:rPr>
              <a:t>tướng </a:t>
            </a:r>
            <a:endParaRPr lang="vi-VN" sz="6000" b="1" smtClean="0">
              <a:latin typeface="Times New Roman" panose="02020603050405020304" pitchFamily="18" charset="0"/>
              <a:cs typeface="Times New Roman" panose="02020603050405020304" pitchFamily="18" charset="0"/>
            </a:endParaRPr>
          </a:p>
          <a:p>
            <a:r>
              <a:rPr lang="en-US" sz="6000" b="1" smtClean="0">
                <a:latin typeface="Times New Roman" panose="02020603050405020304" pitchFamily="18" charset="0"/>
                <a:cs typeface="Times New Roman" panose="02020603050405020304" pitchFamily="18" charset="0"/>
              </a:rPr>
              <a:t>Võ </a:t>
            </a:r>
            <a:r>
              <a:rPr lang="en-US" sz="6000" b="1">
                <a:latin typeface="Times New Roman" panose="02020603050405020304" pitchFamily="18" charset="0"/>
                <a:cs typeface="Times New Roman" panose="02020603050405020304" pitchFamily="18" charset="0"/>
              </a:rPr>
              <a:t>Nguyên Giáp</a:t>
            </a:r>
            <a:endParaRPr lang="en-GB" sz="6000">
              <a:latin typeface="Times New Roman" panose="02020603050405020304" pitchFamily="18" charset="0"/>
              <a:cs typeface="Times New Roman" panose="02020603050405020304" pitchFamily="18" charset="0"/>
            </a:endParaRPr>
          </a:p>
        </p:txBody>
      </p:sp>
      <p:pic>
        <p:nvPicPr>
          <p:cNvPr id="9" name="Picture 8"/>
          <p:cNvPicPr/>
          <p:nvPr/>
        </p:nvPicPr>
        <p:blipFill>
          <a:blip r:embed="rId11">
            <a:extLst>
              <a:ext uri="{28A0092B-C50C-407E-A947-70E740481C1C}">
                <a14:useLocalDpi xmlns:a14="http://schemas.microsoft.com/office/drawing/2010/main" val="0"/>
              </a:ext>
            </a:extLst>
          </a:blip>
          <a:srcRect/>
          <a:stretch>
            <a:fillRect/>
          </a:stretch>
        </p:blipFill>
        <p:spPr bwMode="auto">
          <a:xfrm>
            <a:off x="9372600" y="786542"/>
            <a:ext cx="6705600" cy="9500458"/>
          </a:xfrm>
          <a:prstGeom prst="rect">
            <a:avLst/>
          </a:prstGeom>
          <a:noFill/>
        </p:spPr>
      </p:pic>
    </p:spTree>
    <p:extLst>
      <p:ext uri="{BB962C8B-B14F-4D97-AF65-F5344CB8AC3E}">
        <p14:creationId xmlns:p14="http://schemas.microsoft.com/office/powerpoint/2010/main" val="1896177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AE5D9"/>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457200" y="0"/>
            <a:ext cx="17373600" cy="10287000"/>
          </a:xfrm>
          <a:custGeom>
            <a:avLst/>
            <a:gdLst/>
            <a:ahLst/>
            <a:cxnLst/>
            <a:rect l="l" t="t" r="r" b="b"/>
            <a:pathLst>
              <a:path w="16171703" h="9258300">
                <a:moveTo>
                  <a:pt x="0" y="0"/>
                </a:moveTo>
                <a:lnTo>
                  <a:pt x="16171704" y="0"/>
                </a:lnTo>
                <a:lnTo>
                  <a:pt x="16171704" y="9258300"/>
                </a:lnTo>
                <a:lnTo>
                  <a:pt x="0" y="9258300"/>
                </a:lnTo>
                <a:lnTo>
                  <a:pt x="0" y="0"/>
                </a:lnTo>
                <a:close/>
              </a:path>
            </a:pathLst>
          </a:custGeom>
          <a:blipFill>
            <a:blip r:embed="rId4"/>
            <a:stretch>
              <a:fillRect/>
            </a:stretch>
          </a:blipFill>
        </p:spPr>
      </p:sp>
      <p:sp>
        <p:nvSpPr>
          <p:cNvPr id="4" name="Freeform 4"/>
          <p:cNvSpPr/>
          <p:nvPr/>
        </p:nvSpPr>
        <p:spPr>
          <a:xfrm>
            <a:off x="13295923" y="5709760"/>
            <a:ext cx="2811876" cy="2979472"/>
          </a:xfrm>
          <a:custGeom>
            <a:avLst/>
            <a:gdLst/>
            <a:ahLst/>
            <a:cxnLst/>
            <a:rect l="l" t="t" r="r" b="b"/>
            <a:pathLst>
              <a:path w="2811876" h="2979472">
                <a:moveTo>
                  <a:pt x="0" y="0"/>
                </a:moveTo>
                <a:lnTo>
                  <a:pt x="2811876" y="0"/>
                </a:lnTo>
                <a:lnTo>
                  <a:pt x="2811876" y="2979471"/>
                </a:lnTo>
                <a:lnTo>
                  <a:pt x="0" y="297947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11100720" y="5143500"/>
            <a:ext cx="2435147" cy="3441903"/>
          </a:xfrm>
          <a:custGeom>
            <a:avLst/>
            <a:gdLst/>
            <a:ahLst/>
            <a:cxnLst/>
            <a:rect l="l" t="t" r="r" b="b"/>
            <a:pathLst>
              <a:path w="2435147" h="3441903">
                <a:moveTo>
                  <a:pt x="0" y="0"/>
                </a:moveTo>
                <a:lnTo>
                  <a:pt x="2435147" y="0"/>
                </a:lnTo>
                <a:lnTo>
                  <a:pt x="2435147" y="3441903"/>
                </a:lnTo>
                <a:lnTo>
                  <a:pt x="0" y="344190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TextBox 6"/>
          <p:cNvSpPr txBox="1"/>
          <p:nvPr/>
        </p:nvSpPr>
        <p:spPr>
          <a:xfrm>
            <a:off x="1905000" y="1027013"/>
            <a:ext cx="6660997" cy="830997"/>
          </a:xfrm>
          <a:prstGeom prst="rect">
            <a:avLst/>
          </a:prstGeom>
        </p:spPr>
        <p:txBody>
          <a:bodyPr lIns="0" tIns="0" rIns="0" bIns="0" rtlCol="0" anchor="t">
            <a:spAutoFit/>
          </a:bodyPr>
          <a:lstStyle/>
          <a:p>
            <a:r>
              <a:rPr lang="en-US" sz="5400" b="1">
                <a:latin typeface="Times New Roman" panose="02020603050405020304" pitchFamily="18" charset="0"/>
                <a:cs typeface="Times New Roman" panose="02020603050405020304" pitchFamily="18" charset="0"/>
              </a:rPr>
              <a:t>a. Tiểu sử, cuộc đời</a:t>
            </a:r>
            <a:endParaRPr lang="en-GB" sz="5400">
              <a:latin typeface="Times New Roman" panose="02020603050405020304" pitchFamily="18" charset="0"/>
              <a:cs typeface="Times New Roman" panose="02020603050405020304" pitchFamily="18" charset="0"/>
            </a:endParaRPr>
          </a:p>
        </p:txBody>
      </p:sp>
      <p:sp>
        <p:nvSpPr>
          <p:cNvPr id="7" name="TextBox 7"/>
          <p:cNvSpPr txBox="1"/>
          <p:nvPr/>
        </p:nvSpPr>
        <p:spPr>
          <a:xfrm>
            <a:off x="3494209" y="2447490"/>
            <a:ext cx="5617134" cy="518155"/>
          </a:xfrm>
          <a:prstGeom prst="rect">
            <a:avLst/>
          </a:prstGeom>
        </p:spPr>
        <p:txBody>
          <a:bodyPr lIns="0" tIns="0" rIns="0" bIns="0" rtlCol="0" anchor="t">
            <a:spAutoFit/>
          </a:bodyPr>
          <a:lstStyle/>
          <a:p>
            <a:pPr>
              <a:lnSpc>
                <a:spcPts val="3698"/>
              </a:lnSpc>
            </a:pPr>
            <a:r>
              <a:rPr lang="en-US" sz="4800" b="1">
                <a:latin typeface="Times New Roman" panose="02020603050405020304" pitchFamily="18" charset="0"/>
                <a:cs typeface="Times New Roman" panose="02020603050405020304" pitchFamily="18" charset="0"/>
              </a:rPr>
              <a:t>Tiểu sử</a:t>
            </a:r>
            <a:endParaRPr lang="en-US" sz="4800">
              <a:solidFill>
                <a:srgbClr val="866954"/>
              </a:solidFill>
              <a:latin typeface="Times New Roman" panose="02020603050405020304" pitchFamily="18" charset="0"/>
              <a:ea typeface="Balsamiq Sans"/>
              <a:cs typeface="Times New Roman" panose="02020603050405020304" pitchFamily="18" charset="0"/>
              <a:sym typeface="Balsamiq Sans"/>
            </a:endParaRPr>
          </a:p>
        </p:txBody>
      </p:sp>
      <p:sp>
        <p:nvSpPr>
          <p:cNvPr id="8" name="Rectangle 7"/>
          <p:cNvSpPr/>
          <p:nvPr/>
        </p:nvSpPr>
        <p:spPr>
          <a:xfrm>
            <a:off x="953120" y="3324060"/>
            <a:ext cx="7612877" cy="5496889"/>
          </a:xfrm>
          <a:prstGeom prst="rect">
            <a:avLst/>
          </a:prstGeom>
        </p:spPr>
        <p:txBody>
          <a:bodyPr wrap="square">
            <a:spAutoFit/>
          </a:bodyPr>
          <a:lstStyle/>
          <a:p>
            <a:pPr algn="just">
              <a:lnSpc>
                <a:spcPct val="115000"/>
              </a:lnSpc>
              <a:spcAft>
                <a:spcPts val="800"/>
              </a:spcAft>
              <a:tabLst>
                <a:tab pos="1386840" algn="l"/>
              </a:tabLst>
            </a:pPr>
            <a:r>
              <a:rPr lang="en-US" sz="3600">
                <a:latin typeface="Times New Roman" panose="02020603050405020304" pitchFamily="18" charset="0"/>
                <a:ea typeface="MS Mincho"/>
                <a:cs typeface="Times New Roman" panose="02020603050405020304" pitchFamily="18" charset="0"/>
              </a:rPr>
              <a:t>+ </a:t>
            </a:r>
            <a:r>
              <a:rPr lang="en-US" sz="3600" b="1">
                <a:latin typeface="Times New Roman" panose="02020603050405020304" pitchFamily="18" charset="0"/>
                <a:ea typeface="MS Mincho"/>
                <a:cs typeface="Times New Roman" panose="02020603050405020304" pitchFamily="18" charset="0"/>
              </a:rPr>
              <a:t>Tên khai sinh</a:t>
            </a:r>
            <a:r>
              <a:rPr lang="en-US" sz="3600">
                <a:latin typeface="Times New Roman" panose="02020603050405020304" pitchFamily="18" charset="0"/>
                <a:ea typeface="MS Mincho"/>
                <a:cs typeface="Times New Roman" panose="02020603050405020304" pitchFamily="18" charset="0"/>
              </a:rPr>
              <a:t>: Võ Giáp, bí danh: Văn</a:t>
            </a:r>
            <a:endParaRPr lang="en-GB" sz="36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tabLst>
                <a:tab pos="1386840" algn="l"/>
              </a:tabLst>
            </a:pPr>
            <a:r>
              <a:rPr lang="en-US" sz="3600">
                <a:latin typeface="Times New Roman" panose="02020603050405020304" pitchFamily="18" charset="0"/>
                <a:ea typeface="MS Mincho"/>
                <a:cs typeface="Times New Roman" panose="02020603050405020304" pitchFamily="18" charset="0"/>
              </a:rPr>
              <a:t>+ </a:t>
            </a:r>
            <a:r>
              <a:rPr lang="en-US" sz="3600" b="1">
                <a:latin typeface="Times New Roman" panose="02020603050405020304" pitchFamily="18" charset="0"/>
                <a:ea typeface="MS Mincho"/>
                <a:cs typeface="Times New Roman" panose="02020603050405020304" pitchFamily="18" charset="0"/>
              </a:rPr>
              <a:t>Năm sinh</a:t>
            </a:r>
            <a:r>
              <a:rPr lang="en-US" sz="3600">
                <a:latin typeface="Times New Roman" panose="02020603050405020304" pitchFamily="18" charset="0"/>
                <a:ea typeface="MS Mincho"/>
                <a:cs typeface="Times New Roman" panose="02020603050405020304" pitchFamily="18" charset="0"/>
              </a:rPr>
              <a:t>: 1911-2013</a:t>
            </a:r>
            <a:endParaRPr lang="en-GB" sz="36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tabLst>
                <a:tab pos="1386840" algn="l"/>
              </a:tabLst>
            </a:pPr>
            <a:r>
              <a:rPr lang="en-US" sz="3600">
                <a:latin typeface="Times New Roman" panose="02020603050405020304" pitchFamily="18" charset="0"/>
                <a:ea typeface="MS Mincho"/>
                <a:cs typeface="Times New Roman" panose="02020603050405020304" pitchFamily="18" charset="0"/>
              </a:rPr>
              <a:t>+ </a:t>
            </a:r>
            <a:r>
              <a:rPr lang="en-US" sz="3600" b="1">
                <a:latin typeface="Times New Roman" panose="02020603050405020304" pitchFamily="18" charset="0"/>
                <a:ea typeface="MS Mincho"/>
                <a:cs typeface="Times New Roman" panose="02020603050405020304" pitchFamily="18" charset="0"/>
              </a:rPr>
              <a:t>Quê quán</a:t>
            </a:r>
            <a:r>
              <a:rPr lang="en-US" sz="3600">
                <a:latin typeface="Times New Roman" panose="02020603050405020304" pitchFamily="18" charset="0"/>
                <a:ea typeface="MS Mincho"/>
                <a:cs typeface="Times New Roman" panose="02020603050405020304" pitchFamily="18" charset="0"/>
              </a:rPr>
              <a:t>: làng An Xá, tổng Phong Lộc, huyện Lệ Thủy, phủ Quảng Ninh ( nay là xã Lộc Thủy, huyện Lệ Thủy, tỉnh Quảng Bình)</a:t>
            </a:r>
            <a:endParaRPr lang="en-GB" sz="36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tabLst>
                <a:tab pos="1386840" algn="l"/>
              </a:tabLst>
            </a:pPr>
            <a:r>
              <a:rPr lang="en-US" sz="3600">
                <a:latin typeface="Times New Roman" panose="02020603050405020304" pitchFamily="18" charset="0"/>
                <a:ea typeface="MS Mincho"/>
                <a:cs typeface="Times New Roman" panose="02020603050405020304" pitchFamily="18" charset="0"/>
              </a:rPr>
              <a:t>+ Là đại tướng đầu tiên và Tổng tư lệnh Quân đội nhân dân Việt Nam</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321736" y="988913"/>
            <a:ext cx="5747064" cy="38406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116030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AE5D9"/>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0" y="-337903"/>
            <a:ext cx="18288000" cy="10891603"/>
          </a:xfrm>
          <a:custGeom>
            <a:avLst/>
            <a:gdLst/>
            <a:ahLst/>
            <a:cxnLst/>
            <a:rect l="l" t="t" r="r" b="b"/>
            <a:pathLst>
              <a:path w="16171703" h="9258300">
                <a:moveTo>
                  <a:pt x="0" y="0"/>
                </a:moveTo>
                <a:lnTo>
                  <a:pt x="16171704" y="0"/>
                </a:lnTo>
                <a:lnTo>
                  <a:pt x="16171704" y="9258300"/>
                </a:lnTo>
                <a:lnTo>
                  <a:pt x="0" y="9258300"/>
                </a:lnTo>
                <a:lnTo>
                  <a:pt x="0" y="0"/>
                </a:lnTo>
                <a:close/>
              </a:path>
            </a:pathLst>
          </a:custGeom>
          <a:blipFill>
            <a:blip r:embed="rId4"/>
            <a:stretch>
              <a:fillRect/>
            </a:stretch>
          </a:blipFill>
        </p:spPr>
      </p:sp>
      <p:sp>
        <p:nvSpPr>
          <p:cNvPr id="4" name="Freeform 4"/>
          <p:cNvSpPr/>
          <p:nvPr/>
        </p:nvSpPr>
        <p:spPr>
          <a:xfrm>
            <a:off x="13295923" y="5709760"/>
            <a:ext cx="2811876" cy="2979472"/>
          </a:xfrm>
          <a:custGeom>
            <a:avLst/>
            <a:gdLst/>
            <a:ahLst/>
            <a:cxnLst/>
            <a:rect l="l" t="t" r="r" b="b"/>
            <a:pathLst>
              <a:path w="2811876" h="2979472">
                <a:moveTo>
                  <a:pt x="0" y="0"/>
                </a:moveTo>
                <a:lnTo>
                  <a:pt x="2811876" y="0"/>
                </a:lnTo>
                <a:lnTo>
                  <a:pt x="2811876" y="2979471"/>
                </a:lnTo>
                <a:lnTo>
                  <a:pt x="0" y="297947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11100720" y="5143500"/>
            <a:ext cx="2435147" cy="3441903"/>
          </a:xfrm>
          <a:custGeom>
            <a:avLst/>
            <a:gdLst/>
            <a:ahLst/>
            <a:cxnLst/>
            <a:rect l="l" t="t" r="r" b="b"/>
            <a:pathLst>
              <a:path w="2435147" h="3441903">
                <a:moveTo>
                  <a:pt x="0" y="0"/>
                </a:moveTo>
                <a:lnTo>
                  <a:pt x="2435147" y="0"/>
                </a:lnTo>
                <a:lnTo>
                  <a:pt x="2435147" y="3441903"/>
                </a:lnTo>
                <a:lnTo>
                  <a:pt x="0" y="344190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TextBox 6"/>
          <p:cNvSpPr txBox="1"/>
          <p:nvPr/>
        </p:nvSpPr>
        <p:spPr>
          <a:xfrm>
            <a:off x="3042726" y="509033"/>
            <a:ext cx="6660997" cy="830997"/>
          </a:xfrm>
          <a:prstGeom prst="rect">
            <a:avLst/>
          </a:prstGeom>
        </p:spPr>
        <p:txBody>
          <a:bodyPr lIns="0" tIns="0" rIns="0" bIns="0" rtlCol="0" anchor="t">
            <a:spAutoFit/>
          </a:bodyPr>
          <a:lstStyle/>
          <a:p>
            <a:r>
              <a:rPr lang="en-US" sz="5400" b="1">
                <a:latin typeface="Times New Roman" panose="02020603050405020304" pitchFamily="18" charset="0"/>
                <a:cs typeface="Times New Roman" panose="02020603050405020304" pitchFamily="18" charset="0"/>
              </a:rPr>
              <a:t>Cuộc đời</a:t>
            </a:r>
            <a:endParaRPr lang="en-GB" sz="5400">
              <a:solidFill>
                <a:prstClr val="black"/>
              </a:solidFill>
              <a:latin typeface="Times New Roman" panose="02020603050405020304" pitchFamily="18" charset="0"/>
              <a:cs typeface="Times New Roman" panose="02020603050405020304" pitchFamily="18" charset="0"/>
            </a:endParaRPr>
          </a:p>
        </p:txBody>
      </p:sp>
      <p:sp>
        <p:nvSpPr>
          <p:cNvPr id="10" name="Rectangle 9"/>
          <p:cNvSpPr/>
          <p:nvPr/>
        </p:nvSpPr>
        <p:spPr>
          <a:xfrm>
            <a:off x="599077" y="1639977"/>
            <a:ext cx="7707363" cy="7714933"/>
          </a:xfrm>
          <a:prstGeom prst="rect">
            <a:avLst/>
          </a:prstGeom>
        </p:spPr>
        <p:txBody>
          <a:bodyPr wrap="square">
            <a:spAutoFit/>
          </a:bodyPr>
          <a:lstStyle/>
          <a:p>
            <a:pPr algn="just">
              <a:spcAft>
                <a:spcPts val="800"/>
              </a:spcAft>
              <a:tabLst>
                <a:tab pos="1386840" algn="l"/>
              </a:tabLst>
            </a:pPr>
            <a:r>
              <a:rPr lang="en-US" sz="3300">
                <a:latin typeface="Times New Roman" panose="02020603050405020304" pitchFamily="18" charset="0"/>
                <a:ea typeface="MS Mincho"/>
                <a:cs typeface="Times New Roman" panose="02020603050405020304" pitchFamily="18" charset="0"/>
              </a:rPr>
              <a:t>+ Tháng 12/ 1944, Đại tướng Võ Nguyên Giáp được chủ tịch Hồ Chí Minh tin tưởng giao nhiệm vụ thành lập Đội Việt Nam  tuyên truyền giải phóng quân</a:t>
            </a:r>
            <a:endParaRPr lang="en-GB" sz="33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tabLst>
                <a:tab pos="1386840" algn="l"/>
              </a:tabLst>
            </a:pPr>
            <a:r>
              <a:rPr lang="en-US" sz="3300">
                <a:latin typeface="Times New Roman" panose="02020603050405020304" pitchFamily="18" charset="0"/>
                <a:ea typeface="MS Mincho"/>
                <a:cs typeface="Times New Roman" panose="02020603050405020304" pitchFamily="18" charset="0"/>
              </a:rPr>
              <a:t>+ Tháng 8/1945, Đại tướng Võ Nguyên Giáp là Ủy viên Ủy ban Quân sự Bắc kì đồng thời là thành viên Ủy ban Khởi nghĩa toàn quốc.</a:t>
            </a:r>
            <a:endParaRPr lang="en-GB" sz="33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tabLst>
                <a:tab pos="1386840" algn="l"/>
              </a:tabLst>
            </a:pPr>
            <a:r>
              <a:rPr lang="en-US" sz="3300">
                <a:latin typeface="Times New Roman" panose="02020603050405020304" pitchFamily="18" charset="0"/>
                <a:ea typeface="MS Mincho"/>
                <a:cs typeface="Times New Roman" panose="02020603050405020304" pitchFamily="18" charset="0"/>
              </a:rPr>
              <a:t>+ 1951-1982, Võ Nguyên Giáp là Ủy viên Bộ chính trị Đảng Cộng sản Việt Nam.</a:t>
            </a:r>
            <a:endParaRPr lang="en-GB" sz="33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tabLst>
                <a:tab pos="1386840" algn="l"/>
              </a:tabLst>
            </a:pPr>
            <a:r>
              <a:rPr lang="en-US" sz="3300">
                <a:latin typeface="Times New Roman" panose="02020603050405020304" pitchFamily="18" charset="0"/>
                <a:ea typeface="MS Mincho"/>
                <a:cs typeface="Times New Roman" panose="02020603050405020304" pitchFamily="18" charset="0"/>
              </a:rPr>
              <a:t>+ 1946-1980, là Bộ trưởng Bộ Quốc phòng.</a:t>
            </a:r>
            <a:endParaRPr lang="en-GB" sz="33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tabLst>
                <a:tab pos="1386840" algn="l"/>
              </a:tabLst>
            </a:pPr>
            <a:r>
              <a:rPr lang="en-US" sz="3300">
                <a:latin typeface="Times New Roman" panose="02020603050405020304" pitchFamily="18" charset="0"/>
                <a:ea typeface="MS Mincho"/>
                <a:cs typeface="Times New Roman" panose="02020603050405020304" pitchFamily="18" charset="0"/>
              </a:rPr>
              <a:t>+ 1978-1992, là Phó thủ tướng nước Cộng hòa xã hội chủ nghĩa Việt Nam.</a:t>
            </a:r>
            <a:endParaRPr lang="en-GB" sz="33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tabLst>
                <a:tab pos="1386840" algn="l"/>
              </a:tabLst>
            </a:pPr>
            <a:r>
              <a:rPr lang="en-US" sz="3300">
                <a:latin typeface="Times New Roman" panose="02020603050405020304" pitchFamily="18" charset="0"/>
                <a:ea typeface="MS Mincho"/>
                <a:cs typeface="Times New Roman" panose="02020603050405020304" pitchFamily="18" charset="0"/>
              </a:rPr>
              <a:t>+ 2013, Đại tướng Võ Nguyên Giáp từ trần.</a:t>
            </a:r>
            <a:endParaRPr lang="en-GB" sz="33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371538" y="723900"/>
            <a:ext cx="6154461" cy="393590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215348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AE5D9"/>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457200" y="0"/>
            <a:ext cx="17373600" cy="10287000"/>
          </a:xfrm>
          <a:custGeom>
            <a:avLst/>
            <a:gdLst/>
            <a:ahLst/>
            <a:cxnLst/>
            <a:rect l="l" t="t" r="r" b="b"/>
            <a:pathLst>
              <a:path w="16171703" h="9258300">
                <a:moveTo>
                  <a:pt x="0" y="0"/>
                </a:moveTo>
                <a:lnTo>
                  <a:pt x="16171704" y="0"/>
                </a:lnTo>
                <a:lnTo>
                  <a:pt x="16171704" y="9258300"/>
                </a:lnTo>
                <a:lnTo>
                  <a:pt x="0" y="9258300"/>
                </a:lnTo>
                <a:lnTo>
                  <a:pt x="0" y="0"/>
                </a:lnTo>
                <a:close/>
              </a:path>
            </a:pathLst>
          </a:custGeom>
          <a:blipFill>
            <a:blip r:embed="rId4"/>
            <a:stretch>
              <a:fillRect/>
            </a:stretch>
          </a:blipFill>
        </p:spPr>
      </p:sp>
      <p:sp>
        <p:nvSpPr>
          <p:cNvPr id="4" name="Freeform 4"/>
          <p:cNvSpPr/>
          <p:nvPr/>
        </p:nvSpPr>
        <p:spPr>
          <a:xfrm>
            <a:off x="13295923" y="5709760"/>
            <a:ext cx="2811876" cy="2979472"/>
          </a:xfrm>
          <a:custGeom>
            <a:avLst/>
            <a:gdLst/>
            <a:ahLst/>
            <a:cxnLst/>
            <a:rect l="l" t="t" r="r" b="b"/>
            <a:pathLst>
              <a:path w="2811876" h="2979472">
                <a:moveTo>
                  <a:pt x="0" y="0"/>
                </a:moveTo>
                <a:lnTo>
                  <a:pt x="2811876" y="0"/>
                </a:lnTo>
                <a:lnTo>
                  <a:pt x="2811876" y="2979471"/>
                </a:lnTo>
                <a:lnTo>
                  <a:pt x="0" y="297947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11100720" y="5143500"/>
            <a:ext cx="2435147" cy="3441903"/>
          </a:xfrm>
          <a:custGeom>
            <a:avLst/>
            <a:gdLst/>
            <a:ahLst/>
            <a:cxnLst/>
            <a:rect l="l" t="t" r="r" b="b"/>
            <a:pathLst>
              <a:path w="2435147" h="3441903">
                <a:moveTo>
                  <a:pt x="0" y="0"/>
                </a:moveTo>
                <a:lnTo>
                  <a:pt x="2435147" y="0"/>
                </a:lnTo>
                <a:lnTo>
                  <a:pt x="2435147" y="3441903"/>
                </a:lnTo>
                <a:lnTo>
                  <a:pt x="0" y="344190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TextBox 6"/>
          <p:cNvSpPr txBox="1"/>
          <p:nvPr/>
        </p:nvSpPr>
        <p:spPr>
          <a:xfrm>
            <a:off x="2378233" y="893904"/>
            <a:ext cx="4860768" cy="1846659"/>
          </a:xfrm>
          <a:prstGeom prst="rect">
            <a:avLst/>
          </a:prstGeom>
        </p:spPr>
        <p:txBody>
          <a:bodyPr wrap="square" lIns="0" tIns="0" rIns="0" bIns="0" rtlCol="0" anchor="t">
            <a:spAutoFit/>
          </a:bodyPr>
          <a:lstStyle/>
          <a:p>
            <a:pPr algn="ctr"/>
            <a:r>
              <a:rPr lang="en-US" sz="6000" b="1">
                <a:latin typeface="Times New Roman" panose="02020603050405020304" pitchFamily="18" charset="0"/>
                <a:cs typeface="Times New Roman" panose="02020603050405020304" pitchFamily="18" charset="0"/>
              </a:rPr>
              <a:t>b. Sự nghiệp văn chương</a:t>
            </a:r>
            <a:endParaRPr lang="en-GB" sz="6000">
              <a:latin typeface="Times New Roman" panose="02020603050405020304" pitchFamily="18" charset="0"/>
              <a:cs typeface="Times New Roman" panose="02020603050405020304" pitchFamily="18" charset="0"/>
            </a:endParaRPr>
          </a:p>
        </p:txBody>
      </p:sp>
      <p:sp>
        <p:nvSpPr>
          <p:cNvPr id="10" name="Rectangle 9"/>
          <p:cNvSpPr/>
          <p:nvPr/>
        </p:nvSpPr>
        <p:spPr>
          <a:xfrm>
            <a:off x="1439785" y="3314700"/>
            <a:ext cx="6737664" cy="4401205"/>
          </a:xfrm>
          <a:prstGeom prst="rect">
            <a:avLst/>
          </a:prstGeom>
        </p:spPr>
        <p:txBody>
          <a:bodyPr wrap="square">
            <a:spAutoFit/>
          </a:bodyPr>
          <a:lstStyle/>
          <a:p>
            <a:pPr algn="just"/>
            <a:r>
              <a:rPr lang="en-US" sz="4000">
                <a:latin typeface="Times New Roman" panose="02020603050405020304" pitchFamily="18" charset="0"/>
                <a:cs typeface="Times New Roman" panose="02020603050405020304" pitchFamily="18" charset="0"/>
              </a:rPr>
              <a:t>- </a:t>
            </a:r>
            <a:r>
              <a:rPr lang="en-US" sz="4000" b="1" i="1">
                <a:latin typeface="Times New Roman" panose="02020603050405020304" pitchFamily="18" charset="0"/>
                <a:cs typeface="Times New Roman" panose="02020603050405020304" pitchFamily="18" charset="0"/>
              </a:rPr>
              <a:t>Thể loại sáng tác</a:t>
            </a:r>
            <a:r>
              <a:rPr lang="en-US" sz="4000">
                <a:latin typeface="Times New Roman" panose="02020603050405020304" pitchFamily="18" charset="0"/>
                <a:cs typeface="Times New Roman" panose="02020603050405020304" pitchFamily="18" charset="0"/>
              </a:rPr>
              <a:t>: hồi kí viết về đề tài trong chiến tranh và kháng chiến</a:t>
            </a:r>
            <a:endParaRPr lang="en-GB" sz="4000">
              <a:latin typeface="Times New Roman" panose="02020603050405020304" pitchFamily="18" charset="0"/>
              <a:cs typeface="Times New Roman" panose="02020603050405020304" pitchFamily="18" charset="0"/>
            </a:endParaRPr>
          </a:p>
          <a:p>
            <a:pPr algn="just"/>
            <a:r>
              <a:rPr lang="en-US" sz="4000">
                <a:latin typeface="Times New Roman" panose="02020603050405020304" pitchFamily="18" charset="0"/>
                <a:cs typeface="Times New Roman" panose="02020603050405020304" pitchFamily="18" charset="0"/>
              </a:rPr>
              <a:t>- </a:t>
            </a:r>
            <a:r>
              <a:rPr lang="en-US" sz="4000" b="1" i="1">
                <a:latin typeface="Times New Roman" panose="02020603050405020304" pitchFamily="18" charset="0"/>
                <a:cs typeface="Times New Roman" panose="02020603050405020304" pitchFamily="18" charset="0"/>
              </a:rPr>
              <a:t>Các tác phẩm nổi tiếng</a:t>
            </a:r>
            <a:r>
              <a:rPr lang="en-US" sz="4000">
                <a:latin typeface="Times New Roman" panose="02020603050405020304" pitchFamily="18" charset="0"/>
                <a:cs typeface="Times New Roman" panose="02020603050405020304" pitchFamily="18" charset="0"/>
              </a:rPr>
              <a:t>: </a:t>
            </a:r>
            <a:r>
              <a:rPr lang="en-US" sz="4000" i="1">
                <a:latin typeface="Times New Roman" panose="02020603050405020304" pitchFamily="18" charset="0"/>
                <a:cs typeface="Times New Roman" panose="02020603050405020304" pitchFamily="18" charset="0"/>
              </a:rPr>
              <a:t>Những chặng đường lịch sử, Tổng hành dinh trong mùa xuân toàn thắng…</a:t>
            </a:r>
            <a:endParaRPr lang="en-GB" sz="400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430000" y="1724900"/>
            <a:ext cx="5536461" cy="2961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852959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136</TotalTime>
  <Words>2448</Words>
  <Application>Microsoft Office PowerPoint</Application>
  <PresentationFormat>Custom</PresentationFormat>
  <Paragraphs>215</Paragraphs>
  <Slides>39</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39</vt:i4>
      </vt:variant>
    </vt:vector>
  </HeadingPairs>
  <TitlesOfParts>
    <vt:vector size="47" baseType="lpstr">
      <vt:lpstr>#9Slide07 SVNMomento</vt:lpstr>
      <vt:lpstr>Arial</vt:lpstr>
      <vt:lpstr>Balmy</vt:lpstr>
      <vt:lpstr>Balsamiq Sans</vt:lpstr>
      <vt:lpstr>Calibri</vt:lpstr>
      <vt:lpstr>MS Mincho</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cp:revision>
  <dcterms:created xsi:type="dcterms:W3CDTF">2006-08-16T00:00:00Z</dcterms:created>
  <dcterms:modified xsi:type="dcterms:W3CDTF">2025-04-01T04:39:16Z</dcterms:modified>
  <dc:identifier>DAGLlSeTj5E</dc:identifier>
</cp:coreProperties>
</file>