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93" r:id="rId8"/>
    <p:sldId id="294" r:id="rId9"/>
    <p:sldId id="301" r:id="rId10"/>
    <p:sldId id="295" r:id="rId11"/>
    <p:sldId id="296" r:id="rId12"/>
    <p:sldId id="257" r:id="rId13"/>
    <p:sldId id="302" r:id="rId14"/>
    <p:sldId id="300" r:id="rId15"/>
    <p:sldId id="258" r:id="rId16"/>
    <p:sldId id="259" r:id="rId17"/>
    <p:sldId id="260" r:id="rId18"/>
    <p:sldId id="303" r:id="rId19"/>
    <p:sldId id="261" r:id="rId20"/>
    <p:sldId id="262" r:id="rId21"/>
    <p:sldId id="304" r:id="rId22"/>
    <p:sldId id="263" r:id="rId23"/>
    <p:sldId id="264" r:id="rId24"/>
    <p:sldId id="266" r:id="rId25"/>
    <p:sldId id="299" r:id="rId26"/>
    <p:sldId id="269" r:id="rId27"/>
    <p:sldId id="268" r:id="rId28"/>
    <p:sldId id="270" r:id="rId29"/>
    <p:sldId id="271" r:id="rId30"/>
    <p:sldId id="272" r:id="rId31"/>
    <p:sldId id="306" r:id="rId32"/>
    <p:sldId id="307" r:id="rId33"/>
    <p:sldId id="308" r:id="rId34"/>
    <p:sldId id="276" r:id="rId35"/>
    <p:sldId id="277" r:id="rId36"/>
    <p:sldId id="278" r:id="rId37"/>
    <p:sldId id="282" r:id="rId38"/>
    <p:sldId id="283" r:id="rId39"/>
    <p:sldId id="279" r:id="rId40"/>
    <p:sldId id="280" r:id="rId41"/>
    <p:sldId id="281" r:id="rId42"/>
    <p:sldId id="284" r:id="rId43"/>
    <p:sldId id="285" r:id="rId44"/>
    <p:sldId id="286" r:id="rId45"/>
    <p:sldId id="288" r:id="rId46"/>
    <p:sldId id="287" r:id="rId47"/>
    <p:sldId id="289" r:id="rId48"/>
    <p:sldId id="290" r:id="rId49"/>
    <p:sldId id="291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C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7266" autoAdjust="0"/>
  </p:normalViewPr>
  <p:slideViewPr>
    <p:cSldViewPr snapToGrid="0" showGuides="1">
      <p:cViewPr varScale="1">
        <p:scale>
          <a:sx n="90" d="100"/>
          <a:sy n="90" d="100"/>
        </p:scale>
        <p:origin x="-576" y="-96"/>
      </p:cViewPr>
      <p:guideLst>
        <p:guide orient="horz" pos="648"/>
        <p:guide orient="horz" pos="720"/>
        <p:guide orient="horz" pos="3928"/>
        <p:guide orient="horz" pos="3888"/>
        <p:guide pos="416"/>
        <p:guide pos="7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AE74-E272-4FAD-8346-75B290CB53F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89BE-2658-463D-B539-C033DE328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AE74-E272-4FAD-8346-75B290CB53F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89BE-2658-463D-B539-C033DE328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AE74-E272-4FAD-8346-75B290CB53F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89BE-2658-463D-B539-C033DE328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FA4386-A195-4990-B60D-8F0D8BCB2A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56E271-1971-40C7-958D-5038ED0345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FA4386-A195-4990-B60D-8F0D8BCB2A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56E271-1971-40C7-958D-5038ED0345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FA4386-A195-4990-B60D-8F0D8BCB2A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56E271-1971-40C7-958D-5038ED0345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FA4386-A195-4990-B60D-8F0D8BCB2A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56E271-1971-40C7-958D-5038ED0345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FA4386-A195-4990-B60D-8F0D8BCB2A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56E271-1971-40C7-958D-5038ED0345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FA4386-A195-4990-B60D-8F0D8BCB2A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56E271-1971-40C7-958D-5038ED0345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FA4386-A195-4990-B60D-8F0D8BCB2A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56E271-1971-40C7-958D-5038ED0345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FA4386-A195-4990-B60D-8F0D8BCB2A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56E271-1971-40C7-958D-5038ED0345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AE74-E272-4FAD-8346-75B290CB53F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89BE-2658-463D-B539-C033DE328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FA4386-A195-4990-B60D-8F0D8BCB2A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56E271-1971-40C7-958D-5038ED0345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FA4386-A195-4990-B60D-8F0D8BCB2A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56E271-1971-40C7-958D-5038ED0345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FA4386-A195-4990-B60D-8F0D8BCB2A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56E271-1971-40C7-958D-5038ED0345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86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76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4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03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54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51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8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AE74-E272-4FAD-8346-75B290CB53F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89BE-2658-463D-B539-C033DE328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42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20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94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1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69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81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86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71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389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AE74-E272-4FAD-8346-75B290CB53F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89BE-2658-463D-B539-C033DE328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95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597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61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97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14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660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896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268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58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3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AE74-E272-4FAD-8346-75B290CB53F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89BE-2658-463D-B539-C033DE328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846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94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490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312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399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857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219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836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437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6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AE74-E272-4FAD-8346-75B290CB53F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89BE-2658-463D-B539-C033DE328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404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79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964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679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455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127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118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419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711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7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AE74-E272-4FAD-8346-75B290CB53F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89BE-2658-463D-B539-C033DE328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308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073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19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764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053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784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470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4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AE74-E272-4FAD-8346-75B290CB53F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89BE-2658-463D-B539-C033DE328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AE74-E272-4FAD-8346-75B290CB53F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89BE-2658-463D-B539-C033DE328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AE74-E272-4FAD-8346-75B290CB53F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C89BE-2658-463D-B539-C033DE328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FA4386-A195-4990-B60D-8F0D8BCB2A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56E271-1971-40C7-958D-5038ED0345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9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6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3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9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8.jpe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6" y="1059873"/>
            <a:ext cx="11139054" cy="5467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7671" b="12961"/>
          <a:stretch>
            <a:fillRect/>
          </a:stretch>
        </p:blipFill>
        <p:spPr>
          <a:xfrm>
            <a:off x="176646" y="193491"/>
            <a:ext cx="2772696" cy="107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343" y="-98033"/>
            <a:ext cx="6596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01: Tìm hiểu thể loại tuồng 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704222"/>
              </p:ext>
            </p:extLst>
          </p:nvPr>
        </p:nvGraphicFramePr>
        <p:xfrm>
          <a:off x="136813" y="1367983"/>
          <a:ext cx="11918373" cy="5386809"/>
        </p:xfrm>
        <a:graphic>
          <a:graphicData uri="http://schemas.openxmlformats.org/drawingml/2006/table">
            <a:tbl>
              <a:tblPr firstRow="1" firstCol="1" bandRow="1"/>
              <a:tblGrid>
                <a:gridCol w="5235287"/>
                <a:gridCol w="6683086"/>
              </a:tblGrid>
              <a:tr h="6531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 hiểu chung về Tuồng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1121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Thế nào là nghệ thuật tuồng?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3000"/>
                      </a:schemeClr>
                    </a:solidFill>
                  </a:tcPr>
                </a:tc>
              </a:tr>
              <a:tr h="1121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Phân loại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3000"/>
                      </a:schemeClr>
                    </a:solidFill>
                  </a:tcPr>
                </a:tc>
              </a:tr>
              <a:tr h="1121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Đặc trưng của nghệ thuật tuồng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3000"/>
                      </a:schemeClr>
                    </a:solidFill>
                  </a:tcPr>
                </a:tc>
              </a:tr>
              <a:tr h="665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Những vở tuồng đặc sắc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3000"/>
                      </a:schemeClr>
                    </a:solidFill>
                  </a:tcPr>
                </a:tc>
              </a:tr>
              <a:tr h="703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Thế nào là kịch bản tuồng?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3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6350" y="305390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1. 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Nghệ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thuật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tuồng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kịch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tuồng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45045"/>
            <a:ext cx="3878825" cy="34503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MẮC MƯU THỊ HẾN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(Trích tuồng</a:t>
            </a:r>
            <a:r>
              <a:rPr kumimoji="0" 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Nghêu, Sò, Ốc, Hến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459" y="863295"/>
            <a:ext cx="60960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tuồng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kịch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tuồng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60399" y="1465276"/>
          <a:ext cx="10858500" cy="4889754"/>
        </p:xfrm>
        <a:graphic>
          <a:graphicData uri="http://schemas.openxmlformats.org/drawingml/2006/table">
            <a:tbl>
              <a:tblPr firstRow="1" firstCol="1" bandRow="1"/>
              <a:tblGrid>
                <a:gridCol w="2938207"/>
                <a:gridCol w="792029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Thế nào là nghệ thuật tuồng?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7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Tuồng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ở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phối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nhuần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nhuyễn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Phân loại</a:t>
                      </a:r>
                      <a:endParaRPr lang="en-US" sz="3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7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Tuồng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Tuồng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tuồng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tuồng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pho)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Tuồng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tuồng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)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45045"/>
            <a:ext cx="3878825" cy="34503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MẮC MƯU THỊ HẾN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(Trích tuồng</a:t>
            </a:r>
            <a:r>
              <a:rPr kumimoji="0" 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Nghêu, Sò, Ốc, Hến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459" y="863295"/>
            <a:ext cx="60960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tuồng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kịch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tuồng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519081"/>
              </p:ext>
            </p:extLst>
          </p:nvPr>
        </p:nvGraphicFramePr>
        <p:xfrm>
          <a:off x="666750" y="1953648"/>
          <a:ext cx="10858500" cy="3013206"/>
        </p:xfrm>
        <a:graphic>
          <a:graphicData uri="http://schemas.openxmlformats.org/drawingml/2006/table">
            <a:tbl>
              <a:tblPr firstRow="1" firstCol="1" bandRow="1"/>
              <a:tblGrid>
                <a:gridCol w="2938207"/>
                <a:gridCol w="7920293"/>
              </a:tblGrid>
              <a:tr h="3013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Phân loại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7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Tuồng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Tuồng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tuồng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tuồng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pho)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Tuồng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tuồng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)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36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45045"/>
            <a:ext cx="3878825" cy="34503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MẮC MƯU THỊ HẾN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(Trích tuồng</a:t>
            </a:r>
            <a:r>
              <a:rPr kumimoji="0" 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Nghêu, Sò, Ốc, Hến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459" y="863295"/>
            <a:ext cx="60960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tuồng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kịch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tuồng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387588"/>
              </p:ext>
            </p:extLst>
          </p:nvPr>
        </p:nvGraphicFramePr>
        <p:xfrm>
          <a:off x="660400" y="1520233"/>
          <a:ext cx="10858500" cy="4416552"/>
        </p:xfrm>
        <a:graphic>
          <a:graphicData uri="http://schemas.openxmlformats.org/drawingml/2006/table">
            <a:tbl>
              <a:tblPr firstRow="1" firstCol="1" bandRow="1"/>
              <a:tblGrid>
                <a:gridCol w="2392517"/>
                <a:gridCol w="846598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Đặc trưng của nghệ thuật tuồng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7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Tuồng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Tuồng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châm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biếm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xấu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nhuần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nhuyễn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45045"/>
            <a:ext cx="3878825" cy="34503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MẮC MƯU THỊ HẾN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(Trích tuồng</a:t>
            </a:r>
            <a:r>
              <a:rPr kumimoji="0" 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Nghêu, Sò, Ốc, Hến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459" y="863295"/>
            <a:ext cx="60960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tuồng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kịch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tuồng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464209"/>
              </p:ext>
            </p:extLst>
          </p:nvPr>
        </p:nvGraphicFramePr>
        <p:xfrm>
          <a:off x="635743" y="2159264"/>
          <a:ext cx="10858601" cy="2243328"/>
        </p:xfrm>
        <a:graphic>
          <a:graphicData uri="http://schemas.openxmlformats.org/drawingml/2006/table">
            <a:tbl>
              <a:tblPr firstRow="1" firstCol="1" bandRow="1"/>
              <a:tblGrid>
                <a:gridCol w="3470910"/>
                <a:gridCol w="738769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Những vở tuồng đặc sắc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7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Tuồng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Tam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Tam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Tuồng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Nghêu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Sò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Hến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Trương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Ngáo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Trương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Nhục</a:t>
                      </a:r>
                      <a:r>
                        <a:rPr lang="en-US" sz="3200" i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;…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45045"/>
            <a:ext cx="3878825" cy="34503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pl-P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 MƯU THỊ HẾN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(Trích tuồng</a:t>
            </a:r>
            <a:r>
              <a:rPr lang="pl-PL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Nghêu, Sò, Ốc, Hến</a:t>
            </a:r>
            <a:r>
              <a:rPr lang="pl-P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459" y="863295"/>
            <a:ext cx="60960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Nghệ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thuật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tuồng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kịch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tuồng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069424"/>
              </p:ext>
            </p:extLst>
          </p:nvPr>
        </p:nvGraphicFramePr>
        <p:xfrm>
          <a:off x="635794" y="2192481"/>
          <a:ext cx="10858601" cy="2243328"/>
        </p:xfrm>
        <a:graphic>
          <a:graphicData uri="http://schemas.openxmlformats.org/drawingml/2006/table">
            <a:tbl>
              <a:tblPr firstRow="1" firstCol="1" bandRow="1"/>
              <a:tblGrid>
                <a:gridCol w="3470910"/>
                <a:gridCol w="7387691"/>
              </a:tblGrid>
              <a:tr h="1576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Thế nào là kịch bản tuồng?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7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tuồng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kèm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khấu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5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15548"/>
            <a:ext cx="3878825" cy="374527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MẮC MƯU THỊ HẾN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(Trích tuồng</a:t>
            </a:r>
            <a:r>
              <a:rPr kumimoji="0" 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Nghêu, Sò, Ốc, Hến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3459" y="854077"/>
            <a:ext cx="540718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Vở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pt-BR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tuồng “Nghêu, Sò, Ốc, Hến”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9116" y="1678675"/>
            <a:ext cx="9962866" cy="8325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6523" y="1432575"/>
            <a:ext cx="1782549" cy="15019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Thể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loại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3694425" y="1405873"/>
            <a:ext cx="1782549" cy="15019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Vị</a:t>
            </a:r>
            <a:r>
              <a:rPr lang="en-US" sz="36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trí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02327" y="1441930"/>
            <a:ext cx="1782549" cy="15019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dung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chính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endParaRPr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9710228" y="1405873"/>
            <a:ext cx="1782549" cy="15019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Tóm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tắt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endParaRPr lang="en-US" sz="3200" dirty="0"/>
          </a:p>
        </p:txBody>
      </p:sp>
      <p:sp>
        <p:nvSpPr>
          <p:cNvPr id="10" name="Block Arc 9"/>
          <p:cNvSpPr/>
          <p:nvPr/>
        </p:nvSpPr>
        <p:spPr>
          <a:xfrm rot="10800000">
            <a:off x="520318" y="1077292"/>
            <a:ext cx="2114960" cy="2035277"/>
          </a:xfrm>
          <a:prstGeom prst="blockArc">
            <a:avLst>
              <a:gd name="adj1" fmla="val 10800000"/>
              <a:gd name="adj2" fmla="val 21485839"/>
              <a:gd name="adj3" fmla="val 830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 rot="10800000">
            <a:off x="3528219" y="1028700"/>
            <a:ext cx="2114960" cy="2035277"/>
          </a:xfrm>
          <a:prstGeom prst="blockArc">
            <a:avLst>
              <a:gd name="adj1" fmla="val 10800000"/>
              <a:gd name="adj2" fmla="val 21485839"/>
              <a:gd name="adj3" fmla="val 830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0800000">
            <a:off x="6512734" y="1060538"/>
            <a:ext cx="2114960" cy="2035277"/>
          </a:xfrm>
          <a:prstGeom prst="blockArc">
            <a:avLst>
              <a:gd name="adj1" fmla="val 10800000"/>
              <a:gd name="adj2" fmla="val 21485839"/>
              <a:gd name="adj3" fmla="val 830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lock Arc 22"/>
          <p:cNvSpPr/>
          <p:nvPr/>
        </p:nvSpPr>
        <p:spPr>
          <a:xfrm rot="10800000">
            <a:off x="9497249" y="1038996"/>
            <a:ext cx="2114960" cy="2035277"/>
          </a:xfrm>
          <a:prstGeom prst="blockArc">
            <a:avLst>
              <a:gd name="adj1" fmla="val 10800000"/>
              <a:gd name="adj2" fmla="val 21485839"/>
              <a:gd name="adj3" fmla="val 830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00" y="3320085"/>
            <a:ext cx="24810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Tuồng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hài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(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tuồng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đồ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)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3375614" y="3129325"/>
            <a:ext cx="25951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Là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tác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phẩm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tiêu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biểu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di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sản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tuồng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truyền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thống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là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vở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tuồng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hài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thuộc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loại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xuất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sắc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nhất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.</a:t>
            </a:r>
            <a:endParaRPr lang="en-US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6065044" y="3112569"/>
            <a:ext cx="320882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Tác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phẩm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châm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biếm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sâu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sắc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nhiều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thói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tật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xã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hội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lật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tẩy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bộ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mặt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xấu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xa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số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kẻ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thuộc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bộ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máy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cai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trị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ở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địa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phương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xã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hội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xưa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573887" y="3122562"/>
            <a:ext cx="24447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Tóm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tắt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(SGK/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Tr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69)</a:t>
            </a:r>
            <a:endParaRPr lang="en-US" sz="32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/>
          <a:srcRect r="12088"/>
          <a:stretch>
            <a:fillRect/>
          </a:stretch>
        </p:blipFill>
        <p:spPr>
          <a:xfrm>
            <a:off x="464801" y="4523227"/>
            <a:ext cx="2697445" cy="16108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3873" y="4581417"/>
            <a:ext cx="2397942" cy="1494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9" grpId="0" animBg="1"/>
      <p:bldP spid="16" grpId="0" animBg="1"/>
      <p:bldP spid="17" grpId="0" animBg="1"/>
      <p:bldP spid="18" grpId="0" animBg="1"/>
      <p:bldP spid="10" grpId="0" animBg="1"/>
      <p:bldP spid="20" grpId="0" animBg="1"/>
      <p:bldP spid="21" grpId="0" animBg="1"/>
      <p:bldP spid="23" grpId="0" animBg="1"/>
      <p:bldP spid="19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52730" y="74810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15548"/>
            <a:ext cx="3878825" cy="374527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MẮC MƯU THỊ HẾN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(Trích tuồng</a:t>
            </a:r>
            <a:r>
              <a:rPr kumimoji="0" 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Nghêu, Sò, Ốc, Hến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381" y="928200"/>
            <a:ext cx="582999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3.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 “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Mắc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mưu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Thị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Hến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”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03428" y="2198654"/>
            <a:ext cx="3046809" cy="277269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a.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Đọc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chú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thích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khó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4150237" y="2603662"/>
            <a:ext cx="737420" cy="196268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03593" y="1804122"/>
            <a:ext cx="5413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Đọc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chú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chỉ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dẫn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 in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nghiêng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ngoặc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đơn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.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18135" y="3116018"/>
            <a:ext cx="59007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Chú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thích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: HS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theo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dõi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chú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thích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 ở SGK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64980" y="4328652"/>
            <a:ext cx="1571264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khó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/>
              </a:rPr>
              <a:t>.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252740" y="3534731"/>
            <a:ext cx="335243" cy="235719"/>
            <a:chOff x="5162247" y="2395467"/>
            <a:chExt cx="335243" cy="235719"/>
          </a:xfrm>
        </p:grpSpPr>
        <p:sp>
          <p:nvSpPr>
            <p:cNvPr id="42" name="Pentagon 41"/>
            <p:cNvSpPr/>
            <p:nvPr/>
          </p:nvSpPr>
          <p:spPr>
            <a:xfrm>
              <a:off x="5162247" y="2395467"/>
              <a:ext cx="335243" cy="235719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183672" y="2417563"/>
              <a:ext cx="222881" cy="19219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03102" y="2311548"/>
            <a:ext cx="335243" cy="235719"/>
            <a:chOff x="5162247" y="2395467"/>
            <a:chExt cx="335243" cy="235719"/>
          </a:xfrm>
        </p:grpSpPr>
        <p:sp>
          <p:nvSpPr>
            <p:cNvPr id="45" name="Pentagon 44"/>
            <p:cNvSpPr/>
            <p:nvPr/>
          </p:nvSpPr>
          <p:spPr>
            <a:xfrm>
              <a:off x="5162247" y="2395467"/>
              <a:ext cx="335243" cy="235719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183672" y="2417563"/>
              <a:ext cx="222881" cy="19219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252739" y="4533860"/>
            <a:ext cx="335243" cy="235719"/>
            <a:chOff x="5162247" y="2395467"/>
            <a:chExt cx="335243" cy="235719"/>
          </a:xfrm>
        </p:grpSpPr>
        <p:sp>
          <p:nvSpPr>
            <p:cNvPr id="48" name="Pentagon 47"/>
            <p:cNvSpPr/>
            <p:nvPr/>
          </p:nvSpPr>
          <p:spPr>
            <a:xfrm>
              <a:off x="5162247" y="2395467"/>
              <a:ext cx="335243" cy="235719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183672" y="2417563"/>
              <a:ext cx="222881" cy="19219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797626" y="5321729"/>
            <a:ext cx="9468223" cy="1114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Vị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trí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trích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: </a:t>
            </a:r>
            <a:r>
              <a:rPr lang="vi-VN" sz="3200" dirty="0" smtClean="0">
                <a:latin typeface="Cambria" pitchFamily="18" charset="0"/>
              </a:rPr>
              <a:t>Lớp 19</a:t>
            </a:r>
            <a:r>
              <a:rPr lang="vi-VN" sz="3200" dirty="0">
                <a:latin typeface="Cambria" pitchFamily="18" charset="0"/>
              </a:rPr>
              <a:t>, phần cuối của vở tuồng.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31" grpId="0" animBg="1"/>
      <p:bldP spid="32" grpId="0" animBg="1"/>
      <p:bldP spid="33" grpId="0"/>
      <p:bldP spid="34" grpId="0"/>
      <p:bldP spid="35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15548"/>
            <a:ext cx="3878825" cy="374527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MẮC MƯU THỊ HẾN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(Trích tuồng</a:t>
            </a:r>
            <a:r>
              <a:rPr kumimoji="0" 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Nghêu, Sò, Ốc, Hến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381" y="928200"/>
            <a:ext cx="512659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Mắc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mưu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250" y="1563237"/>
            <a:ext cx="6018801" cy="41379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2384" y="2484915"/>
            <a:ext cx="6267231" cy="10729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9967" y="1849856"/>
            <a:ext cx="6267231" cy="10729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1860" y="4605071"/>
            <a:ext cx="6267231" cy="10729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7257" y="4788233"/>
            <a:ext cx="6267231" cy="107298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3544" y="1793567"/>
            <a:ext cx="2326590" cy="299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c. </a:t>
            </a:r>
            <a:r>
              <a:rPr lang="vi-VN" sz="3200" b="1" dirty="0">
                <a:solidFill>
                  <a:prstClr val="black"/>
                </a:solidFill>
                <a:latin typeface="Cambria" pitchFamily="18" charset="0"/>
              </a:rPr>
              <a:t>Nhân vật chính</a:t>
            </a:r>
            <a:r>
              <a:rPr lang="vi-VN" sz="3200" dirty="0">
                <a:solidFill>
                  <a:prstClr val="black"/>
                </a:solidFill>
                <a:latin typeface="Cambria" pitchFamily="18" charset="0"/>
              </a:rPr>
              <a:t>: Thị Hến, Nghêu, Đề Hầu, Huyện Trìa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15548"/>
            <a:ext cx="3878825" cy="374527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pl-P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 MƯU THỊ HẾN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(Trích tuồng</a:t>
            </a:r>
            <a:r>
              <a:rPr lang="pl-PL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Nghêu, Sò, Ốc, Hến</a:t>
            </a:r>
            <a:r>
              <a:rPr lang="pl-P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381" y="928200"/>
            <a:ext cx="582999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3.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“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Mắc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mưu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Thị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Hến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”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1381" y="1814830"/>
            <a:ext cx="108585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d. </a:t>
            </a:r>
            <a:r>
              <a:rPr lang="en-US" sz="32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Sự</a:t>
            </a:r>
            <a:r>
              <a:rPr lang="en-US" sz="32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việc</a:t>
            </a:r>
            <a:r>
              <a:rPr lang="en-US" sz="32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chính</a:t>
            </a:r>
            <a:r>
              <a:rPr lang="en-US" sz="32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32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thầy</a:t>
            </a:r>
            <a:r>
              <a:rPr lang="en-US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2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quan</a:t>
            </a:r>
            <a:r>
              <a:rPr lang="en-US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Huyện</a:t>
            </a:r>
            <a:r>
              <a:rPr lang="en-US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Nghêu</a:t>
            </a:r>
            <a:r>
              <a:rPr lang="en-US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thầy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phá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giới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đoạ</a:t>
            </a:r>
            <a:r>
              <a:rPr lang="en-US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đã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rơi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bẫy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Thị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Hến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cùng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giáp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mặt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nhau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tại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nhà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chị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ta.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Cả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3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phải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phen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bẽ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mặt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6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50" y="311727"/>
            <a:ext cx="11230495" cy="5850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228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236"/>
            <a:ext cx="11378046" cy="61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23556" y="269558"/>
            <a:ext cx="916478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TRÍCH ĐOẠN “MẮC MƯU THỊ HẾN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</a:p>
          <a:p>
            <a:pPr algn="ctr">
              <a:lnSpc>
                <a:spcPct val="115000"/>
              </a:lnSpc>
              <a:defRPr/>
            </a:pP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LỚP 10 A6 TRÌNH DIỄN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181" y="5306237"/>
            <a:ext cx="3904210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4. SANG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vai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Hến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5844" y="2396727"/>
            <a:ext cx="4505914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MS Mincho"/>
              </a:rPr>
              <a:t>1. NHẬT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MS Mincho"/>
              </a:rPr>
              <a:t>vai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MS Mincho"/>
              </a:rPr>
              <a:t>Huyện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MS Mincho"/>
              </a:rPr>
              <a:t>Trìa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6181" y="4395245"/>
            <a:ext cx="3672800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MS Mincho"/>
              </a:rPr>
              <a:t>3. 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MS Mincho"/>
              </a:rPr>
              <a:t>LONG </a:t>
            </a:r>
            <a:r>
              <a:rPr lang="en-US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MS Mincho"/>
              </a:rPr>
              <a:t>vai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MS Mincho"/>
              </a:rPr>
              <a:t>Nghêu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6181" y="3280009"/>
            <a:ext cx="3836884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ea typeface="MS Mincho"/>
              </a:rPr>
              <a:t>2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MS Mincho"/>
              </a:rPr>
              <a:t>. NHẤT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MS Mincho"/>
              </a:rPr>
              <a:t>vai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MS Mincho"/>
              </a:rPr>
              <a:t>Hầu</a:t>
            </a:r>
            <a:endParaRPr lang="en-US" sz="3200" dirty="0">
              <a:solidFill>
                <a:srgbClr val="92D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81132" y="669745"/>
            <a:ext cx="11672888" cy="618825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MẮC MƯU THỊ HẾN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(Trích tuồng</a:t>
            </a:r>
            <a:r>
              <a:rPr kumimoji="0" 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Nghêu, Sò, Ốc, Hến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5794" y="751943"/>
            <a:ext cx="10858500" cy="12249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 rot="10800000">
            <a:off x="5330105" y="1838467"/>
            <a:ext cx="1519083" cy="3942314"/>
          </a:xfrm>
          <a:custGeom>
            <a:avLst/>
            <a:gdLst>
              <a:gd name="connsiteX0" fmla="*/ 739454 w 1519083"/>
              <a:gd name="connsiteY0" fmla="*/ 4577080 h 4577080"/>
              <a:gd name="connsiteX1" fmla="*/ 0 w 1519083"/>
              <a:gd name="connsiteY1" fmla="*/ 4201890 h 4577080"/>
              <a:gd name="connsiteX2" fmla="*/ 152488 w 1519083"/>
              <a:gd name="connsiteY2" fmla="*/ 4201890 h 4577080"/>
              <a:gd name="connsiteX3" fmla="*/ 152488 w 1519083"/>
              <a:gd name="connsiteY3" fmla="*/ 539210 h 4577080"/>
              <a:gd name="connsiteX4" fmla="*/ 0 w 1519083"/>
              <a:gd name="connsiteY4" fmla="*/ 539210 h 4577080"/>
              <a:gd name="connsiteX5" fmla="*/ 759542 w 1519083"/>
              <a:gd name="connsiteY5" fmla="*/ 0 h 4577080"/>
              <a:gd name="connsiteX6" fmla="*/ 1519083 w 1519083"/>
              <a:gd name="connsiteY6" fmla="*/ 539210 h 4577080"/>
              <a:gd name="connsiteX7" fmla="*/ 1326419 w 1519083"/>
              <a:gd name="connsiteY7" fmla="*/ 539210 h 4577080"/>
              <a:gd name="connsiteX8" fmla="*/ 1326419 w 1519083"/>
              <a:gd name="connsiteY8" fmla="*/ 4201890 h 4577080"/>
              <a:gd name="connsiteX9" fmla="*/ 1478909 w 1519083"/>
              <a:gd name="connsiteY9" fmla="*/ 4201890 h 457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9083" h="4577080">
                <a:moveTo>
                  <a:pt x="739454" y="4577080"/>
                </a:moveTo>
                <a:lnTo>
                  <a:pt x="0" y="4201890"/>
                </a:lnTo>
                <a:lnTo>
                  <a:pt x="152488" y="4201890"/>
                </a:lnTo>
                <a:lnTo>
                  <a:pt x="152488" y="539210"/>
                </a:lnTo>
                <a:lnTo>
                  <a:pt x="0" y="539210"/>
                </a:lnTo>
                <a:lnTo>
                  <a:pt x="759542" y="0"/>
                </a:lnTo>
                <a:lnTo>
                  <a:pt x="1519083" y="539210"/>
                </a:lnTo>
                <a:lnTo>
                  <a:pt x="1326419" y="539210"/>
                </a:lnTo>
                <a:lnTo>
                  <a:pt x="1326419" y="4201890"/>
                </a:lnTo>
                <a:lnTo>
                  <a:pt x="1478909" y="420189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7105"/>
          <a:stretch>
            <a:fillRect/>
          </a:stretch>
        </p:blipFill>
        <p:spPr>
          <a:xfrm>
            <a:off x="660400" y="2918178"/>
            <a:ext cx="3871833" cy="25219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686" y="2631451"/>
            <a:ext cx="4213149" cy="279209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138055" y="1838468"/>
            <a:ext cx="5787736" cy="11645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等线" charset="-122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等线" charset="-122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等线" charset="-122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等线" charset="-122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等线" charset="-122"/>
                <a:cs typeface="Times New Roman" pitchFamily="18" charset="0"/>
              </a:rPr>
              <a:t>đàn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等线" charset="-122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等线" charset="-122"/>
                <a:cs typeface="Times New Roman" pitchFamily="18" charset="0"/>
              </a:rPr>
              <a:t>bà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等线" charset="-122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等线" charset="-122"/>
                <a:cs typeface="Times New Roman" pitchFamily="18" charset="0"/>
              </a:rPr>
              <a:t>goá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等线" charset="-122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等线" charset="-122"/>
                <a:cs typeface="Times New Roman" pitchFamily="18" charset="0"/>
              </a:rPr>
              <a:t>chồng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等线" charset="-122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53791" y="3098097"/>
            <a:ext cx="3439391" cy="8701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753430" y="4170482"/>
            <a:ext cx="4728291" cy="11313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Hến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–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Nghêu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–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Hầu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–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Huyện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Trìa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3372" y="5593746"/>
            <a:ext cx="10337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Không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gian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thời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gian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báo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hiệu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cuộc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hội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ngộ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bất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ngờ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kịch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tính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</a:t>
            </a:r>
            <a:endParaRPr lang="vi-VN" sz="3200" b="1" i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6" grpId="0" animBg="1"/>
      <p:bldP spid="20" grpId="0" animBg="1"/>
      <p:bldP spid="21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15548"/>
            <a:ext cx="3878825" cy="374527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MẮC MƯU THỊ HẾN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(Trích tuồng</a:t>
            </a:r>
            <a:r>
              <a:rPr kumimoji="0" 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Nghêu, Sò, Ốc, Hến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5794" y="751943"/>
            <a:ext cx="10858500" cy="12249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Yếu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tạo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cười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49673" y="2265307"/>
            <a:ext cx="9134352" cy="3834580"/>
            <a:chOff x="2001044" y="2367513"/>
            <a:chExt cx="8128000" cy="3251199"/>
          </a:xfrm>
        </p:grpSpPr>
        <p:sp>
          <p:nvSpPr>
            <p:cNvPr id="6" name="Shape 5"/>
            <p:cNvSpPr/>
            <p:nvPr/>
          </p:nvSpPr>
          <p:spPr>
            <a:xfrm>
              <a:off x="2001044" y="2367513"/>
              <a:ext cx="8128000" cy="3251199"/>
            </a:xfrm>
            <a:prstGeom prst="leftRightRibbon">
              <a:avLst>
                <a:gd name="adj1" fmla="val 57692"/>
                <a:gd name="adj2" fmla="val 43077"/>
                <a:gd name="adj3" fmla="val 13591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2976404" y="2980027"/>
              <a:ext cx="2682239" cy="1593088"/>
            </a:xfrm>
            <a:custGeom>
              <a:avLst/>
              <a:gdLst>
                <a:gd name="connsiteX0" fmla="*/ 0 w 2682239"/>
                <a:gd name="connsiteY0" fmla="*/ 0 h 1593088"/>
                <a:gd name="connsiteX1" fmla="*/ 2682239 w 2682239"/>
                <a:gd name="connsiteY1" fmla="*/ 0 h 1593088"/>
                <a:gd name="connsiteX2" fmla="*/ 2682239 w 2682239"/>
                <a:gd name="connsiteY2" fmla="*/ 1593088 h 1593088"/>
                <a:gd name="connsiteX3" fmla="*/ 0 w 2682239"/>
                <a:gd name="connsiteY3" fmla="*/ 1593088 h 1593088"/>
                <a:gd name="connsiteX4" fmla="*/ 0 w 2682239"/>
                <a:gd name="connsiteY4" fmla="*/ 0 h 159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239" h="1593088">
                  <a:moveTo>
                    <a:pt x="0" y="0"/>
                  </a:moveTo>
                  <a:lnTo>
                    <a:pt x="2682239" y="0"/>
                  </a:lnTo>
                  <a:lnTo>
                    <a:pt x="2682239" y="1593088"/>
                  </a:lnTo>
                  <a:lnTo>
                    <a:pt x="0" y="159308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4676" rIns="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Nghêu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Hầu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Huyện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tỉnh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2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ta.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065044" y="3500219"/>
              <a:ext cx="3169920" cy="1593088"/>
            </a:xfrm>
            <a:custGeom>
              <a:avLst/>
              <a:gdLst>
                <a:gd name="connsiteX0" fmla="*/ 0 w 3169920"/>
                <a:gd name="connsiteY0" fmla="*/ 0 h 1593088"/>
                <a:gd name="connsiteX1" fmla="*/ 3169920 w 3169920"/>
                <a:gd name="connsiteY1" fmla="*/ 0 h 1593088"/>
                <a:gd name="connsiteX2" fmla="*/ 3169920 w 3169920"/>
                <a:gd name="connsiteY2" fmla="*/ 1593088 h 1593088"/>
                <a:gd name="connsiteX3" fmla="*/ 0 w 3169920"/>
                <a:gd name="connsiteY3" fmla="*/ 1593088 h 1593088"/>
                <a:gd name="connsiteX4" fmla="*/ 0 w 3169920"/>
                <a:gd name="connsiteY4" fmla="*/ 0 h 159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9920" h="1593088">
                  <a:moveTo>
                    <a:pt x="0" y="0"/>
                  </a:moveTo>
                  <a:lnTo>
                    <a:pt x="3169920" y="0"/>
                  </a:lnTo>
                  <a:lnTo>
                    <a:pt x="3169920" y="1593088"/>
                  </a:lnTo>
                  <a:lnTo>
                    <a:pt x="0" y="159308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4676" rIns="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hẹn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lộ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bẽ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02396" y="2159713"/>
            <a:ext cx="435696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15548"/>
            <a:ext cx="3878825" cy="374527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MẮC MƯU THỊ HẾN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(Trích tuồng</a:t>
            </a:r>
            <a:r>
              <a:rPr kumimoji="0" 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Nghêu, Sò, Ốc, Hến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238" y="1020936"/>
            <a:ext cx="4604146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34" y="2270735"/>
            <a:ext cx="3810000" cy="241935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466106" y="2352812"/>
            <a:ext cx="5633884" cy="2260723"/>
            <a:chOff x="4778477" y="2741089"/>
            <a:chExt cx="5633884" cy="2260723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7" name="Diamond 16"/>
            <p:cNvSpPr/>
            <p:nvPr/>
          </p:nvSpPr>
          <p:spPr>
            <a:xfrm>
              <a:off x="8029062" y="2741089"/>
              <a:ext cx="2383299" cy="2260723"/>
            </a:xfrm>
            <a:prstGeom prst="diamon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entagon 15"/>
            <p:cNvSpPr/>
            <p:nvPr/>
          </p:nvSpPr>
          <p:spPr>
            <a:xfrm>
              <a:off x="4778477" y="3038168"/>
              <a:ext cx="5353665" cy="1666567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 LUẬN NHÓM</a:t>
              </a:r>
            </a:p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 THÀNH PHIẾU HỌC TẬP 02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2494" y="2654708"/>
            <a:ext cx="1916052" cy="1672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6566" y="235534"/>
            <a:ext cx="854516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02: PHÂN TÍCH CÁC NHÂN VẬT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05999"/>
              </p:ext>
            </p:extLst>
          </p:nvPr>
        </p:nvGraphicFramePr>
        <p:xfrm>
          <a:off x="660399" y="913845"/>
          <a:ext cx="10858501" cy="4486656"/>
        </p:xfrm>
        <a:graphic>
          <a:graphicData uri="http://schemas.openxmlformats.org/drawingml/2006/table">
            <a:tbl>
              <a:tblPr firstRow="1" firstCol="1" bandRow="1"/>
              <a:tblGrid>
                <a:gridCol w="1592595"/>
                <a:gridCol w="2619385"/>
                <a:gridCol w="6646521"/>
              </a:tblGrid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solidFill>
                            <a:srgbClr val="1F1E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Thảo luận nhóm theo kĩ thuật khăn trải bàn (05 phút):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 hiểu về ngôn ngữ, hành động, thái độ và tâm trạng của các nhân vật trong đoạn trích tuồng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0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 1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Nghêu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solidFill>
                            <a:srgbClr val="1F1E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 2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 Hầu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solidFill>
                            <a:srgbClr val="1F1E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 3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Huyện Trìa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solidFill>
                            <a:srgbClr val="1F1E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 4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Thị Hến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solidFill>
                            <a:srgbClr val="1F1E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66243" y="789380"/>
            <a:ext cx="11672888" cy="6162138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15548"/>
            <a:ext cx="3878825" cy="374527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MẮC MƯU THỊ HẾN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(Trích tuồng</a:t>
            </a:r>
            <a:r>
              <a:rPr kumimoji="0" 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Nghêu, Sò, Ốc, Hến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238" y="912471"/>
            <a:ext cx="4604146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293540"/>
              </p:ext>
            </p:extLst>
          </p:nvPr>
        </p:nvGraphicFramePr>
        <p:xfrm>
          <a:off x="2078181" y="2010626"/>
          <a:ext cx="9660950" cy="487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368"/>
                <a:gridCol w="3542442"/>
                <a:gridCol w="1807535"/>
                <a:gridCol w="2031605"/>
              </a:tblGrid>
              <a:tr h="691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- Khi vừa đến nhà thị Hến</a:t>
                      </a:r>
                      <a:endParaRPr lang="vi-VN" sz="1100" b="1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accent4"/>
                          </a:solidFill>
                          <a:effectLst/>
                          <a:latin typeface="Arial"/>
                          <a:ea typeface="Malgun Gothic"/>
                          <a:cs typeface="Times New Roman"/>
                        </a:rPr>
                        <a:t>Khi vào trong nhà thị Hến</a:t>
                      </a:r>
                      <a:endParaRPr lang="vi-VN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Malgun Gothic"/>
                          <a:cs typeface="Times New Roman"/>
                        </a:rPr>
                        <a:t>Khi Đề Hầu tới</a:t>
                      </a:r>
                      <a:endParaRPr lang="vi-VN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Malgun Gothic"/>
                          <a:cs typeface="Times New Roman"/>
                        </a:rPr>
                        <a:t>Khi Huyện Trìa đến</a:t>
                      </a:r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88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 Hành động: “Đi hầu bổ ngửa, rờ chẳng ra đường”</a:t>
                      </a:r>
                      <a:endParaRPr lang="vi-VN" sz="11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 Lời nói: “Này! Này!... Mở cửa mình vào với!”</a:t>
                      </a:r>
                      <a:endParaRPr lang="vi-VN" sz="11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-&gt; vội vàng, hấp tấp đi trong đêm và giật giọng gọi thị ra mở cửa</a:t>
                      </a:r>
                      <a:endParaRPr lang="vi-VN" sz="11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=&gt;</a:t>
                      </a: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bản chất  của một tên thầy tu phá giới </a:t>
                      </a:r>
                      <a:endParaRPr lang="vi-VN" sz="11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endParaRPr lang="vi-V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 Khẳng định mình đã lo liệu chu toàn để lén rút qua nhà thị Hến không ai biết “Vốn đà trước liệu/ Lựa phải sau lo”</a:t>
                      </a:r>
                      <a:endParaRPr lang="vi-VN" sz="11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 Mở lời ve vãn người đàn bà goá chồng “(Này này) Khuyên cùng với đó/ Chớ có phụ đây./ Tuy làm vầy cũng tiếng ông thầy/ Ở như vậy uổng tài bà goá”</a:t>
                      </a:r>
                      <a:endParaRPr lang="vi-VN" sz="11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=&gt; Nghêu ve vãn một người đàn bà goá chồng, bộc lộ rõ bản chất của một kẻ đi tu mà phá giới.</a:t>
                      </a:r>
                      <a:endParaRPr lang="vi-VN" sz="11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 Lời nói: “Trốn chỗ nào khác chỉ cho min/ (Chớ) Ra cửa có thầy Đề đứng đó”</a:t>
                      </a:r>
                      <a:endParaRPr lang="vi-VN" sz="11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+ Hành động: Chui xuống gầm phản trốn</a:t>
                      </a:r>
                      <a:endParaRPr lang="vi-VN" sz="11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=&gt; Hốt hoảng, lo lắng và hèn nhát</a:t>
                      </a:r>
                      <a:endParaRPr lang="vi-VN" sz="11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endParaRPr lang="vi-V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Hành động: từ gầm giường bò ra</a:t>
                      </a:r>
                      <a:endParaRPr lang="vi-VN" sz="18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Lời nói: khen ngợi, nịnh hót Huyện Trìa phán xử công minh và thừa cơ kể tội Đề Hầu</a:t>
                      </a:r>
                      <a:endParaRPr lang="vi-VN" sz="18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=&gt; Bản chất hèn nhát và xu nịnh của hắn bộc lộ rõ nét</a:t>
                      </a:r>
                      <a:endParaRPr lang="vi-VN" sz="18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vi-VN" sz="18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vi-VN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5" descr="D:\O D\G.AN TRON BO N.HA MOI\A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46" y="2140527"/>
            <a:ext cx="1805336" cy="455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31836" y="1397380"/>
            <a:ext cx="299705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b.1.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Nghêu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2298" y="1548385"/>
            <a:ext cx="7761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tu phá giới với bản chất lố lăng, hèn nhát, xấu xa.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1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15548"/>
            <a:ext cx="3878825" cy="374527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pl-P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 MƯU THỊ HẾN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(Trích tuồng</a:t>
            </a:r>
            <a:r>
              <a:rPr lang="pl-PL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Nghêu, Sò, Ốc, Hến</a:t>
            </a:r>
            <a:r>
              <a:rPr lang="pl-P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238" y="912471"/>
            <a:ext cx="4604146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D:\O D\G.AN TRON BO N.HA MOI\A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1967023"/>
            <a:ext cx="1922318" cy="456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31836" y="1397380"/>
            <a:ext cx="354904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b.2.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Hầu</a:t>
            </a:r>
            <a:endParaRPr lang="en-US" sz="2400" u="sng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30446"/>
              </p:ext>
            </p:extLst>
          </p:nvPr>
        </p:nvGraphicFramePr>
        <p:xfrm>
          <a:off x="2521097" y="1993548"/>
          <a:ext cx="9244731" cy="506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504"/>
                <a:gridCol w="2416183"/>
                <a:gridCol w="2545044"/>
              </a:tblGrid>
              <a:tr h="787963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effectLst/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- </a:t>
                      </a:r>
                      <a:r>
                        <a:rPr lang="pt-BR" sz="18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Khi vừa đến nhà thị Hến</a:t>
                      </a:r>
                      <a:endParaRPr lang="vi-VN" sz="1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Khi thị Hến hỏi cách xử lí người đi tu phá giới</a:t>
                      </a:r>
                      <a:endParaRPr lang="vi-VN" sz="1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Khi Nghe Huyện Trìa gõ cửa</a:t>
                      </a:r>
                      <a:endParaRPr lang="vi-VN" sz="1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916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+</a:t>
                      </a:r>
                      <a:r>
                        <a:rPr lang="vi-VN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Nhắc lại công giúp đỡ vụ án ở huyện đường để ve vãn Thị Hến “</a:t>
                      </a:r>
                      <a:r>
                        <a:rPr lang="vi-VN" sz="1800" b="1" i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Ơn mỗ cứu cho bữa trước/ Nay nường còn nhơ chưa quên?..”</a:t>
                      </a:r>
                      <a:endParaRPr lang="vi-VN" sz="1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i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+ </a:t>
                      </a:r>
                      <a:r>
                        <a:rPr lang="vi-VN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Khẳng định ham muốn với thị Hến</a:t>
                      </a:r>
                      <a:r>
                        <a:rPr lang="vi-VN" sz="1800" b="1" i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 “</a:t>
                      </a:r>
                      <a:r>
                        <a:rPr lang="vi-VN" sz="1800" b="1" i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Đó không thương đây cũng quyết liều”</a:t>
                      </a:r>
                      <a:r>
                        <a:rPr lang="vi-VN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.</a:t>
                      </a:r>
                      <a:endParaRPr lang="vi-VN" sz="1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+ Nhắc nhở Thị Hến cần giữ lời hứa “ </a:t>
                      </a:r>
                      <a:r>
                        <a:rPr lang="vi-VN" sz="1800" b="1" i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Duyên đã khẳn nường tua giữ dạ</a:t>
                      </a:r>
                      <a:r>
                        <a:rPr lang="vi-VN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”.</a:t>
                      </a:r>
                      <a:endParaRPr lang="vi-VN" sz="1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=&gt; Đề Hầu này là một tên có quyền chức nhưng bản tính trăng hoa</a:t>
                      </a:r>
                      <a:endParaRPr lang="vi-V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Đề Hầu khẳng định cương quyết: Trảm quyết</a:t>
                      </a:r>
                    </a:p>
                    <a:p>
                      <a:r>
                        <a:rPr lang="vi-VN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-&gt; Đề Hầu ra oai, thể hiện quyền thế ở nhà Thị Hến</a:t>
                      </a:r>
                    </a:p>
                    <a:p>
                      <a:endParaRPr lang="vi-V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+ Lời nói : “Văn ngôn sắc biến!Săc biến/ Thính thuyết hồn kinh!Hồn kinh/Nếu mà ông Huyện tri tình/Chắc hẳn thầy Đề mang khổ!”)</a:t>
                      </a:r>
                      <a:endParaRPr lang="vi-VN" sz="1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+ Hành động vội vàng đi tìm chỗ trốn</a:t>
                      </a:r>
                      <a:endParaRPr lang="vi-VN" sz="1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-&gt; kẻ hèn nhát, làm những việc lén lút đáng xấu hổ</a:t>
                      </a:r>
                      <a:endParaRPr lang="vi-VN" sz="1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vi-V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4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15548"/>
            <a:ext cx="3878825" cy="374527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pl-P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 MƯU THỊ HẾN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(Trích tuồng</a:t>
            </a:r>
            <a:r>
              <a:rPr lang="pl-PL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Nghêu, Sò, Ốc, Hến</a:t>
            </a:r>
            <a:r>
              <a:rPr lang="pl-P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238" y="897723"/>
            <a:ext cx="4604146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8" t="51666"/>
          <a:stretch>
            <a:fillRect/>
          </a:stretch>
        </p:blipFill>
        <p:spPr bwMode="auto">
          <a:xfrm>
            <a:off x="513626" y="1967022"/>
            <a:ext cx="2160685" cy="434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31836" y="1397380"/>
            <a:ext cx="354904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b.3.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sng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Hầu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163233"/>
              </p:ext>
            </p:extLst>
          </p:nvPr>
        </p:nvGraphicFramePr>
        <p:xfrm>
          <a:off x="2498650" y="2056021"/>
          <a:ext cx="9402839" cy="496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187"/>
                <a:gridCol w="4167963"/>
                <a:gridCol w="3214689"/>
              </a:tblGrid>
              <a:tr h="770124">
                <a:tc>
                  <a:txBody>
                    <a:bodyPr/>
                    <a:lstStyle/>
                    <a:p>
                      <a:r>
                        <a:rPr lang="vi-VN" sz="18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Khi vừa đến nhà thị Hến</a:t>
                      </a:r>
                      <a:endParaRPr lang="vi-VN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kern="1200" dirty="0" smtClean="0">
                          <a:solidFill>
                            <a:srgbClr val="0D0D0D"/>
                          </a:solidFill>
                          <a:effectLst/>
                          <a:latin typeface="+mj-lt"/>
                          <a:ea typeface="MS Mincho"/>
                          <a:cs typeface="Times New Roman"/>
                        </a:rPr>
                        <a:t>Khi thị Hến hỏi về việc </a:t>
                      </a:r>
                      <a:r>
                        <a:rPr lang="vi-VN" sz="18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等线"/>
                          <a:cs typeface="+mn-cs"/>
                        </a:rPr>
                        <a:t>xử lí người đi tu phá giới</a:t>
                      </a:r>
                      <a:endParaRPr lang="vi-VN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Khi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mọi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việc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bại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lộ</a:t>
                      </a:r>
                      <a:endParaRPr lang="vi-VN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1344"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Giãi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bày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lí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do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đến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muộn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bận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bịu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công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việc</a:t>
                      </a:r>
                      <a:r>
                        <a:rPr lang="vi-VN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vi-VN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thuế má án từ quá gấp</a:t>
                      </a:r>
                      <a:r>
                        <a:rPr lang="vi-VN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đi trong đêm tối tăm, không quản đường xá khó đi.</a:t>
                      </a:r>
                    </a:p>
                    <a:p>
                      <a:r>
                        <a:rPr lang="vi-VN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Dỗ dành Thị Hến </a:t>
                      </a:r>
                      <a:r>
                        <a:rPr lang="vi-VN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phải nợ phải duyên, chớ làm hờn, làm giận</a:t>
                      </a:r>
                      <a:endParaRPr lang="vi-VN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+</a:t>
                      </a:r>
                      <a:r>
                        <a:rPr lang="vi-VN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等线"/>
                          <a:cs typeface="Times New Roman" pitchFamily="18" charset="0"/>
                        </a:rPr>
                        <a:t> Huyện Trìa trả lời “ có phá giới đánh đòn phát lạc”</a:t>
                      </a:r>
                      <a:endParaRPr lang="vi-VN" sz="18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=&gt; xử lí chiếu lệ cho có, không phạt nặng</a:t>
                      </a:r>
                      <a:endParaRPr lang="vi-VN" sz="18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=&gt;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Kết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quả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: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Nghêu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chui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từ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gầm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giường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vui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mừng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rối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rít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khen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Huyện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Trìa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là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“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phụ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mẫu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chi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dân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”,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tố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cáo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Đề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Hầu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đang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trốn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trong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thúng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mơ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kết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tội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Đề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Hầu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“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phạm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gian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”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Huyện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Trìa</a:t>
                      </a:r>
                      <a:endParaRPr lang="vi-VN" sz="18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=&gt;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Đề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Hầu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cũng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lồm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cồm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bò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ra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đổ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lỗi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cho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thị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Hến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mưu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mẹo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và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mỉa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mai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cả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ba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đều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mắc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mưu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thị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Hến</a:t>
                      </a:r>
                      <a:endParaRPr lang="vi-VN" sz="18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vi-V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+ </a:t>
                      </a:r>
                      <a:r>
                        <a:rPr lang="en-US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Trách</a:t>
                      </a:r>
                      <a:r>
                        <a:rPr lang="en-US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mắng</a:t>
                      </a:r>
                      <a:r>
                        <a:rPr lang="en-US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“</a:t>
                      </a:r>
                      <a:r>
                        <a:rPr lang="en-US" sz="1800" b="1" i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thầy</a:t>
                      </a:r>
                      <a:r>
                        <a:rPr lang="en-US" sz="1800" b="1" i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Lại</a:t>
                      </a:r>
                      <a:r>
                        <a:rPr lang="en-US" sz="1800" b="1" i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 </a:t>
                      </a:r>
                      <a:r>
                        <a:rPr lang="en-US" sz="1800" b="1" i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làm</a:t>
                      </a:r>
                      <a:r>
                        <a:rPr lang="en-US" sz="1800" b="1" i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nên</a:t>
                      </a:r>
                      <a:r>
                        <a:rPr lang="en-US" sz="1800" b="1" i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quá</a:t>
                      </a:r>
                      <a:r>
                        <a:rPr lang="en-US" sz="1800" b="1" i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tệ</a:t>
                      </a:r>
                      <a:r>
                        <a:rPr lang="en-US" sz="1800" b="1" i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”, </a:t>
                      </a:r>
                      <a:r>
                        <a:rPr lang="en-US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trách</a:t>
                      </a:r>
                      <a:r>
                        <a:rPr lang="en-US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thầy</a:t>
                      </a:r>
                      <a:r>
                        <a:rPr lang="en-US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tu</a:t>
                      </a:r>
                      <a:r>
                        <a:rPr lang="en-US" sz="1800" b="1" i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“</a:t>
                      </a:r>
                      <a:r>
                        <a:rPr lang="en-US" sz="1800" b="1" i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quái</a:t>
                      </a:r>
                      <a:r>
                        <a:rPr lang="en-US" sz="1800" b="1" i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gỡ</a:t>
                      </a:r>
                      <a:r>
                        <a:rPr lang="en-US" sz="1800" b="1" i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làm</a:t>
                      </a:r>
                      <a:r>
                        <a:rPr lang="en-US" sz="1800" b="1" i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việc</a:t>
                      </a:r>
                      <a:r>
                        <a:rPr lang="en-US" sz="1800" b="1" i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lăng</a:t>
                      </a:r>
                      <a:r>
                        <a:rPr lang="en-US" sz="1800" b="1" i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nhăng</a:t>
                      </a:r>
                      <a:r>
                        <a:rPr lang="en-US" sz="1800" b="1" i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”</a:t>
                      </a:r>
                      <a:endParaRPr lang="vi-VN" sz="1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+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Giục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thầy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tu “lui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về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cho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khỏi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”</a:t>
                      </a:r>
                      <a:endParaRPr lang="vi-VN" sz="1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+ Ra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lệnh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Đề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Hầu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“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cõng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mỗ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về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nhà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”</a:t>
                      </a:r>
                      <a:endParaRPr lang="vi-VN" sz="1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+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Hắn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tự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dặn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lòng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mình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« 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thôi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chớ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ngứa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nghề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/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Giữ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dạ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đừng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tham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của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lạ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 »</a:t>
                      </a:r>
                      <a:endParaRPr lang="vi-VN" sz="1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=&gt;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Dáng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điệu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mắc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cỡ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,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sợ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hãi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,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cuống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quýt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khi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mắc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mưu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thị</a:t>
                      </a:r>
                      <a:r>
                        <a:rPr lang="fr-FR" sz="1800" b="1" kern="1200" dirty="0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kern="1200" dirty="0" err="1" smtClean="0"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Hến</a:t>
                      </a:r>
                      <a:endParaRPr lang="vi-VN" sz="1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71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15548"/>
            <a:ext cx="3878825" cy="374527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MẮC MƯU THỊ HẾN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(Trích tuồng</a:t>
            </a:r>
            <a:r>
              <a:rPr kumimoji="0" 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Nghêu, Sò, Ốc, Hến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3459" y="897723"/>
            <a:ext cx="4581703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360252"/>
              </p:ext>
            </p:extLst>
          </p:nvPr>
        </p:nvGraphicFramePr>
        <p:xfrm>
          <a:off x="660400" y="1608836"/>
          <a:ext cx="10858500" cy="4626864"/>
        </p:xfrm>
        <a:graphic>
          <a:graphicData uri="http://schemas.openxmlformats.org/drawingml/2006/table">
            <a:tbl>
              <a:tblPr firstRow="1" firstCol="1" bandRow="1"/>
              <a:tblGrid>
                <a:gridCol w="2124364"/>
                <a:gridCol w="5112327"/>
                <a:gridCol w="3621809"/>
              </a:tblGrid>
              <a:tr h="4351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u="sng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b.3 Nhân</a:t>
                      </a:r>
                      <a:r>
                        <a:rPr lang="pt-BR" sz="2400" b="1" u="sng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vật </a:t>
                      </a:r>
                      <a:r>
                        <a:rPr lang="pt-BR" sz="2400" b="1" u="sng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Thị </a:t>
                      </a:r>
                      <a:r>
                        <a:rPr lang="pt-BR" sz="2400" b="1" u="sng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Hến</a:t>
                      </a:r>
                      <a:endParaRPr lang="en-US" sz="24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48" marR="48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Nghêu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Huyện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Trìa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mưu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bẽ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ngọt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ngào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trăng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mưu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Huyện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hiềm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khích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duyên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trai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48" marR="48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Khoái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mưu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bẽ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háo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bậy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4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khoái</a:t>
                      </a:r>
                      <a:r>
                        <a:rPr lang="en-US" sz="24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dã</a:t>
                      </a:r>
                      <a:r>
                        <a:rPr lang="en-US" sz="24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24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khoái</a:t>
                      </a:r>
                      <a:r>
                        <a:rPr lang="en-US" sz="24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dã</a:t>
                      </a:r>
                      <a:r>
                        <a:rPr lang="en-US" sz="24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”, “</a:t>
                      </a:r>
                      <a:r>
                        <a:rPr lang="en-US" sz="24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4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hoan</a:t>
                      </a:r>
                      <a:r>
                        <a:rPr lang="en-US" sz="24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24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4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hoan</a:t>
                      </a:r>
                      <a:r>
                        <a:rPr lang="en-US" sz="24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i="1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!”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48" marR="48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37" r="60741" b="677"/>
          <a:stretch>
            <a:fillRect/>
          </a:stretch>
        </p:blipFill>
        <p:spPr bwMode="auto">
          <a:xfrm>
            <a:off x="696190" y="2296633"/>
            <a:ext cx="1856329" cy="389634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15548"/>
            <a:ext cx="3878825" cy="374527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MẮC MƯU THỊ HẾN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(Trích tuồng</a:t>
            </a:r>
            <a:r>
              <a:rPr kumimoji="0" 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Nghêu, Sò, Ốc, Hến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3459" y="897723"/>
            <a:ext cx="4581703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400" y="1564850"/>
            <a:ext cx="10858500" cy="46567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*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Nhận</a:t>
            </a:r>
            <a:r>
              <a:rPr lang="en-US" sz="2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xét</a:t>
            </a:r>
            <a:r>
              <a:rPr lang="en-US" sz="2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2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nhân</a:t>
            </a:r>
            <a:r>
              <a:rPr lang="en-US" sz="2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vật</a:t>
            </a:r>
            <a:r>
              <a:rPr lang="en-US" sz="2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: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Nghêu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Hầu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Huyện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Trìa</a:t>
            </a:r>
            <a:r>
              <a:rPr lang="en-US" sz="2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đại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diện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cho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số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hạng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xã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hội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với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tính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trăng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hoa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động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trái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ngược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với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chức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trách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luân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thường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đạo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lí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Tiếng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cười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đả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kích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châm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biếm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đặc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biệt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nhắm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tới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kẻ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đại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diện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cho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bộ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máy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nhà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nước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phong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kiến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lúc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bấy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giờ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với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bộ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mặt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bề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ngoài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đạo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mạo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nhưng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ẩn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giấu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bên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chất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suy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đồi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với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dục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vọng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tầm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thường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Thị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Hến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là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phụ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nữ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góa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chồng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bằng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trí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thông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minh,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tài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ăn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khéo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léo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đã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dạy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cho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kẻ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háo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sắc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kia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học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biến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chúng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thành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trò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cười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Hơn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nữa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Thị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cũng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lòng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giữ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vẹn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đạo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hạnh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màng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nhân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duyên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trai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6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gái</a:t>
            </a:r>
            <a:r>
              <a:rPr lang="en-US" sz="26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15548"/>
            <a:ext cx="3878825" cy="374527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MẮC MƯU THỊ HẾN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(Trích tuồng</a:t>
            </a:r>
            <a:r>
              <a:rPr kumimoji="0" 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Nghêu, Sò, Ốc, Hến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3459" y="897723"/>
            <a:ext cx="4581703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400" y="1468622"/>
            <a:ext cx="109760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Nghêu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Hầu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Huyện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15548"/>
            <a:ext cx="3878825" cy="374527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MẮC MƯU THỊ HẾN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(Trích tuồng</a:t>
            </a:r>
            <a:r>
              <a:rPr kumimoji="0" 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Nghêu, Sò, Ốc, Hến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9558" y="757429"/>
            <a:ext cx="43781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tabLst>
                <a:tab pos="1386840" algn="l"/>
              </a:tabLst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3.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Đặc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sắc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nghệ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thuật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102289" y="2352812"/>
            <a:ext cx="5633884" cy="2260723"/>
            <a:chOff x="4778477" y="2741089"/>
            <a:chExt cx="5633884" cy="2260723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6" name="Diamond 15"/>
            <p:cNvSpPr/>
            <p:nvPr/>
          </p:nvSpPr>
          <p:spPr>
            <a:xfrm>
              <a:off x="8029062" y="2741089"/>
              <a:ext cx="2383299" cy="2260723"/>
            </a:xfrm>
            <a:prstGeom prst="diamon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4778477" y="3038168"/>
              <a:ext cx="5353665" cy="1666567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 LUẬN CẶP ĐÔI HOÀN THÀNH PHIẾU HỌC TẬP 03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127" y="1855221"/>
            <a:ext cx="3510782" cy="3510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0400" y="175376"/>
            <a:ext cx="10858500" cy="4830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03: </a:t>
            </a:r>
            <a:r>
              <a:rPr lang="de-DE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 CÁC YẾU TỐ NGHỆ THUẬT CỦA VĂN BẢN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60400" y="783442"/>
          <a:ext cx="10858500" cy="5608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061974"/>
                <a:gridCol w="5796526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Thảo luận theo cặp (05 phút)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cần tìm hiểu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A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trong đoạn trích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A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Chỉ ra và nêu tác dụng của các chỉ dẫn sân khấu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Tình huống câu chuyện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Ngôn ngữ và hành động nhân vật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Thủ pháp gây cười ( </a:t>
                      </a:r>
                      <a:r>
                        <a:rPr lang="de-DE" sz="3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gậy ông đập lưng ông; kết thúc bất ngờ,...)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15548"/>
            <a:ext cx="3878825" cy="374527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MẮC MƯU THỊ HẾN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(Trích tuồng</a:t>
            </a:r>
            <a:r>
              <a:rPr kumimoji="0" 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Nghêu, Sò, Ốc, Hến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400" y="1028700"/>
            <a:ext cx="108585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3.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Đặc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sắc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nghệ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thuật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khấu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khoái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15548"/>
            <a:ext cx="3878825" cy="374527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MẮC MƯU THỊ HẾN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(Trích tuồng</a:t>
            </a:r>
            <a:r>
              <a:rPr kumimoji="0" 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Nghêu, Sò, Ốc, Hến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0400" y="1122014"/>
            <a:ext cx="108585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goá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vãn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goá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phen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bẽ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15548"/>
            <a:ext cx="3878825" cy="374527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MẮC MƯU THỊ HẾN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(Trích tuồng</a:t>
            </a:r>
            <a:r>
              <a:rPr kumimoji="0" 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Nghêu, Sò, Ốc, Hến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400" y="1028700"/>
            <a:ext cx="10858500" cy="50413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gậy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đập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Hầu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miệng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Nghêu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Nghêu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lắm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đòn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giam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++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ngờ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tẽn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tò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ê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15548"/>
            <a:ext cx="3878825" cy="374527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MẮC MƯU THỊ HẾN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(Trích tuồng</a:t>
            </a:r>
            <a:r>
              <a:rPr kumimoji="0" 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Nghêu, Sò, Ốc, Hến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Diamond 1"/>
          <p:cNvSpPr/>
          <p:nvPr/>
        </p:nvSpPr>
        <p:spPr>
          <a:xfrm>
            <a:off x="331836" y="751943"/>
            <a:ext cx="4402396" cy="886437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III. Tổng kết</a:t>
            </a:r>
            <a:endParaRPr lang="en-US" sz="280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400" y="1724039"/>
            <a:ext cx="2781531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5033" y="2422060"/>
            <a:ext cx="4464684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 tình huống gây cười</a:t>
            </a:r>
            <a:endParaRPr lang="en-US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2112" y="3048695"/>
            <a:ext cx="726484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 dựng những chân dung nhân vật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 ngôn ngữ và hành động sinh động.</a:t>
            </a:r>
            <a:endParaRPr lang="en-US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4319" y="4327528"/>
            <a:ext cx="732994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 dụng một số thủ pháp gây cười nhằm tạo tiếng cười châm biếm, phê phán.</a:t>
            </a:r>
            <a:endParaRPr lang="en-US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1939055" y="2992301"/>
            <a:ext cx="453057" cy="6688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>
            <a:off x="3233540" y="4263324"/>
            <a:ext cx="453057" cy="6688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91196" y="2645945"/>
            <a:ext cx="474633" cy="274114"/>
            <a:chOff x="660400" y="2718187"/>
            <a:chExt cx="474633" cy="274114"/>
          </a:xfrm>
          <a:solidFill>
            <a:schemeClr val="accent4">
              <a:lumMod val="50000"/>
            </a:schemeClr>
          </a:solidFill>
        </p:grpSpPr>
        <p:sp>
          <p:nvSpPr>
            <p:cNvPr id="15" name="Chevron 14"/>
            <p:cNvSpPr/>
            <p:nvPr/>
          </p:nvSpPr>
          <p:spPr>
            <a:xfrm>
              <a:off x="660400" y="2728682"/>
              <a:ext cx="268113" cy="263619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866920" y="2718187"/>
              <a:ext cx="268113" cy="263619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941" y="4093798"/>
            <a:ext cx="1923864" cy="21419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5094" y="1197581"/>
            <a:ext cx="2714255" cy="194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15548"/>
            <a:ext cx="3878825" cy="374527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MẮC MƯU THỊ HẾN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(Trích tuồng</a:t>
            </a:r>
            <a:r>
              <a:rPr kumimoji="0" 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Nghêu, Sò, Ốc, Hến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Diamond 1"/>
          <p:cNvSpPr/>
          <p:nvPr/>
        </p:nvSpPr>
        <p:spPr>
          <a:xfrm>
            <a:off x="331836" y="751943"/>
            <a:ext cx="4402396" cy="886437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III. Tổng kết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598554" y="3638668"/>
            <a:ext cx="836747" cy="1922107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60400" y="2310258"/>
            <a:ext cx="636669" cy="464559"/>
            <a:chOff x="660400" y="2718187"/>
            <a:chExt cx="474633" cy="274114"/>
          </a:xfrm>
          <a:solidFill>
            <a:schemeClr val="accent4">
              <a:lumMod val="50000"/>
            </a:schemeClr>
          </a:solidFill>
        </p:grpSpPr>
        <p:sp>
          <p:nvSpPr>
            <p:cNvPr id="15" name="Chevron 14"/>
            <p:cNvSpPr/>
            <p:nvPr/>
          </p:nvSpPr>
          <p:spPr>
            <a:xfrm>
              <a:off x="660400" y="2728682"/>
              <a:ext cx="268113" cy="263619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866920" y="2718187"/>
              <a:ext cx="268113" cy="263619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3459" y="1645409"/>
            <a:ext cx="4605748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81248" y="2176730"/>
            <a:ext cx="999880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Qua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81248" y="5154489"/>
            <a:ext cx="6558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tuệ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15548"/>
            <a:ext cx="3878825" cy="374527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MẮC MƯU THỊ HẾN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(Trích tuồng</a:t>
            </a:r>
            <a:r>
              <a:rPr kumimoji="0" 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Nghêu, Sò, Ốc, Hến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60433"/>
          <a:stretch>
            <a:fillRect/>
          </a:stretch>
        </p:blipFill>
        <p:spPr>
          <a:xfrm>
            <a:off x="4849764" y="839124"/>
            <a:ext cx="2479771" cy="1072989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>
            <a:off x="928513" y="1883800"/>
            <a:ext cx="1285614" cy="3995585"/>
          </a:xfrm>
          <a:custGeom>
            <a:avLst/>
            <a:gdLst>
              <a:gd name="connsiteX0" fmla="*/ 319364 w 1285614"/>
              <a:gd name="connsiteY0" fmla="*/ 2607448 h 3995585"/>
              <a:gd name="connsiteX1" fmla="*/ 319364 w 1285614"/>
              <a:gd name="connsiteY1" fmla="*/ 3595014 h 3995585"/>
              <a:gd name="connsiteX2" fmla="*/ 459960 w 1285614"/>
              <a:gd name="connsiteY2" fmla="*/ 3559630 h 3995585"/>
              <a:gd name="connsiteX3" fmla="*/ 558476 w 1285614"/>
              <a:gd name="connsiteY3" fmla="*/ 3485122 h 3995585"/>
              <a:gd name="connsiteX4" fmla="*/ 595025 w 1285614"/>
              <a:gd name="connsiteY4" fmla="*/ 3434982 h 3995585"/>
              <a:gd name="connsiteX5" fmla="*/ 481592 w 1285614"/>
              <a:gd name="connsiteY5" fmla="*/ 3434982 h 3995585"/>
              <a:gd name="connsiteX6" fmla="*/ 481592 w 1285614"/>
              <a:gd name="connsiteY6" fmla="*/ 2926163 h 3995585"/>
              <a:gd name="connsiteX7" fmla="*/ 677193 w 1285614"/>
              <a:gd name="connsiteY7" fmla="*/ 2926163 h 3995585"/>
              <a:gd name="connsiteX8" fmla="*/ 664355 w 1285614"/>
              <a:gd name="connsiteY8" fmla="*/ 2885546 h 3995585"/>
              <a:gd name="connsiteX9" fmla="*/ 459960 w 1285614"/>
              <a:gd name="connsiteY9" fmla="*/ 2642831 h 3995585"/>
              <a:gd name="connsiteX10" fmla="*/ 319364 w 1285614"/>
              <a:gd name="connsiteY10" fmla="*/ 392906 h 3995585"/>
              <a:gd name="connsiteX11" fmla="*/ 319364 w 1285614"/>
              <a:gd name="connsiteY11" fmla="*/ 1380473 h 3995585"/>
              <a:gd name="connsiteX12" fmla="*/ 459961 w 1285614"/>
              <a:gd name="connsiteY12" fmla="*/ 1345089 h 3995585"/>
              <a:gd name="connsiteX13" fmla="*/ 635551 w 1285614"/>
              <a:gd name="connsiteY13" fmla="*/ 1164844 h 3995585"/>
              <a:gd name="connsiteX14" fmla="*/ 664324 w 1285614"/>
              <a:gd name="connsiteY14" fmla="*/ 1102442 h 3995585"/>
              <a:gd name="connsiteX15" fmla="*/ 481592 w 1285614"/>
              <a:gd name="connsiteY15" fmla="*/ 1102442 h 3995585"/>
              <a:gd name="connsiteX16" fmla="*/ 481592 w 1285614"/>
              <a:gd name="connsiteY16" fmla="*/ 593623 h 3995585"/>
              <a:gd name="connsiteX17" fmla="*/ 624682 w 1285614"/>
              <a:gd name="connsiteY17" fmla="*/ 593623 h 3995585"/>
              <a:gd name="connsiteX18" fmla="*/ 558477 w 1285614"/>
              <a:gd name="connsiteY18" fmla="*/ 502798 h 3995585"/>
              <a:gd name="connsiteX19" fmla="*/ 459961 w 1285614"/>
              <a:gd name="connsiteY19" fmla="*/ 428290 h 3995585"/>
              <a:gd name="connsiteX20" fmla="*/ 159682 w 1285614"/>
              <a:gd name="connsiteY20" fmla="*/ 0 h 3995585"/>
              <a:gd name="connsiteX21" fmla="*/ 319364 w 1285614"/>
              <a:gd name="connsiteY21" fmla="*/ 39921 h 3995585"/>
              <a:gd name="connsiteX22" fmla="*/ 319364 w 1285614"/>
              <a:gd name="connsiteY22" fmla="*/ 168795 h 3995585"/>
              <a:gd name="connsiteX23" fmla="*/ 429813 w 1285614"/>
              <a:gd name="connsiteY23" fmla="*/ 181693 h 3995585"/>
              <a:gd name="connsiteX24" fmla="*/ 843530 w 1285614"/>
              <a:gd name="connsiteY24" fmla="*/ 528496 h 3995585"/>
              <a:gd name="connsiteX25" fmla="*/ 869758 w 1285614"/>
              <a:gd name="connsiteY25" fmla="*/ 593623 h 3995585"/>
              <a:gd name="connsiteX26" fmla="*/ 883603 w 1285614"/>
              <a:gd name="connsiteY26" fmla="*/ 593623 h 3995585"/>
              <a:gd name="connsiteX27" fmla="*/ 883603 w 1285614"/>
              <a:gd name="connsiteY27" fmla="*/ 339213 h 3995585"/>
              <a:gd name="connsiteX28" fmla="*/ 1285614 w 1285614"/>
              <a:gd name="connsiteY28" fmla="*/ 848033 h 3995585"/>
              <a:gd name="connsiteX29" fmla="*/ 883603 w 1285614"/>
              <a:gd name="connsiteY29" fmla="*/ 1356852 h 3995585"/>
              <a:gd name="connsiteX30" fmla="*/ 883603 w 1285614"/>
              <a:gd name="connsiteY30" fmla="*/ 1145382 h 3995585"/>
              <a:gd name="connsiteX31" fmla="*/ 843530 w 1285614"/>
              <a:gd name="connsiteY31" fmla="*/ 1244886 h 3995585"/>
              <a:gd name="connsiteX32" fmla="*/ 429813 w 1285614"/>
              <a:gd name="connsiteY32" fmla="*/ 1591689 h 3995585"/>
              <a:gd name="connsiteX33" fmla="*/ 319364 w 1285614"/>
              <a:gd name="connsiteY33" fmla="*/ 1604586 h 3995585"/>
              <a:gd name="connsiteX34" fmla="*/ 319364 w 1285614"/>
              <a:gd name="connsiteY34" fmla="*/ 2383336 h 3995585"/>
              <a:gd name="connsiteX35" fmla="*/ 429812 w 1285614"/>
              <a:gd name="connsiteY35" fmla="*/ 2396234 h 3995585"/>
              <a:gd name="connsiteX36" fmla="*/ 843529 w 1285614"/>
              <a:gd name="connsiteY36" fmla="*/ 2743037 h 3995585"/>
              <a:gd name="connsiteX37" fmla="*/ 883603 w 1285614"/>
              <a:gd name="connsiteY37" fmla="*/ 2842544 h 3995585"/>
              <a:gd name="connsiteX38" fmla="*/ 883603 w 1285614"/>
              <a:gd name="connsiteY38" fmla="*/ 2671753 h 3995585"/>
              <a:gd name="connsiteX39" fmla="*/ 1285614 w 1285614"/>
              <a:gd name="connsiteY39" fmla="*/ 3180573 h 3995585"/>
              <a:gd name="connsiteX40" fmla="*/ 883603 w 1285614"/>
              <a:gd name="connsiteY40" fmla="*/ 3689392 h 3995585"/>
              <a:gd name="connsiteX41" fmla="*/ 883603 w 1285614"/>
              <a:gd name="connsiteY41" fmla="*/ 3434982 h 3995585"/>
              <a:gd name="connsiteX42" fmla="*/ 853373 w 1285614"/>
              <a:gd name="connsiteY42" fmla="*/ 3434982 h 3995585"/>
              <a:gd name="connsiteX43" fmla="*/ 843529 w 1285614"/>
              <a:gd name="connsiteY43" fmla="*/ 3459427 h 3995585"/>
              <a:gd name="connsiteX44" fmla="*/ 429812 w 1285614"/>
              <a:gd name="connsiteY44" fmla="*/ 3806230 h 3995585"/>
              <a:gd name="connsiteX45" fmla="*/ 319364 w 1285614"/>
              <a:gd name="connsiteY45" fmla="*/ 3819127 h 3995585"/>
              <a:gd name="connsiteX46" fmla="*/ 319364 w 1285614"/>
              <a:gd name="connsiteY46" fmla="*/ 3955664 h 3995585"/>
              <a:gd name="connsiteX47" fmla="*/ 159682 w 1285614"/>
              <a:gd name="connsiteY47" fmla="*/ 3995585 h 3995585"/>
              <a:gd name="connsiteX48" fmla="*/ 97527 w 1285614"/>
              <a:gd name="connsiteY48" fmla="*/ 3992448 h 3995585"/>
              <a:gd name="connsiteX49" fmla="*/ 0 w 1285614"/>
              <a:gd name="connsiteY49" fmla="*/ 3955664 h 3995585"/>
              <a:gd name="connsiteX50" fmla="*/ 0 w 1285614"/>
              <a:gd name="connsiteY50" fmla="*/ 39921 h 3995585"/>
              <a:gd name="connsiteX51" fmla="*/ 159682 w 1285614"/>
              <a:gd name="connsiteY51" fmla="*/ 0 h 399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85614" h="3995585">
                <a:moveTo>
                  <a:pt x="319364" y="2607448"/>
                </a:moveTo>
                <a:lnTo>
                  <a:pt x="319364" y="3595014"/>
                </a:lnTo>
                <a:lnTo>
                  <a:pt x="459960" y="3559630"/>
                </a:lnTo>
                <a:cubicBezTo>
                  <a:pt x="495771" y="3540749"/>
                  <a:pt x="528910" y="3515538"/>
                  <a:pt x="558476" y="3485122"/>
                </a:cubicBezTo>
                <a:lnTo>
                  <a:pt x="595025" y="3434982"/>
                </a:lnTo>
                <a:lnTo>
                  <a:pt x="481592" y="3434982"/>
                </a:lnTo>
                <a:lnTo>
                  <a:pt x="481592" y="2926163"/>
                </a:lnTo>
                <a:lnTo>
                  <a:pt x="677193" y="2926163"/>
                </a:lnTo>
                <a:lnTo>
                  <a:pt x="664355" y="2885546"/>
                </a:lnTo>
                <a:cubicBezTo>
                  <a:pt x="622320" y="2776800"/>
                  <a:pt x="549486" y="2690034"/>
                  <a:pt x="459960" y="2642831"/>
                </a:cubicBezTo>
                <a:close/>
                <a:moveTo>
                  <a:pt x="319364" y="392906"/>
                </a:moveTo>
                <a:lnTo>
                  <a:pt x="319364" y="1380473"/>
                </a:lnTo>
                <a:lnTo>
                  <a:pt x="459961" y="1345089"/>
                </a:lnTo>
                <a:cubicBezTo>
                  <a:pt x="531582" y="1307327"/>
                  <a:pt x="592519" y="1244245"/>
                  <a:pt x="635551" y="1164844"/>
                </a:cubicBezTo>
                <a:lnTo>
                  <a:pt x="664324" y="1102442"/>
                </a:lnTo>
                <a:lnTo>
                  <a:pt x="481592" y="1102442"/>
                </a:lnTo>
                <a:lnTo>
                  <a:pt x="481592" y="593623"/>
                </a:lnTo>
                <a:lnTo>
                  <a:pt x="624682" y="593623"/>
                </a:lnTo>
                <a:lnTo>
                  <a:pt x="558477" y="502798"/>
                </a:lnTo>
                <a:cubicBezTo>
                  <a:pt x="528911" y="472382"/>
                  <a:pt x="495771" y="447171"/>
                  <a:pt x="459961" y="428290"/>
                </a:cubicBezTo>
                <a:close/>
                <a:moveTo>
                  <a:pt x="159682" y="0"/>
                </a:moveTo>
                <a:cubicBezTo>
                  <a:pt x="247872" y="0"/>
                  <a:pt x="319364" y="17873"/>
                  <a:pt x="319364" y="39921"/>
                </a:cubicBezTo>
                <a:lnTo>
                  <a:pt x="319364" y="168795"/>
                </a:lnTo>
                <a:lnTo>
                  <a:pt x="429813" y="181693"/>
                </a:lnTo>
                <a:cubicBezTo>
                  <a:pt x="606737" y="223631"/>
                  <a:pt x="756264" y="352695"/>
                  <a:pt x="843530" y="528496"/>
                </a:cubicBezTo>
                <a:lnTo>
                  <a:pt x="869758" y="593623"/>
                </a:lnTo>
                <a:lnTo>
                  <a:pt x="883603" y="593623"/>
                </a:lnTo>
                <a:lnTo>
                  <a:pt x="883603" y="339213"/>
                </a:lnTo>
                <a:lnTo>
                  <a:pt x="1285614" y="848033"/>
                </a:lnTo>
                <a:lnTo>
                  <a:pt x="883603" y="1356852"/>
                </a:lnTo>
                <a:lnTo>
                  <a:pt x="883603" y="1145382"/>
                </a:lnTo>
                <a:lnTo>
                  <a:pt x="843530" y="1244886"/>
                </a:lnTo>
                <a:cubicBezTo>
                  <a:pt x="756264" y="1420687"/>
                  <a:pt x="606737" y="1549750"/>
                  <a:pt x="429813" y="1591689"/>
                </a:cubicBezTo>
                <a:lnTo>
                  <a:pt x="319364" y="1604586"/>
                </a:lnTo>
                <a:lnTo>
                  <a:pt x="319364" y="2383336"/>
                </a:lnTo>
                <a:lnTo>
                  <a:pt x="429812" y="2396234"/>
                </a:lnTo>
                <a:cubicBezTo>
                  <a:pt x="606736" y="2438173"/>
                  <a:pt x="756263" y="2567236"/>
                  <a:pt x="843529" y="2743037"/>
                </a:cubicBezTo>
                <a:lnTo>
                  <a:pt x="883603" y="2842544"/>
                </a:lnTo>
                <a:lnTo>
                  <a:pt x="883603" y="2671753"/>
                </a:lnTo>
                <a:lnTo>
                  <a:pt x="1285614" y="3180573"/>
                </a:lnTo>
                <a:lnTo>
                  <a:pt x="883603" y="3689392"/>
                </a:lnTo>
                <a:lnTo>
                  <a:pt x="883603" y="3434982"/>
                </a:lnTo>
                <a:lnTo>
                  <a:pt x="853373" y="3434982"/>
                </a:lnTo>
                <a:lnTo>
                  <a:pt x="843529" y="3459427"/>
                </a:lnTo>
                <a:cubicBezTo>
                  <a:pt x="756263" y="3635228"/>
                  <a:pt x="606736" y="3764291"/>
                  <a:pt x="429812" y="3806230"/>
                </a:cubicBezTo>
                <a:lnTo>
                  <a:pt x="319364" y="3819127"/>
                </a:lnTo>
                <a:lnTo>
                  <a:pt x="319364" y="3955664"/>
                </a:lnTo>
                <a:cubicBezTo>
                  <a:pt x="319364" y="3977712"/>
                  <a:pt x="247872" y="3995585"/>
                  <a:pt x="159682" y="3995585"/>
                </a:cubicBezTo>
                <a:cubicBezTo>
                  <a:pt x="137635" y="3995585"/>
                  <a:pt x="116631" y="3994468"/>
                  <a:pt x="97527" y="3992448"/>
                </a:cubicBezTo>
                <a:cubicBezTo>
                  <a:pt x="40214" y="3986388"/>
                  <a:pt x="0" y="3972200"/>
                  <a:pt x="0" y="3955664"/>
                </a:cubicBezTo>
                <a:lnTo>
                  <a:pt x="0" y="39921"/>
                </a:lnTo>
                <a:cubicBezTo>
                  <a:pt x="0" y="17873"/>
                  <a:pt x="71492" y="0"/>
                  <a:pt x="159682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244217" y="1996781"/>
            <a:ext cx="8596264" cy="14616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317957" y="4070786"/>
            <a:ext cx="8596264" cy="1853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 – 10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 animBg="1"/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9242" y="161792"/>
            <a:ext cx="458811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Rubrics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60400" y="749646"/>
          <a:ext cx="10845801" cy="52705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99342"/>
                <a:gridCol w="8448968"/>
                <a:gridCol w="697491"/>
              </a:tblGrid>
              <a:tr h="131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3" marR="44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0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 tả tiêu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3" marR="44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0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3" marR="44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022"/>
                    </a:solidFill>
                  </a:tcPr>
                </a:tc>
              </a:tr>
              <a:tr h="13134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3" marR="44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Đảm bảo hình thức và dung lượng của đoạn văn (khoảng 8 – 10 dòng)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3" marR="44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3" marR="44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11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Không đảm bảo yêu cầu về hình thức và dung lượng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 đoạn văn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3" marR="44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3" marR="44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94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3" marR="44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vi-VN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 định đúng yêu cầu của đề bài: </a:t>
                      </a:r>
                      <a:r>
                        <a:rPr lang="vi-VN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 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 nghĩ về tiếng cười châm biếm của tác giả dân gian thể hiện qua đoạn trích.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3" marR="44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3" marR="44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734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14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Hến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Ý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xưa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nay?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3" marR="44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3" marR="44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Rút ra nhận thức của người viết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3" marR="44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3" marR="44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 tả, ngữ pháp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3" marR="44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vi-VN" sz="2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chuẩn chính tả, ngữ pháp tiếng Việt.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3" marR="44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3" marR="44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 tạo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3" marR="44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vi-VN" sz="20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suy nghĩ sâu sắc về vấn đề nghị luận; có cách diễn đạt mới mẻ.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3" marR="44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3" marR="44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64" y="339711"/>
            <a:ext cx="10993581" cy="59363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5543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15548"/>
            <a:ext cx="3878825" cy="374527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MẮC MƯU THỊ HẾN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(Trích tuồng</a:t>
            </a:r>
            <a:r>
              <a:rPr kumimoji="0" 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Nghêu, Sò, Ốc, Hến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0400" y="1028700"/>
            <a:ext cx="10845800" cy="57584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en-US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Mắc</a:t>
            </a:r>
            <a:r>
              <a:rPr lang="en-US" sz="2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mưu</a:t>
            </a:r>
            <a:r>
              <a:rPr lang="en-US" sz="2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Thị</a:t>
            </a:r>
            <a:r>
              <a:rPr lang="en-US" sz="2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Hến</a:t>
            </a:r>
            <a:r>
              <a:rPr lang="en-US" sz="2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vỏ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b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15548"/>
            <a:ext cx="3878825" cy="374527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195604" y="86508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 DỤNG, LIÊN HỆ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42303" y="1016750"/>
            <a:ext cx="2941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540305" y="1593852"/>
            <a:ext cx="7310597" cy="4588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500"/>
              </a:spcAft>
              <a:buClr>
                <a:srgbClr val="0D0D0D"/>
              </a:buClr>
              <a:buSzPts val="1400"/>
            </a:pPr>
            <a:r>
              <a:rPr lang="en-US" sz="32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Dãy</a:t>
            </a:r>
            <a:r>
              <a:rPr lang="en-US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32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mưu</a:t>
            </a:r>
            <a:r>
              <a:rPr lang="en-US" sz="32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2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Hến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khấu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500"/>
              </a:spcAft>
              <a:buClr>
                <a:srgbClr val="0D0D0D"/>
              </a:buClr>
              <a:buSzPts val="1400"/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Dãy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32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mưu</a:t>
            </a:r>
            <a:r>
              <a:rPr lang="en-US" sz="32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2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Hến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388" y="1698238"/>
            <a:ext cx="3240512" cy="401053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15548"/>
            <a:ext cx="3878825" cy="374527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195604" y="86508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 DỤNG, LIÊN HỆ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0400" y="1239226"/>
            <a:ext cx="10845800" cy="46397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900"/>
              </a:spcAft>
            </a:pPr>
            <a:r>
              <a:rPr lang="en-US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32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tuồng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15548"/>
            <a:ext cx="3878825" cy="374527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195604" y="86508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 DỤNG, LIÊN HỆ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400" y="1129019"/>
            <a:ext cx="10845800" cy="49787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6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36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mưu</a:t>
            </a:r>
            <a:r>
              <a:rPr lang="en-US" sz="36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6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Hến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biếm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tống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khứ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80555"/>
            <a:ext cx="11635740" cy="6337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654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45045"/>
            <a:ext cx="3878825" cy="34503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 MƯU THỊ HẾN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(Trích tuồng</a:t>
            </a:r>
            <a:r>
              <a:rPr lang="pl-PL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Nghêu, Sò, Ốc, Hến</a:t>
            </a:r>
            <a:r>
              <a:rPr lang="pl-PL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r="57671" b="12961"/>
          <a:stretch>
            <a:fillRect/>
          </a:stretch>
        </p:blipFill>
        <p:spPr>
          <a:xfrm>
            <a:off x="738436" y="827338"/>
            <a:ext cx="2772696" cy="100146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2672" y="1608989"/>
            <a:ext cx="4727864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khấu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AutoShape 2" descr="https://images2.thanhnien.vn/Uploaded/trongnth/2022_09_07/bai-choi-3-65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4" descr="https://images2.thanhnien.vn/Uploaded/trongnth/2022_09_07/bai-choi-3-659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30" name="Picture 6" descr="http://www.thiduakhenthuongvn.org.vn/sites/files/nhahatbinhdinh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665" y="978584"/>
            <a:ext cx="6387730" cy="536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02672" y="3877670"/>
            <a:ext cx="472786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74771" y="1328069"/>
            <a:ext cx="5600702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 HÁT TUỒNG ĐÀO TẤN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754456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45045"/>
            <a:ext cx="3878825" cy="34503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l-P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 MƯU THỊ HẾN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(Trích tuồng</a:t>
            </a:r>
            <a:r>
              <a:rPr lang="pl-PL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Nghêu, Sò, Ốc, Hến</a:t>
            </a:r>
            <a:r>
              <a:rPr lang="pl-P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264" y="1295376"/>
            <a:ext cx="5815445" cy="39080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r="57671" b="12961"/>
          <a:stretch>
            <a:fillRect/>
          </a:stretch>
        </p:blipFill>
        <p:spPr>
          <a:xfrm>
            <a:off x="738436" y="827338"/>
            <a:ext cx="2772696" cy="100146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681158" y="5474489"/>
            <a:ext cx="592133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just">
              <a:lnSpc>
                <a:spcPct val="115000"/>
              </a:lnSpc>
              <a:spcBef>
                <a:spcPts val="6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26778" y="1701983"/>
            <a:ext cx="5078486" cy="34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buClr>
                <a:srgbClr val="0D0D0D"/>
              </a:buClr>
            </a:pPr>
            <a:r>
              <a:rPr lang="pt-BR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Em đã bao giờ xem </a:t>
            </a:r>
            <a:r>
              <a:rPr lang="pt-BR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 diễn tuồng bao giờ chưa? </a:t>
            </a:r>
            <a:r>
              <a:rPr lang="pt-BR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 nghĩ </a:t>
            </a:r>
            <a:r>
              <a:rPr lang="pt-BR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pt-BR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 loại </a:t>
            </a:r>
            <a:r>
              <a:rPr lang="pt-BR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nghệ thuật sân khấu truyền thống này </a:t>
            </a:r>
            <a:r>
              <a:rPr lang="pt-BR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 thời hiện </a:t>
            </a:r>
            <a:r>
              <a:rPr lang="pt-BR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đại?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1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536" y="186835"/>
            <a:ext cx="7813964" cy="630748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03902"/>
            <a:ext cx="4093485" cy="64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35182" y="2611146"/>
            <a:ext cx="9746673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3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 </a:t>
            </a:r>
            <a:r>
              <a:rPr lang="pl-PL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tuồng</a:t>
            </a:r>
            <a:r>
              <a:rPr lang="pl-PL" sz="36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pl-PL" sz="36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Nghêu</a:t>
            </a:r>
            <a:r>
              <a:rPr lang="pl-PL" sz="36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Sò, Ốc, </a:t>
            </a:r>
            <a:r>
              <a:rPr lang="pl-PL" sz="36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Hến</a:t>
            </a:r>
            <a:r>
              <a:rPr lang="en-US" sz="36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pl-PL" sz="3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1620982" y="342900"/>
            <a:ext cx="89249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9pPr>
          </a:lstStyle>
          <a:p>
            <a:pPr algn="ctr" eaLnBrk="1" hangingPunct="1">
              <a:spcAft>
                <a:spcPts val="800"/>
              </a:spcAft>
            </a:pPr>
            <a:r>
              <a:rPr lang="en-US" sz="4000" b="1" u="sng" dirty="0" smtClean="0">
                <a:solidFill>
                  <a:srgbClr val="FFC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BÀI 3: </a:t>
            </a:r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KỊCH BẢN CHÈO VÀ TUỒNG</a:t>
            </a:r>
            <a:endParaRPr lang="en-US" sz="4000" b="1" dirty="0">
              <a:solidFill>
                <a:srgbClr val="FFC0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0" name="文本框 29">
            <a:extLst>
              <a:ext uri="{FF2B5EF4-FFF2-40B4-BE49-F238E27FC236}"/>
            </a:extLst>
          </p:cNvPr>
          <p:cNvSpPr txBox="1"/>
          <p:nvPr/>
        </p:nvSpPr>
        <p:spPr>
          <a:xfrm>
            <a:off x="214455" y="1589488"/>
            <a:ext cx="115301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9pPr>
          </a:lstStyle>
          <a:p>
            <a:pPr algn="ctr" eaLnBrk="1" hangingPunct="1"/>
            <a:r>
              <a:rPr lang="en-US" altLang="zh-CN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ĐỌC HIỂU VĂN BẢN 2:</a:t>
            </a:r>
            <a:r>
              <a:rPr lang="en-US" altLang="zh-CN" sz="3200" b="1" i="1" u="sng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vi-VN" altLang="zh-CN" sz="5400" b="1" i="1" dirty="0" smtClean="0">
                <a:solidFill>
                  <a:srgbClr val="FF0000"/>
                </a:solidFill>
                <a:latin typeface="Times New Roman" pitchFamily="18" charset="0"/>
              </a:rPr>
              <a:t>MẮC </a:t>
            </a:r>
            <a:r>
              <a:rPr lang="vi-VN" altLang="zh-CN" sz="5400" b="1" i="1" dirty="0">
                <a:solidFill>
                  <a:srgbClr val="FF0000"/>
                </a:solidFill>
                <a:latin typeface="Times New Roman" pitchFamily="18" charset="0"/>
              </a:rPr>
              <a:t>MƯU THỊ HẾN</a:t>
            </a:r>
            <a:endParaRPr lang="zh-CN" altLang="en-US" sz="5400" b="1" i="1" dirty="0">
              <a:solidFill>
                <a:srgbClr val="FF0000"/>
              </a:solidFill>
              <a:latin typeface="等线 Light" charset="-122"/>
              <a:ea typeface="字魂137号-蝉影隶书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06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7965" y="700481"/>
            <a:ext cx="11672888" cy="581343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150237" y="6445045"/>
            <a:ext cx="3878825" cy="34503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66367" y="44402"/>
            <a:ext cx="449826" cy="565326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836" y="11369"/>
            <a:ext cx="1193355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850" y="-160834"/>
            <a:ext cx="999958" cy="99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381248" y="39496"/>
            <a:ext cx="100394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MẮC MƯU THỊ HẾN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(Trích tuồng</a:t>
            </a:r>
            <a:r>
              <a:rPr kumimoji="0" 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Nghêu, Sò, Ốc, Hến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1" r="20851" b="19961"/>
          <a:stretch>
            <a:fillRect/>
          </a:stretch>
        </p:blipFill>
        <p:spPr>
          <a:xfrm>
            <a:off x="3910576" y="961696"/>
            <a:ext cx="4358148" cy="5415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3459" y="1110226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Nghệ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thuật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tuồng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kịch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/>
              </a:rPr>
              <a:t>tuồng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8433" y="2535580"/>
            <a:ext cx="3600272" cy="2686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851" y="2549370"/>
            <a:ext cx="3452725" cy="3452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own Arrow Callout 6"/>
          <p:cNvSpPr/>
          <p:nvPr/>
        </p:nvSpPr>
        <p:spPr>
          <a:xfrm>
            <a:off x="4181655" y="2712560"/>
            <a:ext cx="3766778" cy="1285211"/>
          </a:xfrm>
          <a:prstGeom prst="downArrowCallout">
            <a:avLst>
              <a:gd name="adj1" fmla="val 36475"/>
              <a:gd name="adj2" fmla="val 39918"/>
              <a:gd name="adj3" fmla="val 25000"/>
              <a:gd name="adj4" fmla="val 6497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21509" y="4516731"/>
            <a:ext cx="4748981" cy="8272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HỌC TẬP 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3652</Words>
  <Application>Microsoft Office PowerPoint</Application>
  <PresentationFormat>Custom</PresentationFormat>
  <Paragraphs>339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21AK22</cp:lastModifiedBy>
  <cp:revision>43</cp:revision>
  <dcterms:created xsi:type="dcterms:W3CDTF">2022-06-03T08:29:00Z</dcterms:created>
  <dcterms:modified xsi:type="dcterms:W3CDTF">2023-11-14T15:16:41Z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E13B6F8D37F64535A3D02F50D65B6656</vt:lpwstr>
  </property>
  <property fmtid="{D5CDD505-2E9C-101B-9397-08002B2CF9AE}" pid="3" name="KSOProductBuildVer">
    <vt:lpwstr>1033-11.2.0.11341</vt:lpwstr>
  </property>
</Properties>
</file>