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4"/>
  </p:notesMasterIdLst>
  <p:sldIdLst>
    <p:sldId id="285" r:id="rId3"/>
    <p:sldId id="287" r:id="rId4"/>
    <p:sldId id="341" r:id="rId5"/>
    <p:sldId id="312" r:id="rId6"/>
    <p:sldId id="342" r:id="rId7"/>
    <p:sldId id="300" r:id="rId8"/>
    <p:sldId id="324" r:id="rId9"/>
    <p:sldId id="325" r:id="rId10"/>
    <p:sldId id="326" r:id="rId11"/>
    <p:sldId id="327" r:id="rId12"/>
    <p:sldId id="328" r:id="rId13"/>
    <p:sldId id="329" r:id="rId14"/>
    <p:sldId id="331" r:id="rId15"/>
    <p:sldId id="337" r:id="rId16"/>
    <p:sldId id="335" r:id="rId17"/>
    <p:sldId id="334" r:id="rId18"/>
    <p:sldId id="333" r:id="rId19"/>
    <p:sldId id="338" r:id="rId20"/>
    <p:sldId id="339" r:id="rId21"/>
    <p:sldId id="340" r:id="rId22"/>
    <p:sldId id="305"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045"/>
    <a:srgbClr val="689B7C"/>
    <a:srgbClr val="8F9A6A"/>
    <a:srgbClr val="E8BD80"/>
    <a:srgbClr val="F3E6DB"/>
    <a:srgbClr val="FBF9F4"/>
    <a:srgbClr val="F7F1CA"/>
    <a:srgbClr val="00E8EC"/>
    <a:srgbClr val="0187E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7" autoAdjust="0"/>
    <p:restoredTop sz="94364" autoAdjust="0"/>
  </p:normalViewPr>
  <p:slideViewPr>
    <p:cSldViewPr snapToGrid="0">
      <p:cViewPr varScale="1">
        <p:scale>
          <a:sx n="69" d="100"/>
          <a:sy n="69" d="100"/>
        </p:scale>
        <p:origin x="618" y="7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玄三M W05" panose="02020400000000000000" pitchFamily="18" charset="-122"/>
                <a:ea typeface="仓耳玄三M W05" panose="02020400000000000000" pitchFamily="18" charset="-122"/>
              </a:defRPr>
            </a:lvl1pPr>
          </a:lstStyle>
          <a:p>
            <a:fld id="{11577D22-AD28-43FC-8EB4-B134A7D334C3}" type="datetimeFigureOut">
              <a:rPr lang="zh-CN" altLang="en-US" smtClean="0"/>
              <a:pPr/>
              <a:t>2024/10/11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玄三M W05" panose="02020400000000000000" pitchFamily="18" charset="-122"/>
                <a:ea typeface="仓耳玄三M W05" panose="02020400000000000000" pitchFamily="18"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1pPr>
    <a:lvl2pPr marL="4572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2pPr>
    <a:lvl3pPr marL="9144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3pPr>
    <a:lvl4pPr marL="13716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4pPr>
    <a:lvl5pPr marL="18288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228549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1487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320205" y="651396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741801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24825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2024/10/11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391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2024/10/11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44157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0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714194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921426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2505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610949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67016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68420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86065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667942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0918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鲜花, 餐桌, 花瓶, 照片&#10;&#10;描述已自动生成">
            <a:extLst>
              <a:ext uri="{FF2B5EF4-FFF2-40B4-BE49-F238E27FC236}">
                <a16:creationId xmlns:a16="http://schemas.microsoft.com/office/drawing/2014/main" id="{723116B0-A2DB-4DDA-AF19-57A8B481BB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89507" y="309802"/>
            <a:ext cx="6858001" cy="6460069"/>
          </a:xfrm>
          <a:prstGeom prst="rect">
            <a:avLst/>
          </a:prstGeom>
        </p:spPr>
      </p:pic>
      <p:sp>
        <p:nvSpPr>
          <p:cNvPr id="19" name="椭圆 18">
            <a:extLst>
              <a:ext uri="{FF2B5EF4-FFF2-40B4-BE49-F238E27FC236}">
                <a16:creationId xmlns:a16="http://schemas.microsoft.com/office/drawing/2014/main" id="{E3BC05A2-F247-4458-8571-7590A39C4250}"/>
              </a:ext>
            </a:extLst>
          </p:cNvPr>
          <p:cNvSpPr/>
          <p:nvPr/>
        </p:nvSpPr>
        <p:spPr>
          <a:xfrm>
            <a:off x="3932048" y="2477678"/>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2" name="椭圆 21">
            <a:extLst>
              <a:ext uri="{FF2B5EF4-FFF2-40B4-BE49-F238E27FC236}">
                <a16:creationId xmlns:a16="http://schemas.microsoft.com/office/drawing/2014/main" id="{633F2022-690A-4D76-8797-C7136954583D}"/>
              </a:ext>
            </a:extLst>
          </p:cNvPr>
          <p:cNvSpPr/>
          <p:nvPr/>
        </p:nvSpPr>
        <p:spPr>
          <a:xfrm>
            <a:off x="8317942" y="4170580"/>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3" name="椭圆 22">
            <a:extLst>
              <a:ext uri="{FF2B5EF4-FFF2-40B4-BE49-F238E27FC236}">
                <a16:creationId xmlns:a16="http://schemas.microsoft.com/office/drawing/2014/main" id="{932CCB9B-39BE-4D05-8F82-737987320BC9}"/>
              </a:ext>
            </a:extLst>
          </p:cNvPr>
          <p:cNvSpPr/>
          <p:nvPr/>
        </p:nvSpPr>
        <p:spPr>
          <a:xfrm>
            <a:off x="8062615" y="3987828"/>
            <a:ext cx="97789" cy="97789"/>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4" name="菱形 23">
            <a:extLst>
              <a:ext uri="{FF2B5EF4-FFF2-40B4-BE49-F238E27FC236}">
                <a16:creationId xmlns:a16="http://schemas.microsoft.com/office/drawing/2014/main" id="{58C3AA78-C207-45E5-90A5-6AEAB75BA2F2}"/>
              </a:ext>
            </a:extLst>
          </p:cNvPr>
          <p:cNvSpPr/>
          <p:nvPr/>
        </p:nvSpPr>
        <p:spPr>
          <a:xfrm>
            <a:off x="5805488" y="4817517"/>
            <a:ext cx="581024" cy="581024"/>
          </a:xfrm>
          <a:prstGeom prst="diamond">
            <a:avLst/>
          </a:prstGeom>
          <a:solidFill>
            <a:srgbClr val="8F9A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8" name="菱形 27">
            <a:extLst>
              <a:ext uri="{FF2B5EF4-FFF2-40B4-BE49-F238E27FC236}">
                <a16:creationId xmlns:a16="http://schemas.microsoft.com/office/drawing/2014/main" id="{1E817601-F78C-48C0-8D6D-28E95ACCD00D}"/>
              </a:ext>
            </a:extLst>
          </p:cNvPr>
          <p:cNvSpPr/>
          <p:nvPr/>
        </p:nvSpPr>
        <p:spPr>
          <a:xfrm>
            <a:off x="5805488" y="1261843"/>
            <a:ext cx="581024" cy="581024"/>
          </a:xfrm>
          <a:prstGeom prst="diamond">
            <a:avLst/>
          </a:prstGeom>
          <a:solidFill>
            <a:srgbClr val="8F9A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 name="Rectangle 1"/>
          <p:cNvSpPr/>
          <p:nvPr/>
        </p:nvSpPr>
        <p:spPr>
          <a:xfrm>
            <a:off x="1059334" y="1633197"/>
            <a:ext cx="2316703" cy="2589620"/>
          </a:xfrm>
          <a:prstGeom prst="rect">
            <a:avLst/>
          </a:prstGeom>
        </p:spPr>
        <p:txBody>
          <a:bodyPr wrap="square">
            <a:spAutoFit/>
          </a:bodyPr>
          <a:lstStyle/>
          <a:p>
            <a:pPr algn="ctr">
              <a:lnSpc>
                <a:spcPct val="115000"/>
              </a:lnSpc>
              <a:spcAft>
                <a:spcPts val="0"/>
              </a:spcAft>
            </a:pPr>
            <a:r>
              <a:rPr lang="en-US" sz="3600" b="1" dirty="0" smtClean="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THỰC HÀNH</a:t>
            </a:r>
          </a:p>
          <a:p>
            <a:pPr algn="ctr">
              <a:lnSpc>
                <a:spcPct val="115000"/>
              </a:lnSpc>
              <a:spcAft>
                <a:spcPts val="0"/>
              </a:spcAft>
            </a:pPr>
            <a:r>
              <a:rPr lang="en-US" sz="3600" b="1" dirty="0" smtClean="0">
                <a:solidFill>
                  <a:schemeClr val="tx1">
                    <a:lumMod val="65000"/>
                    <a:lumOff val="35000"/>
                  </a:schemeClr>
                </a:solidFill>
                <a:effectLst/>
                <a:latin typeface="Times New Roman" panose="02020603050405020304" pitchFamily="18" charset="0"/>
                <a:ea typeface="Calibri" panose="020F0502020204030204" pitchFamily="34" charset="0"/>
                <a:cs typeface="Times New Roman" panose="02020603050405020304" pitchFamily="18" charset="0"/>
              </a:rPr>
              <a:t>TIẾNG VIỆT </a:t>
            </a:r>
            <a:endParaRPr lang="en-US" sz="3600" dirty="0">
              <a:solidFill>
                <a:schemeClr val="tx1">
                  <a:lumMod val="65000"/>
                  <a:lumOff val="3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671455" y="1602588"/>
            <a:ext cx="8215745" cy="2217017"/>
          </a:xfrm>
          <a:prstGeom prst="rect">
            <a:avLst/>
          </a:prstGeom>
        </p:spPr>
        <p:txBody>
          <a:bodyPr wrap="square">
            <a:spAutoFit/>
          </a:bodyPr>
          <a:lstStyle/>
          <a:p>
            <a:pPr>
              <a:lnSpc>
                <a:spcPct val="115000"/>
              </a:lnSpc>
              <a:spcAft>
                <a:spcPts val="800"/>
              </a:spcAft>
            </a:pPr>
            <a:r>
              <a:rPr lang="pt-BR"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Tiết</a:t>
            </a:r>
            <a:r>
              <a:rPr lang="pt-BR" sz="36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pt-BR"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4500" b="1" dirty="0">
                <a:solidFill>
                  <a:srgbClr val="FF0000"/>
                </a:solidFill>
                <a:latin typeface="Times New Roman" panose="02020603050405020304" pitchFamily="18" charset="0"/>
                <a:ea typeface="Calibri" panose="020F0502020204030204" pitchFamily="34" charset="0"/>
              </a:rPr>
              <a:t>LỖI LÔ GÍCH, CÂU MƠ HỒ VÀ CÁCH SỬA</a:t>
            </a:r>
            <a:endParaRPr lang="en-US" sz="4500" dirty="0"/>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3126830" y="308617"/>
            <a:ext cx="7939994"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Nhóm</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3: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câu</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3a,b;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nhóm</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4: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câu</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3cd</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955964" y="1508014"/>
            <a:ext cx="10626436" cy="4247317"/>
          </a:xfrm>
          <a:prstGeom prst="rect">
            <a:avLst/>
          </a:prstGeom>
        </p:spPr>
        <p:txBody>
          <a:bodyPr wrap="square">
            <a:spAutoFit/>
          </a:bodyPr>
          <a:lstStyle/>
          <a:p>
            <a:pPr>
              <a:lnSpc>
                <a:spcPct val="150000"/>
              </a:lnSpc>
            </a:pPr>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3.</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a:latin typeface="Times New Roman" panose="02020603050405020304" pitchFamily="18" charset="0"/>
                <a:cs typeface="Times New Roman" panose="02020603050405020304" pitchFamily="18" charset="0"/>
              </a:rPr>
              <a:t>a. </a:t>
            </a:r>
            <a:r>
              <a:rPr lang="en-US" sz="3000" i="1" dirty="0" err="1">
                <a:latin typeface="Times New Roman" panose="02020603050405020304" pitchFamily="18" charset="0"/>
                <a:cs typeface="Times New Roman" panose="02020603050405020304" pitchFamily="18" charset="0"/>
              </a:rPr>
              <a:t>Đây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dung </a:t>
            </a:r>
            <a:r>
              <a:rPr lang="en-US" sz="3000" i="1" dirty="0" err="1">
                <a:latin typeface="Times New Roman" panose="02020603050405020304" pitchFamily="18" charset="0"/>
                <a:cs typeface="Times New Roman" panose="02020603050405020304" pitchFamily="18" charset="0"/>
              </a:rPr>
              <a:t>dịch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nhất</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 </a:t>
            </a:r>
            <a:r>
              <a:rPr lang="en-US" sz="3000" i="1" dirty="0" err="1">
                <a:latin typeface="Times New Roman" panose="02020603050405020304" pitchFamily="18" charset="0"/>
                <a:cs typeface="Times New Roman" panose="02020603050405020304" pitchFamily="18" charset="0"/>
              </a:rPr>
              <a:t>Áp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dụng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phương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pháp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học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tập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trọng</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c. </a:t>
            </a:r>
            <a:r>
              <a:rPr lang="en-US" sz="3000" i="1" dirty="0" err="1">
                <a:latin typeface="Times New Roman" panose="02020603050405020304" pitchFamily="18" charset="0"/>
                <a:cs typeface="Times New Roman" panose="02020603050405020304" pitchFamily="18" charset="0"/>
              </a:rPr>
              <a:t>Cả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hát</a:t>
            </a:r>
            <a:r>
              <a:rPr lang="en-US" sz="3000" i="1" dirty="0">
                <a:latin typeface="Times New Roman" panose="02020603050405020304" pitchFamily="18" charset="0"/>
                <a:cs typeface="Times New Roman" panose="02020603050405020304" pitchFamily="18" charset="0"/>
              </a:rPr>
              <a:t> say </a:t>
            </a:r>
            <a:r>
              <a:rPr lang="en-US" sz="3000" i="1" dirty="0" err="1">
                <a:latin typeface="Times New Roman" panose="02020603050405020304" pitchFamily="18" charset="0"/>
                <a:cs typeface="Times New Roman" panose="02020603050405020304" pitchFamily="18" charset="0"/>
              </a:rPr>
              <a:t>sưa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theo</a:t>
            </a:r>
            <a:r>
              <a:rPr lang="en-US" sz="3000" i="1" dirty="0">
                <a:latin typeface="Times New Roman" panose="02020603050405020304" pitchFamily="18" charset="0"/>
                <a:cs typeface="Times New Roman" panose="02020603050405020304" pitchFamily="18" charset="0"/>
              </a:rPr>
              <a:t> ca </a:t>
            </a:r>
            <a:r>
              <a:rPr lang="en-US" sz="3000" i="1" dirty="0" err="1">
                <a:latin typeface="Times New Roman" panose="02020603050405020304" pitchFamily="18" charset="0"/>
                <a:cs typeface="Times New Roman" panose="02020603050405020304" pitchFamily="18" charset="0"/>
              </a:rPr>
              <a:t>sĩ</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d. </a:t>
            </a:r>
            <a:r>
              <a:rPr lang="en-US" sz="3000" i="1" dirty="0" err="1">
                <a:latin typeface="Times New Roman" panose="02020603050405020304" pitchFamily="18" charset="0"/>
                <a:cs typeface="Times New Roman" panose="02020603050405020304" pitchFamily="18" charset="0"/>
              </a:rPr>
              <a:t>Trong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trận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đấu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bóng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trăm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người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xem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đánh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nhau</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248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5" name="Rectangle 4"/>
          <p:cNvSpPr/>
          <p:nvPr/>
        </p:nvSpPr>
        <p:spPr>
          <a:xfrm>
            <a:off x="862149" y="227222"/>
            <a:ext cx="10567851" cy="6555641"/>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Bài 1. </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nl-NL" sz="2800" dirty="0">
                <a:latin typeface="Times New Roman" panose="02020603050405020304" pitchFamily="18" charset="0"/>
                <a:cs typeface="Times New Roman" panose="02020603050405020304" pitchFamily="18" charset="0"/>
              </a:rPr>
              <a:t>- Bản giao ước ấy mắc lỗi dùng câu mơ hồ, nội dung giao ước không rõ ràng. Cụ thể:</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nl-NL" sz="2800" dirty="0">
                <a:latin typeface="Times New Roman" panose="02020603050405020304" pitchFamily="18" charset="0"/>
                <a:cs typeface="Times New Roman" panose="02020603050405020304" pitchFamily="18" charset="0"/>
              </a:rPr>
              <a:t>+ Chi tiết </a:t>
            </a:r>
            <a:r>
              <a:rPr lang="nl-NL" sz="2800" i="1" dirty="0">
                <a:latin typeface="Times New Roman" panose="02020603050405020304" pitchFamily="18" charset="0"/>
                <a:cs typeface="Times New Roman" panose="02020603050405020304" pitchFamily="18" charset="0"/>
              </a:rPr>
              <a:t>“người cho vay sẽ được quyền lấy một cân thịt trên cơ thể người vay”</a:t>
            </a:r>
            <a:r>
              <a:rPr lang="nl-NL" sz="2800" dirty="0">
                <a:latin typeface="Times New Roman" panose="02020603050405020304" pitchFamily="18" charset="0"/>
                <a:cs typeface="Times New Roman" panose="02020603050405020304" pitchFamily="18" charset="0"/>
              </a:rPr>
              <a:t> không nói cụ thể cách người cho vay lấy như thế nào, các yêu cầu phụ ra sao.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Dựa vào điều </a:t>
            </a:r>
            <a:r>
              <a:rPr lang="nl-NL" sz="2800" dirty="0">
                <a:latin typeface="Times New Roman" panose="02020603050405020304" pitchFamily="18" charset="0"/>
                <a:cs typeface="Times New Roman" panose="02020603050405020304" pitchFamily="18" charset="0"/>
              </a:rPr>
              <a:t>đó, Poóc-xi-a đã </a:t>
            </a:r>
            <a:r>
              <a:rPr lang="nl-NL" sz="2800" dirty="0" smtClean="0">
                <a:latin typeface="Times New Roman" panose="02020603050405020304" pitchFamily="18" charset="0"/>
                <a:cs typeface="Times New Roman" panose="02020603050405020304" pitchFamily="18" charset="0"/>
              </a:rPr>
              <a:t>khiến </a:t>
            </a:r>
            <a:r>
              <a:rPr lang="nl-NL" sz="2800" dirty="0">
                <a:latin typeface="Times New Roman" panose="02020603050405020304" pitchFamily="18" charset="0"/>
                <a:cs typeface="Times New Roman" panose="02020603050405020304" pitchFamily="18" charset="0"/>
              </a:rPr>
              <a:t>cho Sai-lốc phải chịu thua </a:t>
            </a:r>
            <a:r>
              <a:rPr lang="nl-NL" sz="2800" i="1" dirty="0">
                <a:latin typeface="Times New Roman" panose="02020603050405020304" pitchFamily="18" charset="0"/>
                <a:cs typeface="Times New Roman" panose="02020603050405020304" pitchFamily="18" charset="0"/>
              </a:rPr>
              <a:t>“Ngươi hãy chuẩn bị cắt thịt, không được làm rỏ một giọt máu nào… nếu cân nghiêng dù chỉ một sợi tóc thôi, ngươi sẽ bị tử hình và tất cả tài sản của ngươi sẽ bị tịch thu”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0661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07253698"/>
              </p:ext>
            </p:extLst>
          </p:nvPr>
        </p:nvGraphicFramePr>
        <p:xfrm>
          <a:off x="235132" y="217380"/>
          <a:ext cx="11704320" cy="6583680"/>
        </p:xfrm>
        <a:graphic>
          <a:graphicData uri="http://schemas.openxmlformats.org/drawingml/2006/table">
            <a:tbl>
              <a:tblPr firstRow="1" firstCol="1" bandRow="1">
                <a:tableStyleId>{F5AB1C69-6EDB-4FF4-983F-18BD219EF322}</a:tableStyleId>
              </a:tblPr>
              <a:tblGrid>
                <a:gridCol w="6044712">
                  <a:extLst>
                    <a:ext uri="{9D8B030D-6E8A-4147-A177-3AD203B41FA5}">
                      <a16:colId xmlns:a16="http://schemas.microsoft.com/office/drawing/2014/main" val="3415251819"/>
                    </a:ext>
                  </a:extLst>
                </a:gridCol>
                <a:gridCol w="5659608">
                  <a:extLst>
                    <a:ext uri="{9D8B030D-6E8A-4147-A177-3AD203B41FA5}">
                      <a16:colId xmlns:a16="http://schemas.microsoft.com/office/drawing/2014/main" val="1234799401"/>
                    </a:ext>
                  </a:extLst>
                </a:gridCol>
              </a:tblGrid>
              <a:tr h="33126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altLang="zh-CN" sz="2800" b="1" dirty="0" err="1" smtClean="0">
                          <a:solidFill>
                            <a:srgbClr val="FF0000"/>
                          </a:solidFill>
                          <a:latin typeface="Times New Roman" panose="02020603050405020304" pitchFamily="18" charset="0"/>
                          <a:cs typeface="Times New Roman" panose="02020603050405020304" pitchFamily="18" charset="0"/>
                          <a:sym typeface="+mn-lt"/>
                        </a:rPr>
                        <a:t>Bài</a:t>
                      </a:r>
                      <a:r>
                        <a:rPr lang="en-US" altLang="zh-CN" sz="2800" b="1" dirty="0" smtClean="0">
                          <a:solidFill>
                            <a:srgbClr val="FF0000"/>
                          </a:solidFill>
                          <a:latin typeface="Times New Roman" panose="02020603050405020304" pitchFamily="18" charset="0"/>
                          <a:cs typeface="Times New Roman" panose="02020603050405020304" pitchFamily="18" charset="0"/>
                          <a:sym typeface="+mn-lt"/>
                        </a:rPr>
                        <a:t> 2</a:t>
                      </a:r>
                      <a:r>
                        <a:rPr lang="zh-CN" altLang="en-US" sz="2800" b="1" baseline="0" dirty="0" smtClean="0">
                          <a:solidFill>
                            <a:srgbClr val="FF0000"/>
                          </a:solidFill>
                          <a:latin typeface="Times New Roman" panose="02020603050405020304" pitchFamily="18" charset="0"/>
                          <a:cs typeface="Times New Roman" panose="02020603050405020304" pitchFamily="18" charset="0"/>
                          <a:sym typeface="+mn-lt"/>
                        </a:rPr>
                        <a:t>                  </a:t>
                      </a:r>
                      <a:r>
                        <a:rPr lang="en-US" sz="2600" dirty="0" err="1" smtClean="0">
                          <a:effectLst/>
                          <a:latin typeface="Times New Roman" panose="02020603050405020304" pitchFamily="18" charset="0"/>
                          <a:cs typeface="Times New Roman" panose="02020603050405020304" pitchFamily="18" charset="0"/>
                        </a:rPr>
                        <a:t>Lỗi</a:t>
                      </a:r>
                      <a:r>
                        <a:rPr lang="en-US" sz="2600" dirty="0" smtClean="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600">
                          <a:effectLst/>
                          <a:latin typeface="Times New Roman" panose="02020603050405020304" pitchFamily="18" charset="0"/>
                          <a:cs typeface="Times New Roman" panose="02020603050405020304" pitchFamily="18" charset="0"/>
                        </a:rPr>
                        <a:t>Sửa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123581"/>
                  </a:ext>
                </a:extLst>
              </a:tr>
              <a:tr h="5591177">
                <a:tc>
                  <a:txBody>
                    <a:bodyPr/>
                    <a:lstStyle/>
                    <a:p>
                      <a:pPr algn="just">
                        <a:lnSpc>
                          <a:spcPct val="150000"/>
                        </a:lnSpc>
                        <a:spcAft>
                          <a:spcPts val="0"/>
                        </a:spcAft>
                      </a:pPr>
                      <a:r>
                        <a:rPr lang="en-US" sz="2600" dirty="0" smtClean="0">
                          <a:effectLst/>
                          <a:latin typeface="Times New Roman" panose="02020603050405020304" pitchFamily="18" charset="0"/>
                          <a:cs typeface="Times New Roman" panose="02020603050405020304" pitchFamily="18" charset="0"/>
                        </a:rPr>
                        <a:t>2a. L</a:t>
                      </a:r>
                      <a:r>
                        <a:rPr lang="vi-VN" sz="2600" dirty="0">
                          <a:effectLst/>
                          <a:latin typeface="Times New Roman" panose="02020603050405020304" pitchFamily="18" charset="0"/>
                          <a:cs typeface="Times New Roman" panose="02020603050405020304" pitchFamily="18" charset="0"/>
                        </a:rPr>
                        <a:t>ỗi logic. Cụ thể ở từ “ mở cửa”. Vì các hành động đang diễn ra với trình tự mâu thuẫn nhau, không nhất quán với nhau</a:t>
                      </a:r>
                      <a:r>
                        <a:rPr lang="vi-VN" sz="2600" dirty="0" smtClean="0">
                          <a:effectLst/>
                          <a:latin typeface="Times New Roman" panose="02020603050405020304" pitchFamily="18" charset="0"/>
                          <a:cs typeface="Times New Roman" panose="02020603050405020304" pitchFamily="18" charset="0"/>
                        </a:rPr>
                        <a:t>.</a:t>
                      </a:r>
                      <a:endParaRPr lang="en-US" sz="2600" dirty="0" smtClean="0">
                        <a:effectLst/>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Tx/>
                        <a:buSzTx/>
                        <a:buFontTx/>
                        <a:buNone/>
                        <a:tabLst/>
                        <a:defRPr/>
                      </a:pPr>
                      <a:r>
                        <a:rPr lang="en-US" sz="2600" dirty="0" smtClean="0">
                          <a:effectLst/>
                          <a:latin typeface="Times New Roman" panose="02020603050405020304" pitchFamily="18" charset="0"/>
                          <a:ea typeface="Calibri" panose="020F0502020204030204" pitchFamily="34" charset="0"/>
                          <a:cs typeface="Times New Roman" panose="02020603050405020304" pitchFamily="18" charset="0"/>
                        </a:rPr>
                        <a:t>2b. </a:t>
                      </a:r>
                      <a:r>
                        <a:rPr lang="en-US" sz="2600" dirty="0" smtClean="0">
                          <a:effectLst/>
                          <a:latin typeface="Times New Roman" panose="02020603050405020304" pitchFamily="18" charset="0"/>
                          <a:cs typeface="Times New Roman" panose="02020603050405020304" pitchFamily="18" charset="0"/>
                        </a:rPr>
                        <a:t>L</a:t>
                      </a:r>
                      <a:r>
                        <a:rPr lang="vi-VN" sz="2600" dirty="0" smtClean="0">
                          <a:effectLst/>
                          <a:latin typeface="Times New Roman" panose="02020603050405020304" pitchFamily="18" charset="0"/>
                          <a:cs typeface="Times New Roman" panose="02020603050405020304" pitchFamily="18" charset="0"/>
                        </a:rPr>
                        <a:t>ỗi logic vì đã chứa từ ngữ thiếu nhất quán cụ thể ở từ “ Truyện Kiều”. Đây là tên của tác phẩm văn học còn Hồ Xuân Hương, Nguyễn Du, Bà Huyện Thanh Quan… là tên của nhà thơ nổi tiếng.</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600" dirty="0" smtClean="0">
                          <a:effectLst/>
                          <a:latin typeface="Times New Roman" panose="02020603050405020304" pitchFamily="18" charset="0"/>
                          <a:cs typeface="Times New Roman" panose="02020603050405020304" pitchFamily="18" charset="0"/>
                        </a:rPr>
                        <a:t>2a. </a:t>
                      </a:r>
                      <a:r>
                        <a:rPr lang="vi-VN" sz="2600" i="1" dirty="0" smtClean="0">
                          <a:effectLst/>
                          <a:latin typeface="Times New Roman" panose="02020603050405020304" pitchFamily="18" charset="0"/>
                          <a:cs typeface="Times New Roman" panose="02020603050405020304" pitchFamily="18" charset="0"/>
                        </a:rPr>
                        <a:t>Anh </a:t>
                      </a:r>
                      <a:r>
                        <a:rPr lang="vi-VN" sz="2600" i="1" dirty="0">
                          <a:effectLst/>
                          <a:latin typeface="Times New Roman" panose="02020603050405020304" pitchFamily="18" charset="0"/>
                          <a:cs typeface="Times New Roman" panose="02020603050405020304" pitchFamily="18" charset="0"/>
                        </a:rPr>
                        <a:t>ta mở khóa, ngồi vào ghế, khởi động xe, đóng cửa và lên </a:t>
                      </a:r>
                      <a:r>
                        <a:rPr lang="vi-VN" sz="2600" i="1" dirty="0" smtClean="0">
                          <a:effectLst/>
                          <a:latin typeface="Times New Roman" panose="02020603050405020304" pitchFamily="18" charset="0"/>
                          <a:cs typeface="Times New Roman" panose="02020603050405020304" pitchFamily="18" charset="0"/>
                        </a:rPr>
                        <a:t>đường</a:t>
                      </a:r>
                      <a:r>
                        <a:rPr lang="en-US" sz="2600" i="1" dirty="0" smtClean="0">
                          <a:effectLst/>
                          <a:latin typeface="Times New Roman" panose="02020603050405020304" pitchFamily="18" charset="0"/>
                          <a:cs typeface="Times New Roman" panose="02020603050405020304" pitchFamily="18" charset="0"/>
                        </a:rPr>
                        <a:t>.</a:t>
                      </a:r>
                    </a:p>
                    <a:p>
                      <a:pPr algn="just">
                        <a:lnSpc>
                          <a:spcPct val="150000"/>
                        </a:lnSpc>
                        <a:spcAft>
                          <a:spcPts val="0"/>
                        </a:spcAft>
                      </a:pPr>
                      <a:endParaRPr lang="en-US" sz="26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Tx/>
                        <a:buSzTx/>
                        <a:buFontTx/>
                        <a:buNone/>
                        <a:tabLst/>
                        <a:defRPr/>
                      </a:pPr>
                      <a:r>
                        <a:rPr lang="en-US" sz="2600" dirty="0" smtClean="0">
                          <a:effectLst/>
                          <a:latin typeface="Times New Roman" panose="02020603050405020304" pitchFamily="18" charset="0"/>
                          <a:cs typeface="Times New Roman" panose="02020603050405020304" pitchFamily="18" charset="0"/>
                        </a:rPr>
                        <a:t>2b. </a:t>
                      </a:r>
                      <a:r>
                        <a:rPr lang="vi-VN" sz="2600" i="1" dirty="0" smtClean="0">
                          <a:effectLst/>
                          <a:latin typeface="Times New Roman" panose="02020603050405020304" pitchFamily="18" charset="0"/>
                          <a:cs typeface="Times New Roman" panose="02020603050405020304" pitchFamily="18" charset="0"/>
                        </a:rPr>
                        <a:t>Tìm thêm những ví dụ trong thơ của Hồ Xuân Hương, Nguyễn Du, Bà Huyện Thanh Quan,… để chứng minh rằng tiếng Việt từ thế kỉ XVI đã đạt tới độ tinh tế, uyển chuyển.</a:t>
                      </a:r>
                      <a:endParaRPr lang="en-US" sz="26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65582"/>
                  </a:ext>
                </a:extLst>
              </a:tr>
            </a:tbl>
          </a:graphicData>
        </a:graphic>
      </p:graphicFrame>
      <p:cxnSp>
        <p:nvCxnSpPr>
          <p:cNvPr id="9" name="Straight Connector 8"/>
          <p:cNvCxnSpPr/>
          <p:nvPr/>
        </p:nvCxnSpPr>
        <p:spPr>
          <a:xfrm flipH="1">
            <a:off x="1524000" y="217380"/>
            <a:ext cx="2772" cy="627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57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34441705"/>
              </p:ext>
            </p:extLst>
          </p:nvPr>
        </p:nvGraphicFramePr>
        <p:xfrm>
          <a:off x="209005" y="-29464"/>
          <a:ext cx="11743509" cy="7040880"/>
        </p:xfrm>
        <a:graphic>
          <a:graphicData uri="http://schemas.openxmlformats.org/drawingml/2006/table">
            <a:tbl>
              <a:tblPr firstRow="1" firstCol="1" bandRow="1">
                <a:tableStyleId>{F5AB1C69-6EDB-4FF4-983F-18BD219EF322}</a:tableStyleId>
              </a:tblPr>
              <a:tblGrid>
                <a:gridCol w="5904412">
                  <a:extLst>
                    <a:ext uri="{9D8B030D-6E8A-4147-A177-3AD203B41FA5}">
                      <a16:colId xmlns:a16="http://schemas.microsoft.com/office/drawing/2014/main" val="3415251819"/>
                    </a:ext>
                  </a:extLst>
                </a:gridCol>
                <a:gridCol w="5839097">
                  <a:extLst>
                    <a:ext uri="{9D8B030D-6E8A-4147-A177-3AD203B41FA5}">
                      <a16:colId xmlns:a16="http://schemas.microsoft.com/office/drawing/2014/main" val="1234799401"/>
                    </a:ext>
                  </a:extLst>
                </a:gridCol>
              </a:tblGrid>
              <a:tr h="483325">
                <a:tc>
                  <a:txBody>
                    <a:bodyPr/>
                    <a:lstStyle/>
                    <a:p>
                      <a:pPr algn="l">
                        <a:lnSpc>
                          <a:spcPct val="150000"/>
                        </a:lnSpc>
                        <a:spcAft>
                          <a:spcPts val="0"/>
                        </a:spcAft>
                      </a:pPr>
                      <a:r>
                        <a:rPr lang="en-US" sz="2800" baseline="0" dirty="0" err="1" smtClean="0">
                          <a:solidFill>
                            <a:srgbClr val="FF0000"/>
                          </a:solidFill>
                          <a:effectLst/>
                          <a:latin typeface="Times New Roman" panose="02020603050405020304" pitchFamily="18" charset="0"/>
                          <a:cs typeface="Times New Roman" panose="02020603050405020304" pitchFamily="18" charset="0"/>
                        </a:rPr>
                        <a:t>Bài</a:t>
                      </a:r>
                      <a:r>
                        <a:rPr lang="en-US" sz="2800" baseline="0" dirty="0" smtClean="0">
                          <a:solidFill>
                            <a:srgbClr val="FF0000"/>
                          </a:solidFill>
                          <a:effectLst/>
                          <a:latin typeface="Times New Roman" panose="02020603050405020304" pitchFamily="18" charset="0"/>
                          <a:cs typeface="Times New Roman" panose="02020603050405020304" pitchFamily="18" charset="0"/>
                        </a:rPr>
                        <a:t>  2</a:t>
                      </a:r>
                      <a:r>
                        <a:rPr lang="en-US" sz="2800" baseline="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Lỗi</a:t>
                      </a:r>
                      <a:r>
                        <a:rPr lang="en-US" sz="2800" dirty="0" smtClean="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Sửa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123581"/>
                  </a:ext>
                </a:extLst>
              </a:tr>
              <a:tr h="6030204">
                <a:tc>
                  <a:txBody>
                    <a:bodyPr/>
                    <a:lstStyle/>
                    <a:p>
                      <a:pPr algn="just">
                        <a:lnSpc>
                          <a:spcPct val="150000"/>
                        </a:lnSpc>
                        <a:spcAft>
                          <a:spcPts val="0"/>
                        </a:spcAft>
                      </a:pPr>
                      <a:r>
                        <a:rPr lang="en-US" sz="2800" dirty="0" smtClean="0">
                          <a:effectLst/>
                          <a:latin typeface="Times New Roman" panose="02020603050405020304" pitchFamily="18" charset="0"/>
                          <a:cs typeface="Times New Roman" panose="02020603050405020304" pitchFamily="18" charset="0"/>
                        </a:rPr>
                        <a:t>2c. L</a:t>
                      </a:r>
                      <a:r>
                        <a:rPr lang="vi-VN" sz="2800" dirty="0">
                          <a:effectLst/>
                          <a:latin typeface="Times New Roman" panose="02020603050405020304" pitchFamily="18" charset="0"/>
                          <a:cs typeface="Times New Roman" panose="02020603050405020304" pitchFamily="18" charset="0"/>
                        </a:rPr>
                        <a:t>ỗi logic vì </a:t>
                      </a:r>
                      <a:r>
                        <a:rPr lang="vi-VN" sz="2800" dirty="0" smtClean="0">
                          <a:effectLst/>
                          <a:latin typeface="Times New Roman" panose="02020603050405020304" pitchFamily="18" charset="0"/>
                          <a:cs typeface="Times New Roman" panose="02020603050405020304" pitchFamily="18" charset="0"/>
                        </a:rPr>
                        <a:t>thông </a:t>
                      </a:r>
                      <a:r>
                        <a:rPr lang="vi-VN" sz="2800" dirty="0">
                          <a:effectLst/>
                          <a:latin typeface="Times New Roman" panose="02020603050405020304" pitchFamily="18" charset="0"/>
                          <a:cs typeface="Times New Roman" panose="02020603050405020304" pitchFamily="18" charset="0"/>
                        </a:rPr>
                        <a:t>tin mâu </a:t>
                      </a:r>
                      <a:r>
                        <a:rPr lang="vi-VN" sz="2800" dirty="0" smtClean="0">
                          <a:effectLst/>
                          <a:latin typeface="Times New Roman" panose="02020603050405020304" pitchFamily="18" charset="0"/>
                          <a:cs typeface="Times New Roman" panose="02020603050405020304" pitchFamily="18" charset="0"/>
                        </a:rPr>
                        <a:t>thuẫn, </a:t>
                      </a:r>
                      <a:r>
                        <a:rPr lang="vi-VN" sz="2800" dirty="0">
                          <a:effectLst/>
                          <a:latin typeface="Times New Roman" panose="02020603050405020304" pitchFamily="18" charset="0"/>
                          <a:cs typeface="Times New Roman" panose="02020603050405020304" pitchFamily="18" charset="0"/>
                        </a:rPr>
                        <a:t>không nhất quán. Việc câu được “vô số con cá chép” đã mâu thuẫn với từ “chỉ” và thái độ </a:t>
                      </a:r>
                      <a:r>
                        <a:rPr lang="vi-VN" sz="2800" dirty="0" smtClean="0">
                          <a:effectLst/>
                          <a:latin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cs typeface="Times New Roman" panose="02020603050405020304" pitchFamily="18" charset="0"/>
                        </a:rPr>
                        <a:t>thật phí công”. </a:t>
                      </a:r>
                      <a:endParaRPr lang="en-US" sz="2800" dirty="0" smtClean="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2d. </a:t>
                      </a:r>
                      <a:r>
                        <a:rPr lang="en-US" sz="2800" dirty="0" smtClean="0">
                          <a:effectLst/>
                          <a:latin typeface="Times New Roman" panose="02020603050405020304" pitchFamily="18" charset="0"/>
                          <a:cs typeface="Times New Roman" panose="02020603050405020304" pitchFamily="18" charset="0"/>
                        </a:rPr>
                        <a:t>L</a:t>
                      </a:r>
                      <a:r>
                        <a:rPr lang="vi-VN" sz="2800" dirty="0" smtClean="0">
                          <a:effectLst/>
                          <a:latin typeface="Times New Roman" panose="02020603050405020304" pitchFamily="18" charset="0"/>
                          <a:cs typeface="Times New Roman" panose="02020603050405020304" pitchFamily="18" charset="0"/>
                        </a:rPr>
                        <a:t>ỗi logic vì c</a:t>
                      </a:r>
                      <a:r>
                        <a:rPr lang="en-US" sz="2800" dirty="0" err="1" smtClean="0">
                          <a:effectLst/>
                          <a:latin typeface="Times New Roman" panose="02020603050405020304" pitchFamily="18" charset="0"/>
                          <a:cs typeface="Times New Roman" panose="02020603050405020304" pitchFamily="18" charset="0"/>
                        </a:rPr>
                        <a:t>ác</a:t>
                      </a:r>
                      <a:r>
                        <a:rPr lang="vi-VN" sz="2800" dirty="0" smtClean="0">
                          <a:effectLst/>
                          <a:latin typeface="Times New Roman" panose="02020603050405020304" pitchFamily="18" charset="0"/>
                          <a:cs typeface="Times New Roman" panose="02020603050405020304" pitchFamily="18" charset="0"/>
                        </a:rPr>
                        <a:t> thông tin mâu thuẫn, không nhất quán.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2c. </a:t>
                      </a:r>
                      <a:r>
                        <a:rPr lang="vi-VN" sz="2800" dirty="0" smtClean="0">
                          <a:effectLst/>
                          <a:latin typeface="Times New Roman" panose="02020603050405020304" pitchFamily="18" charset="0"/>
                          <a:cs typeface="Times New Roman" panose="02020603050405020304" pitchFamily="18" charset="0"/>
                        </a:rPr>
                        <a:t>Ngồi </a:t>
                      </a:r>
                      <a:r>
                        <a:rPr lang="vi-VN" sz="2800" dirty="0">
                          <a:effectLst/>
                          <a:latin typeface="Times New Roman" panose="02020603050405020304" pitchFamily="18" charset="0"/>
                          <a:cs typeface="Times New Roman" panose="02020603050405020304" pitchFamily="18" charset="0"/>
                        </a:rPr>
                        <a:t>đây suốt buổi sáng mà tôi không câu được con cá chép nào, thật phí </a:t>
                      </a:r>
                      <a:r>
                        <a:rPr lang="vi-VN" sz="2800" dirty="0" smtClean="0">
                          <a:effectLst/>
                          <a:latin typeface="Times New Roman" panose="02020603050405020304" pitchFamily="18" charset="0"/>
                          <a:cs typeface="Times New Roman" panose="02020603050405020304" pitchFamily="18" charset="0"/>
                        </a:rPr>
                        <a:t>công.</a:t>
                      </a: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2d. </a:t>
                      </a:r>
                      <a:r>
                        <a:rPr lang="vi-VN" sz="2800" dirty="0" smtClean="0">
                          <a:effectLst/>
                          <a:latin typeface="Times New Roman" panose="02020603050405020304" pitchFamily="18" charset="0"/>
                          <a:cs typeface="Times New Roman" panose="02020603050405020304" pitchFamily="18" charset="0"/>
                        </a:rPr>
                        <a:t>Từ trong tù, U- thát tiếp tục kêu vô tội. Vậy kẻ nào đã bỏ thuốc độc vào chén trà của hoàng thân? Khi tất cả vụ việc này kết thúc, Cha-la sai tuyên bố sẽ kết hôn với chàng U-thát của mình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30" marR="573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981554"/>
                  </a:ext>
                </a:extLst>
              </a:tr>
            </a:tbl>
          </a:graphicData>
        </a:graphic>
      </p:graphicFrame>
      <p:cxnSp>
        <p:nvCxnSpPr>
          <p:cNvPr id="6" name="Straight Connector 5"/>
          <p:cNvCxnSpPr/>
          <p:nvPr/>
        </p:nvCxnSpPr>
        <p:spPr>
          <a:xfrm>
            <a:off x="1541417" y="209006"/>
            <a:ext cx="0" cy="5094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1426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4854200"/>
              </p:ext>
            </p:extLst>
          </p:nvPr>
        </p:nvGraphicFramePr>
        <p:xfrm>
          <a:off x="417443" y="928737"/>
          <a:ext cx="10221430" cy="4636262"/>
        </p:xfrm>
        <a:graphic>
          <a:graphicData uri="http://schemas.openxmlformats.org/drawingml/2006/table">
            <a:tbl>
              <a:tblPr firstRow="1" firstCol="1" bandRow="1">
                <a:tableStyleId>{93296810-A885-4BE3-A3E7-6D5BEEA58F35}</a:tableStyleId>
              </a:tblPr>
              <a:tblGrid>
                <a:gridCol w="5278873">
                  <a:extLst>
                    <a:ext uri="{9D8B030D-6E8A-4147-A177-3AD203B41FA5}">
                      <a16:colId xmlns:a16="http://schemas.microsoft.com/office/drawing/2014/main" val="1757110113"/>
                    </a:ext>
                  </a:extLst>
                </a:gridCol>
                <a:gridCol w="4942557">
                  <a:extLst>
                    <a:ext uri="{9D8B030D-6E8A-4147-A177-3AD203B41FA5}">
                      <a16:colId xmlns:a16="http://schemas.microsoft.com/office/drawing/2014/main" val="1796988081"/>
                    </a:ext>
                  </a:extLst>
                </a:gridCol>
              </a:tblGrid>
              <a:tr h="108783">
                <a:tc>
                  <a:txBody>
                    <a:bodyPr/>
                    <a:lstStyle/>
                    <a:p>
                      <a:pPr algn="l">
                        <a:lnSpc>
                          <a:spcPct val="150000"/>
                        </a:lnSpc>
                        <a:spcAft>
                          <a:spcPts val="0"/>
                        </a:spcAft>
                      </a:pPr>
                      <a:r>
                        <a:rPr lang="en-US" sz="3000" dirty="0" err="1" smtClean="0">
                          <a:solidFill>
                            <a:srgbClr val="FF0000"/>
                          </a:solidFill>
                          <a:effectLst/>
                          <a:latin typeface="Times New Roman" panose="02020603050405020304" pitchFamily="18" charset="0"/>
                          <a:cs typeface="Times New Roman" panose="02020603050405020304" pitchFamily="18" charset="0"/>
                        </a:rPr>
                        <a:t>Bài</a:t>
                      </a:r>
                      <a:r>
                        <a:rPr lang="en-US" sz="3000" baseline="0" dirty="0" smtClean="0">
                          <a:solidFill>
                            <a:srgbClr val="FF0000"/>
                          </a:solidFill>
                          <a:effectLst/>
                          <a:latin typeface="Times New Roman" panose="02020603050405020304" pitchFamily="18" charset="0"/>
                          <a:cs typeface="Times New Roman" panose="02020603050405020304" pitchFamily="18" charset="0"/>
                        </a:rPr>
                        <a:t> 3</a:t>
                      </a:r>
                      <a:r>
                        <a:rPr lang="en-US" sz="3000" baseline="0" dirty="0" smtClean="0">
                          <a:effectLst/>
                          <a:latin typeface="Times New Roman" panose="02020603050405020304" pitchFamily="18" charset="0"/>
                          <a:cs typeface="Times New Roman" panose="02020603050405020304" pitchFamily="18" charset="0"/>
                        </a:rPr>
                        <a:t>             </a:t>
                      </a:r>
                      <a:r>
                        <a:rPr lang="en-US" sz="3000" dirty="0" err="1" smtClean="0">
                          <a:effectLst/>
                          <a:latin typeface="Times New Roman" panose="02020603050405020304" pitchFamily="18" charset="0"/>
                          <a:cs typeface="Times New Roman" panose="02020603050405020304" pitchFamily="18" charset="0"/>
                        </a:rPr>
                        <a:t>Lỗi</a:t>
                      </a:r>
                      <a:r>
                        <a:rPr lang="en-US" sz="3000" dirty="0" smtClean="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a:effectLst/>
                          <a:latin typeface="Times New Roman" panose="02020603050405020304" pitchFamily="18" charset="0"/>
                          <a:cs typeface="Times New Roman" panose="02020603050405020304" pitchFamily="18" charset="0"/>
                        </a:rPr>
                        <a:t>Sửa </a:t>
                      </a:r>
                      <a:endParaRPr lang="en-US" sz="30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511577"/>
                  </a:ext>
                </a:extLst>
              </a:tr>
              <a:tr h="761484">
                <a:tc>
                  <a:txBody>
                    <a:bodyPr/>
                    <a:lstStyle/>
                    <a:p>
                      <a:pPr algn="just">
                        <a:lnSpc>
                          <a:spcPct val="150000"/>
                        </a:lnSpc>
                        <a:spcAft>
                          <a:spcPts val="0"/>
                        </a:spcAft>
                      </a:pPr>
                      <a:r>
                        <a:rPr lang="en-US" sz="3000" dirty="0" smtClean="0">
                          <a:effectLst/>
                          <a:latin typeface="Times New Roman" panose="02020603050405020304" pitchFamily="18" charset="0"/>
                          <a:cs typeface="Times New Roman" panose="02020603050405020304" pitchFamily="18" charset="0"/>
                        </a:rPr>
                        <a:t>a. </a:t>
                      </a:r>
                      <a:r>
                        <a:rPr lang="en-US" sz="3000" dirty="0" err="1" smtClean="0">
                          <a:effectLst/>
                          <a:latin typeface="Times New Roman" panose="02020603050405020304" pitchFamily="18" charset="0"/>
                          <a:cs typeface="Times New Roman" panose="02020603050405020304" pitchFamily="18" charset="0"/>
                        </a:rPr>
                        <a:t>Lỗi</a:t>
                      </a:r>
                      <a:r>
                        <a:rPr lang="en-US" sz="3000" dirty="0" smtClean="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mơ</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hồ</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Câu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văn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cs typeface="Times New Roman" panose="02020603050405020304" pitchFamily="18" charset="0"/>
                        </a:rPr>
                        <a:t> 02 </a:t>
                      </a:r>
                      <a:r>
                        <a:rPr lang="en-US" sz="3000" dirty="0" err="1">
                          <a:effectLst/>
                          <a:latin typeface="Times New Roman" panose="02020603050405020304" pitchFamily="18" charset="0"/>
                          <a:cs typeface="Times New Roman" panose="02020603050405020304" pitchFamily="18" charset="0"/>
                        </a:rPr>
                        <a:t>cách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hiểu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khác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nhau</a:t>
                      </a:r>
                      <a:r>
                        <a:rPr lang="en-US" sz="3000" dirty="0">
                          <a:effectLst/>
                          <a:latin typeface="Times New Roman" panose="02020603050405020304" pitchFamily="18" charset="0"/>
                          <a:cs typeface="Times New Roman" panose="02020603050405020304" pitchFamily="18" charset="0"/>
                        </a:rPr>
                        <a:t> do </a:t>
                      </a:r>
                      <a:r>
                        <a:rPr lang="en-US" sz="3000" dirty="0" err="1">
                          <a:effectLst/>
                          <a:latin typeface="Times New Roman" panose="02020603050405020304" pitchFamily="18" charset="0"/>
                          <a:cs typeface="Times New Roman" panose="02020603050405020304" pitchFamily="18" charset="0"/>
                        </a:rPr>
                        <a:t>từ</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độc</a:t>
                      </a:r>
                      <a:r>
                        <a:rPr lang="en-US" sz="30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Đây</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cs typeface="Times New Roman" panose="02020603050405020304" pitchFamily="18" charset="0"/>
                        </a:rPr>
                        <a:t>dịch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độc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nhất</a:t>
                      </a:r>
                      <a:endParaRPr lang="en-US" sz="30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3000" dirty="0" smtClean="0">
                          <a:effectLst/>
                          <a:latin typeface="Times New Roman" panose="02020603050405020304" pitchFamily="18" charset="0"/>
                          <a:cs typeface="Times New Roman" panose="02020603050405020304" pitchFamily="18" charset="0"/>
                        </a:rPr>
                        <a:t>+</a:t>
                      </a:r>
                      <a:r>
                        <a:rPr lang="en-US" sz="3000" baseline="0" dirty="0" smtClean="0">
                          <a:effectLst/>
                          <a:latin typeface="Times New Roman" panose="02020603050405020304" pitchFamily="18" charset="0"/>
                          <a:cs typeface="Times New Roman" panose="02020603050405020304" pitchFamily="18" charset="0"/>
                        </a:rPr>
                        <a:t> </a:t>
                      </a:r>
                      <a:r>
                        <a:rPr lang="en-US" sz="3000" dirty="0" err="1" smtClean="0">
                          <a:effectLst/>
                          <a:latin typeface="Times New Roman" panose="02020603050405020304" pitchFamily="18" charset="0"/>
                          <a:cs typeface="Times New Roman" panose="02020603050405020304" pitchFamily="18" charset="0"/>
                        </a:rPr>
                        <a:t>Đây</a:t>
                      </a:r>
                      <a:r>
                        <a:rPr lang="en-US" sz="3000" dirty="0" smtClean="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cs typeface="Times New Roman" panose="02020603050405020304" pitchFamily="18" charset="0"/>
                        </a:rPr>
                        <a:t>dịch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duy</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nhất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hoặc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độc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đáo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nhất</a:t>
                      </a:r>
                      <a:r>
                        <a:rPr lang="en-US" sz="3000" dirty="0" smtClean="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3000" dirty="0" smtClean="0">
                          <a:effectLst/>
                          <a:latin typeface="Times New Roman" panose="02020603050405020304" pitchFamily="18" charset="0"/>
                          <a:cs typeface="Times New Roman" panose="02020603050405020304" pitchFamily="18" charset="0"/>
                        </a:rPr>
                        <a:t>a. </a:t>
                      </a:r>
                      <a:r>
                        <a:rPr lang="vi-VN" sz="3000" dirty="0" smtClean="0">
                          <a:effectLst/>
                          <a:latin typeface="Times New Roman" panose="02020603050405020304" pitchFamily="18" charset="0"/>
                          <a:cs typeface="Times New Roman" panose="02020603050405020304" pitchFamily="18" charset="0"/>
                        </a:rPr>
                        <a:t>Cách sửa</a:t>
                      </a:r>
                      <a:r>
                        <a:rPr lang="en-US" sz="3000" dirty="0" smtClean="0">
                          <a:effectLst/>
                          <a:latin typeface="Times New Roman" panose="02020603050405020304" pitchFamily="18" charset="0"/>
                          <a:cs typeface="Times New Roman" panose="02020603050405020304" pitchFamily="18" charset="0"/>
                        </a:rPr>
                        <a:t>: T</a:t>
                      </a:r>
                      <a:r>
                        <a:rPr lang="vi-VN" sz="3000" dirty="0" smtClean="0">
                          <a:effectLst/>
                          <a:latin typeface="Times New Roman" panose="02020603050405020304" pitchFamily="18" charset="0"/>
                          <a:cs typeface="Times New Roman" panose="02020603050405020304" pitchFamily="18" charset="0"/>
                        </a:rPr>
                        <a:t>hêm các từ phù hợp để làm nổi bật thông tin duy nhất trong câu văn</a:t>
                      </a:r>
                      <a:r>
                        <a:rPr lang="en-US" sz="3000" dirty="0" smtClean="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vi-VN" sz="3000" dirty="0" smtClean="0">
                          <a:effectLst/>
                          <a:latin typeface="Times New Roman" panose="02020603050405020304" pitchFamily="18" charset="0"/>
                          <a:cs typeface="Times New Roman" panose="02020603050405020304" pitchFamily="18" charset="0"/>
                        </a:rPr>
                        <a:t>VD:  Đây là dung dịch độc hại nhất.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08259"/>
                  </a:ext>
                </a:extLst>
              </a:tr>
            </a:tbl>
          </a:graphicData>
        </a:graphic>
      </p:graphicFrame>
      <p:cxnSp>
        <p:nvCxnSpPr>
          <p:cNvPr id="6" name="Straight Connector 5"/>
          <p:cNvCxnSpPr/>
          <p:nvPr/>
        </p:nvCxnSpPr>
        <p:spPr>
          <a:xfrm>
            <a:off x="1579418" y="900545"/>
            <a:ext cx="0" cy="6788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6043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627717"/>
            <a:ext cx="1852246" cy="302455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24324343"/>
              </p:ext>
            </p:extLst>
          </p:nvPr>
        </p:nvGraphicFramePr>
        <p:xfrm>
          <a:off x="625261" y="277574"/>
          <a:ext cx="10221430" cy="6247384"/>
        </p:xfrm>
        <a:graphic>
          <a:graphicData uri="http://schemas.openxmlformats.org/drawingml/2006/table">
            <a:tbl>
              <a:tblPr firstRow="1" firstCol="1" bandRow="1">
                <a:tableStyleId>{93296810-A885-4BE3-A3E7-6D5BEEA58F35}</a:tableStyleId>
              </a:tblPr>
              <a:tblGrid>
                <a:gridCol w="6961395">
                  <a:extLst>
                    <a:ext uri="{9D8B030D-6E8A-4147-A177-3AD203B41FA5}">
                      <a16:colId xmlns:a16="http://schemas.microsoft.com/office/drawing/2014/main" val="1757110113"/>
                    </a:ext>
                  </a:extLst>
                </a:gridCol>
                <a:gridCol w="3260035">
                  <a:extLst>
                    <a:ext uri="{9D8B030D-6E8A-4147-A177-3AD203B41FA5}">
                      <a16:colId xmlns:a16="http://schemas.microsoft.com/office/drawing/2014/main" val="1796988081"/>
                    </a:ext>
                  </a:extLst>
                </a:gridCol>
              </a:tblGrid>
              <a:tr h="108783">
                <a:tc>
                  <a:txBody>
                    <a:bodyPr/>
                    <a:lstStyle/>
                    <a:p>
                      <a:pPr algn="l">
                        <a:lnSpc>
                          <a:spcPct val="150000"/>
                        </a:lnSpc>
                        <a:spcAft>
                          <a:spcPts val="0"/>
                        </a:spcAft>
                      </a:pPr>
                      <a:r>
                        <a:rPr lang="en-US" sz="2800" dirty="0" err="1" smtClean="0">
                          <a:solidFill>
                            <a:srgbClr val="FF0000"/>
                          </a:solidFill>
                          <a:effectLst/>
                          <a:latin typeface="Times New Roman" panose="02020603050405020304" pitchFamily="18" charset="0"/>
                          <a:cs typeface="Times New Roman" panose="02020603050405020304" pitchFamily="18" charset="0"/>
                        </a:rPr>
                        <a:t>Bài</a:t>
                      </a:r>
                      <a:r>
                        <a:rPr lang="en-US" sz="2800" baseline="0" dirty="0" smtClean="0">
                          <a:solidFill>
                            <a:srgbClr val="FF0000"/>
                          </a:solidFill>
                          <a:effectLst/>
                          <a:latin typeface="Times New Roman" panose="02020603050405020304" pitchFamily="18" charset="0"/>
                          <a:cs typeface="Times New Roman" panose="02020603050405020304" pitchFamily="18" charset="0"/>
                        </a:rPr>
                        <a:t> 3</a:t>
                      </a:r>
                      <a:r>
                        <a:rPr lang="en-US" sz="2800" baseline="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Lỗi</a:t>
                      </a:r>
                      <a:r>
                        <a:rPr lang="en-US" sz="2800" dirty="0" smtClean="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Sửa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511577"/>
                  </a:ext>
                </a:extLst>
              </a:tr>
              <a:tr h="1522968">
                <a:tc>
                  <a:txBody>
                    <a:bodyPr/>
                    <a:lstStyle/>
                    <a:p>
                      <a:pPr algn="just">
                        <a:lnSpc>
                          <a:spcPct val="150000"/>
                        </a:lnSpc>
                        <a:spcAft>
                          <a:spcPts val="0"/>
                        </a:spcAft>
                      </a:pPr>
                      <a:r>
                        <a:rPr lang="en-US" sz="2800" dirty="0" smtClean="0">
                          <a:effectLst/>
                          <a:latin typeface="Times New Roman" panose="02020603050405020304" pitchFamily="18" charset="0"/>
                          <a:cs typeface="Times New Roman" panose="02020603050405020304" pitchFamily="18" charset="0"/>
                        </a:rPr>
                        <a:t>b. </a:t>
                      </a:r>
                      <a:r>
                        <a:rPr lang="en-US" sz="2800" dirty="0" err="1" smtClean="0">
                          <a:effectLst/>
                          <a:latin typeface="Times New Roman" panose="02020603050405020304" pitchFamily="18" charset="0"/>
                          <a:cs typeface="Times New Roman" panose="02020603050405020304" pitchFamily="18" charset="0"/>
                        </a:rPr>
                        <a:t>Lỗi</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02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Áp dụng phương pháp học tập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là đi</a:t>
                      </a:r>
                      <a:r>
                        <a:rPr lang="en-US" sz="2800" dirty="0" err="1">
                          <a:effectLst/>
                          <a:latin typeface="Times New Roman" panose="02020603050405020304" pitchFamily="18" charset="0"/>
                          <a:cs typeface="Times New Roman" panose="02020603050405020304" pitchFamily="18" charset="0"/>
                        </a:rPr>
                        <a:t>ều</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quan 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duy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VD: </a:t>
                      </a:r>
                      <a:r>
                        <a:rPr lang="en-US" sz="2800" dirty="0" err="1">
                          <a:effectLst/>
                          <a:latin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7812273"/>
                  </a:ext>
                </a:extLst>
              </a:tr>
            </a:tbl>
          </a:graphicData>
        </a:graphic>
      </p:graphicFrame>
      <p:cxnSp>
        <p:nvCxnSpPr>
          <p:cNvPr id="6" name="Straight Connector 5"/>
          <p:cNvCxnSpPr/>
          <p:nvPr/>
        </p:nvCxnSpPr>
        <p:spPr>
          <a:xfrm>
            <a:off x="1898072" y="304800"/>
            <a:ext cx="27709" cy="57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1353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197253" y="227222"/>
            <a:ext cx="148149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BÀI 3</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676034106"/>
              </p:ext>
            </p:extLst>
          </p:nvPr>
        </p:nvGraphicFramePr>
        <p:xfrm>
          <a:off x="417443" y="928737"/>
          <a:ext cx="11559209" cy="5684012"/>
        </p:xfrm>
        <a:graphic>
          <a:graphicData uri="http://schemas.openxmlformats.org/drawingml/2006/table">
            <a:tbl>
              <a:tblPr firstRow="1" firstCol="1" bandRow="1">
                <a:tableStyleId>{93296810-A885-4BE3-A3E7-6D5BEEA58F35}</a:tableStyleId>
              </a:tblPr>
              <a:tblGrid>
                <a:gridCol w="1337779">
                  <a:extLst>
                    <a:ext uri="{9D8B030D-6E8A-4147-A177-3AD203B41FA5}">
                      <a16:colId xmlns:a16="http://schemas.microsoft.com/office/drawing/2014/main" val="140437724"/>
                    </a:ext>
                  </a:extLst>
                </a:gridCol>
                <a:gridCol w="5278873">
                  <a:extLst>
                    <a:ext uri="{9D8B030D-6E8A-4147-A177-3AD203B41FA5}">
                      <a16:colId xmlns:a16="http://schemas.microsoft.com/office/drawing/2014/main" val="1757110113"/>
                    </a:ext>
                  </a:extLst>
                </a:gridCol>
                <a:gridCol w="4942557">
                  <a:extLst>
                    <a:ext uri="{9D8B030D-6E8A-4147-A177-3AD203B41FA5}">
                      <a16:colId xmlns:a16="http://schemas.microsoft.com/office/drawing/2014/main" val="1796988081"/>
                    </a:ext>
                  </a:extLst>
                </a:gridCol>
              </a:tblGrid>
              <a:tr h="108783">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Câu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Lỗi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Sửa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511577"/>
                  </a:ext>
                </a:extLst>
              </a:tr>
              <a:tr h="979051">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Lỗi</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câu</a:t>
                      </a:r>
                      <a:r>
                        <a:rPr lang="en-US" sz="2800" baseline="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mơ</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02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cụm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say </a:t>
                      </a:r>
                      <a:r>
                        <a:rPr lang="en-US" sz="2800" dirty="0" err="1">
                          <a:effectLst/>
                          <a:latin typeface="Times New Roman" panose="02020603050405020304" pitchFamily="18" charset="0"/>
                          <a:cs typeface="Times New Roman" panose="02020603050405020304" pitchFamily="18" charset="0"/>
                        </a:rPr>
                        <a:t>sưa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say </a:t>
                      </a:r>
                      <a:r>
                        <a:rPr lang="en-US" sz="2800" dirty="0" err="1">
                          <a:effectLst/>
                          <a:latin typeface="Times New Roman" panose="02020603050405020304" pitchFamily="18" charset="0"/>
                          <a:cs typeface="Times New Roman" panose="02020603050405020304" pitchFamily="18" charset="0"/>
                        </a:rPr>
                        <a:t>sưa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Cách sửa</a:t>
                      </a:r>
                      <a:r>
                        <a:rPr lang="en-US" sz="2800" dirty="0">
                          <a:effectLst/>
                          <a:latin typeface="Times New Roman" panose="02020603050405020304" pitchFamily="18" charset="0"/>
                          <a:cs typeface="Times New Roman" panose="02020603050405020304" pitchFamily="18" charset="0"/>
                        </a:rPr>
                        <a:t>: T</a:t>
                      </a:r>
                      <a:r>
                        <a:rPr lang="vi-VN" sz="2800" dirty="0">
                          <a:effectLst/>
                          <a:latin typeface="Times New Roman" panose="02020603050405020304" pitchFamily="18" charset="0"/>
                          <a:cs typeface="Times New Roman" panose="02020603050405020304" pitchFamily="18" charset="0"/>
                        </a:rPr>
                        <a:t>hêm các từ phù hợp để làm nổi bật thông tin duy nhất trong câu văn</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VD. </a:t>
                      </a:r>
                      <a:r>
                        <a:rPr lang="vi-VN" sz="2800" dirty="0">
                          <a:effectLst/>
                          <a:latin typeface="Times New Roman" panose="02020603050405020304" pitchFamily="18" charset="0"/>
                          <a:cs typeface="Times New Roman" panose="02020603050405020304" pitchFamily="18" charset="0"/>
                        </a:rPr>
                        <a:t>Cả nhà đang hát say sưa theo ca sĩ.</a:t>
                      </a: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447938"/>
                  </a:ext>
                </a:extLst>
              </a:tr>
            </a:tbl>
          </a:graphicData>
        </a:graphic>
      </p:graphicFrame>
    </p:spTree>
    <p:extLst>
      <p:ext uri="{BB962C8B-B14F-4D97-AF65-F5344CB8AC3E}">
        <p14:creationId xmlns:p14="http://schemas.microsoft.com/office/powerpoint/2010/main" val="42301060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197253" y="227222"/>
            <a:ext cx="148149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BÀI 3</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2486562565"/>
              </p:ext>
            </p:extLst>
          </p:nvPr>
        </p:nvGraphicFramePr>
        <p:xfrm>
          <a:off x="417443" y="928737"/>
          <a:ext cx="11559209" cy="5043932"/>
        </p:xfrm>
        <a:graphic>
          <a:graphicData uri="http://schemas.openxmlformats.org/drawingml/2006/table">
            <a:tbl>
              <a:tblPr firstRow="1" firstCol="1" bandRow="1">
                <a:tableStyleId>{93296810-A885-4BE3-A3E7-6D5BEEA58F35}</a:tableStyleId>
              </a:tblPr>
              <a:tblGrid>
                <a:gridCol w="1337779">
                  <a:extLst>
                    <a:ext uri="{9D8B030D-6E8A-4147-A177-3AD203B41FA5}">
                      <a16:colId xmlns:a16="http://schemas.microsoft.com/office/drawing/2014/main" val="140437724"/>
                    </a:ext>
                  </a:extLst>
                </a:gridCol>
                <a:gridCol w="5278873">
                  <a:extLst>
                    <a:ext uri="{9D8B030D-6E8A-4147-A177-3AD203B41FA5}">
                      <a16:colId xmlns:a16="http://schemas.microsoft.com/office/drawing/2014/main" val="1757110113"/>
                    </a:ext>
                  </a:extLst>
                </a:gridCol>
                <a:gridCol w="4942557">
                  <a:extLst>
                    <a:ext uri="{9D8B030D-6E8A-4147-A177-3AD203B41FA5}">
                      <a16:colId xmlns:a16="http://schemas.microsoft.com/office/drawing/2014/main" val="1796988081"/>
                    </a:ext>
                  </a:extLst>
                </a:gridCol>
              </a:tblGrid>
              <a:tr h="108783">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Câu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Lỗi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Sửa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511577"/>
                  </a:ext>
                </a:extLst>
              </a:tr>
              <a:tr h="979051">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Lỗi</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câu</a:t>
                      </a:r>
                      <a:r>
                        <a:rPr lang="en-US" sz="2800" baseline="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mơ</a:t>
                      </a:r>
                      <a:r>
                        <a:rPr lang="en-US" sz="2800" dirty="0" smtClean="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Cách sửa</a:t>
                      </a:r>
                      <a:r>
                        <a:rPr lang="en-US" sz="2800" dirty="0">
                          <a:effectLst/>
                          <a:latin typeface="Times New Roman" panose="02020603050405020304" pitchFamily="18" charset="0"/>
                          <a:cs typeface="Times New Roman" panose="02020603050405020304" pitchFamily="18" charset="0"/>
                        </a:rPr>
                        <a:t>: T</a:t>
                      </a:r>
                      <a:r>
                        <a:rPr lang="vi-VN" sz="2800" dirty="0">
                          <a:effectLst/>
                          <a:latin typeface="Times New Roman" panose="02020603050405020304" pitchFamily="18" charset="0"/>
                          <a:cs typeface="Times New Roman" panose="02020603050405020304" pitchFamily="18" charset="0"/>
                        </a:rPr>
                        <a:t>hêm các từ phù hợp để làm nổi bật thông tin duy nhất trong câu văn</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VD. </a:t>
                      </a:r>
                      <a:r>
                        <a:rPr lang="vi-VN" sz="2800" dirty="0">
                          <a:effectLst/>
                          <a:latin typeface="Times New Roman" panose="02020603050405020304" pitchFamily="18" charset="0"/>
                          <a:cs typeface="Times New Roman" panose="02020603050405020304" pitchFamily="18" charset="0"/>
                        </a:rPr>
                        <a:t>Trong trận đấu bóng, hàng trăm người ngồi xem đánh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97" marR="47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884324"/>
                  </a:ext>
                </a:extLst>
              </a:tr>
            </a:tbl>
          </a:graphicData>
        </a:graphic>
      </p:graphicFrame>
    </p:spTree>
    <p:extLst>
      <p:ext uri="{BB962C8B-B14F-4D97-AF65-F5344CB8AC3E}">
        <p14:creationId xmlns:p14="http://schemas.microsoft.com/office/powerpoint/2010/main" val="27024143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4003121" y="451341"/>
            <a:ext cx="293381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VẬN DỤNG</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Picture 7">
            <a:extLst>
              <a:ext uri="{FF2B5EF4-FFF2-40B4-BE49-F238E27FC236}">
                <a16:creationId xmlns:a16="http://schemas.microsoft.com/office/drawing/2014/main" id="{CCFEE126-34EB-4314-B42B-6E9A348366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1760" y="1105750"/>
            <a:ext cx="5408514" cy="44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F3B090F4-F9D6-41E8-B275-DBAE591972D7}"/>
              </a:ext>
            </a:extLst>
          </p:cNvPr>
          <p:cNvSpPr/>
          <p:nvPr/>
        </p:nvSpPr>
        <p:spPr>
          <a:xfrm>
            <a:off x="6735356" y="1159227"/>
            <a:ext cx="4608458" cy="288013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Rectangle 4"/>
          <p:cNvSpPr/>
          <p:nvPr/>
        </p:nvSpPr>
        <p:spPr>
          <a:xfrm>
            <a:off x="505054" y="2223475"/>
            <a:ext cx="5039000" cy="2554545"/>
          </a:xfrm>
          <a:prstGeom prst="rect">
            <a:avLst/>
          </a:prstGeom>
        </p:spPr>
        <p:txBody>
          <a:bodyPr wrap="square">
            <a:spAutoFit/>
          </a:bodyPr>
          <a:lstStyle/>
          <a:p>
            <a:pPr algn="just"/>
            <a:r>
              <a:rPr lang="nl-NL" sz="3200" b="1" dirty="0">
                <a:solidFill>
                  <a:srgbClr val="0070C0"/>
                </a:solidFill>
                <a:latin typeface="Times New Roman" panose="02020603050405020304" pitchFamily="18" charset="0"/>
                <a:cs typeface="Times New Roman" panose="02020603050405020304" pitchFamily="18" charset="0"/>
              </a:rPr>
              <a:t>Bài tập:</a:t>
            </a:r>
            <a:r>
              <a:rPr lang="nl-NL" sz="3200" dirty="0">
                <a:solidFill>
                  <a:srgbClr val="0070C0"/>
                </a:solidFill>
                <a:latin typeface="Times New Roman" panose="02020603050405020304" pitchFamily="18" charset="0"/>
                <a:cs typeface="Times New Roman" panose="02020603050405020304" pitchFamily="18" charset="0"/>
              </a:rPr>
              <a:t> Báo cáo </a:t>
            </a:r>
            <a:r>
              <a:rPr lang="vi-VN" sz="3200" dirty="0">
                <a:solidFill>
                  <a:srgbClr val="0070C0"/>
                </a:solidFill>
                <a:latin typeface="Times New Roman" panose="02020603050405020304" pitchFamily="18" charset="0"/>
                <a:cs typeface="Times New Roman" panose="02020603050405020304" pitchFamily="18" charset="0"/>
              </a:rPr>
              <a:t>kết quả khảo sát về lỗi lô gích và lỗi diễn đạt mơ hồ trên một hoặc một số trang báo điện </a:t>
            </a:r>
            <a:r>
              <a:rPr lang="vi-VN" sz="3200" dirty="0" smtClean="0">
                <a:solidFill>
                  <a:srgbClr val="0070C0"/>
                </a:solidFill>
                <a:latin typeface="Times New Roman" panose="02020603050405020304" pitchFamily="18" charset="0"/>
                <a:cs typeface="Times New Roman" panose="02020603050405020304" pitchFamily="18" charset="0"/>
              </a:rPr>
              <a:t>tử</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hướng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dẫn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về</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làm</a:t>
            </a:r>
            <a:r>
              <a:rPr lang="en-US" sz="3200" dirty="0" smtClean="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675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7978773" y="70660"/>
            <a:ext cx="293381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VẬN DỤNG</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Picture 7">
            <a:extLst>
              <a:ext uri="{FF2B5EF4-FFF2-40B4-BE49-F238E27FC236}">
                <a16:creationId xmlns:a16="http://schemas.microsoft.com/office/drawing/2014/main" id="{CCFEE126-34EB-4314-B42B-6E9A348366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1760" y="1105750"/>
            <a:ext cx="5408514" cy="44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F3B090F4-F9D6-41E8-B275-DBAE591972D7}"/>
              </a:ext>
            </a:extLst>
          </p:cNvPr>
          <p:cNvSpPr/>
          <p:nvPr/>
        </p:nvSpPr>
        <p:spPr>
          <a:xfrm>
            <a:off x="6735356" y="1159227"/>
            <a:ext cx="4608458" cy="288013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Rectangle 4"/>
          <p:cNvSpPr/>
          <p:nvPr/>
        </p:nvSpPr>
        <p:spPr>
          <a:xfrm>
            <a:off x="617442" y="231107"/>
            <a:ext cx="5921116" cy="6555641"/>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ý: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Tiểu biểu là các trang sau:</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Trang </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Trang </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Trang </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Trang </a:t>
            </a:r>
            <a:endParaRPr lang="en-US"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 Trang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gích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 </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5489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鲜花, 花瓶, 植物, 餐桌&#10;&#10;描述已自动生成">
            <a:extLst>
              <a:ext uri="{FF2B5EF4-FFF2-40B4-BE49-F238E27FC236}">
                <a16:creationId xmlns:a16="http://schemas.microsoft.com/office/drawing/2014/main" id="{D937E46D-5356-4664-9F48-5066AC1C84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4" name="图片 3" descr="图片包含 鲜花, 餐桌&#10;&#10;描述已自动生成">
            <a:extLst>
              <a:ext uri="{FF2B5EF4-FFF2-40B4-BE49-F238E27FC236}">
                <a16:creationId xmlns:a16="http://schemas.microsoft.com/office/drawing/2014/main" id="{7783F080-412C-465E-990E-7C10FEB9FB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24"/>
          <a:stretch/>
        </p:blipFill>
        <p:spPr>
          <a:xfrm rot="5400000">
            <a:off x="1444620" y="760092"/>
            <a:ext cx="4363656" cy="5396895"/>
          </a:xfrm>
          <a:prstGeom prst="rect">
            <a:avLst/>
          </a:prstGeom>
        </p:spPr>
      </p:pic>
      <p:sp>
        <p:nvSpPr>
          <p:cNvPr id="8" name="椭圆 7">
            <a:extLst>
              <a:ext uri="{FF2B5EF4-FFF2-40B4-BE49-F238E27FC236}">
                <a16:creationId xmlns:a16="http://schemas.microsoft.com/office/drawing/2014/main" id="{B33287FC-CE49-4CC4-A1ED-80E26AF0ED03}"/>
              </a:ext>
            </a:extLst>
          </p:cNvPr>
          <p:cNvSpPr/>
          <p:nvPr/>
        </p:nvSpPr>
        <p:spPr>
          <a:xfrm>
            <a:off x="4016915" y="2453407"/>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9" name="椭圆 8">
            <a:extLst>
              <a:ext uri="{FF2B5EF4-FFF2-40B4-BE49-F238E27FC236}">
                <a16:creationId xmlns:a16="http://schemas.microsoft.com/office/drawing/2014/main" id="{371208CB-64CF-4767-98BC-31F05F16D36B}"/>
              </a:ext>
            </a:extLst>
          </p:cNvPr>
          <p:cNvSpPr/>
          <p:nvPr/>
        </p:nvSpPr>
        <p:spPr>
          <a:xfrm>
            <a:off x="3761588" y="2270655"/>
            <a:ext cx="97789" cy="97789"/>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 name="Rectangle 1"/>
          <p:cNvSpPr/>
          <p:nvPr/>
        </p:nvSpPr>
        <p:spPr>
          <a:xfrm>
            <a:off x="2364431" y="2374517"/>
            <a:ext cx="1987435" cy="1384995"/>
          </a:xfrm>
          <a:prstGeom prst="rect">
            <a:avLst/>
          </a:prstGeom>
        </p:spPr>
        <p:txBody>
          <a:bodyPr wrap="square">
            <a:spAutoFit/>
          </a:bodyPr>
          <a:lstStyle/>
          <a:p>
            <a:pPr algn="ctr"/>
            <a:r>
              <a:rPr lang="vi-VN" sz="2800" b="1" dirty="0">
                <a:latin typeface="Times New Roman" panose="02020603050405020304" pitchFamily="18" charset="0"/>
                <a:ea typeface="Calibri" panose="020F0502020204030204" pitchFamily="34" charset="0"/>
              </a:rPr>
              <a:t>HOẠT ĐỘNG 1</a:t>
            </a:r>
            <a:r>
              <a:rPr lang="vi-VN" sz="2800" b="1" dirty="0" smtClean="0">
                <a:latin typeface="Times New Roman" panose="02020603050405020304" pitchFamily="18" charset="0"/>
                <a:ea typeface="Calibri" panose="020F0502020204030204" pitchFamily="34" charset="0"/>
              </a:rPr>
              <a:t>:</a:t>
            </a:r>
            <a:r>
              <a:rPr lang="en-US" sz="2800" b="1" dirty="0" smtClean="0">
                <a:latin typeface="Times New Roman" panose="02020603050405020304" pitchFamily="18" charset="0"/>
                <a:ea typeface="Calibri" panose="020F0502020204030204" pitchFamily="34" charset="0"/>
              </a:rPr>
              <a:t> </a:t>
            </a:r>
          </a:p>
          <a:p>
            <a:pPr algn="ctr"/>
            <a:r>
              <a:rPr lang="en-US" sz="2800" b="1" dirty="0" smtClean="0">
                <a:latin typeface="Times New Roman" panose="02020603050405020304" pitchFamily="18" charset="0"/>
              </a:rPr>
              <a:t>MỞ ĐẦU</a:t>
            </a:r>
            <a:endParaRPr lang="en-US" sz="2800" dirty="0"/>
          </a:p>
        </p:txBody>
      </p:sp>
      <p:sp>
        <p:nvSpPr>
          <p:cNvPr id="5" name="Rectangle 4"/>
          <p:cNvSpPr/>
          <p:nvPr/>
        </p:nvSpPr>
        <p:spPr>
          <a:xfrm>
            <a:off x="6163732" y="2035994"/>
            <a:ext cx="5188801" cy="3108543"/>
          </a:xfrm>
          <a:prstGeom prst="rect">
            <a:avLst/>
          </a:prstGeom>
        </p:spPr>
        <p:txBody>
          <a:bodyPr wrap="square">
            <a:spAutoFit/>
          </a:bodyPr>
          <a:lstStyle/>
          <a:p>
            <a:pPr algn="just"/>
            <a:r>
              <a:rPr lang="en-US" sz="2800" dirty="0" err="1">
                <a:solidFill>
                  <a:schemeClr val="accent2">
                    <a:lumMod val="75000"/>
                  </a:schemeClr>
                </a:solidFill>
                <a:latin typeface="Times New Roman" panose="02020603050405020304" pitchFamily="18" charset="0"/>
                <a:ea typeface="Times New Roman" panose="02020603050405020304" pitchFamily="18" charset="0"/>
              </a:rPr>
              <a:t>Xem</a:t>
            </a:r>
            <a:r>
              <a:rPr lang="en-US" sz="2800" dirty="0">
                <a:solidFill>
                  <a:schemeClr val="accent2">
                    <a:lumMod val="75000"/>
                  </a:schemeClr>
                </a:solidFill>
                <a:latin typeface="Times New Roman" panose="02020603050405020304" pitchFamily="18" charset="0"/>
                <a:ea typeface="Times New Roman" panose="02020603050405020304" pitchFamily="18" charset="0"/>
              </a:rPr>
              <a:t> video </a:t>
            </a:r>
            <a:r>
              <a:rPr lang="en-US" sz="2800" i="1" dirty="0" err="1">
                <a:solidFill>
                  <a:schemeClr val="accent2">
                    <a:lumMod val="75000"/>
                  </a:schemeClr>
                </a:solidFill>
                <a:latin typeface="Times New Roman" panose="02020603050405020304" pitchFamily="18" charset="0"/>
                <a:ea typeface="Times New Roman" panose="02020603050405020304" pitchFamily="18" charset="0"/>
              </a:rPr>
              <a:t>Hỏi</a:t>
            </a:r>
            <a:r>
              <a:rPr lang="en-US" sz="2800" i="1" dirty="0">
                <a:solidFill>
                  <a:schemeClr val="accent2">
                    <a:lumMod val="75000"/>
                  </a:schemeClr>
                </a:solidFill>
                <a:latin typeface="Times New Roman" panose="02020603050405020304" pitchFamily="18" charset="0"/>
                <a:ea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ea typeface="Times New Roman" panose="02020603050405020304" pitchFamily="18" charset="0"/>
              </a:rPr>
              <a:t>xiên</a:t>
            </a:r>
            <a:r>
              <a:rPr lang="en-US" sz="2800" i="1" dirty="0">
                <a:solidFill>
                  <a:schemeClr val="accent2">
                    <a:lumMod val="75000"/>
                  </a:schemeClr>
                </a:solidFill>
                <a:latin typeface="Times New Roman" panose="02020603050405020304" pitchFamily="18" charset="0"/>
                <a:ea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ea typeface="Times New Roman" panose="02020603050405020304" pitchFamily="18" charset="0"/>
              </a:rPr>
              <a:t>đáp</a:t>
            </a:r>
            <a:r>
              <a:rPr lang="en-US" sz="2800" i="1" dirty="0">
                <a:solidFill>
                  <a:schemeClr val="accent2">
                    <a:lumMod val="75000"/>
                  </a:schemeClr>
                </a:solidFill>
                <a:latin typeface="Times New Roman" panose="02020603050405020304" pitchFamily="18" charset="0"/>
                <a:ea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ea typeface="Times New Roman" panose="02020603050405020304" pitchFamily="18" charset="0"/>
              </a:rPr>
              <a:t>xẹo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của</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Xuân</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Bắc</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và</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Giáo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sư</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Cù</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Trọng</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Xoay</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và</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trả</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lời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câu</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hỏi</a:t>
            </a:r>
            <a:r>
              <a:rPr lang="en-US" sz="2800" dirty="0">
                <a:solidFill>
                  <a:schemeClr val="accent2">
                    <a:lumMod val="75000"/>
                  </a:schemeClr>
                </a:solidFill>
                <a:latin typeface="Times New Roman" panose="02020603050405020304" pitchFamily="18" charset="0"/>
                <a:ea typeface="Times New Roman" panose="02020603050405020304" pitchFamily="18" charset="0"/>
              </a:rPr>
              <a:t>: Theo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em</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những</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lời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đối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thoại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nào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của</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Xuân</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Bắc</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và</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Giáo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sư</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Cù</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Trọng</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Xoay</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đã</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tạo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nên</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tiếng</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cười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cho</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người</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xem</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Vì</a:t>
            </a:r>
            <a:r>
              <a:rPr lang="en-US" sz="2800" dirty="0">
                <a:solidFill>
                  <a:schemeClr val="accent2">
                    <a:lumMod val="75000"/>
                  </a:schemeClr>
                </a:solidFill>
                <a:latin typeface="Times New Roman" panose="02020603050405020304" pitchFamily="18" charset="0"/>
                <a:ea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Times New Roman" panose="02020603050405020304" pitchFamily="18" charset="0"/>
              </a:rPr>
              <a:t>sao</a:t>
            </a:r>
            <a:r>
              <a:rPr lang="en-US" sz="2800" dirty="0">
                <a:solidFill>
                  <a:schemeClr val="accent2">
                    <a:lumMod val="75000"/>
                  </a:schemeClr>
                </a:solidFill>
                <a:latin typeface="Times New Roman" panose="02020603050405020304" pitchFamily="18" charset="0"/>
                <a:ea typeface="Times New Roman" panose="02020603050405020304" pitchFamily="18" charset="0"/>
              </a:rPr>
              <a:t>?</a:t>
            </a:r>
            <a:endParaRPr lang="en-US" sz="2800" dirty="0">
              <a:solidFill>
                <a:schemeClr val="accent2">
                  <a:lumMod val="75000"/>
                </a:schemeClr>
              </a:solidFill>
            </a:endParaRPr>
          </a:p>
        </p:txBody>
      </p:sp>
    </p:spTree>
    <p:extLst>
      <p:ext uri="{BB962C8B-B14F-4D97-AF65-F5344CB8AC3E}">
        <p14:creationId xmlns:p14="http://schemas.microsoft.com/office/powerpoint/2010/main" val="137302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2849758" y="265727"/>
            <a:ext cx="6492483"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H</a:t>
            </a:r>
            <a:r>
              <a:rPr lang="vi-VN" altLang="zh-CN" sz="4000" b="1" dirty="0" smtClean="0">
                <a:solidFill>
                  <a:srgbClr val="FF0000"/>
                </a:solidFill>
                <a:latin typeface="Times New Roman" panose="02020603050405020304" pitchFamily="18" charset="0"/>
                <a:cs typeface="Times New Roman" panose="02020603050405020304" pitchFamily="18" charset="0"/>
                <a:sym typeface="+mn-lt"/>
              </a:rPr>
              <a:t>ƯỚNG DẪN</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HỌC Ở NHÀ</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Picture 7">
            <a:extLst>
              <a:ext uri="{FF2B5EF4-FFF2-40B4-BE49-F238E27FC236}">
                <a16:creationId xmlns:a16="http://schemas.microsoft.com/office/drawing/2014/main" id="{CCFEE126-34EB-4314-B42B-6E9A348366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1760" y="1105750"/>
            <a:ext cx="5408514" cy="44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F3B090F4-F9D6-41E8-B275-DBAE591972D7}"/>
              </a:ext>
            </a:extLst>
          </p:cNvPr>
          <p:cNvSpPr/>
          <p:nvPr/>
        </p:nvSpPr>
        <p:spPr>
          <a:xfrm>
            <a:off x="6735356" y="1159227"/>
            <a:ext cx="4608458" cy="288013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Rectangle 4"/>
          <p:cNvSpPr/>
          <p:nvPr/>
        </p:nvSpPr>
        <p:spPr>
          <a:xfrm>
            <a:off x="505054" y="1826308"/>
            <a:ext cx="5430246" cy="3697166"/>
          </a:xfrm>
          <a:prstGeom prst="rect">
            <a:avLst/>
          </a:prstGeom>
        </p:spPr>
        <p:txBody>
          <a:bodyPr wrap="square">
            <a:spAutoFit/>
          </a:bodyPr>
          <a:lstStyle/>
          <a:p>
            <a:pPr algn="just">
              <a:lnSpc>
                <a:spcPct val="150000"/>
              </a:lnSpc>
            </a:pPr>
            <a:r>
              <a:rPr lang="pt-BR" sz="3200" dirty="0">
                <a:solidFill>
                  <a:srgbClr val="0070C0"/>
                </a:solidFill>
                <a:latin typeface="Times New Roman" panose="02020603050405020304" pitchFamily="18" charset="0"/>
                <a:cs typeface="Times New Roman" panose="02020603050405020304" pitchFamily="18" charset="0"/>
              </a:rPr>
              <a:t>- </a:t>
            </a:r>
            <a:r>
              <a:rPr lang="pt-BR" sz="3200" b="1" dirty="0">
                <a:solidFill>
                  <a:srgbClr val="0070C0"/>
                </a:solidFill>
                <a:latin typeface="Times New Roman" panose="02020603050405020304" pitchFamily="18" charset="0"/>
                <a:cs typeface="Times New Roman" panose="02020603050405020304" pitchFamily="18" charset="0"/>
              </a:rPr>
              <a:t>Tìm </a:t>
            </a:r>
            <a:r>
              <a:rPr lang="vi-VN" sz="3200" b="1" dirty="0">
                <a:solidFill>
                  <a:srgbClr val="0070C0"/>
                </a:solidFill>
                <a:latin typeface="Times New Roman" panose="02020603050405020304" pitchFamily="18" charset="0"/>
                <a:cs typeface="Times New Roman" panose="02020603050405020304" pitchFamily="18" charset="0"/>
              </a:rPr>
              <a:t>thêm </a:t>
            </a:r>
            <a:r>
              <a:rPr lang="vi-VN" sz="3200" dirty="0">
                <a:solidFill>
                  <a:srgbClr val="0070C0"/>
                </a:solidFill>
                <a:latin typeface="Times New Roman" panose="02020603050405020304" pitchFamily="18" charset="0"/>
                <a:cs typeface="Times New Roman" panose="02020603050405020304" pitchFamily="18" charset="0"/>
              </a:rPr>
              <a:t>ngữ liệu về </a:t>
            </a:r>
            <a:r>
              <a:rPr lang="nl-NL" sz="3200" dirty="0">
                <a:solidFill>
                  <a:srgbClr val="0070C0"/>
                </a:solidFill>
                <a:latin typeface="Times New Roman" panose="02020603050405020304" pitchFamily="18" charset="0"/>
                <a:cs typeface="Times New Roman" panose="02020603050405020304" pitchFamily="18" charset="0"/>
              </a:rPr>
              <a:t>lỗi lô gích, mơ hồ trong các bài kiểm tra viết văn nghị luận. </a:t>
            </a:r>
            <a:endParaRPr lang="en-US" sz="3200"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pt-BR" sz="3200" b="1" dirty="0">
                <a:solidFill>
                  <a:srgbClr val="0070C0"/>
                </a:solidFill>
                <a:latin typeface="Times New Roman" panose="02020603050405020304" pitchFamily="18" charset="0"/>
                <a:cs typeface="Times New Roman" panose="02020603050405020304" pitchFamily="18" charset="0"/>
              </a:rPr>
              <a:t>- Chuẩn bị bài:</a:t>
            </a:r>
            <a:r>
              <a:rPr lang="pt-BR" sz="3200" dirty="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Viết, Viết </a:t>
            </a:r>
            <a:r>
              <a:rPr lang="nl-NL" sz="3200" dirty="0">
                <a:solidFill>
                  <a:srgbClr val="0070C0"/>
                </a:solidFill>
                <a:latin typeface="Times New Roman" panose="02020603050405020304" pitchFamily="18" charset="0"/>
                <a:cs typeface="Times New Roman" panose="02020603050405020304" pitchFamily="18" charset="0"/>
              </a:rPr>
              <a:t>báo cáo kết quả của bài tập dự án.</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5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鲜花, 餐桌, 花瓶, 照片&#10;&#10;描述已自动生成">
            <a:extLst>
              <a:ext uri="{FF2B5EF4-FFF2-40B4-BE49-F238E27FC236}">
                <a16:creationId xmlns:a16="http://schemas.microsoft.com/office/drawing/2014/main" id="{723116B0-A2DB-4DDA-AF19-57A8B481BB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7000" y="-2667002"/>
            <a:ext cx="6858001" cy="12192002"/>
          </a:xfrm>
          <a:prstGeom prst="rect">
            <a:avLst/>
          </a:prstGeom>
        </p:spPr>
      </p:pic>
      <p:sp>
        <p:nvSpPr>
          <p:cNvPr id="17" name="文本框 16">
            <a:extLst>
              <a:ext uri="{FF2B5EF4-FFF2-40B4-BE49-F238E27FC236}">
                <a16:creationId xmlns:a16="http://schemas.microsoft.com/office/drawing/2014/main" id="{0554EC2D-9725-49D9-ACFB-D6C28F16C04D}"/>
              </a:ext>
            </a:extLst>
          </p:cNvPr>
          <p:cNvSpPr txBox="1"/>
          <p:nvPr/>
        </p:nvSpPr>
        <p:spPr>
          <a:xfrm>
            <a:off x="3665762" y="2785419"/>
            <a:ext cx="4675632" cy="1200329"/>
          </a:xfrm>
          <a:prstGeom prst="rect">
            <a:avLst/>
          </a:prstGeom>
          <a:noFill/>
        </p:spPr>
        <p:txBody>
          <a:bodyPr wrap="square" rtlCol="0">
            <a:spAutoFit/>
          </a:bodyPr>
          <a:lstStyle/>
          <a:p>
            <a:pPr algn="ctr" defTabSz="914400"/>
            <a:r>
              <a:rPr lang="en-US" altLang="zh-CN" sz="7200" spc="600" dirty="0">
                <a:solidFill>
                  <a:srgbClr val="8F9A6A"/>
                </a:solidFill>
                <a:latin typeface="仓耳天群行楷 W01" panose="02020400000000000000" pitchFamily="18" charset="-122"/>
                <a:ea typeface="仓耳天群行楷 W01" panose="02020400000000000000" pitchFamily="18" charset="-122"/>
                <a:cs typeface="+mn-ea"/>
                <a:sym typeface="+mn-lt"/>
              </a:rPr>
              <a:t>THANKS </a:t>
            </a:r>
            <a:endParaRPr lang="zh-CN" altLang="en-US" sz="7200" spc="600" dirty="0">
              <a:solidFill>
                <a:srgbClr val="8F9A6A"/>
              </a:solidFill>
              <a:latin typeface="仓耳天群行楷 W01" panose="02020400000000000000" pitchFamily="18" charset="-122"/>
              <a:ea typeface="仓耳天群行楷 W01" panose="02020400000000000000" pitchFamily="18" charset="-122"/>
              <a:cs typeface="+mn-ea"/>
              <a:sym typeface="+mn-lt"/>
            </a:endParaRPr>
          </a:p>
        </p:txBody>
      </p:sp>
      <p:cxnSp>
        <p:nvCxnSpPr>
          <p:cNvPr id="18" name="直接连接符 17">
            <a:extLst>
              <a:ext uri="{FF2B5EF4-FFF2-40B4-BE49-F238E27FC236}">
                <a16:creationId xmlns:a16="http://schemas.microsoft.com/office/drawing/2014/main" id="{DB121238-BC2C-4E1A-A21C-1FB4414EE7D4}"/>
              </a:ext>
            </a:extLst>
          </p:cNvPr>
          <p:cNvCxnSpPr/>
          <p:nvPr/>
        </p:nvCxnSpPr>
        <p:spPr>
          <a:xfrm>
            <a:off x="4936778" y="3985748"/>
            <a:ext cx="2133600" cy="0"/>
          </a:xfrm>
          <a:prstGeom prst="line">
            <a:avLst/>
          </a:prstGeom>
          <a:noFill/>
          <a:ln w="12700" cap="flat" cmpd="sng" algn="ctr">
            <a:solidFill>
              <a:srgbClr val="8F9A6A"/>
            </a:solidFill>
            <a:prstDash val="solid"/>
            <a:miter lim="800000"/>
          </a:ln>
          <a:effectLst/>
        </p:spPr>
      </p:cxnSp>
      <p:sp>
        <p:nvSpPr>
          <p:cNvPr id="19" name="椭圆 18">
            <a:extLst>
              <a:ext uri="{FF2B5EF4-FFF2-40B4-BE49-F238E27FC236}">
                <a16:creationId xmlns:a16="http://schemas.microsoft.com/office/drawing/2014/main" id="{E3BC05A2-F247-4458-8571-7590A39C4250}"/>
              </a:ext>
            </a:extLst>
          </p:cNvPr>
          <p:cNvSpPr/>
          <p:nvPr/>
        </p:nvSpPr>
        <p:spPr>
          <a:xfrm>
            <a:off x="3932048" y="2477678"/>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仓耳天群行楷 W01" panose="02020400000000000000" pitchFamily="18" charset="-122"/>
              <a:ea typeface="仓耳天群行楷 W01" panose="02020400000000000000" pitchFamily="18" charset="-122"/>
              <a:cs typeface="+mn-ea"/>
              <a:sym typeface="+mn-lt"/>
            </a:endParaRPr>
          </a:p>
        </p:txBody>
      </p:sp>
      <p:sp>
        <p:nvSpPr>
          <p:cNvPr id="22" name="椭圆 21">
            <a:extLst>
              <a:ext uri="{FF2B5EF4-FFF2-40B4-BE49-F238E27FC236}">
                <a16:creationId xmlns:a16="http://schemas.microsoft.com/office/drawing/2014/main" id="{633F2022-690A-4D76-8797-C7136954583D}"/>
              </a:ext>
            </a:extLst>
          </p:cNvPr>
          <p:cNvSpPr/>
          <p:nvPr/>
        </p:nvSpPr>
        <p:spPr>
          <a:xfrm>
            <a:off x="8317942" y="4170580"/>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3" name="椭圆 22">
            <a:extLst>
              <a:ext uri="{FF2B5EF4-FFF2-40B4-BE49-F238E27FC236}">
                <a16:creationId xmlns:a16="http://schemas.microsoft.com/office/drawing/2014/main" id="{932CCB9B-39BE-4D05-8F82-737987320BC9}"/>
              </a:ext>
            </a:extLst>
          </p:cNvPr>
          <p:cNvSpPr/>
          <p:nvPr/>
        </p:nvSpPr>
        <p:spPr>
          <a:xfrm>
            <a:off x="8062615" y="3987828"/>
            <a:ext cx="97789" cy="97789"/>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4" name="菱形 23">
            <a:extLst>
              <a:ext uri="{FF2B5EF4-FFF2-40B4-BE49-F238E27FC236}">
                <a16:creationId xmlns:a16="http://schemas.microsoft.com/office/drawing/2014/main" id="{58C3AA78-C207-45E5-90A5-6AEAB75BA2F2}"/>
              </a:ext>
            </a:extLst>
          </p:cNvPr>
          <p:cNvSpPr/>
          <p:nvPr/>
        </p:nvSpPr>
        <p:spPr>
          <a:xfrm>
            <a:off x="5805488" y="4817517"/>
            <a:ext cx="581024" cy="581024"/>
          </a:xfrm>
          <a:prstGeom prst="diamond">
            <a:avLst/>
          </a:prstGeom>
          <a:solidFill>
            <a:srgbClr val="8F9A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8" name="菱形 27">
            <a:extLst>
              <a:ext uri="{FF2B5EF4-FFF2-40B4-BE49-F238E27FC236}">
                <a16:creationId xmlns:a16="http://schemas.microsoft.com/office/drawing/2014/main" id="{1E817601-F78C-48C0-8D6D-28E95ACCD00D}"/>
              </a:ext>
            </a:extLst>
          </p:cNvPr>
          <p:cNvSpPr/>
          <p:nvPr/>
        </p:nvSpPr>
        <p:spPr>
          <a:xfrm>
            <a:off x="5805488" y="1261843"/>
            <a:ext cx="581024" cy="581024"/>
          </a:xfrm>
          <a:prstGeom prst="diamond">
            <a:avLst/>
          </a:prstGeom>
          <a:solidFill>
            <a:srgbClr val="8F9A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仓耳天群行楷 W01" panose="02020400000000000000" pitchFamily="18" charset="-122"/>
              <a:ea typeface="仓耳天群行楷 W01" panose="02020400000000000000" pitchFamily="18" charset="-122"/>
              <a:cs typeface="+mn-ea"/>
              <a:sym typeface="+mn-lt"/>
            </a:endParaRPr>
          </a:p>
        </p:txBody>
      </p:sp>
    </p:spTree>
    <p:extLst>
      <p:ext uri="{BB962C8B-B14F-4D97-AF65-F5344CB8AC3E}">
        <p14:creationId xmlns:p14="http://schemas.microsoft.com/office/powerpoint/2010/main" val="42786859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5897315012156 CU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0663"/>
            <a:ext cx="12192000" cy="6416675"/>
          </a:xfrm>
          <a:prstGeom prst="rect">
            <a:avLst/>
          </a:prstGeom>
        </p:spPr>
      </p:pic>
    </p:spTree>
    <p:extLst>
      <p:ext uri="{BB962C8B-B14F-4D97-AF65-F5344CB8AC3E}">
        <p14:creationId xmlns:p14="http://schemas.microsoft.com/office/powerpoint/2010/main" val="35051610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鲜花, 餐桌&#10;&#10;描述已自动生成">
            <a:extLst>
              <a:ext uri="{FF2B5EF4-FFF2-40B4-BE49-F238E27FC236}">
                <a16:creationId xmlns:a16="http://schemas.microsoft.com/office/drawing/2014/main" id="{7783F080-412C-465E-990E-7C10FEB9FB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24"/>
          <a:stretch/>
        </p:blipFill>
        <p:spPr>
          <a:xfrm rot="5400000">
            <a:off x="1444620" y="760092"/>
            <a:ext cx="4363656" cy="5396895"/>
          </a:xfrm>
          <a:prstGeom prst="rect">
            <a:avLst/>
          </a:prstGeom>
        </p:spPr>
      </p:pic>
      <p:sp>
        <p:nvSpPr>
          <p:cNvPr id="8" name="椭圆 7">
            <a:extLst>
              <a:ext uri="{FF2B5EF4-FFF2-40B4-BE49-F238E27FC236}">
                <a16:creationId xmlns:a16="http://schemas.microsoft.com/office/drawing/2014/main" id="{B33287FC-CE49-4CC4-A1ED-80E26AF0ED03}"/>
              </a:ext>
            </a:extLst>
          </p:cNvPr>
          <p:cNvSpPr/>
          <p:nvPr/>
        </p:nvSpPr>
        <p:spPr>
          <a:xfrm>
            <a:off x="4016915" y="2453407"/>
            <a:ext cx="182752" cy="182752"/>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9" name="椭圆 8">
            <a:extLst>
              <a:ext uri="{FF2B5EF4-FFF2-40B4-BE49-F238E27FC236}">
                <a16:creationId xmlns:a16="http://schemas.microsoft.com/office/drawing/2014/main" id="{371208CB-64CF-4767-98BC-31F05F16D36B}"/>
              </a:ext>
            </a:extLst>
          </p:cNvPr>
          <p:cNvSpPr/>
          <p:nvPr/>
        </p:nvSpPr>
        <p:spPr>
          <a:xfrm>
            <a:off x="3761588" y="2270655"/>
            <a:ext cx="97789" cy="97789"/>
          </a:xfrm>
          <a:prstGeom prst="ellipse">
            <a:avLst/>
          </a:prstGeom>
          <a:noFill/>
          <a:ln w="12700" cap="flat" cmpd="sng" algn="ctr">
            <a:solidFill>
              <a:srgbClr val="8F9A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 name="Rectangle 1"/>
          <p:cNvSpPr/>
          <p:nvPr/>
        </p:nvSpPr>
        <p:spPr>
          <a:xfrm>
            <a:off x="2364431" y="2374517"/>
            <a:ext cx="1987435" cy="1384995"/>
          </a:xfrm>
          <a:prstGeom prst="rect">
            <a:avLst/>
          </a:prstGeom>
        </p:spPr>
        <p:txBody>
          <a:bodyPr wrap="square">
            <a:spAutoFit/>
          </a:bodyPr>
          <a:lstStyle/>
          <a:p>
            <a:pPr algn="ctr"/>
            <a:r>
              <a:rPr lang="vi-VN" sz="2800" b="1" dirty="0">
                <a:latin typeface="Times New Roman" panose="02020603050405020304" pitchFamily="18" charset="0"/>
                <a:ea typeface="Calibri" panose="020F0502020204030204" pitchFamily="34" charset="0"/>
              </a:rPr>
              <a:t>HOẠT ĐỘNG </a:t>
            </a:r>
            <a:r>
              <a:rPr lang="vi-VN" sz="2800" b="1" dirty="0" smtClean="0">
                <a:latin typeface="Times New Roman" panose="02020603050405020304" pitchFamily="18" charset="0"/>
                <a:ea typeface="Calibri" panose="020F0502020204030204" pitchFamily="34" charset="0"/>
              </a:rPr>
              <a:t>1:</a:t>
            </a:r>
            <a:r>
              <a:rPr lang="en-US" sz="2800" b="1" dirty="0" smtClean="0">
                <a:latin typeface="Times New Roman" panose="02020603050405020304" pitchFamily="18" charset="0"/>
                <a:ea typeface="Calibri" panose="020F0502020204030204" pitchFamily="34" charset="0"/>
              </a:rPr>
              <a:t> MỞ ĐẦU</a:t>
            </a:r>
            <a:endParaRPr lang="en-US" sz="2800" dirty="0"/>
          </a:p>
        </p:txBody>
      </p:sp>
      <p:sp>
        <p:nvSpPr>
          <p:cNvPr id="5" name="Rectangle 4"/>
          <p:cNvSpPr/>
          <p:nvPr/>
        </p:nvSpPr>
        <p:spPr>
          <a:xfrm>
            <a:off x="5511861" y="611606"/>
            <a:ext cx="5994401" cy="5693866"/>
          </a:xfrm>
          <a:prstGeom prst="rect">
            <a:avLst/>
          </a:prstGeom>
        </p:spPr>
        <p:txBody>
          <a:bodyPr wrap="square">
            <a:spAutoFit/>
          </a:bodyPr>
          <a:lstStyle/>
          <a:p>
            <a:pPr algn="just"/>
            <a:r>
              <a:rPr lang="nl-NL" sz="2800" dirty="0">
                <a:solidFill>
                  <a:schemeClr val="accent2">
                    <a:lumMod val="75000"/>
                  </a:schemeClr>
                </a:solidFill>
                <a:latin typeface="Times New Roman" panose="02020603050405020304" pitchFamily="18" charset="0"/>
                <a:cs typeface="Times New Roman" panose="02020603050405020304" pitchFamily="18" charset="0"/>
              </a:rPr>
              <a:t>Có nhiều lời thoại. Trong đó có những lời thoại độc đáo như:</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 </a:t>
            </a:r>
            <a:r>
              <a:rPr lang="nl-NL" sz="2800" i="1" dirty="0">
                <a:latin typeface="Times New Roman" panose="02020603050405020304" pitchFamily="18" charset="0"/>
                <a:cs typeface="Times New Roman" panose="02020603050405020304" pitchFamily="18" charset="0"/>
              </a:rPr>
              <a:t>Giáo sư: Tôi cần một vị trí!</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Xuân Bắc: Vị trí của Giáo sư là trả lời các câu hỏi một cách có trách nhiệm.</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Giáo sư: Không, vị trí trong trường quay này cơ.</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Xuân Bắc: Đây Giáo sư đang đứng ở đây rồi! Chỗ này của giáo sư. </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Giáo sư: Tôi muốn ngồi!</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Xuân Bắc: Giáo sư cứ ngồi!</a:t>
            </a:r>
            <a:endParaRPr lang="en-US" sz="2800" dirty="0">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Giáo sư: Ý tôi là, muốn là phải có ghế!</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8344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6" name="Freeform 92">
            <a:extLst>
              <a:ext uri="{FF2B5EF4-FFF2-40B4-BE49-F238E27FC236}">
                <a16:creationId xmlns:a16="http://schemas.microsoft.com/office/drawing/2014/main" id="{1321398E-4C02-4E3A-A140-3F311A8D983E}"/>
              </a:ext>
            </a:extLst>
          </p:cNvPr>
          <p:cNvSpPr/>
          <p:nvPr/>
        </p:nvSpPr>
        <p:spPr bwMode="auto">
          <a:xfrm>
            <a:off x="4965368" y="2907825"/>
            <a:ext cx="302264" cy="240636"/>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7" name="Freeform 93">
            <a:extLst>
              <a:ext uri="{FF2B5EF4-FFF2-40B4-BE49-F238E27FC236}">
                <a16:creationId xmlns:a16="http://schemas.microsoft.com/office/drawing/2014/main" id="{8E4F1201-67B9-4B2C-A0C3-A90B08203001}"/>
              </a:ext>
            </a:extLst>
          </p:cNvPr>
          <p:cNvSpPr/>
          <p:nvPr/>
        </p:nvSpPr>
        <p:spPr bwMode="auto">
          <a:xfrm>
            <a:off x="4769789" y="2637110"/>
            <a:ext cx="693425" cy="312828"/>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8" name="Freeform 94">
            <a:extLst>
              <a:ext uri="{FF2B5EF4-FFF2-40B4-BE49-F238E27FC236}">
                <a16:creationId xmlns:a16="http://schemas.microsoft.com/office/drawing/2014/main" id="{CCD9FC95-44A0-4307-B23A-AC84AF7F07CE}"/>
              </a:ext>
            </a:extLst>
          </p:cNvPr>
          <p:cNvSpPr/>
          <p:nvPr/>
        </p:nvSpPr>
        <p:spPr bwMode="auto">
          <a:xfrm>
            <a:off x="4591989" y="2366392"/>
            <a:ext cx="1043097" cy="409081"/>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13" name="TextBox 12"/>
          <p:cNvSpPr txBox="1"/>
          <p:nvPr/>
        </p:nvSpPr>
        <p:spPr>
          <a:xfrm>
            <a:off x="107505" y="6577469"/>
            <a:ext cx="180020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sp>
        <p:nvSpPr>
          <p:cNvPr id="15" name="Rectangle 14"/>
          <p:cNvSpPr/>
          <p:nvPr/>
        </p:nvSpPr>
        <p:spPr>
          <a:xfrm>
            <a:off x="0" y="481629"/>
            <a:ext cx="11431557" cy="1077218"/>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I.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lỗi lô gích, câu mơ hồ và cách sửa </a:t>
            </a:r>
            <a:endParaRPr lang="en-US" sz="3200" dirty="0">
              <a:solidFill>
                <a:srgbClr val="FF0000"/>
              </a:solidFill>
              <a:latin typeface="Times New Roman" panose="02020603050405020304" pitchFamily="18" charset="0"/>
              <a:cs typeface="Times New Roman" panose="02020603050405020304" pitchFamily="18" charset="0"/>
            </a:endParaRPr>
          </a:p>
          <a:p>
            <a:pPr algn="ctr"/>
            <a:endParaRPr lang="en-US" sz="3200" dirty="0">
              <a:solidFill>
                <a:srgbClr val="FF0000"/>
              </a:solidFill>
            </a:endParaRPr>
          </a:p>
        </p:txBody>
      </p:sp>
      <p:sp>
        <p:nvSpPr>
          <p:cNvPr id="12" name="Rectangle 11"/>
          <p:cNvSpPr/>
          <p:nvPr/>
        </p:nvSpPr>
        <p:spPr>
          <a:xfrm>
            <a:off x="1156447" y="1131530"/>
            <a:ext cx="10275109" cy="2954655"/>
          </a:xfrm>
          <a:prstGeom prst="rect">
            <a:avLst/>
          </a:prstGeom>
        </p:spPr>
        <p:txBody>
          <a:bodyPr wrap="square">
            <a:spAutoFit/>
          </a:bodyPr>
          <a:lstStyle/>
          <a:p>
            <a:pPr algn="just">
              <a:lnSpc>
                <a:spcPct val="150000"/>
              </a:lnSpc>
              <a:spcAft>
                <a:spcPts val="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Lỗi lô gích:</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Khái niệm: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Lỗi lô gích là hiện tượng câu hoặc đoạn văn, văn bản có những thông tin, lập luận mâu thuẫn nhau hoặc thiếu nhất quán, không đầy đủ, rõ ràng.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156448" y="4190622"/>
            <a:ext cx="10275108" cy="2308324"/>
          </a:xfrm>
          <a:prstGeom prst="rect">
            <a:avLst/>
          </a:prstGeom>
        </p:spPr>
        <p:txBody>
          <a:bodyPr wrap="square">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 sửa: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Xác định đúng nguyên nhân gây lỗi, thay thế các từ ngữ phù hợp, đảm bảo tính thống nhất, phù hợp với tư duy và thực tế khách quan.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6973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6" name="Freeform 92">
            <a:extLst>
              <a:ext uri="{FF2B5EF4-FFF2-40B4-BE49-F238E27FC236}">
                <a16:creationId xmlns:a16="http://schemas.microsoft.com/office/drawing/2014/main" id="{1321398E-4C02-4E3A-A140-3F311A8D983E}"/>
              </a:ext>
            </a:extLst>
          </p:cNvPr>
          <p:cNvSpPr/>
          <p:nvPr/>
        </p:nvSpPr>
        <p:spPr bwMode="auto">
          <a:xfrm>
            <a:off x="4965368" y="2907825"/>
            <a:ext cx="302264" cy="240636"/>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7" name="Freeform 93">
            <a:extLst>
              <a:ext uri="{FF2B5EF4-FFF2-40B4-BE49-F238E27FC236}">
                <a16:creationId xmlns:a16="http://schemas.microsoft.com/office/drawing/2014/main" id="{8E4F1201-67B9-4B2C-A0C3-A90B08203001}"/>
              </a:ext>
            </a:extLst>
          </p:cNvPr>
          <p:cNvSpPr/>
          <p:nvPr/>
        </p:nvSpPr>
        <p:spPr bwMode="auto">
          <a:xfrm>
            <a:off x="4769789" y="2637110"/>
            <a:ext cx="693425" cy="312828"/>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8" name="Freeform 94">
            <a:extLst>
              <a:ext uri="{FF2B5EF4-FFF2-40B4-BE49-F238E27FC236}">
                <a16:creationId xmlns:a16="http://schemas.microsoft.com/office/drawing/2014/main" id="{CCD9FC95-44A0-4307-B23A-AC84AF7F07CE}"/>
              </a:ext>
            </a:extLst>
          </p:cNvPr>
          <p:cNvSpPr/>
          <p:nvPr/>
        </p:nvSpPr>
        <p:spPr bwMode="auto">
          <a:xfrm>
            <a:off x="4591989" y="2366392"/>
            <a:ext cx="1043097" cy="409081"/>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100" dirty="0">
              <a:solidFill>
                <a:schemeClr val="tx1">
                  <a:lumMod val="65000"/>
                  <a:lumOff val="35000"/>
                </a:schemeClr>
              </a:solidFill>
              <a:cs typeface="+mn-ea"/>
              <a:sym typeface="+mn-lt"/>
            </a:endParaRPr>
          </a:p>
        </p:txBody>
      </p:sp>
      <p:sp>
        <p:nvSpPr>
          <p:cNvPr id="13" name="TextBox 12"/>
          <p:cNvSpPr txBox="1"/>
          <p:nvPr/>
        </p:nvSpPr>
        <p:spPr>
          <a:xfrm>
            <a:off x="107505" y="6577469"/>
            <a:ext cx="180020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sp>
        <p:nvSpPr>
          <p:cNvPr id="15" name="Rectangle 14"/>
          <p:cNvSpPr/>
          <p:nvPr/>
        </p:nvSpPr>
        <p:spPr>
          <a:xfrm>
            <a:off x="0" y="481629"/>
            <a:ext cx="11431557" cy="1077218"/>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I.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lỗi lô gích, câu mơ hồ và cách sửa </a:t>
            </a:r>
            <a:endParaRPr lang="en-US" sz="3200" dirty="0">
              <a:solidFill>
                <a:srgbClr val="FF0000"/>
              </a:solidFill>
              <a:latin typeface="Times New Roman" panose="02020603050405020304" pitchFamily="18" charset="0"/>
              <a:cs typeface="Times New Roman" panose="02020603050405020304" pitchFamily="18" charset="0"/>
            </a:endParaRPr>
          </a:p>
          <a:p>
            <a:pPr algn="ctr"/>
            <a:endParaRPr lang="en-US" sz="3200" dirty="0">
              <a:solidFill>
                <a:srgbClr val="FF0000"/>
              </a:solidFill>
            </a:endParaRPr>
          </a:p>
        </p:txBody>
      </p:sp>
      <p:sp>
        <p:nvSpPr>
          <p:cNvPr id="12" name="Rectangle 11"/>
          <p:cNvSpPr/>
          <p:nvPr/>
        </p:nvSpPr>
        <p:spPr>
          <a:xfrm>
            <a:off x="1156447" y="1131530"/>
            <a:ext cx="10275109" cy="3693319"/>
          </a:xfrm>
          <a:prstGeom prst="rect">
            <a:avLst/>
          </a:prstGeom>
        </p:spPr>
        <p:txBody>
          <a:bodyPr wrap="square">
            <a:spAutoFit/>
          </a:bodyPr>
          <a:lstStyle/>
          <a:p>
            <a:pPr algn="just">
              <a:lnSpc>
                <a:spcPct val="150000"/>
              </a:lnSpc>
              <a:spcAft>
                <a:spcPts val="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hồ</a:t>
            </a:r>
            <a:r>
              <a:rPr lang="vi-VN" sz="28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Khái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Lỗi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mơ </a:t>
            </a:r>
            <a:r>
              <a:rPr lang="vi-VN" sz="3200" dirty="0">
                <a:latin typeface="Times New Roman" panose="02020603050405020304" pitchFamily="18" charset="0"/>
                <a:cs typeface="Times New Roman" panose="02020603050405020304" pitchFamily="18" charset="0"/>
              </a:rPr>
              <a:t>hồ là câu mắc lỗi dùng từ hoặc lỗi cấu tạo khiến người đọc, người nghe có thể hiểu theo nhiều cách khác nhau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156448" y="4190622"/>
            <a:ext cx="10275108" cy="2308324"/>
          </a:xfrm>
          <a:prstGeom prst="rect">
            <a:avLst/>
          </a:prstGeom>
        </p:spPr>
        <p:txBody>
          <a:bodyPr wrap="square">
            <a:spAutoFit/>
          </a:bodyPr>
          <a:lstStyle/>
          <a:p>
            <a:pPr algn="just">
              <a:lnSpc>
                <a:spcPct val="150000"/>
              </a:lnSpc>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Thêm </a:t>
            </a:r>
            <a:r>
              <a:rPr lang="vi-VN" sz="3200" dirty="0">
                <a:latin typeface="Times New Roman" panose="02020603050405020304" pitchFamily="18" charset="0"/>
                <a:cs typeface="Times New Roman" panose="02020603050405020304" pitchFamily="18" charset="0"/>
              </a:rPr>
              <a:t>từ ngữ phù hợp để làm nổi bật thông báo duy nhất của câu. </a:t>
            </a:r>
            <a:endParaRPr lang="en-US" sz="3200" dirty="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4740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P spid="1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4003121" y="451341"/>
            <a:ext cx="337143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THỰC HÀNH</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Picture 7">
            <a:extLst>
              <a:ext uri="{FF2B5EF4-FFF2-40B4-BE49-F238E27FC236}">
                <a16:creationId xmlns:a16="http://schemas.microsoft.com/office/drawing/2014/main" id="{CCFEE126-34EB-4314-B42B-6E9A3483669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4526" y="1646605"/>
            <a:ext cx="5408514" cy="44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F3B090F4-F9D6-41E8-B275-DBAE591972D7}"/>
              </a:ext>
            </a:extLst>
          </p:cNvPr>
          <p:cNvSpPr/>
          <p:nvPr/>
        </p:nvSpPr>
        <p:spPr>
          <a:xfrm>
            <a:off x="3024554" y="1852246"/>
            <a:ext cx="4608458" cy="288013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067947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586154"/>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3126830" y="308617"/>
            <a:ext cx="7126566" cy="707886"/>
          </a:xfrm>
          <a:prstGeom prst="rect">
            <a:avLst/>
          </a:prstGeom>
          <a:noFill/>
        </p:spPr>
        <p:txBody>
          <a:bodyPr wrap="none">
            <a:spAutoFit/>
            <a:scene3d>
              <a:camera prst="orthographicFront"/>
              <a:lightRig rig="threePt" dir="t"/>
            </a:scene3d>
            <a:sp3d contourW="12700"/>
          </a:bodyPr>
          <a:lstStyle/>
          <a:p>
            <a:pPr>
              <a:defRPr/>
            </a:pP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THẢO LUẬN THEO CẶP ĐÔI</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2856057" y="1078849"/>
            <a:ext cx="8435258" cy="5262979"/>
          </a:xfrm>
          <a:prstGeom prst="rect">
            <a:avLst/>
          </a:prstGeom>
        </p:spPr>
        <p:txBody>
          <a:bodyPr wrap="square">
            <a:spAutoFit/>
          </a:bodyPr>
          <a:lstStyle/>
          <a:p>
            <a:pPr algn="just">
              <a:lnSpc>
                <a:spcPct val="150000"/>
              </a:lnSpc>
              <a:spcAft>
                <a:spcPts val="8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rPr>
              <a:t>Bài</a:t>
            </a:r>
            <a:r>
              <a:rPr lang="en-US" sz="2800" b="1" dirty="0" smtClean="0">
                <a:latin typeface="Times New Roman" panose="02020603050405020304" pitchFamily="18" charset="0"/>
                <a:ea typeface="Calibri" panose="020F0502020204030204" pitchFamily="34" charset="0"/>
              </a:rPr>
              <a:t> </a:t>
            </a:r>
            <a:r>
              <a:rPr lang="en-US" sz="2800" b="1" dirty="0">
                <a:latin typeface="Times New Roman" panose="02020603050405020304" pitchFamily="18" charset="0"/>
                <a:ea typeface="Calibri" panose="020F0502020204030204" pitchFamily="34" charset="0"/>
              </a:rPr>
              <a:t>1.</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Trong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vở</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kịch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buôn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thành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Vơ-ni-dơ</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Sếch-xpia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vật</a:t>
            </a:r>
            <a:r>
              <a:rPr lang="en-US" sz="2800" i="1" dirty="0">
                <a:latin typeface="Times New Roman" panose="02020603050405020304" pitchFamily="18" charset="0"/>
                <a:ea typeface="Calibri" panose="020F0502020204030204" pitchFamily="34" charset="0"/>
              </a:rPr>
              <a:t> Sai-</a:t>
            </a:r>
            <a:r>
              <a:rPr lang="en-US" sz="2800" i="1" dirty="0" err="1">
                <a:latin typeface="Times New Roman" panose="02020603050405020304" pitchFamily="18" charset="0"/>
                <a:ea typeface="Calibri" panose="020F0502020204030204" pitchFamily="34" charset="0"/>
              </a:rPr>
              <a:t>lốc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cho</a:t>
            </a:r>
            <a:r>
              <a:rPr lang="en-US" sz="2800" i="1" dirty="0">
                <a:latin typeface="Times New Roman" panose="02020603050405020304" pitchFamily="18" charset="0"/>
                <a:ea typeface="Calibri" panose="020F0502020204030204" pitchFamily="34" charset="0"/>
              </a:rPr>
              <a:t> An-</a:t>
            </a:r>
            <a:r>
              <a:rPr lang="en-US" sz="2800" i="1" dirty="0" err="1">
                <a:latin typeface="Times New Roman" panose="02020603050405020304" pitchFamily="18" charset="0"/>
                <a:ea typeface="Calibri" panose="020F0502020204030204" pitchFamily="34" charset="0"/>
              </a:rPr>
              <a:t>tô</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ni</a:t>
            </a:r>
            <a:r>
              <a:rPr lang="en-US" sz="2800" i="1" dirty="0">
                <a:latin typeface="Times New Roman" panose="02020603050405020304" pitchFamily="18" charset="0"/>
                <a:ea typeface="Calibri" panose="020F0502020204030204" pitchFamily="34" charset="0"/>
              </a:rPr>
              <a:t>-ô </a:t>
            </a:r>
            <a:r>
              <a:rPr lang="en-US" sz="2800" i="1" dirty="0" err="1">
                <a:latin typeface="Times New Roman" panose="02020603050405020304" pitchFamily="18" charset="0"/>
                <a:ea typeface="Calibri" panose="020F0502020204030204" pitchFamily="34" charset="0"/>
              </a:rPr>
              <a:t>vay</a:t>
            </a:r>
            <a:r>
              <a:rPr lang="en-US" sz="2800" i="1" dirty="0">
                <a:latin typeface="Times New Roman" panose="02020603050405020304" pitchFamily="18" charset="0"/>
                <a:ea typeface="Calibri" panose="020F0502020204030204" pitchFamily="34" charset="0"/>
              </a:rPr>
              <a:t> 3000 </a:t>
            </a:r>
            <a:r>
              <a:rPr lang="en-US" sz="2800" i="1" dirty="0" err="1">
                <a:latin typeface="Times New Roman" panose="02020603050405020304" pitchFamily="18" charset="0"/>
                <a:ea typeface="Calibri" panose="020F0502020204030204" pitchFamily="34" charset="0"/>
              </a:rPr>
              <a:t>duy</a:t>
            </a:r>
            <a:r>
              <a:rPr lang="en-US" sz="2800" i="1" dirty="0">
                <a:latin typeface="Times New Roman" panose="02020603050405020304" pitchFamily="18" charset="0"/>
                <a:ea typeface="Calibri" panose="020F0502020204030204" pitchFamily="34" charset="0"/>
              </a:rPr>
              <a:t>-ca </a:t>
            </a:r>
            <a:r>
              <a:rPr lang="en-US" sz="2800" i="1" dirty="0" err="1">
                <a:latin typeface="Times New Roman" panose="02020603050405020304" pitchFamily="18" charset="0"/>
                <a:ea typeface="Calibri" panose="020F0502020204030204" pitchFamily="34" charset="0"/>
              </a:rPr>
              <a:t>không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tính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lãi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với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kiện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Sau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tháng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nếu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vay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không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hoàn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số</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tiền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đúng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ngày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định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thì</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vay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sẽ</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được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quyền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lấy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thịt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trên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cơ</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vay</a:t>
            </a:r>
            <a:r>
              <a:rPr lang="en-US" sz="2800" i="1"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mắc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khiến</a:t>
            </a:r>
            <a:r>
              <a:rPr lang="en-US" sz="2800" dirty="0">
                <a:latin typeface="Times New Roman" panose="02020603050405020304" pitchFamily="18" charset="0"/>
                <a:ea typeface="Calibri" panose="020F0502020204030204" pitchFamily="34" charset="0"/>
              </a:rPr>
              <a:t> Sai-</a:t>
            </a:r>
            <a:r>
              <a:rPr lang="en-US" sz="2800" dirty="0" err="1">
                <a:latin typeface="Times New Roman" panose="02020603050405020304" pitchFamily="18" charset="0"/>
                <a:ea typeface="Calibri" panose="020F0502020204030204" pitchFamily="34" charset="0"/>
              </a:rPr>
              <a:t>lốc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chịu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sắc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Poóc</a:t>
            </a:r>
            <a:r>
              <a:rPr lang="en-US" sz="2800" dirty="0">
                <a:latin typeface="Times New Roman" panose="02020603050405020304" pitchFamily="18" charset="0"/>
                <a:ea typeface="Calibri" panose="020F0502020204030204" pitchFamily="34" charset="0"/>
              </a:rPr>
              <a:t>-xi-a?</a:t>
            </a:r>
            <a:endParaRPr lang="en-US" sz="2800" dirty="0"/>
          </a:p>
        </p:txBody>
      </p:sp>
      <p:pic>
        <p:nvPicPr>
          <p:cNvPr id="8" name="图片 28" descr="图片包含 鲜花, 室内, 餐桌, 黄色&#10;&#10;描述已自动生成">
            <a:extLst>
              <a:ext uri="{FF2B5EF4-FFF2-40B4-BE49-F238E27FC236}">
                <a16:creationId xmlns:a16="http://schemas.microsoft.com/office/drawing/2014/main" id="{8C2A16FC-5425-40DF-87AF-639F32380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676" y="1625024"/>
            <a:ext cx="2259714" cy="2259714"/>
          </a:xfrm>
          <a:prstGeom prst="diamond">
            <a:avLst/>
          </a:prstGeom>
        </p:spPr>
      </p:pic>
      <p:pic>
        <p:nvPicPr>
          <p:cNvPr id="9" name="图片 28" descr="图片包含 鲜花, 室内, 餐桌, 黄色&#10;&#10;描述已自动生成">
            <a:extLst>
              <a:ext uri="{FF2B5EF4-FFF2-40B4-BE49-F238E27FC236}">
                <a16:creationId xmlns:a16="http://schemas.microsoft.com/office/drawing/2014/main" id="{8C2A16FC-5425-40DF-87AF-639F32380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591" y="3250048"/>
            <a:ext cx="2259714" cy="2259714"/>
          </a:xfrm>
          <a:prstGeom prst="diamond">
            <a:avLst/>
          </a:prstGeom>
        </p:spPr>
      </p:pic>
    </p:spTree>
    <p:extLst>
      <p:ext uri="{BB962C8B-B14F-4D97-AF65-F5344CB8AC3E}">
        <p14:creationId xmlns:p14="http://schemas.microsoft.com/office/powerpoint/2010/main" val="2565698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花瓶, 植物, 餐桌&#10;&#10;描述已自动生成">
            <a:extLst>
              <a:ext uri="{FF2B5EF4-FFF2-40B4-BE49-F238E27FC236}">
                <a16:creationId xmlns:a16="http://schemas.microsoft.com/office/drawing/2014/main" id="{39266ACA-CBF0-4F46-9239-1F899FC78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6154" y="-625342"/>
            <a:ext cx="1852246" cy="3024554"/>
          </a:xfrm>
          <a:prstGeom prst="rect">
            <a:avLst/>
          </a:prstGeom>
        </p:spPr>
      </p:pic>
      <p:sp>
        <p:nvSpPr>
          <p:cNvPr id="3" name="文本框 2">
            <a:extLst>
              <a:ext uri="{FF2B5EF4-FFF2-40B4-BE49-F238E27FC236}">
                <a16:creationId xmlns:a16="http://schemas.microsoft.com/office/drawing/2014/main" id="{2977CED2-4F09-4BD9-9869-DEDCC45D790C}"/>
              </a:ext>
            </a:extLst>
          </p:cNvPr>
          <p:cNvSpPr txBox="1"/>
          <p:nvPr/>
        </p:nvSpPr>
        <p:spPr>
          <a:xfrm>
            <a:off x="300446" y="260381"/>
            <a:ext cx="11891554" cy="707886"/>
          </a:xfrm>
          <a:prstGeom prst="rect">
            <a:avLst/>
          </a:prstGeom>
          <a:noFill/>
        </p:spPr>
        <p:txBody>
          <a:bodyPr wrap="square">
            <a:spAutoFit/>
            <a:scene3d>
              <a:camera prst="orthographicFront"/>
              <a:lightRig rig="threePt" dir="t"/>
            </a:scene3d>
            <a:sp3d contourW="12700"/>
          </a:bodyPr>
          <a:lstStyle/>
          <a:p>
            <a:pPr>
              <a:defRPr/>
            </a:pP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Thảo</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luận</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nhóm</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Nhóm</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1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câu</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2a,b;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nhóm</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2: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lt"/>
              </a:rPr>
              <a:t>câu</a:t>
            </a:r>
            <a:r>
              <a:rPr lang="en-US" altLang="zh-CN" sz="4000" b="1" dirty="0" smtClean="0">
                <a:solidFill>
                  <a:srgbClr val="FF0000"/>
                </a:solidFill>
                <a:latin typeface="Times New Roman" panose="02020603050405020304" pitchFamily="18" charset="0"/>
                <a:cs typeface="Times New Roman" panose="02020603050405020304" pitchFamily="18" charset="0"/>
                <a:sym typeface="+mn-lt"/>
              </a:rPr>
              <a:t> 2c,d</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300446" y="968267"/>
            <a:ext cx="11676205" cy="5632311"/>
          </a:xfrm>
          <a:prstGeom prst="rect">
            <a:avLst/>
          </a:prstGeom>
        </p:spPr>
        <p:txBody>
          <a:bodyPr wrap="square">
            <a:spAutoFit/>
          </a:bodyPr>
          <a:lstStyle/>
          <a:p>
            <a:pPr algn="just"/>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2.</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mắc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mắc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a. </a:t>
            </a:r>
            <a:r>
              <a:rPr lang="en-US" sz="3000" i="1" dirty="0" err="1">
                <a:latin typeface="Times New Roman" panose="02020603050405020304" pitchFamily="18" charset="0"/>
                <a:cs typeface="Times New Roman" panose="02020603050405020304" pitchFamily="18" charset="0"/>
              </a:rPr>
              <a:t>Anh</a:t>
            </a:r>
            <a:r>
              <a:rPr lang="en-US" sz="3000" i="1" dirty="0">
                <a:latin typeface="Times New Roman" panose="02020603050405020304" pitchFamily="18" charset="0"/>
                <a:cs typeface="Times New Roman" panose="02020603050405020304" pitchFamily="18" charset="0"/>
              </a:rPr>
              <a:t> ta </a:t>
            </a:r>
            <a:r>
              <a:rPr lang="en-US" sz="3000" i="1" dirty="0" err="1">
                <a:latin typeface="Times New Roman" panose="02020603050405020304" pitchFamily="18" charset="0"/>
                <a:cs typeface="Times New Roman" panose="02020603050405020304" pitchFamily="18" charset="0"/>
              </a:rPr>
              <a:t>mở</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khóa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ngồi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ghế</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khởi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xe</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mở</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cửa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lên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đường</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b. </a:t>
            </a:r>
            <a:r>
              <a:rPr lang="en-US" sz="3000" i="1" dirty="0" err="1">
                <a:latin typeface="Times New Roman" panose="02020603050405020304" pitchFamily="18" charset="0"/>
                <a:cs typeface="Times New Roman" panose="02020603050405020304" pitchFamily="18" charset="0"/>
              </a:rPr>
              <a:t>Tìm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thêm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những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ví</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dụ</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trong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thơ</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Hồ</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Xuân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Truyện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Kiều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Nguyễn</a:t>
            </a:r>
            <a:r>
              <a:rPr lang="en-US" sz="3000" i="1" dirty="0">
                <a:latin typeface="Times New Roman" panose="02020603050405020304" pitchFamily="18" charset="0"/>
                <a:cs typeface="Times New Roman" panose="02020603050405020304" pitchFamily="18" charset="0"/>
              </a:rPr>
              <a:t> Du, </a:t>
            </a:r>
            <a:r>
              <a:rPr lang="en-US" sz="3000" i="1" dirty="0" err="1">
                <a:latin typeface="Times New Roman" panose="02020603050405020304" pitchFamily="18" charset="0"/>
                <a:cs typeface="Times New Roman" panose="02020603050405020304" pitchFamily="18" charset="0"/>
              </a:rPr>
              <a:t>Bà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Huyện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Thanh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chứng</a:t>
            </a:r>
            <a:r>
              <a:rPr lang="en-US" sz="3000" i="1" dirty="0">
                <a:latin typeface="Times New Roman" panose="02020603050405020304" pitchFamily="18" charset="0"/>
                <a:cs typeface="Times New Roman" panose="02020603050405020304" pitchFamily="18" charset="0"/>
              </a:rPr>
              <a:t> minh </a:t>
            </a:r>
            <a:r>
              <a:rPr lang="en-US" sz="3000" i="1" dirty="0" err="1">
                <a:latin typeface="Times New Roman" panose="02020603050405020304" pitchFamily="18" charset="0"/>
                <a:cs typeface="Times New Roman" panose="02020603050405020304" pitchFamily="18" charset="0"/>
              </a:rPr>
              <a:t>rằng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tiếng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Việt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từ</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thế</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kỉ</a:t>
            </a:r>
            <a:r>
              <a:rPr lang="en-US" sz="3000" i="1" dirty="0">
                <a:latin typeface="Times New Roman" panose="02020603050405020304" pitchFamily="18" charset="0"/>
                <a:cs typeface="Times New Roman" panose="02020603050405020304" pitchFamily="18" charset="0"/>
              </a:rPr>
              <a:t> XVI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tế</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uyển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chuyển</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c. </a:t>
            </a:r>
            <a:r>
              <a:rPr lang="en-US" sz="3000" i="1" dirty="0" err="1">
                <a:latin typeface="Times New Roman" panose="02020603050405020304" pitchFamily="18" charset="0"/>
                <a:cs typeface="Times New Roman" panose="02020603050405020304" pitchFamily="18" charset="0"/>
              </a:rPr>
              <a:t>Ngồi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đây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suốt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buổi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tôi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chỉ</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câu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được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vô</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số</a:t>
            </a:r>
            <a:r>
              <a:rPr lang="en-US" sz="3000" i="1" dirty="0">
                <a:latin typeface="Times New Roman" panose="02020603050405020304" pitchFamily="18" charset="0"/>
                <a:cs typeface="Times New Roman" panose="02020603050405020304" pitchFamily="18" charset="0"/>
              </a:rPr>
              <a:t> con </a:t>
            </a:r>
            <a:r>
              <a:rPr lang="en-US" sz="3000" i="1" dirty="0" err="1">
                <a:latin typeface="Times New Roman" panose="02020603050405020304" pitchFamily="18" charset="0"/>
                <a:cs typeface="Times New Roman" panose="02020603050405020304" pitchFamily="18" charset="0"/>
              </a:rPr>
              <a:t>cá</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chép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thật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phí</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công</a:t>
            </a:r>
            <a:r>
              <a:rPr lang="en-US" sz="3000" i="1"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d. </a:t>
            </a:r>
            <a:r>
              <a:rPr lang="en-US" sz="3000" i="1" dirty="0" err="1">
                <a:latin typeface="Times New Roman" panose="02020603050405020304" pitchFamily="18" charset="0"/>
                <a:cs typeface="Times New Roman" panose="02020603050405020304" pitchFamily="18" charset="0"/>
              </a:rPr>
              <a:t>Từ</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trong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tù</a:t>
            </a:r>
            <a:r>
              <a:rPr lang="en-US" sz="3000" i="1" dirty="0">
                <a:latin typeface="Times New Roman" panose="02020603050405020304" pitchFamily="18" charset="0"/>
                <a:cs typeface="Times New Roman" panose="02020603050405020304" pitchFamily="18" charset="0"/>
              </a:rPr>
              <a:t>, U- </a:t>
            </a:r>
            <a:r>
              <a:rPr lang="en-US" sz="3000" i="1" dirty="0" err="1">
                <a:latin typeface="Times New Roman" panose="02020603050405020304" pitchFamily="18" charset="0"/>
                <a:cs typeface="Times New Roman" panose="02020603050405020304" pitchFamily="18" charset="0"/>
              </a:rPr>
              <a:t>thát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tiếp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tục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kêu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vô</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tội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Vậy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nói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dối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Kẻ</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nào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bỏ</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thuốc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chén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hoàng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thân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tất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vụ</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việc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này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thúc</a:t>
            </a:r>
            <a:r>
              <a:rPr lang="en-US" sz="3000" i="1" dirty="0">
                <a:latin typeface="Times New Roman" panose="02020603050405020304" pitchFamily="18" charset="0"/>
                <a:cs typeface="Times New Roman" panose="02020603050405020304" pitchFamily="18" charset="0"/>
              </a:rPr>
              <a:t>, Cha-la </a:t>
            </a:r>
            <a:r>
              <a:rPr lang="en-US" sz="3000" i="1" dirty="0" err="1">
                <a:latin typeface="Times New Roman" panose="02020603050405020304" pitchFamily="18" charset="0"/>
                <a:cs typeface="Times New Roman" panose="02020603050405020304" pitchFamily="18" charset="0"/>
              </a:rPr>
              <a:t>sai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tuyên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bố</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sẽ</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hôn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chàng</a:t>
            </a:r>
            <a:r>
              <a:rPr lang="en-US" sz="3000" i="1" dirty="0">
                <a:latin typeface="Times New Roman" panose="02020603050405020304" pitchFamily="18" charset="0"/>
                <a:cs typeface="Times New Roman" panose="02020603050405020304" pitchFamily="18" charset="0"/>
              </a:rPr>
              <a:t> U-</a:t>
            </a:r>
            <a:r>
              <a:rPr lang="en-US" sz="3000" i="1" dirty="0" err="1">
                <a:latin typeface="Times New Roman" panose="02020603050405020304" pitchFamily="18" charset="0"/>
                <a:cs typeface="Times New Roman" panose="02020603050405020304" pitchFamily="18" charset="0"/>
              </a:rPr>
              <a:t>thát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Nguyễn</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Tuyết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Nguyễn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Hiệp</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5355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www.freeppt7.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dnlm012p">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1466</Words>
  <Application>Microsoft Office PowerPoint</Application>
  <PresentationFormat>Widescreen</PresentationFormat>
  <Paragraphs>114</Paragraphs>
  <Slides>21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微软雅黑</vt:lpstr>
      <vt:lpstr>宋体</vt:lpstr>
      <vt:lpstr>Arial</vt:lpstr>
      <vt:lpstr>Calibri</vt:lpstr>
      <vt:lpstr>Segoe UI</vt:lpstr>
      <vt:lpstr>Times New Roman</vt:lpstr>
      <vt:lpstr>仓耳天群行楷 W01</vt:lpstr>
      <vt:lpstr>仓耳玄三M W05</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27</cp:revision>
  <dcterms:created xsi:type="dcterms:W3CDTF">2019-06-26T07:38:03Z</dcterms:created>
  <dcterms:modified xsi:type="dcterms:W3CDTF">2024-10-11T16:24:08Z</dcterms:modified>
</cp:coreProperties>
</file>