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2713" r:id="rId5"/>
    <p:sldId id="2774" r:id="rId6"/>
    <p:sldId id="2783" r:id="rId7"/>
    <p:sldId id="2790" r:id="rId8"/>
    <p:sldId id="2738" r:id="rId9"/>
    <p:sldId id="2739" r:id="rId10"/>
    <p:sldId id="2747" r:id="rId11"/>
    <p:sldId id="2748" r:id="rId12"/>
    <p:sldId id="2740" r:id="rId13"/>
    <p:sldId id="2750" r:id="rId14"/>
    <p:sldId id="2751" r:id="rId15"/>
    <p:sldId id="2787" r:id="rId16"/>
    <p:sldId id="2788" r:id="rId17"/>
    <p:sldId id="2759" r:id="rId18"/>
    <p:sldId id="2804" r:id="rId19"/>
    <p:sldId id="2755" r:id="rId20"/>
    <p:sldId id="2757" r:id="rId21"/>
    <p:sldId id="2763" r:id="rId22"/>
    <p:sldId id="2764" r:id="rId23"/>
    <p:sldId id="2765" r:id="rId24"/>
    <p:sldId id="2766" r:id="rId25"/>
    <p:sldId id="2767" r:id="rId26"/>
    <p:sldId id="2768" r:id="rId27"/>
    <p:sldId id="2769" r:id="rId28"/>
    <p:sldId id="2793" r:id="rId29"/>
    <p:sldId id="2791" r:id="rId30"/>
    <p:sldId id="2792" r:id="rId31"/>
    <p:sldId id="2794" r:id="rId32"/>
    <p:sldId id="2795" r:id="rId33"/>
    <p:sldId id="27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45A"/>
    <a:srgbClr val="9E4000"/>
    <a:srgbClr val="FFF8E5"/>
    <a:srgbClr val="FFF7E1"/>
    <a:srgbClr val="F3FEFF"/>
    <a:srgbClr val="660033"/>
    <a:srgbClr val="004148"/>
    <a:srgbClr val="01ACBE"/>
    <a:srgbClr val="E7FDFF"/>
    <a:srgbClr val="004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D66DCD-2FF5-459F-BE97-53479A5510B0}" v="824" dt="2023-02-11T04:0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2" autoAdjust="0"/>
    <p:restoredTop sz="94660"/>
  </p:normalViewPr>
  <p:slideViewPr>
    <p:cSldViewPr snapToGrid="0">
      <p:cViewPr varScale="1">
        <p:scale>
          <a:sx n="79" d="100"/>
          <a:sy n="79" d="100"/>
        </p:scale>
        <p:origin x="1085"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6C2826D8-25FF-6804-7496-649F489980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BCF84003-2795-5E4F-FFDB-C4476FC6F5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F53607-B6C6-48AC-99FC-6CC910B4C18F}" type="datetimeFigureOut">
              <a:rPr lang="en-US" smtClean="0"/>
              <a:t>4/1/2025</a:t>
            </a:fld>
            <a:endParaRPr lang="en-US"/>
          </a:p>
        </p:txBody>
      </p:sp>
      <p:sp>
        <p:nvSpPr>
          <p:cNvPr id="4" name="Chỗ dành sẵn cho Chân trang 3">
            <a:extLst>
              <a:ext uri="{FF2B5EF4-FFF2-40B4-BE49-F238E27FC236}">
                <a16:creationId xmlns:a16="http://schemas.microsoft.com/office/drawing/2014/main" id="{A0AB7F70-B335-7D4B-A7CD-C81B76F3C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FA826105-73C9-33E9-1649-76CFEE4F40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7B48D6-380C-42AD-ACFD-5BA2FACFCADF}" type="slidenum">
              <a:rPr lang="en-US" smtClean="0"/>
              <a:t>‹#›</a:t>
            </a:fld>
            <a:endParaRPr lang="en-US"/>
          </a:p>
        </p:txBody>
      </p:sp>
    </p:spTree>
    <p:extLst>
      <p:ext uri="{BB962C8B-B14F-4D97-AF65-F5344CB8AC3E}">
        <p14:creationId xmlns:p14="http://schemas.microsoft.com/office/powerpoint/2010/main" val="3214056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AD1E8-76C9-408A-82FE-119FE124B3C7}" type="datetimeFigureOut">
              <a:rPr lang="en-US" smtClean="0"/>
              <a:t>4/1/2025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65B7F-BB0B-4350-9B9B-7A76E98ECF7F}" type="slidenum">
              <a:rPr lang="en-US" smtClean="0"/>
              <a:t>‹#›</a:t>
            </a:fld>
            <a:endParaRPr lang="en-US"/>
          </a:p>
        </p:txBody>
      </p:sp>
    </p:spTree>
    <p:extLst>
      <p:ext uri="{BB962C8B-B14F-4D97-AF65-F5344CB8AC3E}">
        <p14:creationId xmlns:p14="http://schemas.microsoft.com/office/powerpoint/2010/main" val="341455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145929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366665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368775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323379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43383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1806926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26254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1196749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79529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23196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54744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3112405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3625797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148025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42980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379982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110435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6748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412838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2206863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35号-经典雅黑" panose="02000000000000000000" pitchFamily="2" charset="-122"/>
              <a:cs typeface="+mn-cs"/>
            </a:endParaRPr>
          </a:p>
        </p:txBody>
      </p:sp>
    </p:spTree>
    <p:extLst>
      <p:ext uri="{BB962C8B-B14F-4D97-AF65-F5344CB8AC3E}">
        <p14:creationId xmlns:p14="http://schemas.microsoft.com/office/powerpoint/2010/main" val="111755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64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9007EF-484B-FFBC-1252-09A50ACBDA9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165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73B2F-E1E8-921E-180B-E649FA283C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0614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C9CD85-8E4A-34F0-ABBF-C8353F5BD7D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4494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20514-1358-CA56-93C7-6394D77A8C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6392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2D62C5-7A89-2223-F56F-9ADB5AFC16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4" name="TextBox 9">
            <a:extLst>
              <a:ext uri="{FF2B5EF4-FFF2-40B4-BE49-F238E27FC236}">
                <a16:creationId xmlns:a16="http://schemas.microsoft.com/office/drawing/2014/main" id="{DBED79C9-811C-FD22-7097-278CD48302A6}"/>
              </a:ext>
            </a:extLst>
          </p:cNvPr>
          <p:cNvSpPr txBox="1"/>
          <p:nvPr userDrawn="1"/>
        </p:nvSpPr>
        <p:spPr>
          <a:xfrm>
            <a:off x="1768004" y="5712439"/>
            <a:ext cx="1224136"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ea typeface="微软雅黑" panose="020B0503020204020204" pitchFamily="34" charset="-122"/>
                <a:hlinkClick r:id="rId2"/>
              </a:rPr>
              <a:t>PPT</a:t>
            </a:r>
            <a:r>
              <a:rPr lang="zh-CN" altLang="en-US" sz="100" dirty="0">
                <a:solidFill>
                  <a:prstClr val="black"/>
                </a:solidFill>
                <a:latin typeface="微软雅黑" panose="020B0503020204020204" pitchFamily="34" charset="-122"/>
                <a:ea typeface="微软雅黑" panose="020B0503020204020204" pitchFamily="34" charset="-122"/>
                <a:hlinkClick r:id="rId2"/>
              </a:rPr>
              <a:t>下载</a:t>
            </a:r>
            <a:r>
              <a:rPr lang="zh-CN" altLang="en-US" sz="100" dirty="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http://www.1ppt.com/xiazai/</a:t>
            </a:r>
          </a:p>
        </p:txBody>
      </p:sp>
    </p:spTree>
    <p:extLst>
      <p:ext uri="{BB962C8B-B14F-4D97-AF65-F5344CB8AC3E}">
        <p14:creationId xmlns:p14="http://schemas.microsoft.com/office/powerpoint/2010/main" val="2384587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F08CC-61E8-7F7B-8C85-321885F2A6A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604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4040" y="-91192"/>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21114"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214295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6" y="576292"/>
            <a:ext cx="309838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15330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330207"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88275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9330856-4264-4417-B5F9-5E226C8287A8}"/>
              </a:ext>
            </a:extLst>
          </p:cNvPr>
          <p:cNvSpPr/>
          <p:nvPr userDrawn="1"/>
        </p:nvSpPr>
        <p:spPr>
          <a:xfrm>
            <a:off x="0" y="359138"/>
            <a:ext cx="12192000" cy="6139724"/>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字魂35号-经典雅黑" panose="02000000000000000000" pitchFamily="2" charset="-122"/>
              <a:ea typeface="字魂35号-经典雅黑" panose="02000000000000000000" pitchFamily="2" charset="-122"/>
            </a:endParaRPr>
          </a:p>
        </p:txBody>
      </p:sp>
      <p:pic>
        <p:nvPicPr>
          <p:cNvPr id="4" name="图片 3">
            <a:extLst>
              <a:ext uri="{FF2B5EF4-FFF2-40B4-BE49-F238E27FC236}">
                <a16:creationId xmlns:a16="http://schemas.microsoft.com/office/drawing/2014/main" id="{0B0136D4-89AA-428E-87FB-8ABDA2E035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20311003" flipH="1" flipV="1">
            <a:off x="-6167" y="58278"/>
            <a:ext cx="1794879" cy="1682361"/>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5" name="文本框 4">
            <a:extLst>
              <a:ext uri="{FF2B5EF4-FFF2-40B4-BE49-F238E27FC236}">
                <a16:creationId xmlns:a16="http://schemas.microsoft.com/office/drawing/2014/main" id="{FB9BC95B-1AD4-4ABF-97E2-EDA3F475816F}"/>
              </a:ext>
            </a:extLst>
          </p:cNvPr>
          <p:cNvSpPr txBox="1"/>
          <p:nvPr userDrawn="1"/>
        </p:nvSpPr>
        <p:spPr>
          <a:xfrm>
            <a:off x="1666795" y="576292"/>
            <a:ext cx="3162781" cy="584775"/>
          </a:xfrm>
          <a:prstGeom prst="rect">
            <a:avLst/>
          </a:prstGeom>
          <a:noFill/>
        </p:spPr>
        <p:txBody>
          <a:bodyPr wrap="square" rtlCol="0">
            <a:spAutoFit/>
          </a:bodyPr>
          <a:lstStyle/>
          <a:p>
            <a:pPr algn="l"/>
            <a:r>
              <a:rPr lang="en-US" altLang="zh-CN" sz="3200" dirty="0">
                <a:solidFill>
                  <a:schemeClr val="tx1">
                    <a:lumMod val="75000"/>
                    <a:lumOff val="25000"/>
                  </a:schemeClr>
                </a:solidFill>
                <a:latin typeface="字魂35号-经典雅黑" panose="02000000000000000000" pitchFamily="2" charset="-122"/>
                <a:ea typeface="字魂35号-经典雅黑" panose="02000000000000000000" pitchFamily="2" charset="-122"/>
              </a:rPr>
              <a:t>Add title text</a:t>
            </a:r>
            <a:endParaRPr lang="zh-CN" altLang="en-US" sz="3200" dirty="0">
              <a:solidFill>
                <a:schemeClr val="tx1">
                  <a:lumMod val="75000"/>
                  <a:lumOff val="25000"/>
                </a:schemeClr>
              </a:solidFill>
              <a:latin typeface="字魂35号-经典雅黑" panose="02000000000000000000" pitchFamily="2" charset="-122"/>
              <a:ea typeface="字魂35号-经典雅黑" panose="02000000000000000000" pitchFamily="2" charset="-122"/>
            </a:endParaRPr>
          </a:p>
        </p:txBody>
      </p:sp>
    </p:spTree>
    <p:extLst>
      <p:ext uri="{BB962C8B-B14F-4D97-AF65-F5344CB8AC3E}">
        <p14:creationId xmlns:p14="http://schemas.microsoft.com/office/powerpoint/2010/main" val="166293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89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64B2E-E453-9AE4-8587-D9DAF80641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912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6B25FD-74E7-1BF7-A2A0-B3D615D9F5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8708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82FC44-DFF1-3979-3BB2-80FFA3013CA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8237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77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descr="Ảnh có chứa mờ&#10;&#10;Mô tả được tạo tự động">
            <a:extLst>
              <a:ext uri="{FF2B5EF4-FFF2-40B4-BE49-F238E27FC236}">
                <a16:creationId xmlns:a16="http://schemas.microsoft.com/office/drawing/2014/main" id="{4E82E1C6-AB63-1742-6429-34108E96B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85062">
            <a:off x="-927543" y="-62203"/>
            <a:ext cx="6858000" cy="6858000"/>
          </a:xfrm>
          <a:prstGeom prst="rect">
            <a:avLst/>
          </a:prstGeom>
        </p:spPr>
      </p:pic>
      <p:pic>
        <p:nvPicPr>
          <p:cNvPr id="6" name="Hình ảnh 5" descr="Ảnh có chứa váy&#10;&#10;Mô tả được tạo tự động">
            <a:extLst>
              <a:ext uri="{FF2B5EF4-FFF2-40B4-BE49-F238E27FC236}">
                <a16:creationId xmlns:a16="http://schemas.microsoft.com/office/drawing/2014/main" id="{93E8E8ED-2767-8BF9-FA8F-919B6634C2D2}"/>
              </a:ext>
            </a:extLst>
          </p:cNvPr>
          <p:cNvPicPr>
            <a:picLocks noChangeAspect="1"/>
          </p:cNvPicPr>
          <p:nvPr/>
        </p:nvPicPr>
        <p:blipFill rotWithShape="1">
          <a:blip r:embed="rId4">
            <a:extLst>
              <a:ext uri="{28A0092B-C50C-407E-A947-70E740481C1C}">
                <a14:useLocalDpi xmlns:a14="http://schemas.microsoft.com/office/drawing/2010/main" val="0"/>
              </a:ext>
            </a:extLst>
          </a:blip>
          <a:srcRect b="45068"/>
          <a:stretch/>
        </p:blipFill>
        <p:spPr>
          <a:xfrm rot="20342977">
            <a:off x="-1204808" y="1236805"/>
            <a:ext cx="5984596" cy="3287482"/>
          </a:xfrm>
          <a:prstGeom prst="rect">
            <a:avLst/>
          </a:prstGeom>
          <a:noFill/>
          <a:ln>
            <a:noFill/>
          </a:ln>
          <a:effectLst>
            <a:softEdge rad="0"/>
          </a:effectLst>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2892" y="-789522"/>
            <a:ext cx="8517677" cy="8517677"/>
          </a:xfrm>
          <a:prstGeom prst="rect">
            <a:avLst/>
          </a:prstGeom>
        </p:spPr>
      </p:pic>
      <p:sp>
        <p:nvSpPr>
          <p:cNvPr id="3" name="Hộp Văn bản 2">
            <a:extLst>
              <a:ext uri="{FF2B5EF4-FFF2-40B4-BE49-F238E27FC236}">
                <a16:creationId xmlns:a16="http://schemas.microsoft.com/office/drawing/2014/main" id="{9228DC67-3430-8766-C753-513022411AFE}"/>
              </a:ext>
            </a:extLst>
          </p:cNvPr>
          <p:cNvSpPr txBox="1"/>
          <p:nvPr/>
        </p:nvSpPr>
        <p:spPr>
          <a:xfrm>
            <a:off x="3340651" y="2791441"/>
            <a:ext cx="6364877" cy="2015936"/>
          </a:xfrm>
          <a:prstGeom prst="rect">
            <a:avLst/>
          </a:prstGeom>
          <a:noFill/>
        </p:spPr>
        <p:txBody>
          <a:bodyPr wrap="square" rtlCol="0">
            <a:spAutoFit/>
          </a:bodyPr>
          <a:lstStyle/>
          <a:p>
            <a:pPr algn="ctr">
              <a:lnSpc>
                <a:spcPct val="73000"/>
              </a:lnSpc>
              <a:buClr>
                <a:srgbClr val="000000"/>
              </a:buClr>
              <a:buFont typeface="Arial"/>
              <a:buNone/>
            </a:pPr>
            <a:r>
              <a:rPr lang="en-US" sz="8000" b="1" kern="0" dirty="0" err="1">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Đây</a:t>
            </a:r>
            <a:r>
              <a:rPr lang="en-US" sz="8000" b="1" kern="0" dirty="0">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 </a:t>
            </a:r>
            <a:r>
              <a:rPr lang="en-US" sz="8000" b="1" kern="0" dirty="0" err="1">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thôn</a:t>
            </a:r>
            <a:endParaRPr lang="en-US" sz="8000" b="1" kern="0" dirty="0">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endParaRPr>
          </a:p>
          <a:p>
            <a:pPr algn="ctr">
              <a:lnSpc>
                <a:spcPct val="73000"/>
              </a:lnSpc>
              <a:buClr>
                <a:srgbClr val="000000"/>
              </a:buClr>
              <a:buFont typeface="Arial"/>
              <a:buNone/>
            </a:pPr>
            <a:r>
              <a:rPr lang="en-US" sz="7200" b="1" kern="0" dirty="0">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       </a:t>
            </a:r>
            <a:r>
              <a:rPr lang="en-US" sz="8000" b="1" kern="0" dirty="0" err="1">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Vĩ</a:t>
            </a:r>
            <a:r>
              <a:rPr lang="en-US" sz="8000" b="1" kern="0" dirty="0">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 </a:t>
            </a:r>
            <a:r>
              <a:rPr lang="en-US" sz="8000" b="1" kern="0" dirty="0" err="1">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rPr>
              <a:t>Dạ</a:t>
            </a:r>
            <a:endParaRPr lang="en-US" sz="8000" b="1" kern="0" dirty="0">
              <a:ln w="38100">
                <a:noFill/>
              </a:ln>
              <a:gradFill flip="none" rotWithShape="1">
                <a:gsLst>
                  <a:gs pos="0">
                    <a:srgbClr val="A64C0E">
                      <a:shade val="30000"/>
                      <a:satMod val="115000"/>
                    </a:srgbClr>
                  </a:gs>
                  <a:gs pos="50000">
                    <a:srgbClr val="A64C0E">
                      <a:shade val="67500"/>
                      <a:satMod val="115000"/>
                    </a:srgbClr>
                  </a:gs>
                  <a:gs pos="100000">
                    <a:srgbClr val="A64C0E">
                      <a:shade val="100000"/>
                      <a:satMod val="115000"/>
                    </a:srgbClr>
                  </a:gs>
                </a:gsLst>
                <a:lin ang="16200000" scaled="1"/>
                <a:tileRect/>
              </a:gradFill>
              <a:effectLst>
                <a:glow rad="101600">
                  <a:prstClr val="white">
                    <a:alpha val="60000"/>
                  </a:prstClr>
                </a:glow>
                <a:outerShdw blurRad="50800" dist="38100" dir="8100000" algn="tr" rotWithShape="0">
                  <a:prstClr val="black">
                    <a:alpha val="40000"/>
                  </a:prstClr>
                </a:outerShdw>
              </a:effectLst>
              <a:latin typeface="UVF Rapture Heavenly" panose="00000400000000000000" pitchFamily="2" charset="0"/>
              <a:cs typeface="Arial"/>
              <a:sym typeface="Arial"/>
            </a:endParaRPr>
          </a:p>
        </p:txBody>
      </p:sp>
      <p:sp>
        <p:nvSpPr>
          <p:cNvPr id="4" name="Hộp Văn bản 3">
            <a:extLst>
              <a:ext uri="{FF2B5EF4-FFF2-40B4-BE49-F238E27FC236}">
                <a16:creationId xmlns:a16="http://schemas.microsoft.com/office/drawing/2014/main" id="{C2E8DFE7-8372-ACA4-9932-64F7B296C58B}"/>
              </a:ext>
            </a:extLst>
          </p:cNvPr>
          <p:cNvSpPr txBox="1"/>
          <p:nvPr/>
        </p:nvSpPr>
        <p:spPr>
          <a:xfrm>
            <a:off x="4756879" y="4324424"/>
            <a:ext cx="3572894" cy="769441"/>
          </a:xfrm>
          <a:prstGeom prst="rect">
            <a:avLst/>
          </a:prstGeom>
          <a:noFill/>
        </p:spPr>
        <p:txBody>
          <a:bodyPr wrap="square" rtlCol="0">
            <a:spAutoFit/>
          </a:bodyPr>
          <a:lstStyle/>
          <a:p>
            <a:pPr algn="ctr">
              <a:buClr>
                <a:srgbClr val="000000"/>
              </a:buClr>
              <a:buFont typeface="Arial"/>
              <a:buNone/>
            </a:pPr>
            <a:r>
              <a:rPr lang="en-US" sz="4400" kern="0" dirty="0">
                <a:solidFill>
                  <a:srgbClr val="50785D"/>
                </a:solidFill>
                <a:latin typeface="UTM ViceroyJF" panose="02040603050506020204" pitchFamily="18" charset="0"/>
                <a:cs typeface="Arial"/>
                <a:sym typeface="Arial"/>
              </a:rPr>
              <a:t>-</a:t>
            </a:r>
            <a:r>
              <a:rPr lang="en-US" sz="4400" kern="0" dirty="0" err="1">
                <a:solidFill>
                  <a:srgbClr val="50785D"/>
                </a:solidFill>
                <a:latin typeface="UTM ViceroyJF" panose="02040603050506020204" pitchFamily="18" charset="0"/>
                <a:cs typeface="Arial"/>
                <a:sym typeface="Arial"/>
              </a:rPr>
              <a:t>Hàn</a:t>
            </a:r>
            <a:r>
              <a:rPr lang="en-US" sz="4400" kern="0" dirty="0">
                <a:solidFill>
                  <a:srgbClr val="50785D"/>
                </a:solidFill>
                <a:latin typeface="UTM ViceroyJF" panose="02040603050506020204" pitchFamily="18" charset="0"/>
                <a:cs typeface="Arial"/>
                <a:sym typeface="Arial"/>
              </a:rPr>
              <a:t> </a:t>
            </a:r>
            <a:r>
              <a:rPr lang="en-US" sz="4400" kern="0" dirty="0" err="1">
                <a:solidFill>
                  <a:srgbClr val="50785D"/>
                </a:solidFill>
                <a:latin typeface="UTM ViceroyJF" panose="02040603050506020204" pitchFamily="18" charset="0"/>
                <a:cs typeface="Arial"/>
                <a:sym typeface="Arial"/>
              </a:rPr>
              <a:t>Mặc</a:t>
            </a:r>
            <a:r>
              <a:rPr lang="en-US" sz="4400" kern="0" dirty="0">
                <a:solidFill>
                  <a:srgbClr val="50785D"/>
                </a:solidFill>
                <a:latin typeface="UTM ViceroyJF" panose="02040603050506020204" pitchFamily="18" charset="0"/>
                <a:cs typeface="Arial"/>
                <a:sym typeface="Arial"/>
              </a:rPr>
              <a:t> </a:t>
            </a:r>
            <a:r>
              <a:rPr lang="en-US" sz="4400" kern="0" dirty="0" err="1">
                <a:solidFill>
                  <a:srgbClr val="50785D"/>
                </a:solidFill>
                <a:latin typeface="UTM ViceroyJF" panose="02040603050506020204" pitchFamily="18" charset="0"/>
                <a:cs typeface="Arial"/>
                <a:sym typeface="Arial"/>
              </a:rPr>
              <a:t>Tử</a:t>
            </a:r>
            <a:r>
              <a:rPr lang="en-US" sz="4400" kern="0" dirty="0">
                <a:solidFill>
                  <a:srgbClr val="50785D"/>
                </a:solidFill>
                <a:latin typeface="UTM ViceroyJF" panose="02040603050506020204" pitchFamily="18" charset="0"/>
                <a:cs typeface="Arial"/>
                <a:sym typeface="Arial"/>
              </a:rPr>
              <a:t>-</a:t>
            </a:r>
          </a:p>
        </p:txBody>
      </p:sp>
      <p:pic>
        <p:nvPicPr>
          <p:cNvPr id="5" name="Hình ảnh 4" descr="Ảnh có chứa mờ&#10;&#10;Mô tả được tạo tự động">
            <a:extLst>
              <a:ext uri="{FF2B5EF4-FFF2-40B4-BE49-F238E27FC236}">
                <a16:creationId xmlns:a16="http://schemas.microsoft.com/office/drawing/2014/main" id="{DE359E44-878D-5E5D-5A5D-641F709799F3}"/>
              </a:ext>
            </a:extLst>
          </p:cNvPr>
          <p:cNvPicPr>
            <a:picLocks noChangeAspect="1"/>
          </p:cNvPicPr>
          <p:nvPr/>
        </p:nvPicPr>
        <p:blipFill rotWithShape="1">
          <a:blip r:embed="rId3">
            <a:extLst>
              <a:ext uri="{28A0092B-C50C-407E-A947-70E740481C1C}">
                <a14:useLocalDpi xmlns:a14="http://schemas.microsoft.com/office/drawing/2010/main" val="0"/>
              </a:ext>
            </a:extLst>
          </a:blip>
          <a:srcRect t="30426"/>
          <a:stretch/>
        </p:blipFill>
        <p:spPr>
          <a:xfrm>
            <a:off x="-501030" y="3256139"/>
            <a:ext cx="6858000" cy="4771357"/>
          </a:xfrm>
          <a:prstGeom prst="rect">
            <a:avLst/>
          </a:prstGeom>
          <a:effectLst>
            <a:softEdge rad="317500"/>
          </a:effectLst>
        </p:spPr>
      </p:pic>
      <p:pic>
        <p:nvPicPr>
          <p:cNvPr id="25" name="图片 24">
            <a:extLst>
              <a:ext uri="{FF2B5EF4-FFF2-40B4-BE49-F238E27FC236}">
                <a16:creationId xmlns:a16="http://schemas.microsoft.com/office/drawing/2014/main" id="{D692A92E-CDF4-44D8-B885-CCC20165A5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920970">
            <a:off x="1670888" y="2947826"/>
            <a:ext cx="2514163" cy="2514163"/>
          </a:xfrm>
          <a:prstGeom prst="rect">
            <a:avLst/>
          </a:prstGeom>
        </p:spPr>
      </p:pic>
      <p:pic>
        <p:nvPicPr>
          <p:cNvPr id="9" name="Hình ảnh 8">
            <a:extLst>
              <a:ext uri="{FF2B5EF4-FFF2-40B4-BE49-F238E27FC236}">
                <a16:creationId xmlns:a16="http://schemas.microsoft.com/office/drawing/2014/main" id="{B4A493FF-A053-89A7-3531-B44C70EF614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t="4175" b="4175"/>
          <a:stretch/>
        </p:blipFill>
        <p:spPr>
          <a:xfrm>
            <a:off x="9311028" y="4579988"/>
            <a:ext cx="2775737" cy="2123658"/>
          </a:xfrm>
          <a:custGeom>
            <a:avLst/>
            <a:gdLst/>
            <a:ahLst/>
            <a:cxnLst/>
            <a:rect l="l" t="t" r="r" b="b"/>
            <a:pathLst>
              <a:path w="5416788" h="3460804">
                <a:moveTo>
                  <a:pt x="1619628" y="0"/>
                </a:moveTo>
                <a:lnTo>
                  <a:pt x="5416788" y="0"/>
                </a:lnTo>
                <a:lnTo>
                  <a:pt x="5416788" y="3460804"/>
                </a:lnTo>
                <a:lnTo>
                  <a:pt x="905" y="3460804"/>
                </a:lnTo>
                <a:lnTo>
                  <a:pt x="0" y="3429000"/>
                </a:lnTo>
                <a:cubicBezTo>
                  <a:pt x="0" y="2049777"/>
                  <a:pt x="628921" y="817446"/>
                  <a:pt x="1615622" y="3148"/>
                </a:cubicBezTo>
                <a:close/>
              </a:path>
            </a:pathLst>
          </a:custGeom>
          <a:effectLst>
            <a:softEdge rad="127000"/>
          </a:effectLst>
        </p:spPr>
      </p:pic>
      <p:pic>
        <p:nvPicPr>
          <p:cNvPr id="10" name="Hình ảnh 9" descr="Ảnh có chứa văn bản&#10;&#10;Mô tả được tạo tự động">
            <a:extLst>
              <a:ext uri="{FF2B5EF4-FFF2-40B4-BE49-F238E27FC236}">
                <a16:creationId xmlns:a16="http://schemas.microsoft.com/office/drawing/2014/main" id="{2CF67C0A-0314-DDE0-E384-C2111F724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Hộp Văn bản 6">
            <a:extLst>
              <a:ext uri="{FF2B5EF4-FFF2-40B4-BE49-F238E27FC236}">
                <a16:creationId xmlns:a16="http://schemas.microsoft.com/office/drawing/2014/main" id="{B7AC68CF-F2EC-5A81-EB0F-5EE436050E89}"/>
              </a:ext>
            </a:extLst>
          </p:cNvPr>
          <p:cNvSpPr txBox="1"/>
          <p:nvPr/>
        </p:nvSpPr>
        <p:spPr>
          <a:xfrm>
            <a:off x="11423312" y="275547"/>
            <a:ext cx="545432" cy="523220"/>
          </a:xfrm>
          <a:prstGeom prst="rect">
            <a:avLst/>
          </a:prstGeom>
          <a:noFill/>
        </p:spPr>
        <p:txBody>
          <a:bodyPr wrap="square" rtlCol="0">
            <a:spAutoFit/>
          </a:bodyPr>
          <a:lstStyle/>
          <a:p>
            <a:r>
              <a:rPr lang="en-US" sz="2800" b="1" dirty="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69EF6EE2-8FBC-2E04-A425-09E31ACAC218}"/>
              </a:ext>
            </a:extLst>
          </p:cNvPr>
          <p:cNvSpPr txBox="1"/>
          <p:nvPr/>
        </p:nvSpPr>
        <p:spPr>
          <a:xfrm>
            <a:off x="1681335" y="719847"/>
            <a:ext cx="3399909" cy="369332"/>
          </a:xfrm>
          <a:prstGeom prst="rect">
            <a:avLst/>
          </a:prstGeom>
          <a:noFill/>
        </p:spPr>
        <p:txBody>
          <a:bodyPr wrap="square" rtlCol="0">
            <a:spAutoFit/>
          </a:bodyPr>
          <a:lstStyle/>
          <a:p>
            <a:r>
              <a:rPr lang="en-US" dirty="0" err="1"/>
              <a:t>Tiết</a:t>
            </a:r>
            <a:r>
              <a:rPr lang="en-US" dirty="0"/>
              <a:t> 67: </a:t>
            </a:r>
            <a:r>
              <a:rPr lang="en-US" dirty="0" err="1"/>
              <a:t>Thực</a:t>
            </a:r>
            <a:r>
              <a:rPr lang="en-US" dirty="0"/>
              <a:t> </a:t>
            </a:r>
            <a:r>
              <a:rPr lang="en-US" dirty="0" err="1"/>
              <a:t>hành</a:t>
            </a:r>
            <a:r>
              <a:rPr lang="en-US" dirty="0"/>
              <a:t> </a:t>
            </a:r>
            <a:r>
              <a:rPr lang="en-US" dirty="0" err="1"/>
              <a:t>đọc</a:t>
            </a:r>
            <a:r>
              <a:rPr lang="en-US" dirty="0"/>
              <a:t> </a:t>
            </a:r>
            <a:r>
              <a:rPr lang="en-US" dirty="0" err="1"/>
              <a:t>hiểu</a:t>
            </a:r>
            <a:endParaRPr lang="en-SG" dirty="0"/>
          </a:p>
        </p:txBody>
      </p:sp>
    </p:spTree>
    <p:extLst>
      <p:ext uri="{BB962C8B-B14F-4D97-AF65-F5344CB8AC3E}">
        <p14:creationId xmlns:p14="http://schemas.microsoft.com/office/powerpoint/2010/main" val="3811594885"/>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7997212" cy="523733"/>
          </a:xfrm>
          <a:prstGeom prst="round2DiagRect">
            <a:avLst>
              <a:gd name="adj1" fmla="val 50000"/>
              <a:gd name="adj2" fmla="val 0"/>
            </a:avLst>
          </a:prstGeom>
          <a:solidFill>
            <a:schemeClr val="accent1">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7748014"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vườn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tược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Vĩ</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9F8E60FB-2F33-76F8-58A5-4B7FFE445B66}"/>
              </a:ext>
            </a:extLst>
          </p:cNvPr>
          <p:cNvSpPr txBox="1"/>
          <p:nvPr/>
        </p:nvSpPr>
        <p:spPr>
          <a:xfrm>
            <a:off x="502131" y="777816"/>
            <a:ext cx="10419869" cy="5291705"/>
          </a:xfrm>
          <a:prstGeom prst="rect">
            <a:avLst/>
          </a:prstGeom>
          <a:noFill/>
        </p:spPr>
        <p:txBody>
          <a:bodyPr wrap="square">
            <a:spAutoFit/>
          </a:bodyPr>
          <a:lstStyle/>
          <a:p>
            <a:pPr marL="514350" indent="-514350">
              <a:lnSpc>
                <a:spcPct val="120000"/>
              </a:lnSpc>
              <a:buAutoNum type="alphaLcPeriod"/>
            </a:pPr>
            <a:r>
              <a:rPr lang="vi-VN" sz="2800" b="1" dirty="0">
                <a:solidFill>
                  <a:srgbClr val="005C00"/>
                </a:solidFill>
                <a:latin typeface="Times New Roman" panose="02020603050405020304" pitchFamily="18" charset="0"/>
              </a:rPr>
              <a:t>Câu thơ mở đầu:</a:t>
            </a:r>
            <a:endParaRPr lang="en-US" sz="2800" b="1" dirty="0">
              <a:solidFill>
                <a:srgbClr val="005C00"/>
              </a:solidFill>
              <a:latin typeface="Times New Roman" panose="02020603050405020304" pitchFamily="18" charset="0"/>
            </a:endParaRPr>
          </a:p>
          <a:p>
            <a:pPr algn="ctr">
              <a:lnSpc>
                <a:spcPct val="120000"/>
              </a:lnSpc>
            </a:pPr>
            <a:r>
              <a:rPr lang="vi-VN" sz="3200" b="1" dirty="0">
                <a:latin typeface="Times New Roman" panose="02020603050405020304" pitchFamily="18" charset="0"/>
              </a:rPr>
              <a:t>“</a:t>
            </a:r>
            <a:r>
              <a:rPr lang="vi-VN" sz="3200" b="1" dirty="0">
                <a:solidFill>
                  <a:srgbClr val="FF0000"/>
                </a:solidFill>
                <a:latin typeface="Times New Roman" panose="02020603050405020304" pitchFamily="18" charset="0"/>
              </a:rPr>
              <a:t>Sao</a:t>
            </a:r>
            <a:r>
              <a:rPr lang="vi-VN" sz="3200" b="1" dirty="0">
                <a:latin typeface="Times New Roman" panose="02020603050405020304" pitchFamily="18" charset="0"/>
              </a:rPr>
              <a:t> anh không </a:t>
            </a:r>
            <a:r>
              <a:rPr lang="vi-VN" sz="3200" b="1" dirty="0">
                <a:solidFill>
                  <a:schemeClr val="accent2">
                    <a:lumMod val="75000"/>
                  </a:schemeClr>
                </a:solidFill>
                <a:latin typeface="Times New Roman" panose="02020603050405020304" pitchFamily="18" charset="0"/>
              </a:rPr>
              <a:t>về chơi </a:t>
            </a:r>
            <a:r>
              <a:rPr lang="vi-VN" sz="3200" b="1" dirty="0">
                <a:latin typeface="Times New Roman" panose="02020603050405020304" pitchFamily="18" charset="0"/>
              </a:rPr>
              <a:t>thôn Vĩ</a:t>
            </a:r>
            <a:r>
              <a:rPr lang="vi-VN" sz="3200" b="1" dirty="0">
                <a:solidFill>
                  <a:srgbClr val="FF0000"/>
                </a:solidFill>
                <a:latin typeface="Times New Roman" panose="02020603050405020304" pitchFamily="18" charset="0"/>
              </a:rPr>
              <a:t>?</a:t>
            </a:r>
            <a:r>
              <a:rPr lang="vi-VN" sz="3200" b="1" dirty="0">
                <a:latin typeface="Times New Roman" panose="02020603050405020304" pitchFamily="18" charset="0"/>
              </a:rPr>
              <a:t>”</a:t>
            </a:r>
            <a:endParaRPr lang="vi-VN" sz="2800" b="1" dirty="0">
              <a:latin typeface="Times New Roman" panose="02020603050405020304" pitchFamily="18" charset="0"/>
            </a:endParaRPr>
          </a:p>
          <a:p>
            <a:pPr>
              <a:lnSpc>
                <a:spcPct val="120000"/>
              </a:lnSpc>
            </a:pPr>
            <a:r>
              <a:rPr lang="vi-VN" sz="2800" dirty="0">
                <a:solidFill>
                  <a:srgbClr val="002060"/>
                </a:solidFill>
                <a:latin typeface="Times New Roman" panose="02020603050405020304" pitchFamily="18" charset="0"/>
              </a:rPr>
              <a:t>- Câu hỏi tu từ với nhiều sắc thái biểu cảm</a:t>
            </a:r>
            <a:r>
              <a:rPr lang="en-US" sz="2800" dirty="0">
                <a:solidFill>
                  <a:srgbClr val="002060"/>
                </a:solidFill>
                <a:latin typeface="Times New Roman" panose="02020603050405020304" pitchFamily="18" charset="0"/>
              </a:rPr>
              <a:t>:</a:t>
            </a:r>
            <a:endParaRPr lang="vi-VN" sz="2800" dirty="0">
              <a:solidFill>
                <a:srgbClr val="002060"/>
              </a:solidFill>
              <a:latin typeface="Times New Roman" panose="02020603050405020304" pitchFamily="18" charset="0"/>
            </a:endParaRPr>
          </a:p>
          <a:p>
            <a:pPr>
              <a:lnSpc>
                <a:spcPct val="120000"/>
              </a:lnSpc>
            </a:pPr>
            <a:r>
              <a:rPr lang="vi-VN" sz="2800" dirty="0">
                <a:solidFill>
                  <a:srgbClr val="002060"/>
                </a:solidFill>
                <a:latin typeface="Times New Roman" panose="02020603050405020304" pitchFamily="18" charset="0"/>
              </a:rPr>
              <a:t>+ Lời trách móc nhẹ nhàng của người con gái</a:t>
            </a:r>
          </a:p>
          <a:p>
            <a:pPr>
              <a:lnSpc>
                <a:spcPct val="120000"/>
              </a:lnSpc>
            </a:pPr>
            <a:r>
              <a:rPr lang="vi-VN" sz="2800" dirty="0">
                <a:solidFill>
                  <a:srgbClr val="002060"/>
                </a:solidFill>
                <a:latin typeface="Times New Roman" panose="02020603050405020304" pitchFamily="18" charset="0"/>
              </a:rPr>
              <a:t>+ Lời mời gọi chân thành </a:t>
            </a:r>
            <a:r>
              <a:rPr lang="vi-VN" sz="2800" i="1" dirty="0">
                <a:solidFill>
                  <a:srgbClr val="C00000"/>
                </a:solidFill>
                <a:latin typeface="Times New Roman" panose="02020603050405020304" pitchFamily="18" charset="0"/>
              </a:rPr>
              <a:t>“về chơi” </a:t>
            </a:r>
            <a:r>
              <a:rPr lang="vi-VN" sz="2800" b="1" dirty="0">
                <a:solidFill>
                  <a:srgbClr val="7030A0"/>
                </a:solidFill>
                <a:latin typeface="Times New Roman" panose="02020603050405020304" pitchFamily="18" charset="0"/>
              </a:rPr>
              <a:t>-&gt; Thể hiện sự gần gũi, tha thiết</a:t>
            </a:r>
          </a:p>
          <a:p>
            <a:pPr algn="just">
              <a:lnSpc>
                <a:spcPct val="120000"/>
              </a:lnSpc>
            </a:pPr>
            <a:r>
              <a:rPr lang="vi-VN" sz="2800" dirty="0">
                <a:solidFill>
                  <a:srgbClr val="002060"/>
                </a:solidFill>
                <a:latin typeface="Times New Roman" panose="02020603050405020304" pitchFamily="18" charset="0"/>
              </a:rPr>
              <a:t>+ Hàn Mặc Tử như đang phân thân để tự hỏi chính mình</a:t>
            </a:r>
            <a:r>
              <a:rPr lang="en-US" sz="2800" dirty="0">
                <a:solidFill>
                  <a:srgbClr val="002060"/>
                </a:solidFill>
                <a:latin typeface="Calibri Light" panose="020F0302020204030204"/>
              </a:rPr>
              <a:t> </a:t>
            </a:r>
            <a:r>
              <a:rPr lang="vi-VN" sz="2800" b="1" dirty="0">
                <a:solidFill>
                  <a:srgbClr val="7030A0"/>
                </a:solidFill>
                <a:latin typeface="Times New Roman" panose="02020603050405020304" pitchFamily="18" charset="0"/>
              </a:rPr>
              <a:t>-&gt; Câu hỏi chỉ là một hình thức, một cái cớ để giãi bày tâm sự, ước ao được một lần trở về thôn Vĩ</a:t>
            </a:r>
            <a:r>
              <a:rPr lang="en-US" sz="2800" b="1" dirty="0">
                <a:solidFill>
                  <a:srgbClr val="7030A0"/>
                </a:solidFill>
                <a:latin typeface="Times New Roman" panose="02020603050405020304" pitchFamily="18" charset="0"/>
              </a:rPr>
              <a:t>.</a:t>
            </a:r>
          </a:p>
          <a:p>
            <a:pPr algn="just">
              <a:lnSpc>
                <a:spcPct val="120000"/>
              </a:lnSpc>
            </a:pPr>
            <a:r>
              <a:rPr lang="en-US" sz="2800" dirty="0">
                <a:solidFill>
                  <a:srgbClr val="002060"/>
                </a:solidFill>
                <a:latin typeface="Times New Roman" panose="02020603050405020304" pitchFamily="18" charset="0"/>
              </a:rPr>
              <a:t>- </a:t>
            </a:r>
            <a:r>
              <a:rPr lang="en-US" sz="2800" i="1" dirty="0">
                <a:solidFill>
                  <a:srgbClr val="C00000"/>
                </a:solidFill>
                <a:latin typeface="Times New Roman" panose="02020603050405020304" pitchFamily="18" charset="0"/>
              </a:rPr>
              <a:t>“</a:t>
            </a:r>
            <a:r>
              <a:rPr lang="en-US" sz="2800" i="1" dirty="0" err="1">
                <a:solidFill>
                  <a:srgbClr val="C00000"/>
                </a:solidFill>
                <a:latin typeface="Times New Roman" panose="02020603050405020304" pitchFamily="18" charset="0"/>
              </a:rPr>
              <a:t>Về</a:t>
            </a:r>
            <a:r>
              <a:rPr lang="en-US" sz="2800" i="1" dirty="0">
                <a:solidFill>
                  <a:srgbClr val="C00000"/>
                </a:solidFill>
                <a:latin typeface="Times New Roman" panose="02020603050405020304" pitchFamily="18" charset="0"/>
              </a:rPr>
              <a:t> </a:t>
            </a:r>
            <a:r>
              <a:rPr lang="en-US" sz="2800" i="1" dirty="0" err="1">
                <a:solidFill>
                  <a:srgbClr val="C00000"/>
                </a:solidFill>
                <a:latin typeface="Times New Roman" panose="02020603050405020304" pitchFamily="18" charset="0"/>
              </a:rPr>
              <a:t>chơi</a:t>
            </a:r>
            <a:r>
              <a:rPr lang="en-US" sz="2800" i="1" dirty="0">
                <a:solidFill>
                  <a:srgbClr val="C00000"/>
                </a:solidFill>
                <a:latin typeface="Times New Roman" panose="02020603050405020304" pitchFamily="18" charset="0"/>
              </a:rPr>
              <a:t>” </a:t>
            </a:r>
            <a:r>
              <a:rPr lang="en-US" sz="2800" dirty="0" err="1">
                <a:solidFill>
                  <a:srgbClr val="002060"/>
                </a:solidFill>
                <a:latin typeface="Times New Roman" panose="02020603050405020304" pitchFamily="18" charset="0"/>
              </a:rPr>
              <a:t>thể</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hiện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khát</a:t>
            </a:r>
            <a:r>
              <a:rPr lang="en-US" sz="2800" dirty="0">
                <a:solidFill>
                  <a:srgbClr val="002060"/>
                </a:solidFill>
                <a:latin typeface="Times New Roman" panose="02020603050405020304" pitchFamily="18" charset="0"/>
              </a:rPr>
              <a:t> khao </a:t>
            </a:r>
            <a:r>
              <a:rPr lang="en-US" sz="2800" dirty="0" err="1">
                <a:solidFill>
                  <a:srgbClr val="002060"/>
                </a:solidFill>
                <a:latin typeface="Times New Roman" panose="02020603050405020304" pitchFamily="18" charset="0"/>
              </a:rPr>
              <a:t>được</a:t>
            </a:r>
            <a:r>
              <a:rPr lang="en-US" sz="2800" dirty="0">
                <a:solidFill>
                  <a:srgbClr val="002060"/>
                </a:solidFill>
                <a:latin typeface="Times New Roman" panose="02020603050405020304" pitchFamily="18" charset="0"/>
              </a:rPr>
              <a:t> quay </a:t>
            </a:r>
            <a:r>
              <a:rPr lang="en-US" sz="2800" dirty="0" err="1">
                <a:solidFill>
                  <a:srgbClr val="002060"/>
                </a:solidFill>
                <a:latin typeface="Times New Roman" panose="02020603050405020304" pitchFamily="18" charset="0"/>
              </a:rPr>
              <a:t>trở</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về</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và</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sự</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gắn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bó</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thâm</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tình</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của</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nhân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với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thôn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Vĩ</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với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cuộc</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đời</a:t>
            </a:r>
            <a:r>
              <a:rPr lang="en-US" sz="2800" dirty="0">
                <a:solidFill>
                  <a:srgbClr val="002060"/>
                </a:solidFill>
                <a:latin typeface="Times New Roman" panose="02020603050405020304" pitchFamily="18" charset="0"/>
              </a:rPr>
              <a:t>.</a:t>
            </a:r>
          </a:p>
        </p:txBody>
      </p:sp>
      <p:pic>
        <p:nvPicPr>
          <p:cNvPr id="3" name="图片 6">
            <a:extLst>
              <a:ext uri="{FF2B5EF4-FFF2-40B4-BE49-F238E27FC236}">
                <a16:creationId xmlns:a16="http://schemas.microsoft.com/office/drawing/2014/main" id="{F69C4036-95ED-FEF0-7BA4-92C22F6E1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99822">
            <a:off x="8582821" y="-341811"/>
            <a:ext cx="3804771" cy="3804771"/>
          </a:xfrm>
          <a:prstGeom prst="rect">
            <a:avLst/>
          </a:prstGeom>
        </p:spPr>
      </p:pic>
    </p:spTree>
    <p:extLst>
      <p:ext uri="{BB962C8B-B14F-4D97-AF65-F5344CB8AC3E}">
        <p14:creationId xmlns:p14="http://schemas.microsoft.com/office/powerpoint/2010/main" val="122460397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left)">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7997212" cy="523733"/>
          </a:xfrm>
          <a:prstGeom prst="round2DiagRect">
            <a:avLst>
              <a:gd name="adj1" fmla="val 50000"/>
              <a:gd name="adj2" fmla="val 0"/>
            </a:avLst>
          </a:prstGeom>
          <a:solidFill>
            <a:schemeClr val="accent1">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7748014"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vườn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tược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Vĩ</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F1FE863-4C6F-0B1B-CE63-821681C16926}"/>
              </a:ext>
            </a:extLst>
          </p:cNvPr>
          <p:cNvSpPr txBox="1"/>
          <p:nvPr/>
        </p:nvSpPr>
        <p:spPr>
          <a:xfrm>
            <a:off x="188767" y="747497"/>
            <a:ext cx="6802583" cy="5757795"/>
          </a:xfrm>
          <a:prstGeom prst="rect">
            <a:avLst/>
          </a:prstGeom>
          <a:noFill/>
        </p:spPr>
        <p:txBody>
          <a:bodyPr wrap="square">
            <a:spAutoFit/>
          </a:bodyPr>
          <a:lstStyle/>
          <a:p>
            <a:pPr algn="just">
              <a:lnSpc>
                <a:spcPct val="110000"/>
              </a:lnSpc>
            </a:pPr>
            <a:r>
              <a:rPr lang="vi-VN" sz="2400" b="1" dirty="0">
                <a:solidFill>
                  <a:srgbClr val="005C00"/>
                </a:solidFill>
                <a:latin typeface="Times New Roman" panose="02020603050405020304" pitchFamily="18" charset="0"/>
              </a:rPr>
              <a:t>b. Ba câu tiếp theo: Vẻ đẹp thôn Vĩ trong buổi bình minh. </a:t>
            </a:r>
            <a:endParaRPr lang="en-US" sz="2400" b="1" dirty="0">
              <a:solidFill>
                <a:srgbClr val="005C00"/>
              </a:solidFill>
              <a:latin typeface="Times New Roman" panose="02020603050405020304" pitchFamily="18" charset="0"/>
            </a:endParaRPr>
          </a:p>
          <a:p>
            <a:pPr algn="ctr">
              <a:lnSpc>
                <a:spcPct val="110000"/>
              </a:lnSpc>
            </a:pPr>
            <a:r>
              <a:rPr lang="en-US" sz="2400" b="1" dirty="0">
                <a:latin typeface="Times New Roman" panose="02020603050405020304" pitchFamily="18" charset="0"/>
              </a:rPr>
              <a:t>“</a:t>
            </a:r>
            <a:r>
              <a:rPr lang="vi-VN" sz="2400" b="1" dirty="0">
                <a:latin typeface="Times New Roman" panose="02020603050405020304" pitchFamily="18" charset="0"/>
              </a:rPr>
              <a:t>Nhìn nắng hàng cau nắng mới lên.</a:t>
            </a:r>
            <a:endParaRPr lang="en-US" sz="2400" b="1" dirty="0">
              <a:latin typeface="Times New Roman" panose="02020603050405020304" pitchFamily="18" charset="0"/>
            </a:endParaRPr>
          </a:p>
          <a:p>
            <a:pPr algn="ctr">
              <a:lnSpc>
                <a:spcPct val="110000"/>
              </a:lnSpc>
            </a:pPr>
            <a:r>
              <a:rPr lang="vi-VN" sz="2400" b="1" dirty="0">
                <a:latin typeface="Times New Roman" panose="02020603050405020304" pitchFamily="18" charset="0"/>
              </a:rPr>
              <a:t>Vườn ai mướt quá, xanh như ngọc</a:t>
            </a:r>
            <a:endParaRPr lang="en-US" sz="2400" b="1" dirty="0">
              <a:latin typeface="Times New Roman" panose="02020603050405020304" pitchFamily="18" charset="0"/>
            </a:endParaRPr>
          </a:p>
          <a:p>
            <a:pPr algn="ctr">
              <a:lnSpc>
                <a:spcPct val="110000"/>
              </a:lnSpc>
            </a:pPr>
            <a:r>
              <a:rPr lang="vi-VN" sz="2400" b="1" dirty="0">
                <a:latin typeface="Times New Roman" panose="02020603050405020304" pitchFamily="18" charset="0"/>
              </a:rPr>
              <a:t>Lá trúc che ngang mặt chữ điền</a:t>
            </a:r>
            <a:r>
              <a:rPr lang="en-US" sz="2400" b="1" dirty="0">
                <a:latin typeface="Times New Roman" panose="02020603050405020304" pitchFamily="18" charset="0"/>
              </a:rPr>
              <a:t>”</a:t>
            </a:r>
            <a:endParaRPr lang="vi-VN" sz="2400" b="1" dirty="0">
              <a:solidFill>
                <a:srgbClr val="005C00"/>
              </a:solidFill>
              <a:latin typeface="Times New Roman" panose="02020603050405020304" pitchFamily="18" charset="0"/>
            </a:endParaRPr>
          </a:p>
          <a:p>
            <a:pPr algn="just">
              <a:lnSpc>
                <a:spcPct val="110000"/>
              </a:lnSpc>
            </a:pPr>
            <a:r>
              <a:rPr lang="vi-VN" sz="2400" i="1" dirty="0">
                <a:solidFill>
                  <a:srgbClr val="002060"/>
                </a:solidFill>
                <a:latin typeface="Times New Roman" panose="02020603050405020304" pitchFamily="18" charset="0"/>
              </a:rPr>
              <a:t>- </a:t>
            </a:r>
            <a:r>
              <a:rPr lang="vi-VN" sz="2400" i="1" dirty="0">
                <a:solidFill>
                  <a:srgbClr val="C00000"/>
                </a:solidFill>
                <a:latin typeface="Times New Roman" panose="02020603050405020304" pitchFamily="18" charset="0"/>
              </a:rPr>
              <a:t>“Nhìn nắng hàng cau, nắng mới lên”:</a:t>
            </a:r>
            <a:endParaRPr lang="en-US" sz="2400" i="1" dirty="0">
              <a:solidFill>
                <a:srgbClr val="002060"/>
              </a:solidFill>
              <a:latin typeface="Calibri Light" panose="020F0302020204030204"/>
            </a:endParaRPr>
          </a:p>
          <a:p>
            <a:pPr algn="just">
              <a:lnSpc>
                <a:spcPct val="110000"/>
              </a:lnSpc>
            </a:pPr>
            <a:r>
              <a:rPr lang="en-US" sz="2400" dirty="0">
                <a:solidFill>
                  <a:srgbClr val="002060"/>
                </a:solidFill>
                <a:latin typeface="Times New Roman" panose="02020603050405020304" pitchFamily="18" charset="0"/>
              </a:rPr>
              <a:t>+ </a:t>
            </a:r>
            <a:r>
              <a:rPr lang="vi-VN" sz="2400" dirty="0">
                <a:solidFill>
                  <a:srgbClr val="002060"/>
                </a:solidFill>
                <a:latin typeface="Times New Roman" panose="02020603050405020304" pitchFamily="18" charset="0"/>
              </a:rPr>
              <a:t>Hình ảnh </a:t>
            </a:r>
            <a:r>
              <a:rPr lang="vi-VN" sz="2400" i="1" dirty="0">
                <a:solidFill>
                  <a:srgbClr val="C00000"/>
                </a:solidFill>
                <a:latin typeface="Times New Roman" panose="02020603050405020304" pitchFamily="18" charset="0"/>
              </a:rPr>
              <a:t>“nắng hàng cau”, “nắng mới lên”: </a:t>
            </a:r>
            <a:r>
              <a:rPr lang="vi-VN" sz="2400" dirty="0">
                <a:solidFill>
                  <a:srgbClr val="002060"/>
                </a:solidFill>
                <a:latin typeface="Times New Roman" panose="02020603050405020304" pitchFamily="18" charset="0"/>
              </a:rPr>
              <a:t>ánh nắng ban mai mang vẻ đẹp tinh khôi chiếu trên hàng cau xanh tươi</a:t>
            </a:r>
            <a:r>
              <a:rPr lang="en-US" sz="2400" dirty="0">
                <a:solidFill>
                  <a:srgbClr val="002060"/>
                </a:solidFill>
                <a:latin typeface="Times New Roman" panose="02020603050405020304" pitchFamily="18" charset="0"/>
              </a:rPr>
              <a:t>.</a:t>
            </a:r>
          </a:p>
          <a:p>
            <a:pPr algn="just">
              <a:lnSpc>
                <a:spcPct val="110000"/>
              </a:lnSpc>
            </a:pPr>
            <a:r>
              <a:rPr lang="en-US" sz="2400" dirty="0">
                <a:solidFill>
                  <a:srgbClr val="002060"/>
                </a:solidFill>
                <a:latin typeface="Times New Roman" panose="02020603050405020304" pitchFamily="18" charset="0"/>
                <a:cs typeface="Times New Roman" panose="02020603050405020304" pitchFamily="18" charset="0"/>
              </a:rPr>
              <a:t>+ Đ</a:t>
            </a:r>
            <a:r>
              <a:rPr lang="vi-VN" sz="2400" dirty="0" err="1">
                <a:solidFill>
                  <a:srgbClr val="002060"/>
                </a:solidFill>
                <a:latin typeface="Times New Roman" panose="02020603050405020304" pitchFamily="18" charset="0"/>
              </a:rPr>
              <a:t>iệp</a:t>
            </a:r>
            <a:r>
              <a:rPr lang="vi-VN" sz="2400" dirty="0">
                <a:solidFill>
                  <a:srgbClr val="002060"/>
                </a:solidFill>
                <a:latin typeface="Times New Roman" panose="02020603050405020304" pitchFamily="18" charset="0"/>
              </a:rPr>
              <a:t> từ </a:t>
            </a:r>
            <a:r>
              <a:rPr lang="vi-VN" sz="2400" dirty="0">
                <a:solidFill>
                  <a:srgbClr val="C00000"/>
                </a:solidFill>
                <a:latin typeface="Times New Roman" panose="02020603050405020304" pitchFamily="18" charset="0"/>
              </a:rPr>
              <a:t>“</a:t>
            </a:r>
            <a:r>
              <a:rPr lang="vi-VN" sz="2400" i="1" dirty="0">
                <a:solidFill>
                  <a:srgbClr val="C00000"/>
                </a:solidFill>
                <a:latin typeface="Times New Roman" panose="02020603050405020304" pitchFamily="18" charset="0"/>
              </a:rPr>
              <a:t>nắng</a:t>
            </a:r>
            <a:r>
              <a:rPr lang="vi-VN" sz="2400" dirty="0">
                <a:solidFill>
                  <a:srgbClr val="C00000"/>
                </a:solidFill>
                <a:latin typeface="Times New Roman" panose="02020603050405020304" pitchFamily="18" charset="0"/>
              </a:rPr>
              <a:t>”</a:t>
            </a:r>
            <a:r>
              <a:rPr lang="en-US" sz="2400" dirty="0">
                <a:solidFill>
                  <a:srgbClr val="002060"/>
                </a:solidFill>
                <a:latin typeface="Calibri Light" panose="020F0302020204030204"/>
              </a:rPr>
              <a:t>:</a:t>
            </a:r>
            <a:r>
              <a:rPr lang="vi-VN" sz="2400" dirty="0">
                <a:solidFill>
                  <a:srgbClr val="002060"/>
                </a:solidFill>
                <a:latin typeface="Times New Roman" panose="02020603050405020304" pitchFamily="18" charset="0"/>
              </a:rPr>
              <a:t> nhấn mạnh, tạo nên sự ấn tượng, thu hút về một khung cảnh nắng sớm tươi đẹp.</a:t>
            </a:r>
            <a:endParaRPr lang="en-US" sz="2400" dirty="0">
              <a:solidFill>
                <a:srgbClr val="002060"/>
              </a:solidFill>
              <a:latin typeface="Times New Roman" panose="02020603050405020304" pitchFamily="18" charset="0"/>
            </a:endParaRPr>
          </a:p>
          <a:p>
            <a:pPr algn="just">
              <a:lnSpc>
                <a:spcPct val="110000"/>
              </a:lnSpc>
            </a:pPr>
            <a:r>
              <a:rPr lang="vi-VN" sz="2400" b="1" dirty="0">
                <a:solidFill>
                  <a:srgbClr val="7030A0"/>
                </a:solidFill>
                <a:latin typeface="Times New Roman" panose="02020603050405020304" pitchFamily="18" charset="0"/>
              </a:rPr>
              <a:t>-&gt; Thôn Vĩ hiện ra với vẻ đẹp của những hàng cau thẳng </a:t>
            </a:r>
            <a:r>
              <a:rPr lang="vi-VN" sz="2400" b="1" dirty="0" err="1">
                <a:solidFill>
                  <a:srgbClr val="7030A0"/>
                </a:solidFill>
                <a:latin typeface="Times New Roman" panose="02020603050405020304" pitchFamily="18" charset="0"/>
              </a:rPr>
              <a:t>tắp</a:t>
            </a:r>
            <a:r>
              <a:rPr lang="vi-VN" sz="2400" b="1" dirty="0">
                <a:solidFill>
                  <a:srgbClr val="7030A0"/>
                </a:solidFill>
                <a:latin typeface="Times New Roman" panose="02020603050405020304" pitchFamily="18" charset="0"/>
              </a:rPr>
              <a:t>, vươn mình đón những tia nắng tinh khôi, trong trẻo và đầy gợi cảm của ngày mới.</a:t>
            </a:r>
            <a:endParaRPr lang="en-US" sz="2400" b="1" dirty="0">
              <a:solidFill>
                <a:srgbClr val="7030A0"/>
              </a:solidFill>
              <a:latin typeface="Calibri Light" panose="020F0302020204030204"/>
            </a:endParaRPr>
          </a:p>
        </p:txBody>
      </p:sp>
      <p:pic>
        <p:nvPicPr>
          <p:cNvPr id="4" name="Picture 2" descr="Em hãy nêu cảm nghĩ của mình về hai khổ thơ đầu bài &quot; Đây thôn Vĩ Dạ &quot; của  Hàn Mạc Tử">
            <a:extLst>
              <a:ext uri="{FF2B5EF4-FFF2-40B4-BE49-F238E27FC236}">
                <a16:creationId xmlns:a16="http://schemas.microsoft.com/office/drawing/2014/main" id="{1D2BF7A9-4041-CBB6-4A67-9B3C2EAC7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01"/>
          <a:stretch/>
        </p:blipFill>
        <p:spPr bwMode="auto">
          <a:xfrm>
            <a:off x="6465614" y="1020085"/>
            <a:ext cx="6602686" cy="51964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55589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7997212" cy="523733"/>
          </a:xfrm>
          <a:prstGeom prst="round2DiagRect">
            <a:avLst>
              <a:gd name="adj1" fmla="val 50000"/>
              <a:gd name="adj2" fmla="val 0"/>
            </a:avLst>
          </a:prstGeom>
          <a:solidFill>
            <a:schemeClr val="accent1">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7748014"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vườn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tược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Vĩ</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F1FE863-4C6F-0B1B-CE63-821681C16926}"/>
              </a:ext>
            </a:extLst>
          </p:cNvPr>
          <p:cNvSpPr txBox="1"/>
          <p:nvPr/>
        </p:nvSpPr>
        <p:spPr>
          <a:xfrm>
            <a:off x="188765" y="891209"/>
            <a:ext cx="6993084" cy="5344348"/>
          </a:xfrm>
          <a:prstGeom prst="rect">
            <a:avLst/>
          </a:prstGeom>
          <a:noFill/>
        </p:spPr>
        <p:txBody>
          <a:bodyPr wrap="square">
            <a:spAutoFit/>
          </a:bodyPr>
          <a:lstStyle/>
          <a:p>
            <a:pPr algn="just">
              <a:lnSpc>
                <a:spcPct val="110000"/>
              </a:lnSpc>
            </a:pPr>
            <a:r>
              <a:rPr lang="vi-VN" sz="2400" dirty="0">
                <a:solidFill>
                  <a:srgbClr val="002060"/>
                </a:solidFill>
                <a:latin typeface="Times New Roman" panose="02020603050405020304" pitchFamily="18" charset="0"/>
              </a:rPr>
              <a:t>- </a:t>
            </a:r>
            <a:r>
              <a:rPr lang="vi-VN" sz="2400" i="1" dirty="0">
                <a:solidFill>
                  <a:srgbClr val="C00000"/>
                </a:solidFill>
                <a:latin typeface="Times New Roman" panose="02020603050405020304" pitchFamily="18" charset="0"/>
              </a:rPr>
              <a:t>“Vườn ai mướt quá xanh như ngọc”:</a:t>
            </a:r>
            <a:r>
              <a:rPr lang="en-US" sz="2400" i="1" dirty="0">
                <a:solidFill>
                  <a:srgbClr val="C00000"/>
                </a:solidFill>
                <a:latin typeface="Times New Roman" panose="02020603050405020304" pitchFamily="18" charset="0"/>
              </a:rPr>
              <a:t> </a:t>
            </a:r>
          </a:p>
          <a:p>
            <a:pPr algn="just">
              <a:lnSpc>
                <a:spcPct val="110000"/>
              </a:lnSpc>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từ</a:t>
            </a:r>
            <a:r>
              <a:rPr lang="vi-VN"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rPr>
              <a:t>“</a:t>
            </a:r>
            <a:r>
              <a:rPr lang="vi-VN" sz="2400" i="1" dirty="0">
                <a:solidFill>
                  <a:srgbClr val="C00000"/>
                </a:solidFill>
                <a:latin typeface="Times New Roman" panose="02020603050405020304" pitchFamily="18" charset="0"/>
              </a:rPr>
              <a:t>mướt</a:t>
            </a:r>
            <a:r>
              <a:rPr lang="vi-VN" sz="2400" dirty="0">
                <a:solidFill>
                  <a:srgbClr val="C00000"/>
                </a:solidFill>
                <a:latin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so </a:t>
            </a:r>
            <a:r>
              <a:rPr lang="en-US" sz="2400" dirty="0" err="1">
                <a:solidFill>
                  <a:srgbClr val="002060"/>
                </a:solidFill>
                <a:latin typeface="Times New Roman" panose="02020603050405020304" pitchFamily="18" charset="0"/>
                <a:cs typeface="Times New Roman" panose="02020603050405020304" pitchFamily="18" charset="0"/>
              </a:rPr>
              <a:t>sánh</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rPr>
              <a:t>“</a:t>
            </a:r>
            <a:r>
              <a:rPr lang="vi-VN" sz="2400" i="1" dirty="0">
                <a:solidFill>
                  <a:srgbClr val="C00000"/>
                </a:solidFill>
                <a:latin typeface="Times New Roman" panose="02020603050405020304" pitchFamily="18" charset="0"/>
              </a:rPr>
              <a:t>xanh như ngọc</a:t>
            </a:r>
            <a:r>
              <a:rPr lang="vi-VN" sz="2400" dirty="0">
                <a:solidFill>
                  <a:srgbClr val="C00000"/>
                </a:solidFill>
                <a:latin typeface="Times New Roman" panose="02020603050405020304" pitchFamily="18" charset="0"/>
              </a:rPr>
              <a:t>”</a:t>
            </a:r>
            <a:r>
              <a:rPr lang="en-US" sz="2400" dirty="0">
                <a:solidFill>
                  <a:srgbClr val="C00000"/>
                </a:solidFill>
                <a:latin typeface="Calibri Light" panose="020F0302020204030204"/>
              </a:rPr>
              <a:t> </a:t>
            </a:r>
            <a:r>
              <a:rPr lang="en-US" sz="2400" b="1" dirty="0">
                <a:solidFill>
                  <a:srgbClr val="7030A0"/>
                </a:solidFill>
                <a:latin typeface="Times New Roman" panose="02020603050405020304" pitchFamily="18" charset="0"/>
                <a:cs typeface="Times New Roman" panose="02020603050405020304" pitchFamily="18" charset="0"/>
              </a:rPr>
              <a:t>-&gt; </a:t>
            </a:r>
            <a:r>
              <a:rPr lang="en-US" sz="2400" b="1" dirty="0" err="1">
                <a:solidFill>
                  <a:srgbClr val="7030A0"/>
                </a:solidFill>
                <a:latin typeface="Times New Roman" panose="02020603050405020304" pitchFamily="18" charset="0"/>
                <a:cs typeface="Times New Roman" panose="02020603050405020304" pitchFamily="18" charset="0"/>
              </a:rPr>
              <a:t>vẻ</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đẹp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mượt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tràn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đầy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sức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sống</a:t>
            </a:r>
            <a:endParaRPr lang="en-US" sz="2400" b="1" dirty="0">
              <a:solidFill>
                <a:srgbClr val="7030A0"/>
              </a:solidFill>
              <a:latin typeface="Times New Roman" panose="02020603050405020304" pitchFamily="18" charset="0"/>
              <a:cs typeface="Times New Roman" panose="02020603050405020304" pitchFamily="18" charset="0"/>
            </a:endParaRPr>
          </a:p>
          <a:p>
            <a:pPr algn="just">
              <a:lnSpc>
                <a:spcPct val="110000"/>
              </a:lnSpc>
            </a:pPr>
            <a:r>
              <a:rPr lang="en-US" sz="2400" b="1" dirty="0">
                <a:solidFill>
                  <a:srgbClr val="002060"/>
                </a:solidFill>
                <a:latin typeface="Times New Roman" panose="02020603050405020304" pitchFamily="18"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mượt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ấy</a:t>
            </a:r>
            <a:r>
              <a:rPr lang="en-US" sz="2400" dirty="0">
                <a:solidFill>
                  <a:srgbClr val="002060"/>
                </a:solidFill>
                <a:latin typeface="Times New Roman" panose="02020603050405020304" pitchFamily="18" charset="0"/>
                <a:cs typeface="Times New Roman" panose="02020603050405020304" pitchFamily="18" charset="0"/>
              </a:rPr>
              <a:t> ta </a:t>
            </a:r>
            <a:r>
              <a:rPr lang="en-US" sz="2400" dirty="0" err="1">
                <a:solidFill>
                  <a:srgbClr val="002060"/>
                </a:solidFill>
                <a:latin typeface="Times New Roman" panose="02020603050405020304" pitchFamily="18" charset="0"/>
                <a:cs typeface="Times New Roman" panose="02020603050405020304" pitchFamily="18" charset="0"/>
              </a:rPr>
              <a:t>còn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bắt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gặp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bài</a:t>
            </a:r>
            <a:r>
              <a:rPr lang="en-US" sz="2400"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Thơ</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duyên</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Xuân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Diệu</a:t>
            </a:r>
            <a:r>
              <a:rPr lang="en-US" sz="2400" i="1" dirty="0">
                <a:solidFill>
                  <a:srgbClr val="002060"/>
                </a:solidFill>
                <a:latin typeface="Times New Roman" panose="02020603050405020304" pitchFamily="18" charset="0"/>
                <a:cs typeface="Times New Roman" panose="02020603050405020304" pitchFamily="18" charset="0"/>
              </a:rPr>
              <a:t>:</a:t>
            </a:r>
          </a:p>
          <a:p>
            <a:pPr algn="ctr">
              <a:lnSpc>
                <a:spcPct val="110000"/>
              </a:lnSpc>
            </a:pPr>
            <a:r>
              <a:rPr lang="vi-VN" sz="2400" i="1" dirty="0">
                <a:latin typeface="Times New Roman" panose="02020603050405020304" pitchFamily="18" charset="0"/>
                <a:cs typeface="Times New Roman" panose="02020603050405020304" pitchFamily="18" charset="0"/>
              </a:rPr>
              <a:t>Đổ trời </a:t>
            </a:r>
            <a:r>
              <a:rPr lang="vi-VN" sz="2400" b="1" i="1" dirty="0">
                <a:latin typeface="Times New Roman" panose="02020603050405020304" pitchFamily="18" charset="0"/>
                <a:cs typeface="Times New Roman" panose="02020603050405020304" pitchFamily="18" charset="0"/>
              </a:rPr>
              <a:t>xanh ngọc </a:t>
            </a:r>
            <a:r>
              <a:rPr lang="vi-VN" sz="2400" i="1" dirty="0">
                <a:latin typeface="Times New Roman" panose="02020603050405020304" pitchFamily="18" charset="0"/>
                <a:cs typeface="Times New Roman" panose="02020603050405020304" pitchFamily="18" charset="0"/>
              </a:rPr>
              <a:t>qua muôn lá,</a:t>
            </a:r>
          </a:p>
          <a:p>
            <a:pPr algn="ctr">
              <a:lnSpc>
                <a:spcPct val="110000"/>
              </a:lnSpc>
            </a:pPr>
            <a:r>
              <a:rPr lang="vi-VN" sz="2400" i="1" dirty="0">
                <a:latin typeface="Times New Roman" panose="02020603050405020304" pitchFamily="18" charset="0"/>
                <a:cs typeface="Times New Roman" panose="02020603050405020304" pitchFamily="18" charset="0"/>
              </a:rPr>
              <a:t>Thu đến - nơi </a:t>
            </a:r>
            <a:r>
              <a:rPr lang="vi-VN" sz="2400" i="1" dirty="0" err="1">
                <a:latin typeface="Times New Roman" panose="02020603050405020304" pitchFamily="18" charset="0"/>
                <a:cs typeface="Times New Roman" panose="02020603050405020304" pitchFamily="18" charset="0"/>
              </a:rPr>
              <a:t>nơi</a:t>
            </a:r>
            <a:r>
              <a:rPr lang="vi-VN" sz="2400" i="1" dirty="0">
                <a:latin typeface="Times New Roman" panose="02020603050405020304" pitchFamily="18" charset="0"/>
                <a:cs typeface="Times New Roman" panose="02020603050405020304" pitchFamily="18" charset="0"/>
              </a:rPr>
              <a:t> động tiếng huyền.</a:t>
            </a:r>
            <a:endParaRPr lang="en-US" sz="2400" i="1" dirty="0">
              <a:latin typeface="Times New Roman" panose="02020603050405020304" pitchFamily="18" charset="0"/>
              <a:cs typeface="Times New Roman" panose="02020603050405020304" pitchFamily="18" charset="0"/>
            </a:endParaRPr>
          </a:p>
          <a:p>
            <a:pPr algn="just">
              <a:lnSpc>
                <a:spcPct val="110000"/>
              </a:lnSpc>
            </a:pPr>
            <a:r>
              <a:rPr lang="vi-VN" sz="2400" dirty="0">
                <a:solidFill>
                  <a:srgbClr val="002060"/>
                </a:solidFill>
                <a:latin typeface="Times New Roman" panose="02020603050405020304" pitchFamily="18" charset="0"/>
              </a:rPr>
              <a:t>+ Đại từ phiếm chỉ </a:t>
            </a:r>
            <a:r>
              <a:rPr lang="vi-VN" sz="2400" dirty="0">
                <a:solidFill>
                  <a:srgbClr val="C00000"/>
                </a:solidFill>
                <a:latin typeface="Times New Roman" panose="02020603050405020304" pitchFamily="18" charset="0"/>
              </a:rPr>
              <a:t>“</a:t>
            </a:r>
            <a:r>
              <a:rPr lang="vi-VN" sz="2400" i="1" dirty="0">
                <a:solidFill>
                  <a:srgbClr val="C00000"/>
                </a:solidFill>
                <a:latin typeface="Times New Roman" panose="02020603050405020304" pitchFamily="18" charset="0"/>
              </a:rPr>
              <a:t>ai</a:t>
            </a:r>
            <a:r>
              <a:rPr lang="vi-VN" sz="2400" dirty="0">
                <a:solidFill>
                  <a:srgbClr val="C00000"/>
                </a:solidFill>
                <a:latin typeface="Times New Roman" panose="02020603050405020304" pitchFamily="18" charset="0"/>
              </a:rPr>
              <a:t>”: </a:t>
            </a:r>
            <a:r>
              <a:rPr lang="vi-VN" sz="2400" dirty="0">
                <a:solidFill>
                  <a:srgbClr val="002060"/>
                </a:solidFill>
                <a:latin typeface="Times New Roman" panose="02020603050405020304" pitchFamily="18" charset="0"/>
              </a:rPr>
              <a:t>gợi tả cảm giác mơ hồ, không xác định, tạo nên một khung cảnh thôn Vĩ đâu </a:t>
            </a:r>
            <a:r>
              <a:rPr lang="vi-VN" sz="2400" dirty="0" err="1">
                <a:solidFill>
                  <a:srgbClr val="002060"/>
                </a:solidFill>
                <a:latin typeface="Times New Roman" panose="02020603050405020304" pitchFamily="18" charset="0"/>
              </a:rPr>
              <a:t>đâu</a:t>
            </a:r>
            <a:r>
              <a:rPr lang="vi-VN" sz="2400" dirty="0">
                <a:solidFill>
                  <a:srgbClr val="002060"/>
                </a:solidFill>
                <a:latin typeface="Times New Roman" panose="02020603050405020304" pitchFamily="18" charset="0"/>
              </a:rPr>
              <a:t> cũng là khu vườn xanh tươi.</a:t>
            </a:r>
          </a:p>
          <a:p>
            <a:pPr algn="just">
              <a:lnSpc>
                <a:spcPct val="110000"/>
              </a:lnSpc>
            </a:pPr>
            <a:r>
              <a:rPr lang="en-US" sz="2400" b="1" dirty="0">
                <a:solidFill>
                  <a:srgbClr val="7030A0"/>
                </a:solidFill>
                <a:latin typeface="Calibri Light" panose="020F0302020204030204"/>
              </a:rPr>
              <a:t>-&gt;</a:t>
            </a:r>
            <a:r>
              <a:rPr lang="vi-VN" sz="2400" b="1" dirty="0">
                <a:solidFill>
                  <a:srgbClr val="7030A0"/>
                </a:solidFill>
                <a:latin typeface="Times New Roman" panose="02020603050405020304" pitchFamily="18" charset="0"/>
              </a:rPr>
              <a:t> Cảnh thiên nhiên thôn Vĩ hiện lên như chốn thiên thai: đơn sơ mà lộng lẫy đầy sinh động, tươi mới và tràn đầy màu sắc: vàng của nắng, xanh của lá.</a:t>
            </a:r>
          </a:p>
        </p:txBody>
      </p:sp>
      <p:pic>
        <p:nvPicPr>
          <p:cNvPr id="4" name="Picture 2" descr="Vườn ai mướt quá xanh như ngọc ❤ - PN Kids &amp; Women's | Facebook">
            <a:extLst>
              <a:ext uri="{FF2B5EF4-FFF2-40B4-BE49-F238E27FC236}">
                <a16:creationId xmlns:a16="http://schemas.microsoft.com/office/drawing/2014/main" id="{1F683527-625E-A171-C7E3-D7F5B76D7C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6" r="4434" b="-1"/>
          <a:stretch/>
        </p:blipFill>
        <p:spPr bwMode="auto">
          <a:xfrm flipH="1">
            <a:off x="8077724" y="265201"/>
            <a:ext cx="3428476" cy="2870008"/>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Vườn”- Một mảnh tâm hồn Việt - Báo Công an Nhân dân điện tử">
            <a:extLst>
              <a:ext uri="{FF2B5EF4-FFF2-40B4-BE49-F238E27FC236}">
                <a16:creationId xmlns:a16="http://schemas.microsoft.com/office/drawing/2014/main" id="{9D32708C-5C93-01B9-2316-D7476B405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01" r="537" b="1"/>
          <a:stretch/>
        </p:blipFill>
        <p:spPr bwMode="auto">
          <a:xfrm>
            <a:off x="7370617" y="3207141"/>
            <a:ext cx="4632618" cy="318894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0008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left)">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wipe(left)">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7997212" cy="523733"/>
          </a:xfrm>
          <a:prstGeom prst="round2DiagRect">
            <a:avLst>
              <a:gd name="adj1" fmla="val 50000"/>
              <a:gd name="adj2" fmla="val 0"/>
            </a:avLst>
          </a:prstGeom>
          <a:solidFill>
            <a:schemeClr val="accent1">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7748014"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Bức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vườn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tược</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thôn</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Vĩ</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mai</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C9C35FC-364E-B117-3860-67F0319EACFC}"/>
              </a:ext>
            </a:extLst>
          </p:cNvPr>
          <p:cNvSpPr txBox="1"/>
          <p:nvPr/>
        </p:nvSpPr>
        <p:spPr>
          <a:xfrm>
            <a:off x="133350" y="625550"/>
            <a:ext cx="7727804" cy="6107313"/>
          </a:xfrm>
          <a:prstGeom prst="rect">
            <a:avLst/>
          </a:prstGeom>
          <a:noFill/>
        </p:spPr>
        <p:txBody>
          <a:bodyPr wrap="square">
            <a:spAutoFit/>
          </a:bodyPr>
          <a:lstStyle/>
          <a:p>
            <a:pPr algn="just">
              <a:lnSpc>
                <a:spcPct val="110000"/>
              </a:lnSpc>
            </a:pPr>
            <a:r>
              <a:rPr lang="en-US" sz="2400" dirty="0">
                <a:solidFill>
                  <a:srgbClr val="002060"/>
                </a:solidFill>
                <a:latin typeface="Times New Roman" panose="02020603050405020304" pitchFamily="18" charset="0"/>
              </a:rPr>
              <a:t>- </a:t>
            </a:r>
            <a:r>
              <a:rPr lang="vi-VN" sz="2400" dirty="0">
                <a:solidFill>
                  <a:srgbClr val="002060"/>
                </a:solidFill>
                <a:latin typeface="Times New Roman" panose="02020603050405020304" pitchFamily="18" charset="0"/>
              </a:rPr>
              <a:t>Hình ảnh con người hiện lên</a:t>
            </a:r>
            <a:r>
              <a:rPr lang="en-US" sz="2400" dirty="0">
                <a:solidFill>
                  <a:srgbClr val="002060"/>
                </a:solidFill>
                <a:latin typeface="Times New Roman" panose="02020603050405020304" pitchFamily="18" charset="0"/>
              </a:rPr>
              <a:t>:</a:t>
            </a:r>
          </a:p>
          <a:p>
            <a:pPr algn="ctr">
              <a:lnSpc>
                <a:spcPct val="110000"/>
              </a:lnSpc>
            </a:pPr>
            <a:r>
              <a:rPr lang="vi-VN" sz="2400" b="1" dirty="0">
                <a:latin typeface="Times New Roman" panose="02020603050405020304" pitchFamily="18" charset="0"/>
              </a:rPr>
              <a:t>“Lá trúc che ngang mặt chữ điền”</a:t>
            </a:r>
          </a:p>
          <a:p>
            <a:pPr algn="just">
              <a:lnSpc>
                <a:spcPct val="110000"/>
              </a:lnSpc>
            </a:pPr>
            <a:r>
              <a:rPr lang="vi-VN" sz="2400" dirty="0">
                <a:solidFill>
                  <a:srgbClr val="002060"/>
                </a:solidFill>
                <a:latin typeface="Times New Roman" panose="02020603050405020304" pitchFamily="18" charset="0"/>
              </a:rPr>
              <a:t>+ Hình ảnh </a:t>
            </a:r>
            <a:r>
              <a:rPr lang="vi-VN" sz="2400" dirty="0">
                <a:solidFill>
                  <a:srgbClr val="C00000"/>
                </a:solidFill>
                <a:latin typeface="Times New Roman" panose="02020603050405020304" pitchFamily="18" charset="0"/>
              </a:rPr>
              <a:t>“mặt chữ điền”: </a:t>
            </a:r>
            <a:r>
              <a:rPr lang="vi-VN" sz="2400" dirty="0">
                <a:solidFill>
                  <a:srgbClr val="002060"/>
                </a:solidFill>
                <a:latin typeface="Times New Roman" panose="02020603050405020304" pitchFamily="18" charset="0"/>
              </a:rPr>
              <a:t>khuôn mặt phúc hậu, là người nhân nghĩa, chung thủy, có trước có sau.</a:t>
            </a:r>
          </a:p>
          <a:p>
            <a:pPr algn="just">
              <a:lnSpc>
                <a:spcPct val="110000"/>
              </a:lnSpc>
            </a:pPr>
            <a:r>
              <a:rPr lang="en-US" sz="2400" b="1" dirty="0">
                <a:solidFill>
                  <a:srgbClr val="002060"/>
                </a:solidFill>
                <a:latin typeface="Times New Roman" panose="02020603050405020304" pitchFamily="18" charset="0"/>
              </a:rPr>
              <a:t>+</a:t>
            </a:r>
            <a:r>
              <a:rPr lang="vi-VN" sz="2400" b="1" dirty="0">
                <a:solidFill>
                  <a:srgbClr val="002060"/>
                </a:solidFill>
                <a:latin typeface="Times New Roman" panose="02020603050405020304" pitchFamily="18" charset="0"/>
              </a:rPr>
              <a:t> Liên hệ, mở rộng:</a:t>
            </a:r>
          </a:p>
          <a:p>
            <a:pPr algn="ctr">
              <a:lnSpc>
                <a:spcPct val="110000"/>
              </a:lnSpc>
            </a:pPr>
            <a:r>
              <a:rPr lang="vi-VN" sz="2400" i="1" dirty="0">
                <a:solidFill>
                  <a:srgbClr val="007A00"/>
                </a:solidFill>
                <a:latin typeface="Times New Roman" panose="02020603050405020304" pitchFamily="18" charset="0"/>
              </a:rPr>
              <a:t>“Mặt em vuông tựa </a:t>
            </a:r>
            <a:r>
              <a:rPr lang="vi-VN" sz="2400" b="1" i="1" dirty="0">
                <a:solidFill>
                  <a:srgbClr val="007A00"/>
                </a:solidFill>
                <a:latin typeface="Times New Roman" panose="02020603050405020304" pitchFamily="18" charset="0"/>
              </a:rPr>
              <a:t>chữ điền</a:t>
            </a:r>
          </a:p>
          <a:p>
            <a:pPr algn="ctr">
              <a:lnSpc>
                <a:spcPct val="110000"/>
              </a:lnSpc>
            </a:pPr>
            <a:r>
              <a:rPr lang="vi-VN" sz="2400" i="1" dirty="0">
                <a:solidFill>
                  <a:srgbClr val="007A00"/>
                </a:solidFill>
                <a:latin typeface="Times New Roman" panose="02020603050405020304" pitchFamily="18" charset="0"/>
              </a:rPr>
              <a:t>Da em thì trắng áo đen mặc ngoài</a:t>
            </a:r>
          </a:p>
          <a:p>
            <a:pPr algn="ctr">
              <a:lnSpc>
                <a:spcPct val="110000"/>
              </a:lnSpc>
            </a:pPr>
            <a:r>
              <a:rPr lang="vi-VN" sz="2400" i="1" dirty="0">
                <a:solidFill>
                  <a:srgbClr val="007A00"/>
                </a:solidFill>
                <a:latin typeface="Times New Roman" panose="02020603050405020304" pitchFamily="18" charset="0"/>
              </a:rPr>
              <a:t>Lòng em có đất có trời</a:t>
            </a:r>
          </a:p>
          <a:p>
            <a:pPr algn="ctr">
              <a:lnSpc>
                <a:spcPct val="110000"/>
              </a:lnSpc>
            </a:pPr>
            <a:r>
              <a:rPr lang="vi-VN" sz="2400" i="1" dirty="0">
                <a:solidFill>
                  <a:srgbClr val="007A00"/>
                </a:solidFill>
                <a:latin typeface="Times New Roman" panose="02020603050405020304" pitchFamily="18" charset="0"/>
              </a:rPr>
              <a:t>Có câu nhân nghĩa có lời thủy chung”</a:t>
            </a:r>
          </a:p>
          <a:p>
            <a:pPr algn="r">
              <a:lnSpc>
                <a:spcPct val="110000"/>
              </a:lnSpc>
            </a:pPr>
            <a:r>
              <a:rPr lang="vi-VN" sz="2400" i="1" dirty="0">
                <a:solidFill>
                  <a:srgbClr val="007A00"/>
                </a:solidFill>
                <a:latin typeface="Times New Roman" panose="02020603050405020304" pitchFamily="18" charset="0"/>
              </a:rPr>
              <a:t>(Ca dao)</a:t>
            </a:r>
          </a:p>
          <a:p>
            <a:pPr algn="just">
              <a:lnSpc>
                <a:spcPct val="110000"/>
              </a:lnSpc>
            </a:pPr>
            <a:r>
              <a:rPr lang="vi-VN" sz="2400" dirty="0">
                <a:solidFill>
                  <a:srgbClr val="002060"/>
                </a:solidFill>
                <a:latin typeface="Times New Roman" panose="02020603050405020304" pitchFamily="18" charset="0"/>
              </a:rPr>
              <a:t>+ Hình ảnh </a:t>
            </a:r>
            <a:r>
              <a:rPr lang="vi-VN" sz="2400" dirty="0">
                <a:solidFill>
                  <a:srgbClr val="C00000"/>
                </a:solidFill>
                <a:latin typeface="Times New Roman" panose="02020603050405020304" pitchFamily="18" charset="0"/>
              </a:rPr>
              <a:t>“lá trúc che ngang”: </a:t>
            </a:r>
            <a:r>
              <a:rPr lang="vi-VN" sz="2400" dirty="0">
                <a:solidFill>
                  <a:srgbClr val="002060"/>
                </a:solidFill>
                <a:latin typeface="Times New Roman" panose="02020603050405020304" pitchFamily="18" charset="0"/>
              </a:rPr>
              <a:t>góp phần làm nên sự duyên dáng, kín đáo cho con người thôn Vĩ.</a:t>
            </a:r>
          </a:p>
          <a:p>
            <a:pPr algn="just">
              <a:lnSpc>
                <a:spcPct val="110000"/>
              </a:lnSpc>
            </a:pPr>
            <a:r>
              <a:rPr lang="vi-VN" sz="2000" b="1" dirty="0">
                <a:solidFill>
                  <a:srgbClr val="FF0000"/>
                </a:solidFill>
                <a:latin typeface="Times New Roman" panose="02020603050405020304" pitchFamily="18" charset="0"/>
              </a:rPr>
              <a:t>=&gt; Bức tranh thiên nhiên có sự hài hòa giữa cảnh vật và con người, qua đó thể hiện một tâm hồn trong sáng, nhạy cảm tinh tế, yêu thiên nhiên, con người tha thiết.</a:t>
            </a:r>
          </a:p>
        </p:txBody>
      </p:sp>
      <p:sp>
        <p:nvSpPr>
          <p:cNvPr id="3" name="Hộp Văn bản 2">
            <a:extLst>
              <a:ext uri="{FF2B5EF4-FFF2-40B4-BE49-F238E27FC236}">
                <a16:creationId xmlns:a16="http://schemas.microsoft.com/office/drawing/2014/main" id="{9FDA43FC-735B-EE3B-B5BD-D81BAC0558E6}"/>
              </a:ext>
            </a:extLst>
          </p:cNvPr>
          <p:cNvSpPr txBox="1"/>
          <p:nvPr/>
        </p:nvSpPr>
        <p:spPr>
          <a:xfrm>
            <a:off x="11506200" y="6284003"/>
            <a:ext cx="685800" cy="584775"/>
          </a:xfrm>
          <a:prstGeom prst="rect">
            <a:avLst/>
          </a:prstGeom>
          <a:noFill/>
        </p:spPr>
        <p:txBody>
          <a:bodyPr wrap="square" rtlCol="0">
            <a:spAutoFit/>
          </a:bodyPr>
          <a:lstStyle/>
          <a:p>
            <a:r>
              <a:rPr lang="en-US" sz="3200" b="1" dirty="0">
                <a:ln>
                  <a:solidFill>
                    <a:schemeClr val="bg1"/>
                  </a:solidFill>
                </a:ln>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14</a:t>
            </a:r>
          </a:p>
        </p:txBody>
      </p:sp>
      <p:pic>
        <p:nvPicPr>
          <p:cNvPr id="6146" name="Picture 2" descr="Khuôn mặt chữ điền là gì? Xấu hay đẹp? Khắc phục gương mặt chữ điền!!">
            <a:extLst>
              <a:ext uri="{FF2B5EF4-FFF2-40B4-BE49-F238E27FC236}">
                <a16:creationId xmlns:a16="http://schemas.microsoft.com/office/drawing/2014/main" id="{9BC097EA-BE6D-15C6-4331-7F407B31A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489" y="625550"/>
            <a:ext cx="2353874" cy="2744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ọc Văn - #daythonvida #hanmactu #hocvanvanhoc Cảm nhận khổ đầu bài thơ Đây  thôn Vĩ Dạ Nếu nhân loại không còn khao khát nữa Và nhà thơ – nghề chẳng kẻ  nào">
            <a:extLst>
              <a:ext uri="{FF2B5EF4-FFF2-40B4-BE49-F238E27FC236}">
                <a16:creationId xmlns:a16="http://schemas.microsoft.com/office/drawing/2014/main" id="{D6171CEE-B502-C180-F5BE-253822CC8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899" y="3788607"/>
            <a:ext cx="3639201" cy="2443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0836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left)">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left)">
                                      <p:cBhvr>
                                        <p:cTn id="25" dur="500"/>
                                        <p:tgtEl>
                                          <p:spTgt spid="2">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left)">
                                      <p:cBhvr>
                                        <p:cTn id="28" dur="500"/>
                                        <p:tgtEl>
                                          <p:spTgt spid="2">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left)">
                                      <p:cBhvr>
                                        <p:cTn id="34" dur="500"/>
                                        <p:tgtEl>
                                          <p:spTgt spid="2">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left)">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wipe(left)">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5189079" cy="523733"/>
          </a:xfrm>
          <a:prstGeom prst="round2DiagRect">
            <a:avLst>
              <a:gd name="adj1" fmla="val 50000"/>
              <a:gd name="adj2" fmla="val 0"/>
            </a:avLst>
          </a:prstGeom>
          <a:solidFill>
            <a:srgbClr val="320064"/>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4823848"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2. Cảnh sông nước chia lìa (Khổ 2)</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C9C35FC-364E-B117-3860-67F0319EACFC}"/>
              </a:ext>
            </a:extLst>
          </p:cNvPr>
          <p:cNvSpPr txBox="1"/>
          <p:nvPr/>
        </p:nvSpPr>
        <p:spPr>
          <a:xfrm>
            <a:off x="377532" y="980499"/>
            <a:ext cx="10711382" cy="5217839"/>
          </a:xfrm>
          <a:prstGeom prst="rect">
            <a:avLst/>
          </a:prstGeom>
          <a:noFill/>
        </p:spPr>
        <p:txBody>
          <a:bodyPr wrap="square">
            <a:spAutoFit/>
          </a:bodyPr>
          <a:lstStyle/>
          <a:p>
            <a:pPr algn="just">
              <a:lnSpc>
                <a:spcPct val="120000"/>
              </a:lnSpc>
            </a:pPr>
            <a:r>
              <a:rPr lang="vi-VN" sz="2800" dirty="0">
                <a:solidFill>
                  <a:srgbClr val="002060"/>
                </a:solidFill>
                <a:latin typeface="Times New Roman" panose="02020603050405020304" pitchFamily="18" charset="0"/>
              </a:rPr>
              <a:t>- Không gian mở rộng ra ngoài khung cảnh thôn Vĩ. Đó là mây trời sông nước xứ Huế. Thời gian: ban mai -&gt; đã chuyển vào ngày rồi sang đêm tối.</a:t>
            </a:r>
            <a:endParaRPr lang="en-US" sz="2800" dirty="0">
              <a:solidFill>
                <a:srgbClr val="002060"/>
              </a:solidFill>
              <a:latin typeface="Times New Roman" panose="02020603050405020304" pitchFamily="18" charset="0"/>
            </a:endParaRPr>
          </a:p>
          <a:p>
            <a:pPr algn="just">
              <a:lnSpc>
                <a:spcPct val="120000"/>
              </a:lnSpc>
            </a:pPr>
            <a:r>
              <a:rPr lang="en-US" sz="2800" b="1" dirty="0">
                <a:solidFill>
                  <a:srgbClr val="005C00"/>
                </a:solidFill>
                <a:latin typeface="Times New Roman" panose="02020603050405020304" pitchFamily="18" charset="0"/>
              </a:rPr>
              <a:t>a. </a:t>
            </a:r>
            <a:r>
              <a:rPr lang="vi-VN" sz="2800" b="1" dirty="0">
                <a:solidFill>
                  <a:srgbClr val="005C00"/>
                </a:solidFill>
                <a:latin typeface="Times New Roman" panose="02020603050405020304" pitchFamily="18" charset="0"/>
              </a:rPr>
              <a:t>Hai câu đầu:</a:t>
            </a:r>
            <a:r>
              <a:rPr lang="en-US" sz="2800" b="1" dirty="0">
                <a:solidFill>
                  <a:srgbClr val="005C00"/>
                </a:solidFill>
                <a:latin typeface="Times New Roman" panose="02020603050405020304" pitchFamily="18" charset="0"/>
              </a:rPr>
              <a:t> TN </a:t>
            </a:r>
            <a:r>
              <a:rPr lang="en-US" sz="2800" b="1" dirty="0" err="1">
                <a:solidFill>
                  <a:srgbClr val="005C00"/>
                </a:solidFill>
                <a:latin typeface="Times New Roman" panose="02020603050405020304" pitchFamily="18" charset="0"/>
              </a:rPr>
              <a:t>xứ</a:t>
            </a:r>
            <a:r>
              <a:rPr lang="en-US" sz="2800" b="1" dirty="0">
                <a:solidFill>
                  <a:srgbClr val="005C00"/>
                </a:solidFill>
                <a:latin typeface="Times New Roman" panose="02020603050405020304" pitchFamily="18" charset="0"/>
              </a:rPr>
              <a:t> </a:t>
            </a:r>
            <a:r>
              <a:rPr lang="en-US" sz="2800" b="1" dirty="0" err="1">
                <a:solidFill>
                  <a:srgbClr val="005C00"/>
                </a:solidFill>
                <a:latin typeface="Times New Roman" panose="02020603050405020304" pitchFamily="18" charset="0"/>
              </a:rPr>
              <a:t>Huế</a:t>
            </a:r>
            <a:r>
              <a:rPr lang="en-US" sz="2800" b="1" dirty="0">
                <a:solidFill>
                  <a:srgbClr val="005C00"/>
                </a:solidFill>
                <a:latin typeface="Times New Roman" panose="02020603050405020304" pitchFamily="18" charset="0"/>
              </a:rPr>
              <a:t> ban </a:t>
            </a:r>
            <a:r>
              <a:rPr lang="en-US" sz="2800" b="1" dirty="0" err="1">
                <a:solidFill>
                  <a:srgbClr val="005C00"/>
                </a:solidFill>
                <a:latin typeface="Times New Roman" panose="02020603050405020304" pitchFamily="18" charset="0"/>
              </a:rPr>
              <a:t>ngày</a:t>
            </a:r>
            <a:r>
              <a:rPr lang="en-US" sz="2800" b="1" dirty="0">
                <a:solidFill>
                  <a:srgbClr val="005C00"/>
                </a:solidFill>
                <a:latin typeface="Times New Roman" panose="02020603050405020304" pitchFamily="18" charset="0"/>
              </a:rPr>
              <a:t> -</a:t>
            </a:r>
            <a:r>
              <a:rPr lang="vi-VN" sz="2800" b="1" dirty="0">
                <a:solidFill>
                  <a:srgbClr val="005C00"/>
                </a:solidFill>
                <a:latin typeface="Times New Roman" panose="02020603050405020304" pitchFamily="18" charset="0"/>
              </a:rPr>
              <a:t> </a:t>
            </a:r>
            <a:r>
              <a:rPr lang="en-US" sz="2800" b="1" dirty="0">
                <a:solidFill>
                  <a:srgbClr val="005C00"/>
                </a:solidFill>
                <a:latin typeface="Times New Roman" panose="02020603050405020304" pitchFamily="18" charset="0"/>
              </a:rPr>
              <a:t>c</a:t>
            </a:r>
            <a:r>
              <a:rPr lang="vi-VN" sz="2800" b="1" dirty="0">
                <a:solidFill>
                  <a:srgbClr val="005C00"/>
                </a:solidFill>
                <a:latin typeface="Times New Roman" panose="02020603050405020304" pitchFamily="18" charset="0"/>
              </a:rPr>
              <a:t>ảnh thực nhưng mang vẻ đẹp buồn ảo não</a:t>
            </a:r>
            <a:endParaRPr lang="en-US" sz="2800" b="1" dirty="0">
              <a:solidFill>
                <a:srgbClr val="005C00"/>
              </a:solidFill>
              <a:latin typeface="Times New Roman" panose="02020603050405020304" pitchFamily="18" charset="0"/>
            </a:endParaRPr>
          </a:p>
          <a:p>
            <a:pPr algn="just">
              <a:lnSpc>
                <a:spcPct val="12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“Gió theo lối gió, mây đường mây”:</a:t>
            </a:r>
          </a:p>
          <a:p>
            <a:pPr algn="just">
              <a:lnSpc>
                <a:spcPct val="120000"/>
              </a:lnSpc>
            </a:pPr>
            <a:r>
              <a:rPr lang="vi-VN" sz="2800" dirty="0">
                <a:solidFill>
                  <a:srgbClr val="002060"/>
                </a:solidFill>
                <a:latin typeface="Times New Roman" panose="02020603050405020304" pitchFamily="18" charset="0"/>
              </a:rPr>
              <a:t>+ Điệp từ </a:t>
            </a:r>
            <a:r>
              <a:rPr lang="vi-VN" sz="2800" i="1" dirty="0">
                <a:solidFill>
                  <a:srgbClr val="C00000"/>
                </a:solidFill>
                <a:latin typeface="Times New Roman" panose="02020603050405020304" pitchFamily="18" charset="0"/>
              </a:rPr>
              <a:t>“gió”, “mây” </a:t>
            </a:r>
            <a:r>
              <a:rPr lang="en-US" sz="2800" i="1" dirty="0">
                <a:solidFill>
                  <a:srgbClr val="002060"/>
                </a:solidFill>
                <a:latin typeface="Times New Roman" panose="02020603050405020304" pitchFamily="18" charset="0"/>
              </a:rPr>
              <a:t>+ </a:t>
            </a:r>
            <a:r>
              <a:rPr lang="vi-VN" sz="2800" dirty="0">
                <a:solidFill>
                  <a:srgbClr val="002060"/>
                </a:solidFill>
                <a:latin typeface="Times New Roman" panose="02020603050405020304" pitchFamily="18" charset="0"/>
              </a:rPr>
              <a:t>tiểu đối </a:t>
            </a:r>
            <a:r>
              <a:rPr lang="vi-VN" sz="2800" i="1" dirty="0">
                <a:solidFill>
                  <a:srgbClr val="C00000"/>
                </a:solidFill>
                <a:latin typeface="Times New Roman" panose="02020603050405020304" pitchFamily="18" charset="0"/>
              </a:rPr>
              <a:t>“Gió theo lối gió//, mây đường mây”</a:t>
            </a:r>
            <a:r>
              <a:rPr lang="en-US" sz="2800" i="1" dirty="0">
                <a:solidFill>
                  <a:srgbClr val="C00000"/>
                </a:solidFill>
                <a:latin typeface="Times New Roman" panose="02020603050405020304" pitchFamily="18" charset="0"/>
              </a:rPr>
              <a:t> </a:t>
            </a:r>
            <a:r>
              <a:rPr lang="vi-VN" sz="2800" b="1" dirty="0">
                <a:solidFill>
                  <a:srgbClr val="7030A0"/>
                </a:solidFill>
                <a:latin typeface="Times New Roman" panose="02020603050405020304" pitchFamily="18" charset="0"/>
              </a:rPr>
              <a:t>-&gt; </a:t>
            </a:r>
            <a:r>
              <a:rPr lang="en-US" sz="2800" b="1" dirty="0" err="1">
                <a:solidFill>
                  <a:srgbClr val="7030A0"/>
                </a:solidFill>
                <a:latin typeface="Times New Roman" panose="02020603050405020304" pitchFamily="18" charset="0"/>
              </a:rPr>
              <a:t>Gợi</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cảm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nhận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về</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sự</a:t>
            </a:r>
            <a:r>
              <a:rPr lang="en-US" sz="2800" b="1" dirty="0">
                <a:solidFill>
                  <a:srgbClr val="7030A0"/>
                </a:solidFill>
                <a:latin typeface="Times New Roman" panose="02020603050405020304" pitchFamily="18" charset="0"/>
              </a:rPr>
              <a:t> chia </a:t>
            </a:r>
            <a:r>
              <a:rPr lang="en-US" sz="2800" b="1" dirty="0" err="1">
                <a:solidFill>
                  <a:srgbClr val="7030A0"/>
                </a:solidFill>
                <a:latin typeface="Times New Roman" panose="02020603050405020304" pitchFamily="18" charset="0"/>
              </a:rPr>
              <a:t>lìa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Nỗi</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ám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ảnh</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về</a:t>
            </a:r>
            <a:r>
              <a:rPr lang="en-US" sz="2800" b="1" dirty="0">
                <a:solidFill>
                  <a:srgbClr val="7030A0"/>
                </a:solidFill>
                <a:latin typeface="Times New Roman" panose="02020603050405020304" pitchFamily="18" charset="0"/>
              </a:rPr>
              <a:t> 1 </a:t>
            </a:r>
            <a:r>
              <a:rPr lang="en-US" sz="2800" b="1" dirty="0" err="1">
                <a:solidFill>
                  <a:srgbClr val="7030A0"/>
                </a:solidFill>
                <a:latin typeface="Times New Roman" panose="02020603050405020304" pitchFamily="18" charset="0"/>
              </a:rPr>
              <a:t>cuộc</a:t>
            </a:r>
            <a:r>
              <a:rPr lang="en-US" sz="2800" b="1" dirty="0">
                <a:solidFill>
                  <a:srgbClr val="7030A0"/>
                </a:solidFill>
                <a:latin typeface="Times New Roman" panose="02020603050405020304" pitchFamily="18" charset="0"/>
              </a:rPr>
              <a:t> chia </a:t>
            </a:r>
            <a:r>
              <a:rPr lang="en-US" sz="2800" b="1" dirty="0" err="1">
                <a:solidFill>
                  <a:srgbClr val="7030A0"/>
                </a:solidFill>
                <a:latin typeface="Times New Roman" panose="02020603050405020304" pitchFamily="18" charset="0"/>
              </a:rPr>
              <a:t>ly</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vĩnh</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viễn</a:t>
            </a:r>
            <a:r>
              <a:rPr lang="en-US" sz="2800" b="1" dirty="0">
                <a:solidFill>
                  <a:srgbClr val="7030A0"/>
                </a:solidFill>
                <a:latin typeface="Times New Roman" panose="02020603050405020304" pitchFamily="18" charset="0"/>
              </a:rPr>
              <a:t> -&gt; </a:t>
            </a:r>
            <a:r>
              <a:rPr lang="en-US" sz="2800" b="1" dirty="0" err="1">
                <a:solidFill>
                  <a:srgbClr val="7030A0"/>
                </a:solidFill>
                <a:latin typeface="Times New Roman" panose="02020603050405020304" pitchFamily="18" charset="0"/>
              </a:rPr>
              <a:t>khiến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nhà</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thơ</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cảm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nhận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được</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sự</a:t>
            </a:r>
            <a:r>
              <a:rPr lang="en-US" sz="2800" b="1" dirty="0">
                <a:solidFill>
                  <a:srgbClr val="7030A0"/>
                </a:solidFill>
                <a:latin typeface="Times New Roman" panose="02020603050405020304" pitchFamily="18" charset="0"/>
              </a:rPr>
              <a:t> chia </a:t>
            </a:r>
            <a:r>
              <a:rPr lang="en-US" sz="2800" b="1" dirty="0" err="1">
                <a:solidFill>
                  <a:srgbClr val="7030A0"/>
                </a:solidFill>
                <a:latin typeface="Times New Roman" panose="02020603050405020304" pitchFamily="18" charset="0"/>
              </a:rPr>
              <a:t>lìa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trong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những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sự</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vật</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không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vốn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không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thể</a:t>
            </a:r>
            <a:r>
              <a:rPr lang="en-US" sz="2800" b="1" dirty="0">
                <a:solidFill>
                  <a:srgbClr val="7030A0"/>
                </a:solidFill>
                <a:latin typeface="Times New Roman" panose="02020603050405020304" pitchFamily="18" charset="0"/>
              </a:rPr>
              <a:t> chai </a:t>
            </a:r>
            <a:r>
              <a:rPr lang="en-US" sz="2800" b="1" dirty="0" err="1">
                <a:solidFill>
                  <a:srgbClr val="7030A0"/>
                </a:solidFill>
                <a:latin typeface="Times New Roman" panose="02020603050405020304" pitchFamily="18" charset="0"/>
              </a:rPr>
              <a:t>lìa</a:t>
            </a:r>
            <a:r>
              <a:rPr lang="en-US" sz="2800" b="1" dirty="0">
                <a:solidFill>
                  <a:srgbClr val="7030A0"/>
                </a:solidFill>
                <a:latin typeface="Times New Roman" panose="02020603050405020304" pitchFamily="18" charset="0"/>
              </a:rPr>
              <a:t>.</a:t>
            </a:r>
          </a:p>
        </p:txBody>
      </p:sp>
      <p:pic>
        <p:nvPicPr>
          <p:cNvPr id="3" name="图片 6">
            <a:extLst>
              <a:ext uri="{FF2B5EF4-FFF2-40B4-BE49-F238E27FC236}">
                <a16:creationId xmlns:a16="http://schemas.microsoft.com/office/drawing/2014/main" id="{29903838-133B-B536-DC3C-FAB79EFA0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406" y="29481"/>
            <a:ext cx="1564502" cy="1151554"/>
          </a:xfrm>
          <a:prstGeom prst="rect">
            <a:avLst/>
          </a:prstGeom>
        </p:spPr>
      </p:pic>
    </p:spTree>
    <p:extLst>
      <p:ext uri="{BB962C8B-B14F-4D97-AF65-F5344CB8AC3E}">
        <p14:creationId xmlns:p14="http://schemas.microsoft.com/office/powerpoint/2010/main" val="415456921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5189079" cy="523733"/>
          </a:xfrm>
          <a:prstGeom prst="round2DiagRect">
            <a:avLst>
              <a:gd name="adj1" fmla="val 50000"/>
              <a:gd name="adj2" fmla="val 0"/>
            </a:avLst>
          </a:prstGeom>
          <a:solidFill>
            <a:srgbClr val="320064"/>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4823848"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2. Cảnh sông nước chia lìa (Khổ 2)</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C9C35FC-364E-B117-3860-67F0319EACFC}"/>
              </a:ext>
            </a:extLst>
          </p:cNvPr>
          <p:cNvSpPr txBox="1"/>
          <p:nvPr/>
        </p:nvSpPr>
        <p:spPr>
          <a:xfrm>
            <a:off x="377532" y="820081"/>
            <a:ext cx="11045211" cy="5217839"/>
          </a:xfrm>
          <a:prstGeom prst="rect">
            <a:avLst/>
          </a:prstGeom>
          <a:noFill/>
        </p:spPr>
        <p:txBody>
          <a:bodyPr wrap="square">
            <a:spAutoFit/>
          </a:bodyPr>
          <a:lstStyle/>
          <a:p>
            <a:pPr algn="just">
              <a:lnSpc>
                <a:spcPct val="12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“Dòng nước buồn thiu, hoa bắp lay”</a:t>
            </a:r>
            <a:r>
              <a:rPr lang="en-US" sz="2800" i="1" dirty="0">
                <a:solidFill>
                  <a:srgbClr val="C00000"/>
                </a:solidFill>
                <a:latin typeface="Times New Roman" panose="02020603050405020304" pitchFamily="18" charset="0"/>
              </a:rPr>
              <a:t>:</a:t>
            </a:r>
            <a:endParaRPr lang="vi-VN" sz="2800" i="1" dirty="0">
              <a:solidFill>
                <a:srgbClr val="C00000"/>
              </a:solidFill>
              <a:latin typeface="Times New Roman" panose="02020603050405020304" pitchFamily="18" charset="0"/>
            </a:endParaRPr>
          </a:p>
          <a:p>
            <a:pPr algn="just">
              <a:lnSpc>
                <a:spcPct val="120000"/>
              </a:lnSpc>
            </a:pPr>
            <a:r>
              <a:rPr lang="vi-VN" sz="2800" dirty="0">
                <a:solidFill>
                  <a:srgbClr val="002060"/>
                </a:solidFill>
                <a:latin typeface="Times New Roman" panose="02020603050405020304" pitchFamily="18" charset="0"/>
              </a:rPr>
              <a:t>+ Nhân hóa </a:t>
            </a:r>
            <a:r>
              <a:rPr lang="vi-VN" sz="2800" i="1" dirty="0">
                <a:solidFill>
                  <a:srgbClr val="C00000"/>
                </a:solidFill>
                <a:latin typeface="Times New Roman" panose="02020603050405020304" pitchFamily="18" charset="0"/>
              </a:rPr>
              <a:t>“Dòng nước buồn thiu”: </a:t>
            </a:r>
            <a:r>
              <a:rPr lang="vi-VN" sz="2800" dirty="0">
                <a:solidFill>
                  <a:srgbClr val="002060"/>
                </a:solidFill>
                <a:latin typeface="Times New Roman" panose="02020603050405020304" pitchFamily="18" charset="0"/>
              </a:rPr>
              <a:t>dòng sông cũng mang nặng tâm trạng buồn bã</a:t>
            </a:r>
            <a:r>
              <a:rPr lang="en-US" sz="2800" dirty="0">
                <a:solidFill>
                  <a:srgbClr val="002060"/>
                </a:solidFill>
                <a:latin typeface="Times New Roman" panose="02020603050405020304" pitchFamily="18" charset="0"/>
              </a:rPr>
              <a:t>.</a:t>
            </a:r>
            <a:endParaRPr lang="vi-VN" sz="2800" dirty="0">
              <a:solidFill>
                <a:srgbClr val="002060"/>
              </a:solidFill>
              <a:latin typeface="Times New Roman" panose="02020603050405020304" pitchFamily="18" charset="0"/>
            </a:endParaRPr>
          </a:p>
          <a:p>
            <a:pPr algn="just">
              <a:lnSpc>
                <a:spcPct val="120000"/>
              </a:lnSpc>
            </a:pPr>
            <a:r>
              <a:rPr lang="vi-VN" sz="2800" dirty="0">
                <a:solidFill>
                  <a:srgbClr val="002060"/>
                </a:solidFill>
                <a:latin typeface="Times New Roman" panose="02020603050405020304" pitchFamily="18" charset="0"/>
              </a:rPr>
              <a:t>+ Động từ </a:t>
            </a:r>
            <a:r>
              <a:rPr lang="vi-VN" sz="2800" i="1" dirty="0">
                <a:solidFill>
                  <a:srgbClr val="C00000"/>
                </a:solidFill>
                <a:latin typeface="Times New Roman" panose="02020603050405020304" pitchFamily="18" charset="0"/>
              </a:rPr>
              <a:t>“lay” </a:t>
            </a:r>
            <a:r>
              <a:rPr lang="vi-VN" sz="2800" dirty="0">
                <a:solidFill>
                  <a:srgbClr val="002060"/>
                </a:solidFill>
                <a:latin typeface="Times New Roman" panose="02020603050405020304" pitchFamily="18" charset="0"/>
              </a:rPr>
              <a:t>gợi nỗi buồn hiu hắt, gợi sự lay lắt mệt mỏi.</a:t>
            </a:r>
          </a:p>
          <a:p>
            <a:pPr algn="just">
              <a:lnSpc>
                <a:spcPct val="120000"/>
              </a:lnSpc>
            </a:pPr>
            <a:r>
              <a:rPr lang="vi-VN" sz="2800" b="1" dirty="0">
                <a:solidFill>
                  <a:srgbClr val="FF0000"/>
                </a:solidFill>
                <a:latin typeface="Times New Roman" panose="02020603050405020304" pitchFamily="18" charset="0"/>
              </a:rPr>
              <a:t>=&gt; Nỗi buồn từ lòng người đã tỏa ra cảnh vật, lan theo dòng nước và bao trùm khắp không gian. </a:t>
            </a:r>
            <a:endParaRPr lang="en-US" sz="2800" b="1" dirty="0">
              <a:solidFill>
                <a:srgbClr val="FF0000"/>
              </a:solidFill>
              <a:latin typeface="Times New Roman" panose="02020603050405020304" pitchFamily="18" charset="0"/>
            </a:endParaRPr>
          </a:p>
          <a:p>
            <a:pPr algn="just">
              <a:lnSpc>
                <a:spcPct val="120000"/>
              </a:lnSpc>
            </a:pPr>
            <a:r>
              <a:rPr lang="en-US" sz="2800" b="1" dirty="0">
                <a:solidFill>
                  <a:srgbClr val="002060"/>
                </a:solidFill>
                <a:latin typeface="Times New Roman" panose="02020603050405020304" pitchFamily="18" charset="0"/>
              </a:rPr>
              <a:t>*</a:t>
            </a:r>
            <a:r>
              <a:rPr lang="vi-VN" sz="2800" b="1" dirty="0">
                <a:solidFill>
                  <a:srgbClr val="002060"/>
                </a:solidFill>
                <a:latin typeface="Times New Roman" panose="02020603050405020304" pitchFamily="18" charset="0"/>
              </a:rPr>
              <a:t>Liên hệ: </a:t>
            </a:r>
            <a:endParaRPr lang="en-US" sz="2800" b="1" dirty="0">
              <a:solidFill>
                <a:srgbClr val="002060"/>
              </a:solidFill>
              <a:latin typeface="Times New Roman" panose="02020603050405020304" pitchFamily="18" charset="0"/>
            </a:endParaRPr>
          </a:p>
          <a:p>
            <a:pPr algn="ctr">
              <a:lnSpc>
                <a:spcPct val="120000"/>
              </a:lnSpc>
            </a:pPr>
            <a:r>
              <a:rPr lang="vi-VN" sz="2800" i="1" dirty="0">
                <a:latin typeface="Times New Roman" panose="02020603050405020304" pitchFamily="18" charset="0"/>
              </a:rPr>
              <a:t>“</a:t>
            </a:r>
            <a:r>
              <a:rPr lang="en-US" sz="2800" i="1" dirty="0" err="1">
                <a:latin typeface="Times New Roman" panose="02020603050405020304" pitchFamily="18" charset="0"/>
              </a:rPr>
              <a:t>Cảnh</a:t>
            </a:r>
            <a:r>
              <a:rPr lang="en-US" sz="2800" i="1" dirty="0">
                <a:latin typeface="Times New Roman" panose="02020603050405020304" pitchFamily="18" charset="0"/>
              </a:rPr>
              <a:t> </a:t>
            </a:r>
            <a:r>
              <a:rPr lang="en-US" sz="2800" i="1" dirty="0" err="1">
                <a:latin typeface="Times New Roman" panose="02020603050405020304" pitchFamily="18" charset="0"/>
              </a:rPr>
              <a:t>nào</a:t>
            </a:r>
            <a:r>
              <a:rPr lang="en-US" sz="2800" i="1" dirty="0">
                <a:latin typeface="Times New Roman" panose="02020603050405020304" pitchFamily="18" charset="0"/>
              </a:rPr>
              <a:t> </a:t>
            </a:r>
            <a:r>
              <a:rPr lang="en-US" sz="2800" i="1" dirty="0" err="1">
                <a:latin typeface="Times New Roman" panose="02020603050405020304" pitchFamily="18" charset="0"/>
              </a:rPr>
              <a:t>cảnh</a:t>
            </a:r>
            <a:r>
              <a:rPr lang="en-US" sz="2800" i="1" dirty="0">
                <a:latin typeface="Times New Roman" panose="02020603050405020304" pitchFamily="18" charset="0"/>
              </a:rPr>
              <a:t> </a:t>
            </a:r>
            <a:r>
              <a:rPr lang="en-US" sz="2800" i="1" dirty="0" err="1">
                <a:latin typeface="Times New Roman" panose="02020603050405020304" pitchFamily="18" charset="0"/>
              </a:rPr>
              <a:t>chẳng</a:t>
            </a:r>
            <a:r>
              <a:rPr lang="en-US" sz="2800" i="1" dirty="0">
                <a:latin typeface="Times New Roman" panose="02020603050405020304" pitchFamily="18" charset="0"/>
              </a:rPr>
              <a:t> </a:t>
            </a:r>
            <a:r>
              <a:rPr lang="en-US" sz="2800" i="1" dirty="0" err="1">
                <a:latin typeface="Times New Roman" panose="02020603050405020304" pitchFamily="18" charset="0"/>
              </a:rPr>
              <a:t>đeo</a:t>
            </a:r>
            <a:r>
              <a:rPr lang="en-US" sz="2800" i="1" dirty="0">
                <a:latin typeface="Times New Roman" panose="02020603050405020304" pitchFamily="18" charset="0"/>
              </a:rPr>
              <a:t> </a:t>
            </a:r>
            <a:r>
              <a:rPr lang="en-US" sz="2800" i="1" dirty="0" err="1">
                <a:latin typeface="Times New Roman" panose="02020603050405020304" pitchFamily="18" charset="0"/>
              </a:rPr>
              <a:t>sầu</a:t>
            </a:r>
            <a:endParaRPr lang="en-US" sz="2800" i="1" dirty="0">
              <a:latin typeface="Times New Roman" panose="02020603050405020304" pitchFamily="18" charset="0"/>
            </a:endParaRPr>
          </a:p>
          <a:p>
            <a:pPr algn="ctr">
              <a:lnSpc>
                <a:spcPct val="120000"/>
              </a:lnSpc>
            </a:pPr>
            <a:r>
              <a:rPr lang="vi-VN" sz="2800" i="1" dirty="0">
                <a:latin typeface="Times New Roman" panose="02020603050405020304" pitchFamily="18" charset="0"/>
              </a:rPr>
              <a:t>Người buồn cảnh có vui đâu bao giờ” </a:t>
            </a:r>
            <a:endParaRPr lang="en-US" sz="2800" i="1" dirty="0">
              <a:latin typeface="Times New Roman" panose="02020603050405020304" pitchFamily="18" charset="0"/>
            </a:endParaRPr>
          </a:p>
          <a:p>
            <a:pPr algn="r">
              <a:lnSpc>
                <a:spcPct val="120000"/>
              </a:lnSpc>
            </a:pPr>
            <a:r>
              <a:rPr lang="vi-VN" sz="2800" dirty="0">
                <a:solidFill>
                  <a:srgbClr val="002060"/>
                </a:solidFill>
                <a:latin typeface="Times New Roman" panose="02020603050405020304" pitchFamily="18" charset="0"/>
              </a:rPr>
              <a:t>(</a:t>
            </a:r>
            <a:r>
              <a:rPr lang="en-US" sz="2800" dirty="0">
                <a:solidFill>
                  <a:srgbClr val="002060"/>
                </a:solidFill>
                <a:latin typeface="Times New Roman" panose="02020603050405020304" pitchFamily="18" charset="0"/>
              </a:rPr>
              <a:t>“</a:t>
            </a:r>
            <a:r>
              <a:rPr lang="en-US" sz="2800" dirty="0" err="1">
                <a:solidFill>
                  <a:srgbClr val="002060"/>
                </a:solidFill>
                <a:latin typeface="Times New Roman" panose="02020603050405020304" pitchFamily="18" charset="0"/>
              </a:rPr>
              <a:t>Truyện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Kiều</a:t>
            </a:r>
            <a:r>
              <a:rPr lang="en-US" sz="2800" dirty="0">
                <a:solidFill>
                  <a:srgbClr val="002060"/>
                </a:solidFill>
                <a:latin typeface="Times New Roman" panose="02020603050405020304" pitchFamily="18" charset="0"/>
              </a:rPr>
              <a:t>”</a:t>
            </a:r>
            <a:r>
              <a:rPr lang="vi-VN" sz="2800" dirty="0">
                <a:solidFill>
                  <a:srgbClr val="002060"/>
                </a:solidFill>
                <a:latin typeface="Times New Roman" panose="02020603050405020304" pitchFamily="18" charset="0"/>
              </a:rPr>
              <a:t> – Nguyễn Du)</a:t>
            </a:r>
          </a:p>
        </p:txBody>
      </p:sp>
      <p:pic>
        <p:nvPicPr>
          <p:cNvPr id="3" name="图片 6">
            <a:extLst>
              <a:ext uri="{FF2B5EF4-FFF2-40B4-BE49-F238E27FC236}">
                <a16:creationId xmlns:a16="http://schemas.microsoft.com/office/drawing/2014/main" id="{29903838-133B-B536-DC3C-FAB79EFA0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9336" y="53639"/>
            <a:ext cx="1858195" cy="1367727"/>
          </a:xfrm>
          <a:prstGeom prst="rect">
            <a:avLst/>
          </a:prstGeom>
        </p:spPr>
      </p:pic>
    </p:spTree>
    <p:extLst>
      <p:ext uri="{BB962C8B-B14F-4D97-AF65-F5344CB8AC3E}">
        <p14:creationId xmlns:p14="http://schemas.microsoft.com/office/powerpoint/2010/main" val="94568950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5189079" cy="523733"/>
          </a:xfrm>
          <a:prstGeom prst="round2DiagRect">
            <a:avLst>
              <a:gd name="adj1" fmla="val 50000"/>
              <a:gd name="adj2" fmla="val 0"/>
            </a:avLst>
          </a:prstGeom>
          <a:solidFill>
            <a:srgbClr val="320064"/>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4823848"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2. Cảnh sông nước chia lìa (Khổ 2)</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C9C35FC-364E-B117-3860-67F0319EACFC}"/>
              </a:ext>
            </a:extLst>
          </p:cNvPr>
          <p:cNvSpPr txBox="1"/>
          <p:nvPr/>
        </p:nvSpPr>
        <p:spPr>
          <a:xfrm>
            <a:off x="139700" y="681659"/>
            <a:ext cx="11916068" cy="5782032"/>
          </a:xfrm>
          <a:prstGeom prst="rect">
            <a:avLst/>
          </a:prstGeom>
          <a:noFill/>
        </p:spPr>
        <p:txBody>
          <a:bodyPr wrap="square">
            <a:spAutoFit/>
          </a:bodyPr>
          <a:lstStyle/>
          <a:p>
            <a:pPr algn="just">
              <a:lnSpc>
                <a:spcPct val="110000"/>
              </a:lnSpc>
            </a:pPr>
            <a:r>
              <a:rPr lang="en-US" sz="2600" b="1" dirty="0">
                <a:solidFill>
                  <a:srgbClr val="005C00"/>
                </a:solidFill>
                <a:latin typeface="Times New Roman" panose="02020603050405020304" pitchFamily="18" charset="0"/>
              </a:rPr>
              <a:t>b. Hai </a:t>
            </a:r>
            <a:r>
              <a:rPr lang="en-US" sz="2600" b="1" dirty="0" err="1">
                <a:solidFill>
                  <a:srgbClr val="005C00"/>
                </a:solidFill>
                <a:latin typeface="Times New Roman" panose="02020603050405020304" pitchFamily="18" charset="0"/>
              </a:rPr>
              <a:t>câu</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tiếp</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theo</a:t>
            </a:r>
            <a:r>
              <a:rPr lang="en-US" sz="2600" b="1" dirty="0">
                <a:solidFill>
                  <a:srgbClr val="005C00"/>
                </a:solidFill>
                <a:latin typeface="Times New Roman" panose="02020603050405020304" pitchFamily="18" charset="0"/>
              </a:rPr>
              <a:t>: TN </a:t>
            </a:r>
            <a:r>
              <a:rPr lang="en-US" sz="2600" b="1" dirty="0" err="1">
                <a:solidFill>
                  <a:srgbClr val="005C00"/>
                </a:solidFill>
                <a:latin typeface="Times New Roman" panose="02020603050405020304" pitchFamily="18" charset="0"/>
              </a:rPr>
              <a:t>xứ</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Huế</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về</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đêm</a:t>
            </a:r>
            <a:r>
              <a:rPr lang="en-US" sz="2600" b="1" dirty="0">
                <a:solidFill>
                  <a:srgbClr val="005C00"/>
                </a:solidFill>
                <a:latin typeface="Times New Roman" panose="02020603050405020304" pitchFamily="18" charset="0"/>
              </a:rPr>
              <a:t> - </a:t>
            </a:r>
            <a:r>
              <a:rPr lang="en-US" sz="2600" b="1" dirty="0" err="1">
                <a:solidFill>
                  <a:srgbClr val="005C00"/>
                </a:solidFill>
                <a:latin typeface="Times New Roman" panose="02020603050405020304" pitchFamily="18" charset="0"/>
              </a:rPr>
              <a:t>cảnh</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vật</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dần</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hóa</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thành</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huyền</a:t>
            </a:r>
            <a:r>
              <a:rPr lang="en-US" sz="2600" b="1" dirty="0">
                <a:solidFill>
                  <a:srgbClr val="005C00"/>
                </a:solidFill>
                <a:latin typeface="Times New Roman" panose="02020603050405020304" pitchFamily="18" charset="0"/>
              </a:rPr>
              <a:t> </a:t>
            </a:r>
            <a:r>
              <a:rPr lang="en-US" sz="2600" b="1" dirty="0" err="1">
                <a:solidFill>
                  <a:srgbClr val="005C00"/>
                </a:solidFill>
                <a:latin typeface="Times New Roman" panose="02020603050405020304" pitchFamily="18" charset="0"/>
              </a:rPr>
              <a:t>ảo</a:t>
            </a:r>
            <a:endParaRPr lang="en-US" sz="2600" b="1" dirty="0">
              <a:solidFill>
                <a:srgbClr val="005C00"/>
              </a:solidFill>
              <a:latin typeface="Times New Roman" panose="02020603050405020304" pitchFamily="18" charset="0"/>
            </a:endParaRPr>
          </a:p>
          <a:p>
            <a:pPr algn="just">
              <a:lnSpc>
                <a:spcPct val="110000"/>
              </a:lnSpc>
            </a:pPr>
            <a:r>
              <a:rPr lang="vi-VN" sz="2600" dirty="0">
                <a:solidFill>
                  <a:srgbClr val="002060"/>
                </a:solidFill>
                <a:latin typeface="Times New Roman" panose="02020603050405020304" pitchFamily="18" charset="0"/>
              </a:rPr>
              <a:t>- Điệp từ </a:t>
            </a:r>
            <a:r>
              <a:rPr lang="vi-VN" sz="2600" i="1" dirty="0">
                <a:solidFill>
                  <a:srgbClr val="C00000"/>
                </a:solidFill>
                <a:latin typeface="Times New Roman" panose="02020603050405020304" pitchFamily="18" charset="0"/>
              </a:rPr>
              <a:t>“trăng”: </a:t>
            </a:r>
            <a:r>
              <a:rPr lang="vi-VN" sz="2600" dirty="0">
                <a:solidFill>
                  <a:srgbClr val="002060"/>
                </a:solidFill>
                <a:latin typeface="Times New Roman" panose="02020603050405020304" pitchFamily="18" charset="0"/>
              </a:rPr>
              <a:t>Câu thơ trở nên tràn ngập ánh trăng </a:t>
            </a:r>
            <a:r>
              <a:rPr lang="vi-VN" sz="2600" b="1" dirty="0">
                <a:solidFill>
                  <a:srgbClr val="7030A0"/>
                </a:solidFill>
                <a:latin typeface="Times New Roman" panose="02020603050405020304" pitchFamily="18" charset="0"/>
              </a:rPr>
              <a:t>-&gt; Không gian vì thế trở nên lung linh, bàng bạc ánh trăng.</a:t>
            </a:r>
          </a:p>
          <a:p>
            <a:pPr algn="just">
              <a:lnSpc>
                <a:spcPct val="110000"/>
              </a:lnSpc>
            </a:pPr>
            <a:r>
              <a:rPr lang="en-US" sz="2600" i="1" dirty="0">
                <a:solidFill>
                  <a:srgbClr val="C00000"/>
                </a:solidFill>
                <a:latin typeface="Times New Roman" panose="02020603050405020304" pitchFamily="18" charset="0"/>
              </a:rPr>
              <a:t>-</a:t>
            </a:r>
            <a:r>
              <a:rPr lang="vi-VN" sz="2600" i="1" dirty="0">
                <a:solidFill>
                  <a:srgbClr val="C00000"/>
                </a:solidFill>
                <a:latin typeface="Times New Roman" panose="02020603050405020304" pitchFamily="18" charset="0"/>
              </a:rPr>
              <a:t> “Thuyền ai đậu bến sông trăng đó”:</a:t>
            </a:r>
          </a:p>
          <a:p>
            <a:pPr algn="just">
              <a:lnSpc>
                <a:spcPct val="110000"/>
              </a:lnSpc>
            </a:pPr>
            <a:r>
              <a:rPr lang="en-US" sz="2600" dirty="0">
                <a:solidFill>
                  <a:srgbClr val="002060"/>
                </a:solidFill>
                <a:latin typeface="Times New Roman" panose="02020603050405020304" pitchFamily="18" charset="0"/>
              </a:rPr>
              <a:t>+</a:t>
            </a:r>
            <a:r>
              <a:rPr lang="vi-VN" sz="2600" dirty="0">
                <a:solidFill>
                  <a:srgbClr val="002060"/>
                </a:solidFill>
                <a:latin typeface="Times New Roman" panose="02020603050405020304" pitchFamily="18" charset="0"/>
              </a:rPr>
              <a:t> Đại từ phiếm chỉ </a:t>
            </a:r>
            <a:r>
              <a:rPr lang="vi-VN" sz="2600" i="1" dirty="0">
                <a:solidFill>
                  <a:srgbClr val="C00000"/>
                </a:solidFill>
                <a:latin typeface="Times New Roman" panose="02020603050405020304" pitchFamily="18" charset="0"/>
              </a:rPr>
              <a:t>“ai”: </a:t>
            </a:r>
            <a:r>
              <a:rPr lang="vi-VN" sz="2600" dirty="0">
                <a:solidFill>
                  <a:srgbClr val="002060"/>
                </a:solidFill>
                <a:latin typeface="Times New Roman" panose="02020603050405020304" pitchFamily="18" charset="0"/>
              </a:rPr>
              <a:t>gợi sự mơ hồ, bất định</a:t>
            </a:r>
            <a:r>
              <a:rPr lang="en-US" sz="2600" b="1" dirty="0">
                <a:solidFill>
                  <a:srgbClr val="7030A0"/>
                </a:solidFill>
                <a:latin typeface="Times New Roman" panose="02020603050405020304" pitchFamily="18" charset="0"/>
              </a:rPr>
              <a:t> </a:t>
            </a:r>
            <a:r>
              <a:rPr lang="vi-VN" sz="2600" b="1" dirty="0">
                <a:solidFill>
                  <a:srgbClr val="7030A0"/>
                </a:solidFill>
                <a:latin typeface="Times New Roman" panose="02020603050405020304" pitchFamily="18" charset="0"/>
              </a:rPr>
              <a:t>-&gt; Hình ảnh thuyền ai trở nên không xác định, nửa thực nửa hư</a:t>
            </a:r>
            <a:r>
              <a:rPr lang="en-US" sz="2600" b="1" dirty="0">
                <a:solidFill>
                  <a:srgbClr val="7030A0"/>
                </a:solidFill>
                <a:latin typeface="Times New Roman" panose="02020603050405020304" pitchFamily="18" charset="0"/>
              </a:rPr>
              <a:t>.</a:t>
            </a:r>
            <a:endParaRPr lang="vi-VN" sz="2600" b="1" dirty="0">
              <a:solidFill>
                <a:srgbClr val="7030A0"/>
              </a:solidFill>
              <a:latin typeface="Times New Roman" panose="02020603050405020304" pitchFamily="18" charset="0"/>
            </a:endParaRPr>
          </a:p>
          <a:p>
            <a:pPr algn="just">
              <a:lnSpc>
                <a:spcPct val="110000"/>
              </a:lnSpc>
            </a:pPr>
            <a:r>
              <a:rPr lang="en-US" sz="2600" dirty="0">
                <a:solidFill>
                  <a:srgbClr val="002060"/>
                </a:solidFill>
                <a:latin typeface="Times New Roman" panose="02020603050405020304" pitchFamily="18" charset="0"/>
              </a:rPr>
              <a:t>+</a:t>
            </a:r>
            <a:r>
              <a:rPr lang="vi-VN" sz="2600" dirty="0">
                <a:solidFill>
                  <a:srgbClr val="002060"/>
                </a:solidFill>
                <a:latin typeface="Times New Roman" panose="02020603050405020304" pitchFamily="18" charset="0"/>
              </a:rPr>
              <a:t> Hình ảnh </a:t>
            </a:r>
            <a:r>
              <a:rPr lang="vi-VN" sz="2600" i="1" dirty="0">
                <a:solidFill>
                  <a:srgbClr val="C00000"/>
                </a:solidFill>
                <a:latin typeface="Times New Roman" panose="02020603050405020304" pitchFamily="18" charset="0"/>
              </a:rPr>
              <a:t>“bến sông trăng”: </a:t>
            </a:r>
            <a:r>
              <a:rPr lang="vi-VN" sz="2600" dirty="0">
                <a:solidFill>
                  <a:srgbClr val="002060"/>
                </a:solidFill>
                <a:latin typeface="Times New Roman" panose="02020603050405020304" pitchFamily="18" charset="0"/>
              </a:rPr>
              <a:t>hình ảnh sáng tạo và độc đáo. Ánh trăng như tan chảy ra, tuôn tràn ra khắp mặt sông</a:t>
            </a:r>
            <a:r>
              <a:rPr lang="vi-VN" sz="2600" b="1" dirty="0">
                <a:solidFill>
                  <a:srgbClr val="7030A0"/>
                </a:solidFill>
                <a:latin typeface="Times New Roman" panose="02020603050405020304" pitchFamily="18" charset="0"/>
              </a:rPr>
              <a:t>.-&gt; Dòng sông không còn là thực nữa mà nó đã trở thành dòng sông của tâm tưởng, dòng sông trăng </a:t>
            </a:r>
            <a:r>
              <a:rPr lang="vi-VN" sz="2600" b="1" dirty="0">
                <a:solidFill>
                  <a:srgbClr val="FF0000"/>
                </a:solidFill>
                <a:latin typeface="Times New Roman" panose="02020603050405020304" pitchFamily="18" charset="0"/>
              </a:rPr>
              <a:t>=&gt; Khung cảnh lung linh, huyền ảo</a:t>
            </a:r>
          </a:p>
          <a:p>
            <a:pPr algn="just">
              <a:lnSpc>
                <a:spcPct val="110000"/>
              </a:lnSpc>
            </a:pPr>
            <a:r>
              <a:rPr lang="vi-VN" sz="2600" b="1" dirty="0">
                <a:solidFill>
                  <a:srgbClr val="002060"/>
                </a:solidFill>
                <a:latin typeface="Times New Roman" panose="02020603050405020304" pitchFamily="18" charset="0"/>
              </a:rPr>
              <a:t>*Liên hệ, mở rộng: </a:t>
            </a:r>
            <a:r>
              <a:rPr lang="vi-VN" sz="2600" i="1" dirty="0">
                <a:solidFill>
                  <a:srgbClr val="C00000"/>
                </a:solidFill>
                <a:latin typeface="Times New Roman" panose="02020603050405020304" pitchFamily="18" charset="0"/>
              </a:rPr>
              <a:t>“Trăng” </a:t>
            </a:r>
            <a:r>
              <a:rPr lang="vi-VN" sz="2600" dirty="0">
                <a:solidFill>
                  <a:srgbClr val="002060"/>
                </a:solidFill>
                <a:latin typeface="Times New Roman" panose="02020603050405020304" pitchFamily="18" charset="0"/>
              </a:rPr>
              <a:t>trong thơ Hàn Mặc Tử: trăng người bạn tri âm tri kỷ biết khóc, biết cười biết tình tứ, lả lơi: </a:t>
            </a:r>
            <a:endParaRPr lang="en-US" sz="2600" dirty="0">
              <a:solidFill>
                <a:srgbClr val="002060"/>
              </a:solidFill>
              <a:latin typeface="Times New Roman" panose="02020603050405020304" pitchFamily="18" charset="0"/>
            </a:endParaRPr>
          </a:p>
          <a:p>
            <a:pPr algn="ctr">
              <a:lnSpc>
                <a:spcPct val="110000"/>
              </a:lnSpc>
            </a:pPr>
            <a:r>
              <a:rPr lang="vi-VN" sz="2600" i="1" dirty="0">
                <a:latin typeface="Times New Roman" panose="02020603050405020304" pitchFamily="18" charset="0"/>
              </a:rPr>
              <a:t>“</a:t>
            </a:r>
            <a:r>
              <a:rPr lang="vi-VN" sz="2600" b="1" i="1" dirty="0">
                <a:latin typeface="Times New Roman" panose="02020603050405020304" pitchFamily="18" charset="0"/>
              </a:rPr>
              <a:t>Trăng</a:t>
            </a:r>
            <a:r>
              <a:rPr lang="vi-VN" sz="2600" i="1" dirty="0">
                <a:latin typeface="Times New Roman" panose="02020603050405020304" pitchFamily="18" charset="0"/>
              </a:rPr>
              <a:t> nằm sóng </a:t>
            </a:r>
            <a:r>
              <a:rPr lang="en-US" sz="2600" i="1" dirty="0" err="1">
                <a:latin typeface="Times New Roman" panose="02020603050405020304" pitchFamily="18" charset="0"/>
              </a:rPr>
              <a:t>soải</a:t>
            </a:r>
            <a:r>
              <a:rPr lang="vi-VN" sz="2600" i="1" dirty="0">
                <a:latin typeface="Times New Roman" panose="02020603050405020304" pitchFamily="18" charset="0"/>
              </a:rPr>
              <a:t> bên cạnh liễu</a:t>
            </a:r>
            <a:endParaRPr lang="en-US" sz="2600" i="1" dirty="0">
              <a:latin typeface="Times New Roman" panose="02020603050405020304" pitchFamily="18" charset="0"/>
            </a:endParaRPr>
          </a:p>
          <a:p>
            <a:pPr algn="ctr">
              <a:lnSpc>
                <a:spcPct val="110000"/>
              </a:lnSpc>
            </a:pPr>
            <a:r>
              <a:rPr lang="vi-VN" sz="2600" i="1" dirty="0">
                <a:latin typeface="Times New Roman" panose="02020603050405020304" pitchFamily="18" charset="0"/>
              </a:rPr>
              <a:t>Đợi gió đông về để lả lơi”</a:t>
            </a:r>
            <a:r>
              <a:rPr lang="en-US" sz="2600" i="1" dirty="0">
                <a:latin typeface="Times New Roman" panose="02020603050405020304" pitchFamily="18" charset="0"/>
              </a:rPr>
              <a:t> </a:t>
            </a:r>
            <a:r>
              <a:rPr lang="en-US" sz="2600" dirty="0">
                <a:solidFill>
                  <a:srgbClr val="002060"/>
                </a:solidFill>
                <a:latin typeface="Times New Roman" panose="02020603050405020304" pitchFamily="18" charset="0"/>
              </a:rPr>
              <a:t>(“</a:t>
            </a:r>
            <a:r>
              <a:rPr lang="en-US" sz="2600" dirty="0" err="1">
                <a:solidFill>
                  <a:srgbClr val="002060"/>
                </a:solidFill>
                <a:latin typeface="Times New Roman" panose="02020603050405020304" pitchFamily="18" charset="0"/>
              </a:rPr>
              <a:t>Bẽn</a:t>
            </a:r>
            <a:r>
              <a:rPr lang="en-US" sz="2600" dirty="0">
                <a:solidFill>
                  <a:srgbClr val="002060"/>
                </a:solidFill>
                <a:latin typeface="Times New Roman" panose="02020603050405020304" pitchFamily="18" charset="0"/>
              </a:rPr>
              <a:t> </a:t>
            </a:r>
            <a:r>
              <a:rPr lang="en-US" sz="2600" dirty="0" err="1">
                <a:solidFill>
                  <a:srgbClr val="002060"/>
                </a:solidFill>
                <a:latin typeface="Times New Roman" panose="02020603050405020304" pitchFamily="18" charset="0"/>
              </a:rPr>
              <a:t>lẽn</a:t>
            </a:r>
            <a:r>
              <a:rPr lang="en-US" sz="2600" dirty="0">
                <a:solidFill>
                  <a:srgbClr val="002060"/>
                </a:solidFill>
                <a:latin typeface="Times New Roman" panose="02020603050405020304" pitchFamily="18" charset="0"/>
              </a:rPr>
              <a:t>”)</a:t>
            </a:r>
            <a:endParaRPr lang="vi-VN" sz="2600" i="1" dirty="0">
              <a:latin typeface="Times New Roman" panose="02020603050405020304" pitchFamily="18" charset="0"/>
            </a:endParaRPr>
          </a:p>
        </p:txBody>
      </p:sp>
    </p:spTree>
    <p:extLst>
      <p:ext uri="{BB962C8B-B14F-4D97-AF65-F5344CB8AC3E}">
        <p14:creationId xmlns:p14="http://schemas.microsoft.com/office/powerpoint/2010/main" val="50002958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wipe(left)">
                                      <p:cBhvr>
                                        <p:cTn id="3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377532" y="157926"/>
            <a:ext cx="5189079" cy="523733"/>
          </a:xfrm>
          <a:prstGeom prst="round2DiagRect">
            <a:avLst>
              <a:gd name="adj1" fmla="val 50000"/>
              <a:gd name="adj2" fmla="val 0"/>
            </a:avLst>
          </a:prstGeom>
          <a:solidFill>
            <a:srgbClr val="320064"/>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17" name="Hộp Văn bản 16">
            <a:extLst>
              <a:ext uri="{FF2B5EF4-FFF2-40B4-BE49-F238E27FC236}">
                <a16:creationId xmlns:a16="http://schemas.microsoft.com/office/drawing/2014/main" id="{0D79FE2D-F4E8-A46E-C699-BEC986D27048}"/>
              </a:ext>
            </a:extLst>
          </p:cNvPr>
          <p:cNvSpPr txBox="1"/>
          <p:nvPr/>
        </p:nvSpPr>
        <p:spPr>
          <a:xfrm>
            <a:off x="502131" y="151613"/>
            <a:ext cx="4823848"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2. Cảnh sông nước chia lìa (Khổ 2)</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id="{BC9C35FC-364E-B117-3860-67F0319EACFC}"/>
              </a:ext>
            </a:extLst>
          </p:cNvPr>
          <p:cNvSpPr txBox="1"/>
          <p:nvPr/>
        </p:nvSpPr>
        <p:spPr>
          <a:xfrm>
            <a:off x="501650" y="776909"/>
            <a:ext cx="11366500" cy="5301901"/>
          </a:xfrm>
          <a:prstGeom prst="rect">
            <a:avLst/>
          </a:prstGeom>
          <a:noFill/>
        </p:spPr>
        <p:txBody>
          <a:bodyPr wrap="square">
            <a:spAutoFit/>
          </a:bodyPr>
          <a:lstStyle/>
          <a:p>
            <a:pPr algn="just">
              <a:lnSpc>
                <a:spcPct val="110000"/>
              </a:lnSpc>
            </a:pPr>
            <a:r>
              <a:rPr lang="en-US" sz="3100" dirty="0">
                <a:solidFill>
                  <a:srgbClr val="002060"/>
                </a:solidFill>
                <a:latin typeface="Times New Roman" panose="02020603050405020304" pitchFamily="18" charset="0"/>
              </a:rPr>
              <a:t>-</a:t>
            </a:r>
            <a:r>
              <a:rPr lang="vi-VN" sz="3100" dirty="0">
                <a:solidFill>
                  <a:srgbClr val="002060"/>
                </a:solidFill>
                <a:latin typeface="Times New Roman" panose="02020603050405020304" pitchFamily="18" charset="0"/>
              </a:rPr>
              <a:t> </a:t>
            </a:r>
            <a:r>
              <a:rPr lang="vi-VN" sz="3100" i="1" dirty="0">
                <a:solidFill>
                  <a:srgbClr val="C00000"/>
                </a:solidFill>
                <a:latin typeface="Times New Roman" panose="02020603050405020304" pitchFamily="18" charset="0"/>
              </a:rPr>
              <a:t>“Có chở trăng về kịp tối nay”:</a:t>
            </a:r>
          </a:p>
          <a:p>
            <a:pPr algn="just">
              <a:lnSpc>
                <a:spcPct val="110000"/>
              </a:lnSpc>
            </a:pPr>
            <a:r>
              <a:rPr lang="en-US" sz="3100" dirty="0">
                <a:solidFill>
                  <a:srgbClr val="002060"/>
                </a:solidFill>
                <a:latin typeface="Times New Roman" panose="02020603050405020304" pitchFamily="18" charset="0"/>
              </a:rPr>
              <a:t>+</a:t>
            </a:r>
            <a:r>
              <a:rPr lang="vi-VN" sz="3100" dirty="0">
                <a:solidFill>
                  <a:srgbClr val="002060"/>
                </a:solidFill>
                <a:latin typeface="Times New Roman" panose="02020603050405020304" pitchFamily="18" charset="0"/>
              </a:rPr>
              <a:t> Hình ảnh </a:t>
            </a:r>
            <a:r>
              <a:rPr lang="vi-VN" sz="3100" i="1" dirty="0">
                <a:solidFill>
                  <a:srgbClr val="C00000"/>
                </a:solidFill>
                <a:latin typeface="Times New Roman" panose="02020603050405020304" pitchFamily="18" charset="0"/>
              </a:rPr>
              <a:t>“thuyền chở trăng”: </a:t>
            </a:r>
            <a:r>
              <a:rPr lang="vi-VN" sz="3100" dirty="0">
                <a:solidFill>
                  <a:srgbClr val="002060"/>
                </a:solidFill>
                <a:latin typeface="Times New Roman" panose="02020603050405020304" pitchFamily="18" charset="0"/>
              </a:rPr>
              <a:t>con thuyền của cõi mộng. Thuyền chở trăng như là con thuyền chở tình yêu và hạnh phúc.</a:t>
            </a:r>
          </a:p>
          <a:p>
            <a:pPr algn="just">
              <a:lnSpc>
                <a:spcPct val="110000"/>
              </a:lnSpc>
            </a:pPr>
            <a:r>
              <a:rPr lang="en-US" sz="3100" dirty="0">
                <a:solidFill>
                  <a:srgbClr val="002060"/>
                </a:solidFill>
                <a:latin typeface="Times New Roman" panose="02020603050405020304" pitchFamily="18" charset="0"/>
              </a:rPr>
              <a:t>+</a:t>
            </a:r>
            <a:r>
              <a:rPr lang="vi-VN" sz="3100" dirty="0">
                <a:solidFill>
                  <a:srgbClr val="002060"/>
                </a:solidFill>
                <a:latin typeface="Times New Roman" panose="02020603050405020304" pitchFamily="18" charset="0"/>
              </a:rPr>
              <a:t> </a:t>
            </a:r>
            <a:r>
              <a:rPr lang="vi-VN" sz="3100" i="1" dirty="0">
                <a:solidFill>
                  <a:srgbClr val="C00000"/>
                </a:solidFill>
                <a:latin typeface="Times New Roman" panose="02020603050405020304" pitchFamily="18" charset="0"/>
              </a:rPr>
              <a:t>“kịp”: </a:t>
            </a:r>
            <a:r>
              <a:rPr lang="vi-VN" sz="3100" dirty="0" err="1">
                <a:solidFill>
                  <a:srgbClr val="002060"/>
                </a:solidFill>
                <a:latin typeface="Times New Roman" panose="02020603050405020304" pitchFamily="18" charset="0"/>
              </a:rPr>
              <a:t>hé</a:t>
            </a:r>
            <a:r>
              <a:rPr lang="vi-VN" sz="3100" dirty="0">
                <a:solidFill>
                  <a:srgbClr val="002060"/>
                </a:solidFill>
                <a:latin typeface="Times New Roman" panose="02020603050405020304" pitchFamily="18" charset="0"/>
              </a:rPr>
              <a:t> mở tâm trạng lo âu, thấp thỏm, dự cảm về quỹ thời gian hạn hẹp, ngắn ngủi của mình.</a:t>
            </a:r>
          </a:p>
          <a:p>
            <a:pPr algn="just">
              <a:lnSpc>
                <a:spcPct val="110000"/>
              </a:lnSpc>
            </a:pPr>
            <a:r>
              <a:rPr lang="vi-VN" sz="3100" b="1" dirty="0">
                <a:solidFill>
                  <a:srgbClr val="7030A0"/>
                </a:solidFill>
                <a:latin typeface="Times New Roman" panose="02020603050405020304" pitchFamily="18" charset="0"/>
              </a:rPr>
              <a:t> -&gt; Câu hỏi tu từ chất chứa bao niềm khắc khoải, sự chờ đợi mòn mỏi. Đó vừa là sự chờ đợi, vừa xen lẫn nỗi lo âu phập phồng.</a:t>
            </a:r>
          </a:p>
          <a:p>
            <a:pPr algn="just">
              <a:lnSpc>
                <a:spcPct val="110000"/>
              </a:lnSpc>
            </a:pPr>
            <a:r>
              <a:rPr lang="en-US" sz="3100" b="1" dirty="0">
                <a:solidFill>
                  <a:srgbClr val="FF0000"/>
                </a:solidFill>
                <a:latin typeface="Times New Roman" panose="02020603050405020304" pitchFamily="18" charset="0"/>
              </a:rPr>
              <a:t>=&gt; </a:t>
            </a:r>
            <a:r>
              <a:rPr lang="vi-VN" sz="3100" b="1" dirty="0">
                <a:solidFill>
                  <a:srgbClr val="FF0000"/>
                </a:solidFill>
                <a:latin typeface="Times New Roman" panose="02020603050405020304" pitchFamily="18" charset="0"/>
              </a:rPr>
              <a:t>Trăng như vị cứu tinh duy nhất cho tâm hồn thi nhân. Trước nghịch cảnh, Hàn Mặc Tử luôn cảm nhận được rằng: sống là chạy đua với thời gian, cho kịp trước khi quá muộn.</a:t>
            </a:r>
          </a:p>
        </p:txBody>
      </p:sp>
    </p:spTree>
    <p:extLst>
      <p:ext uri="{BB962C8B-B14F-4D97-AF65-F5344CB8AC3E}">
        <p14:creationId xmlns:p14="http://schemas.microsoft.com/office/powerpoint/2010/main" val="179027515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12700" y="458250"/>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矩形: 对角圆角 7">
            <a:extLst>
              <a:ext uri="{FF2B5EF4-FFF2-40B4-BE49-F238E27FC236}">
                <a16:creationId xmlns:a16="http://schemas.microsoft.com/office/drawing/2014/main" id="{A852AEE8-0B27-AB74-0EC6-7A6E177960EC}"/>
              </a:ext>
            </a:extLst>
          </p:cNvPr>
          <p:cNvSpPr/>
          <p:nvPr/>
        </p:nvSpPr>
        <p:spPr>
          <a:xfrm>
            <a:off x="377532" y="157926"/>
            <a:ext cx="9809205" cy="523733"/>
          </a:xfrm>
          <a:prstGeom prst="round2DiagRect">
            <a:avLst>
              <a:gd name="adj1" fmla="val 50000"/>
              <a:gd name="adj2" fmla="val 0"/>
            </a:avLst>
          </a:prstGeom>
          <a:solidFill>
            <a:schemeClr val="accent2">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5" name="Hộp Văn bản 4">
            <a:extLst>
              <a:ext uri="{FF2B5EF4-FFF2-40B4-BE49-F238E27FC236}">
                <a16:creationId xmlns:a16="http://schemas.microsoft.com/office/drawing/2014/main" id="{F7CAD6B0-B8A8-A523-18BF-AF4EBBCCF46A}"/>
              </a:ext>
            </a:extLst>
          </p:cNvPr>
          <p:cNvSpPr txBox="1"/>
          <p:nvPr/>
        </p:nvSpPr>
        <p:spPr>
          <a:xfrm>
            <a:off x="502130" y="151613"/>
            <a:ext cx="9684607"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3. Cảnh sương khói mông lung, mờ ảo và nỗi niềm của thi nhân (khổ 3)</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214CE41-57C0-888E-0106-FDD973F93A4C}"/>
              </a:ext>
            </a:extLst>
          </p:cNvPr>
          <p:cNvSpPr txBox="1"/>
          <p:nvPr/>
        </p:nvSpPr>
        <p:spPr>
          <a:xfrm>
            <a:off x="4705350" y="783259"/>
            <a:ext cx="7359650" cy="3849772"/>
          </a:xfrm>
          <a:prstGeom prst="rect">
            <a:avLst/>
          </a:prstGeom>
          <a:noFill/>
        </p:spPr>
        <p:txBody>
          <a:bodyPr wrap="square">
            <a:spAutoFit/>
          </a:bodyPr>
          <a:lstStyle/>
          <a:p>
            <a:pPr algn="just">
              <a:lnSpc>
                <a:spcPct val="110000"/>
              </a:lnSpc>
            </a:pPr>
            <a:r>
              <a:rPr lang="vi-VN" sz="2800" b="1" dirty="0">
                <a:solidFill>
                  <a:srgbClr val="005C00"/>
                </a:solidFill>
                <a:latin typeface="Times New Roman" panose="02020603050405020304" pitchFamily="18" charset="0"/>
              </a:rPr>
              <a:t>a. Hình ảnh người thương</a:t>
            </a:r>
            <a:r>
              <a:rPr lang="en-US" sz="2800" b="1" dirty="0">
                <a:solidFill>
                  <a:srgbClr val="005C00"/>
                </a:solidFill>
                <a:latin typeface="Times New Roman" panose="02020603050405020304" pitchFamily="18" charset="0"/>
              </a:rPr>
              <a:t> (2 </a:t>
            </a:r>
            <a:r>
              <a:rPr lang="en-US" sz="2800" b="1" dirty="0" err="1">
                <a:solidFill>
                  <a:srgbClr val="005C00"/>
                </a:solidFill>
                <a:latin typeface="Times New Roman" panose="02020603050405020304" pitchFamily="18" charset="0"/>
              </a:rPr>
              <a:t>câu</a:t>
            </a:r>
            <a:r>
              <a:rPr lang="en-US" sz="2800" b="1" dirty="0">
                <a:solidFill>
                  <a:srgbClr val="005C00"/>
                </a:solidFill>
                <a:latin typeface="Times New Roman" panose="02020603050405020304" pitchFamily="18" charset="0"/>
              </a:rPr>
              <a:t> </a:t>
            </a:r>
            <a:r>
              <a:rPr lang="en-US" sz="2800" b="1" dirty="0" err="1">
                <a:solidFill>
                  <a:srgbClr val="005C00"/>
                </a:solidFill>
                <a:latin typeface="Times New Roman" panose="02020603050405020304" pitchFamily="18" charset="0"/>
              </a:rPr>
              <a:t>đầu</a:t>
            </a:r>
            <a:r>
              <a:rPr lang="en-US" sz="2800" b="1" dirty="0">
                <a:solidFill>
                  <a:srgbClr val="005C00"/>
                </a:solidFill>
                <a:latin typeface="Times New Roman" panose="02020603050405020304" pitchFamily="18" charset="0"/>
              </a:rPr>
              <a:t>)</a:t>
            </a:r>
          </a:p>
          <a:p>
            <a:pPr algn="just">
              <a:lnSpc>
                <a:spcPct val="11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“Mơ khách đường xa, khách đường xa”:</a:t>
            </a:r>
          </a:p>
          <a:p>
            <a:pPr algn="just">
              <a:lnSpc>
                <a:spcPct val="110000"/>
              </a:lnSpc>
            </a:pPr>
            <a:r>
              <a:rPr lang="vi-VN" sz="2800" dirty="0">
                <a:solidFill>
                  <a:srgbClr val="002060"/>
                </a:solidFill>
                <a:latin typeface="Times New Roman" panose="02020603050405020304" pitchFamily="18" charset="0"/>
              </a:rPr>
              <a:t>+ Từ </a:t>
            </a:r>
            <a:r>
              <a:rPr lang="vi-VN" sz="2800" i="1" dirty="0">
                <a:solidFill>
                  <a:srgbClr val="C00000"/>
                </a:solidFill>
                <a:latin typeface="Times New Roman" panose="02020603050405020304" pitchFamily="18" charset="0"/>
              </a:rPr>
              <a:t>“mơ”: </a:t>
            </a:r>
            <a:r>
              <a:rPr lang="vi-VN" sz="2800" dirty="0">
                <a:solidFill>
                  <a:srgbClr val="002060"/>
                </a:solidFill>
                <a:latin typeface="Times New Roman" panose="02020603050405020304" pitchFamily="18" charset="0"/>
              </a:rPr>
              <a:t>mở ra một không gian mờ ảo, mông lung</a:t>
            </a:r>
            <a:r>
              <a:rPr lang="en-US" sz="2800" dirty="0">
                <a:solidFill>
                  <a:srgbClr val="002060"/>
                </a:solidFill>
                <a:latin typeface="Times New Roman" panose="02020603050405020304" pitchFamily="18" charset="0"/>
              </a:rPr>
              <a:t>.</a:t>
            </a:r>
            <a:endParaRPr lang="vi-VN" sz="2800" dirty="0">
              <a:solidFill>
                <a:srgbClr val="002060"/>
              </a:solidFill>
              <a:latin typeface="Times New Roman" panose="02020603050405020304" pitchFamily="18" charset="0"/>
            </a:endParaRPr>
          </a:p>
          <a:p>
            <a:pPr algn="just">
              <a:lnSpc>
                <a:spcPct val="110000"/>
              </a:lnSpc>
            </a:pPr>
            <a:r>
              <a:rPr lang="vi-VN" sz="2800" dirty="0">
                <a:solidFill>
                  <a:srgbClr val="002060"/>
                </a:solidFill>
                <a:latin typeface="Times New Roman" panose="02020603050405020304" pitchFamily="18" charset="0"/>
              </a:rPr>
              <a:t>+ Điệp ngữ </a:t>
            </a:r>
            <a:r>
              <a:rPr lang="vi-VN" sz="2800" dirty="0">
                <a:solidFill>
                  <a:srgbClr val="C00000"/>
                </a:solidFill>
                <a:latin typeface="Times New Roman" panose="02020603050405020304" pitchFamily="18" charset="0"/>
              </a:rPr>
              <a:t>“khách đường xa”: </a:t>
            </a:r>
            <a:r>
              <a:rPr lang="en-US" sz="2800" dirty="0">
                <a:solidFill>
                  <a:srgbClr val="C00000"/>
                </a:solidFill>
                <a:latin typeface="Times New Roman" panose="02020603050405020304" pitchFamily="18" charset="0"/>
              </a:rPr>
              <a:t> </a:t>
            </a:r>
            <a:r>
              <a:rPr lang="en-US" sz="2800" dirty="0" err="1">
                <a:solidFill>
                  <a:srgbClr val="002060"/>
                </a:solidFill>
                <a:latin typeface="Times New Roman" panose="02020603050405020304" pitchFamily="18" charset="0"/>
              </a:rPr>
              <a:t>Hình</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bóng</a:t>
            </a:r>
            <a:r>
              <a:rPr lang="en-US" sz="2800" dirty="0">
                <a:solidFill>
                  <a:srgbClr val="002060"/>
                </a:solidFill>
                <a:latin typeface="Times New Roman" panose="02020603050405020304" pitchFamily="18" charset="0"/>
              </a:rPr>
              <a:t> con </a:t>
            </a:r>
            <a:r>
              <a:rPr lang="en-US" sz="2800" dirty="0" err="1">
                <a:solidFill>
                  <a:srgbClr val="002060"/>
                </a:solidFill>
                <a:latin typeface="Times New Roman" panose="02020603050405020304" pitchFamily="18" charset="0"/>
              </a:rPr>
              <a:t>người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xa</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xôi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mơ</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hồ</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xác</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định</a:t>
            </a:r>
            <a:r>
              <a:rPr lang="en-US" sz="2800" dirty="0">
                <a:solidFill>
                  <a:srgbClr val="002060"/>
                </a:solidFill>
                <a:latin typeface="Times New Roman" panose="02020603050405020304" pitchFamily="18" charset="0"/>
              </a:rPr>
              <a:t> </a:t>
            </a:r>
            <a:r>
              <a:rPr lang="en-US" sz="2800" b="1" dirty="0">
                <a:solidFill>
                  <a:srgbClr val="7030A0"/>
                </a:solidFill>
                <a:latin typeface="Times New Roman" panose="02020603050405020304" pitchFamily="18" charset="0"/>
              </a:rPr>
              <a:t>-&gt; </a:t>
            </a:r>
            <a:r>
              <a:rPr lang="en-US" sz="2800" b="1" dirty="0" err="1">
                <a:solidFill>
                  <a:srgbClr val="7030A0"/>
                </a:solidFill>
                <a:latin typeface="Times New Roman" panose="02020603050405020304" pitchFamily="18" charset="0"/>
              </a:rPr>
              <a:t>vừa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có</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khát</a:t>
            </a:r>
            <a:r>
              <a:rPr lang="en-US" sz="2800" b="1" dirty="0">
                <a:solidFill>
                  <a:srgbClr val="7030A0"/>
                </a:solidFill>
                <a:latin typeface="Times New Roman" panose="02020603050405020304" pitchFamily="18" charset="0"/>
              </a:rPr>
              <a:t> khao </a:t>
            </a:r>
            <a:r>
              <a:rPr lang="en-US" sz="2800" b="1" dirty="0" err="1">
                <a:solidFill>
                  <a:srgbClr val="7030A0"/>
                </a:solidFill>
                <a:latin typeface="Times New Roman" panose="02020603050405020304" pitchFamily="18" charset="0"/>
              </a:rPr>
              <a:t>mong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ngóng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vừa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có</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sự</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cảm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nhận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sâu</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sắc</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và</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thấm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thía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về</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sự</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xa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cách</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và</a:t>
            </a:r>
            <a:r>
              <a:rPr lang="en-US" sz="2800" b="1" dirty="0">
                <a:solidFill>
                  <a:srgbClr val="7030A0"/>
                </a:solidFill>
                <a:latin typeface="Times New Roman" panose="02020603050405020304" pitchFamily="18" charset="0"/>
              </a:rPr>
              <a:t> chia </a:t>
            </a:r>
            <a:r>
              <a:rPr lang="en-US" sz="2800" b="1" dirty="0" err="1">
                <a:solidFill>
                  <a:srgbClr val="7030A0"/>
                </a:solidFill>
                <a:latin typeface="Times New Roman" panose="02020603050405020304" pitchFamily="18" charset="0"/>
              </a:rPr>
              <a:t>chìa</a:t>
            </a:r>
            <a:r>
              <a:rPr lang="en-US" sz="2800" b="1" dirty="0">
                <a:solidFill>
                  <a:srgbClr val="7030A0"/>
                </a:solidFill>
                <a:latin typeface="Times New Roman" panose="02020603050405020304" pitchFamily="18" charset="0"/>
              </a:rPr>
              <a:t>.</a:t>
            </a:r>
          </a:p>
        </p:txBody>
      </p:sp>
      <p:pic>
        <p:nvPicPr>
          <p:cNvPr id="1028" name="Picture 4" descr="Ở đây sương khói mờ nhân ảnh - Bonja Dơng Kơnơh, Lâm Đồng | Flickr">
            <a:extLst>
              <a:ext uri="{FF2B5EF4-FFF2-40B4-BE49-F238E27FC236}">
                <a16:creationId xmlns:a16="http://schemas.microsoft.com/office/drawing/2014/main" id="{04BE4235-DBD9-F453-E73B-B415FAB59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39" y="1540403"/>
            <a:ext cx="4420333" cy="3001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73020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0"/>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矩形: 对角圆角 7">
            <a:extLst>
              <a:ext uri="{FF2B5EF4-FFF2-40B4-BE49-F238E27FC236}">
                <a16:creationId xmlns:a16="http://schemas.microsoft.com/office/drawing/2014/main" id="{A852AEE8-0B27-AB74-0EC6-7A6E177960EC}"/>
              </a:ext>
            </a:extLst>
          </p:cNvPr>
          <p:cNvSpPr/>
          <p:nvPr/>
        </p:nvSpPr>
        <p:spPr>
          <a:xfrm>
            <a:off x="377532" y="157926"/>
            <a:ext cx="9809205" cy="523733"/>
          </a:xfrm>
          <a:prstGeom prst="round2DiagRect">
            <a:avLst>
              <a:gd name="adj1" fmla="val 50000"/>
              <a:gd name="adj2" fmla="val 0"/>
            </a:avLst>
          </a:prstGeom>
          <a:solidFill>
            <a:schemeClr val="accent2">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5" name="Hộp Văn bản 4">
            <a:extLst>
              <a:ext uri="{FF2B5EF4-FFF2-40B4-BE49-F238E27FC236}">
                <a16:creationId xmlns:a16="http://schemas.microsoft.com/office/drawing/2014/main" id="{F7CAD6B0-B8A8-A523-18BF-AF4EBBCCF46A}"/>
              </a:ext>
            </a:extLst>
          </p:cNvPr>
          <p:cNvSpPr txBox="1"/>
          <p:nvPr/>
        </p:nvSpPr>
        <p:spPr>
          <a:xfrm>
            <a:off x="502130" y="151613"/>
            <a:ext cx="9684607"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3. Cảnh sương khói mông lung, mờ ảo và nỗi niềm của thi nhân (khổ 3)</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Hình nền thư pháp tuyệt đẹp cho điện thoại - Wallpaper thư pháp cho dế yêu  | VFO.VN">
            <a:extLst>
              <a:ext uri="{FF2B5EF4-FFF2-40B4-BE49-F238E27FC236}">
                <a16:creationId xmlns:a16="http://schemas.microsoft.com/office/drawing/2014/main" id="{7838B4BA-2C15-1330-5203-7FE2906E8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34" y="771522"/>
            <a:ext cx="3810000" cy="5314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F9CB3E35-87D5-A0C6-7FF3-F78CB9BC3CCE}"/>
              </a:ext>
            </a:extLst>
          </p:cNvPr>
          <p:cNvSpPr txBox="1"/>
          <p:nvPr/>
        </p:nvSpPr>
        <p:spPr>
          <a:xfrm>
            <a:off x="4644571" y="1267126"/>
            <a:ext cx="7240177" cy="4323748"/>
          </a:xfrm>
          <a:prstGeom prst="rect">
            <a:avLst/>
          </a:prstGeom>
          <a:noFill/>
        </p:spPr>
        <p:txBody>
          <a:bodyPr wrap="square">
            <a:spAutoFit/>
          </a:bodyPr>
          <a:lstStyle/>
          <a:p>
            <a:pPr algn="just">
              <a:lnSpc>
                <a:spcPct val="11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“Áo em trắng quá nhìn không ra”:</a:t>
            </a:r>
          </a:p>
          <a:p>
            <a:pPr algn="just">
              <a:lnSpc>
                <a:spcPct val="11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a:t>
            </a:r>
            <a:r>
              <a:rPr lang="en-US" sz="2800" i="1" dirty="0" err="1">
                <a:solidFill>
                  <a:srgbClr val="C00000"/>
                </a:solidFill>
                <a:latin typeface="Times New Roman" panose="02020603050405020304" pitchFamily="18" charset="0"/>
              </a:rPr>
              <a:t>Trắng</a:t>
            </a:r>
            <a:r>
              <a:rPr lang="en-US" sz="2800" i="1" dirty="0">
                <a:solidFill>
                  <a:srgbClr val="C00000"/>
                </a:solidFill>
                <a:latin typeface="Times New Roman" panose="02020603050405020304" pitchFamily="18" charset="0"/>
              </a:rPr>
              <a:t>”</a:t>
            </a:r>
            <a:r>
              <a:rPr lang="vi-VN" sz="2800" dirty="0">
                <a:solidFill>
                  <a:srgbClr val="002060"/>
                </a:solidFill>
                <a:latin typeface="Times New Roman" panose="02020603050405020304" pitchFamily="18" charset="0"/>
              </a:rPr>
              <a:t> </a:t>
            </a:r>
            <a:r>
              <a:rPr lang="en-US" sz="2800" dirty="0">
                <a:solidFill>
                  <a:srgbClr val="002060"/>
                </a:solidFill>
                <a:latin typeface="Times New Roman" panose="02020603050405020304" pitchFamily="18" charset="0"/>
              </a:rPr>
              <a:t>+</a:t>
            </a:r>
            <a:r>
              <a:rPr lang="vi-VN" sz="2800" dirty="0">
                <a:solidFill>
                  <a:srgbClr val="002060"/>
                </a:solidFill>
                <a:latin typeface="Times New Roman" panose="02020603050405020304" pitchFamily="18" charset="0"/>
              </a:rPr>
              <a:t> </a:t>
            </a:r>
            <a:r>
              <a:rPr lang="vi-VN" sz="2800" dirty="0">
                <a:solidFill>
                  <a:srgbClr val="C00000"/>
                </a:solidFill>
                <a:latin typeface="Times New Roman" panose="02020603050405020304" pitchFamily="18" charset="0"/>
              </a:rPr>
              <a:t>“</a:t>
            </a:r>
            <a:r>
              <a:rPr lang="vi-VN" sz="2800" i="1" dirty="0">
                <a:solidFill>
                  <a:srgbClr val="C00000"/>
                </a:solidFill>
                <a:latin typeface="Times New Roman" panose="02020603050405020304" pitchFamily="18" charset="0"/>
              </a:rPr>
              <a:t>quá</a:t>
            </a:r>
            <a:r>
              <a:rPr lang="vi-VN" sz="2800" dirty="0">
                <a:solidFill>
                  <a:srgbClr val="C00000"/>
                </a:solidFill>
                <a:latin typeface="Times New Roman" panose="02020603050405020304" pitchFamily="18" charset="0"/>
              </a:rPr>
              <a:t>”: </a:t>
            </a:r>
            <a:r>
              <a:rPr lang="en-US" sz="2800" dirty="0" err="1">
                <a:solidFill>
                  <a:srgbClr val="002060"/>
                </a:solidFill>
                <a:latin typeface="Times New Roman" panose="02020603050405020304" pitchFamily="18" charset="0"/>
              </a:rPr>
              <a:t>Cực</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tả</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sắc</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trắng</a:t>
            </a:r>
            <a:r>
              <a:rPr lang="en-US" sz="2800" dirty="0">
                <a:solidFill>
                  <a:srgbClr val="002060"/>
                </a:solidFill>
                <a:latin typeface="Times New Roman" panose="02020603050405020304" pitchFamily="18" charset="0"/>
              </a:rPr>
              <a:t> </a:t>
            </a:r>
            <a:r>
              <a:rPr lang="en-US" sz="2800" b="1" dirty="0">
                <a:solidFill>
                  <a:srgbClr val="7030A0"/>
                </a:solidFill>
                <a:latin typeface="Times New Roman" panose="02020603050405020304" pitchFamily="18" charset="0"/>
              </a:rPr>
              <a:t>-&gt;</a:t>
            </a:r>
            <a:r>
              <a:rPr lang="vi-VN" sz="2800" b="1" dirty="0">
                <a:solidFill>
                  <a:srgbClr val="7030A0"/>
                </a:solidFill>
                <a:latin typeface="Times New Roman" panose="02020603050405020304" pitchFamily="18" charset="0"/>
              </a:rPr>
              <a:t> choáng ngợp, thảng thốt nhưng</a:t>
            </a:r>
            <a:r>
              <a:rPr lang="en-US" sz="2800" b="1" dirty="0">
                <a:solidFill>
                  <a:srgbClr val="7030A0"/>
                </a:solidFill>
                <a:latin typeface="Times New Roman" panose="02020603050405020304" pitchFamily="18" charset="0"/>
              </a:rPr>
              <a:t> </a:t>
            </a:r>
            <a:r>
              <a:rPr lang="vi-VN" sz="2800" b="1" dirty="0">
                <a:solidFill>
                  <a:srgbClr val="7030A0"/>
                </a:solidFill>
                <a:latin typeface="Times New Roman" panose="02020603050405020304" pitchFamily="18" charset="0"/>
              </a:rPr>
              <a:t>nghẹn ngào, xót xa nuối tiếc.</a:t>
            </a:r>
          </a:p>
          <a:p>
            <a:pPr algn="just">
              <a:lnSpc>
                <a:spcPct val="110000"/>
              </a:lnSpc>
            </a:pPr>
            <a:r>
              <a:rPr lang="vi-VN" sz="2800" dirty="0">
                <a:solidFill>
                  <a:srgbClr val="002060"/>
                </a:solidFill>
                <a:latin typeface="Times New Roman" panose="02020603050405020304" pitchFamily="18" charset="0"/>
              </a:rPr>
              <a:t>+ </a:t>
            </a:r>
            <a:r>
              <a:rPr lang="vi-VN" sz="2800" i="1" dirty="0">
                <a:solidFill>
                  <a:srgbClr val="C00000"/>
                </a:solidFill>
                <a:latin typeface="Times New Roman" panose="02020603050405020304" pitchFamily="18" charset="0"/>
              </a:rPr>
              <a:t>“nhìn không ra”: </a:t>
            </a:r>
            <a:r>
              <a:rPr lang="en-US" sz="2800" dirty="0" err="1">
                <a:solidFill>
                  <a:srgbClr val="002060"/>
                </a:solidFill>
                <a:latin typeface="Times New Roman" panose="02020603050405020304" pitchFamily="18" charset="0"/>
              </a:rPr>
              <a:t>trắng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đến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xa</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xôi</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tưởng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như</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không</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còn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nhìn</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thấy</a:t>
            </a:r>
            <a:r>
              <a:rPr lang="en-US" sz="2800" dirty="0">
                <a:solidFill>
                  <a:srgbClr val="002060"/>
                </a:solidFill>
                <a:latin typeface="Times New Roman" panose="02020603050405020304" pitchFamily="18" charset="0"/>
              </a:rPr>
              <a:t> </a:t>
            </a:r>
            <a:r>
              <a:rPr lang="en-US" sz="2800" dirty="0" err="1">
                <a:solidFill>
                  <a:srgbClr val="002060"/>
                </a:solidFill>
                <a:latin typeface="Times New Roman" panose="02020603050405020304" pitchFamily="18" charset="0"/>
              </a:rPr>
              <a:t>được</a:t>
            </a:r>
            <a:r>
              <a:rPr lang="vi-VN" sz="2800" dirty="0">
                <a:solidFill>
                  <a:srgbClr val="002060"/>
                </a:solidFill>
                <a:latin typeface="Times New Roman" panose="02020603050405020304" pitchFamily="18" charset="0"/>
              </a:rPr>
              <a:t> </a:t>
            </a:r>
            <a:r>
              <a:rPr lang="en-US" sz="2800" dirty="0">
                <a:solidFill>
                  <a:srgbClr val="002060"/>
                </a:solidFill>
                <a:latin typeface="Times New Roman" panose="02020603050405020304" pitchFamily="18" charset="0"/>
              </a:rPr>
              <a:t>-&gt;</a:t>
            </a:r>
            <a:r>
              <a:rPr lang="vi-VN" sz="2800" dirty="0">
                <a:solidFill>
                  <a:srgbClr val="7030A0"/>
                </a:solidFill>
                <a:latin typeface="Times New Roman" panose="02020603050405020304" pitchFamily="18" charset="0"/>
              </a:rPr>
              <a:t> </a:t>
            </a:r>
            <a:r>
              <a:rPr lang="vi-VN" sz="2800" b="1" dirty="0">
                <a:solidFill>
                  <a:srgbClr val="7030A0"/>
                </a:solidFill>
                <a:latin typeface="Times New Roman" panose="02020603050405020304" pitchFamily="18" charset="0"/>
              </a:rPr>
              <a:t>màu của tâm tưởng.</a:t>
            </a:r>
            <a:endParaRPr lang="en-US" sz="2800" b="1" dirty="0">
              <a:solidFill>
                <a:srgbClr val="7030A0"/>
              </a:solidFill>
              <a:latin typeface="Times New Roman" panose="02020603050405020304" pitchFamily="18" charset="0"/>
            </a:endParaRPr>
          </a:p>
          <a:p>
            <a:pPr algn="just">
              <a:lnSpc>
                <a:spcPct val="110000"/>
              </a:lnSpc>
            </a:pPr>
            <a:r>
              <a:rPr lang="en-US" sz="2800" b="1" dirty="0">
                <a:solidFill>
                  <a:srgbClr val="7030A0"/>
                </a:solidFill>
                <a:latin typeface="Times New Roman" panose="02020603050405020304" pitchFamily="18" charset="0"/>
              </a:rPr>
              <a:t>-&gt; 1 </a:t>
            </a:r>
            <a:r>
              <a:rPr lang="en-US" sz="2800" b="1" dirty="0" err="1">
                <a:solidFill>
                  <a:srgbClr val="7030A0"/>
                </a:solidFill>
                <a:latin typeface="Times New Roman" panose="02020603050405020304" pitchFamily="18" charset="0"/>
              </a:rPr>
              <a:t>nỗi</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đau</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vô</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bờ</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bến</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tất</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cả</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những</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gì</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thuộc</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về</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cuộc</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đời</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tình</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yêu</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đều</a:t>
            </a:r>
            <a:r>
              <a:rPr lang="en-US" sz="2800" b="1" dirty="0">
                <a:solidFill>
                  <a:srgbClr val="7030A0"/>
                </a:solidFill>
                <a:latin typeface="Times New Roman" panose="02020603050405020304" pitchFamily="18" charset="0"/>
              </a:rPr>
              <a:t> ở </a:t>
            </a:r>
            <a:r>
              <a:rPr lang="en-US" sz="2800" b="1" dirty="0" err="1">
                <a:solidFill>
                  <a:srgbClr val="7030A0"/>
                </a:solidFill>
                <a:latin typeface="Times New Roman" panose="02020603050405020304" pitchFamily="18" charset="0"/>
              </a:rPr>
              <a:t>xa</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tầm</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tay</a:t>
            </a:r>
            <a:r>
              <a:rPr lang="en-US" sz="2800" b="1" dirty="0">
                <a:solidFill>
                  <a:srgbClr val="7030A0"/>
                </a:solidFill>
                <a:latin typeface="Times New Roman" panose="02020603050405020304" pitchFamily="18" charset="0"/>
              </a:rPr>
              <a:t> </a:t>
            </a:r>
            <a:r>
              <a:rPr lang="en-US" sz="2800" b="1" dirty="0" err="1">
                <a:solidFill>
                  <a:srgbClr val="7030A0"/>
                </a:solidFill>
                <a:latin typeface="Times New Roman" panose="02020603050405020304" pitchFamily="18" charset="0"/>
              </a:rPr>
              <a:t>với</a:t>
            </a:r>
            <a:r>
              <a:rPr lang="en-US" sz="2800" b="1" dirty="0">
                <a:solidFill>
                  <a:srgbClr val="7030A0"/>
                </a:solidFill>
                <a:latin typeface="Times New Roman" panose="02020603050405020304" pitchFamily="18" charset="0"/>
              </a:rPr>
              <a:t> .</a:t>
            </a:r>
          </a:p>
        </p:txBody>
      </p:sp>
    </p:spTree>
    <p:extLst>
      <p:ext uri="{BB962C8B-B14F-4D97-AF65-F5344CB8AC3E}">
        <p14:creationId xmlns:p14="http://schemas.microsoft.com/office/powerpoint/2010/main" val="129702896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98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0"/>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矩形: 对角圆角 7">
            <a:extLst>
              <a:ext uri="{FF2B5EF4-FFF2-40B4-BE49-F238E27FC236}">
                <a16:creationId xmlns:a16="http://schemas.microsoft.com/office/drawing/2014/main" id="{A852AEE8-0B27-AB74-0EC6-7A6E177960EC}"/>
              </a:ext>
            </a:extLst>
          </p:cNvPr>
          <p:cNvSpPr/>
          <p:nvPr/>
        </p:nvSpPr>
        <p:spPr>
          <a:xfrm>
            <a:off x="377532" y="157926"/>
            <a:ext cx="9809205" cy="523733"/>
          </a:xfrm>
          <a:prstGeom prst="round2DiagRect">
            <a:avLst>
              <a:gd name="adj1" fmla="val 50000"/>
              <a:gd name="adj2" fmla="val 0"/>
            </a:avLst>
          </a:prstGeom>
          <a:solidFill>
            <a:schemeClr val="accent2">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5" name="Hộp Văn bản 4">
            <a:extLst>
              <a:ext uri="{FF2B5EF4-FFF2-40B4-BE49-F238E27FC236}">
                <a16:creationId xmlns:a16="http://schemas.microsoft.com/office/drawing/2014/main" id="{F7CAD6B0-B8A8-A523-18BF-AF4EBBCCF46A}"/>
              </a:ext>
            </a:extLst>
          </p:cNvPr>
          <p:cNvSpPr txBox="1"/>
          <p:nvPr/>
        </p:nvSpPr>
        <p:spPr>
          <a:xfrm>
            <a:off x="502130" y="151613"/>
            <a:ext cx="9684607"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3. Cảnh sương khói mông lung, mờ ảo và nỗi niềm của thi nhân (khổ 3)</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214CE41-57C0-888E-0106-FDD973F93A4C}"/>
              </a:ext>
            </a:extLst>
          </p:cNvPr>
          <p:cNvSpPr txBox="1"/>
          <p:nvPr/>
        </p:nvSpPr>
        <p:spPr>
          <a:xfrm>
            <a:off x="377532" y="812285"/>
            <a:ext cx="11161325" cy="4386585"/>
          </a:xfrm>
          <a:prstGeom prst="rect">
            <a:avLst/>
          </a:prstGeom>
          <a:noFill/>
        </p:spPr>
        <p:txBody>
          <a:bodyPr wrap="square">
            <a:spAutoFit/>
          </a:bodyPr>
          <a:lstStyle/>
          <a:p>
            <a:pPr algn="just">
              <a:lnSpc>
                <a:spcPct val="110000"/>
              </a:lnSpc>
            </a:pPr>
            <a:r>
              <a:rPr lang="vi-VN" sz="3200" b="1" dirty="0">
                <a:solidFill>
                  <a:srgbClr val="005C00"/>
                </a:solidFill>
                <a:latin typeface="Times New Roman" panose="02020603050405020304" pitchFamily="18" charset="0"/>
              </a:rPr>
              <a:t>b. Tâm trạng của thi nhân</a:t>
            </a:r>
            <a:r>
              <a:rPr lang="en-US" sz="3200" b="1" dirty="0">
                <a:solidFill>
                  <a:srgbClr val="005C00"/>
                </a:solidFill>
                <a:latin typeface="Times New Roman" panose="02020603050405020304" pitchFamily="18" charset="0"/>
              </a:rPr>
              <a:t> (2 </a:t>
            </a:r>
            <a:r>
              <a:rPr lang="en-US" sz="3200" b="1" dirty="0" err="1">
                <a:solidFill>
                  <a:srgbClr val="005C00"/>
                </a:solidFill>
                <a:latin typeface="Times New Roman" panose="02020603050405020304" pitchFamily="18" charset="0"/>
              </a:rPr>
              <a:t>câu</a:t>
            </a:r>
            <a:r>
              <a:rPr lang="en-US" sz="3200" b="1" dirty="0">
                <a:solidFill>
                  <a:srgbClr val="005C00"/>
                </a:solidFill>
                <a:latin typeface="Times New Roman" panose="02020603050405020304" pitchFamily="18" charset="0"/>
              </a:rPr>
              <a:t> </a:t>
            </a:r>
            <a:r>
              <a:rPr lang="en-US" sz="3200" b="1" dirty="0" err="1">
                <a:solidFill>
                  <a:srgbClr val="005C00"/>
                </a:solidFill>
                <a:latin typeface="Times New Roman" panose="02020603050405020304" pitchFamily="18" charset="0"/>
              </a:rPr>
              <a:t>cuối</a:t>
            </a:r>
            <a:r>
              <a:rPr lang="en-US" sz="3200" b="1" dirty="0">
                <a:solidFill>
                  <a:srgbClr val="005C00"/>
                </a:solidFill>
                <a:latin typeface="Times New Roman" panose="02020603050405020304" pitchFamily="18" charset="0"/>
              </a:rPr>
              <a:t>)</a:t>
            </a:r>
          </a:p>
          <a:p>
            <a:pPr algn="just">
              <a:lnSpc>
                <a:spcPct val="110000"/>
              </a:lnSpc>
            </a:pPr>
            <a:r>
              <a:rPr lang="vi-VN" sz="3200" dirty="0">
                <a:solidFill>
                  <a:srgbClr val="002060"/>
                </a:solidFill>
                <a:latin typeface="Times New Roman" panose="02020603050405020304" pitchFamily="18" charset="0"/>
              </a:rPr>
              <a:t>- </a:t>
            </a:r>
            <a:r>
              <a:rPr lang="vi-VN" sz="3200" i="1" dirty="0">
                <a:solidFill>
                  <a:srgbClr val="C00000"/>
                </a:solidFill>
                <a:latin typeface="Times New Roman" panose="02020603050405020304" pitchFamily="18" charset="0"/>
              </a:rPr>
              <a:t>“Ở đây sương khói mờ nhân ảnh”:</a:t>
            </a:r>
          </a:p>
          <a:p>
            <a:pPr algn="just">
              <a:lnSpc>
                <a:spcPct val="110000"/>
              </a:lnSpc>
            </a:pPr>
            <a:r>
              <a:rPr lang="vi-VN" sz="3200" dirty="0">
                <a:solidFill>
                  <a:srgbClr val="002060"/>
                </a:solidFill>
                <a:latin typeface="Times New Roman" panose="02020603050405020304" pitchFamily="18" charset="0"/>
              </a:rPr>
              <a:t>+ </a:t>
            </a:r>
            <a:r>
              <a:rPr lang="vi-VN" sz="3200" i="1" dirty="0">
                <a:solidFill>
                  <a:srgbClr val="C00000"/>
                </a:solidFill>
                <a:latin typeface="Times New Roman" panose="02020603050405020304" pitchFamily="18" charset="0"/>
              </a:rPr>
              <a:t>“Ở đây”: </a:t>
            </a:r>
            <a:r>
              <a:rPr lang="en-US" sz="3200" dirty="0">
                <a:solidFill>
                  <a:srgbClr val="002060"/>
                </a:solidFill>
                <a:latin typeface="Times New Roman" panose="02020603050405020304" pitchFamily="18" charset="0"/>
              </a:rPr>
              <a:t>Quay </a:t>
            </a:r>
            <a:r>
              <a:rPr lang="en-US" sz="3200" dirty="0" err="1">
                <a:solidFill>
                  <a:srgbClr val="002060"/>
                </a:solidFill>
                <a:latin typeface="Times New Roman" panose="02020603050405020304" pitchFamily="18" charset="0"/>
              </a:rPr>
              <a:t>lại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với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thực</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tại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đang</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tồn</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tại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đang</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phải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từng</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giây</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từng</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phút</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vật</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vã</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với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cái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chết</a:t>
            </a:r>
            <a:r>
              <a:rPr lang="en-US" sz="3200" dirty="0">
                <a:solidFill>
                  <a:srgbClr val="002060"/>
                </a:solidFill>
                <a:latin typeface="Times New Roman" panose="02020603050405020304" pitchFamily="18" charset="0"/>
              </a:rPr>
              <a:t> – </a:t>
            </a:r>
            <a:r>
              <a:rPr lang="en-US" sz="3200" dirty="0" err="1">
                <a:solidFill>
                  <a:srgbClr val="002060"/>
                </a:solidFill>
                <a:latin typeface="Times New Roman" panose="02020603050405020304" pitchFamily="18" charset="0"/>
              </a:rPr>
              <a:t>nơi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lạnh</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lẽo</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tăm</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tối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đối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lặp</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với</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ngoài</a:t>
            </a:r>
            <a:r>
              <a:rPr lang="en-US" sz="3200" dirty="0">
                <a:solidFill>
                  <a:srgbClr val="002060"/>
                </a:solidFill>
                <a:latin typeface="Times New Roman" panose="02020603050405020304" pitchFamily="18" charset="0"/>
              </a:rPr>
              <a:t> kia” – </a:t>
            </a:r>
            <a:r>
              <a:rPr lang="en-US" sz="3200" dirty="0" err="1">
                <a:solidFill>
                  <a:srgbClr val="002060"/>
                </a:solidFill>
                <a:latin typeface="Times New Roman" panose="02020603050405020304" pitchFamily="18" charset="0"/>
              </a:rPr>
              <a:t>tình</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yêu</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cuộc</a:t>
            </a:r>
            <a:r>
              <a:rPr lang="en-US" sz="3200" dirty="0">
                <a:solidFill>
                  <a:srgbClr val="002060"/>
                </a:solidFill>
                <a:latin typeface="Times New Roman" panose="02020603050405020304" pitchFamily="18" charset="0"/>
              </a:rPr>
              <a:t> </a:t>
            </a:r>
            <a:r>
              <a:rPr lang="en-US" sz="3200" dirty="0" err="1">
                <a:solidFill>
                  <a:srgbClr val="002060"/>
                </a:solidFill>
                <a:latin typeface="Times New Roman" panose="02020603050405020304" pitchFamily="18" charset="0"/>
              </a:rPr>
              <a:t>sống</a:t>
            </a:r>
            <a:r>
              <a:rPr lang="en-US" sz="3200" dirty="0">
                <a:solidFill>
                  <a:srgbClr val="002060"/>
                </a:solidFill>
                <a:latin typeface="Times New Roman" panose="02020603050405020304" pitchFamily="18" charset="0"/>
              </a:rPr>
              <a:t>.</a:t>
            </a:r>
            <a:endParaRPr lang="vi-VN" sz="3200" b="1" dirty="0">
              <a:solidFill>
                <a:srgbClr val="7030A0"/>
              </a:solidFill>
              <a:latin typeface="Times New Roman" panose="02020603050405020304" pitchFamily="18" charset="0"/>
            </a:endParaRPr>
          </a:p>
          <a:p>
            <a:pPr algn="just">
              <a:lnSpc>
                <a:spcPct val="110000"/>
              </a:lnSpc>
            </a:pPr>
            <a:r>
              <a:rPr lang="vi-VN" sz="3200" dirty="0">
                <a:solidFill>
                  <a:srgbClr val="002060"/>
                </a:solidFill>
                <a:latin typeface="Times New Roman" panose="02020603050405020304" pitchFamily="18" charset="0"/>
              </a:rPr>
              <a:t>+ </a:t>
            </a:r>
            <a:r>
              <a:rPr lang="vi-VN" sz="3200" i="1" dirty="0">
                <a:solidFill>
                  <a:srgbClr val="C00000"/>
                </a:solidFill>
                <a:latin typeface="Times New Roman" panose="02020603050405020304" pitchFamily="18" charset="0"/>
              </a:rPr>
              <a:t>“sương khói mờ nhân ảnh”: </a:t>
            </a:r>
            <a:r>
              <a:rPr lang="vi-VN" sz="3200" dirty="0">
                <a:solidFill>
                  <a:srgbClr val="002060"/>
                </a:solidFill>
                <a:latin typeface="Times New Roman" panose="02020603050405020304" pitchFamily="18" charset="0"/>
              </a:rPr>
              <a:t>càng làm mờ nhòa thêm những sự vật hiện hữu </a:t>
            </a:r>
            <a:r>
              <a:rPr lang="en-US" sz="3200" dirty="0">
                <a:solidFill>
                  <a:srgbClr val="002060"/>
                </a:solidFill>
                <a:latin typeface="Times New Roman" panose="02020603050405020304" pitchFamily="18" charset="0"/>
              </a:rPr>
              <a:t>-</a:t>
            </a:r>
            <a:r>
              <a:rPr lang="vi-VN" sz="3200" b="1" dirty="0">
                <a:solidFill>
                  <a:srgbClr val="7030A0"/>
                </a:solidFill>
                <a:latin typeface="Times New Roman" panose="02020603050405020304" pitchFamily="18" charset="0"/>
              </a:rPr>
              <a:t>&gt; hình bóng con người càng khuất dần sau những hư ảo, khắc nghiệt của cuộc đời. </a:t>
            </a:r>
          </a:p>
        </p:txBody>
      </p:sp>
    </p:spTree>
    <p:extLst>
      <p:ext uri="{BB962C8B-B14F-4D97-AF65-F5344CB8AC3E}">
        <p14:creationId xmlns:p14="http://schemas.microsoft.com/office/powerpoint/2010/main" val="333253378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0"/>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3" name="矩形: 对角圆角 7">
            <a:extLst>
              <a:ext uri="{FF2B5EF4-FFF2-40B4-BE49-F238E27FC236}">
                <a16:creationId xmlns:a16="http://schemas.microsoft.com/office/drawing/2014/main" id="{A852AEE8-0B27-AB74-0EC6-7A6E177960EC}"/>
              </a:ext>
            </a:extLst>
          </p:cNvPr>
          <p:cNvSpPr/>
          <p:nvPr/>
        </p:nvSpPr>
        <p:spPr>
          <a:xfrm>
            <a:off x="377532" y="157926"/>
            <a:ext cx="9809205" cy="523733"/>
          </a:xfrm>
          <a:prstGeom prst="round2DiagRect">
            <a:avLst>
              <a:gd name="adj1" fmla="val 50000"/>
              <a:gd name="adj2" fmla="val 0"/>
            </a:avLst>
          </a:prstGeom>
          <a:solidFill>
            <a:schemeClr val="accent2">
              <a:lumMod val="50000"/>
            </a:schemeClr>
          </a:solidFill>
          <a:ln w="7620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5" name="Hộp Văn bản 4">
            <a:extLst>
              <a:ext uri="{FF2B5EF4-FFF2-40B4-BE49-F238E27FC236}">
                <a16:creationId xmlns:a16="http://schemas.microsoft.com/office/drawing/2014/main" id="{F7CAD6B0-B8A8-A523-18BF-AF4EBBCCF46A}"/>
              </a:ext>
            </a:extLst>
          </p:cNvPr>
          <p:cNvSpPr txBox="1"/>
          <p:nvPr/>
        </p:nvSpPr>
        <p:spPr>
          <a:xfrm>
            <a:off x="502130" y="151613"/>
            <a:ext cx="9684607" cy="4901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3. Cảnh sương khói mông lung, mờ ảo và nỗi niềm của thi nhân (khổ 3)</a:t>
            </a:r>
            <a:endPar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214CE41-57C0-888E-0106-FDD973F93A4C}"/>
              </a:ext>
            </a:extLst>
          </p:cNvPr>
          <p:cNvSpPr txBox="1"/>
          <p:nvPr/>
        </p:nvSpPr>
        <p:spPr>
          <a:xfrm>
            <a:off x="137966" y="815009"/>
            <a:ext cx="11916068" cy="3844899"/>
          </a:xfrm>
          <a:prstGeom prst="rect">
            <a:avLst/>
          </a:prstGeom>
          <a:noFill/>
        </p:spPr>
        <p:txBody>
          <a:bodyPr wrap="square">
            <a:spAutoFit/>
          </a:bodyPr>
          <a:lstStyle/>
          <a:p>
            <a:pPr algn="just">
              <a:lnSpc>
                <a:spcPct val="110000"/>
              </a:lnSpc>
            </a:pPr>
            <a:r>
              <a:rPr lang="vi-VN" sz="3200" dirty="0">
                <a:solidFill>
                  <a:srgbClr val="002060"/>
                </a:solidFill>
                <a:latin typeface="Times New Roman" panose="02020603050405020304" pitchFamily="18" charset="0"/>
              </a:rPr>
              <a:t>- </a:t>
            </a:r>
            <a:r>
              <a:rPr lang="vi-VN" sz="3200" i="1" dirty="0">
                <a:solidFill>
                  <a:srgbClr val="C00000"/>
                </a:solidFill>
                <a:latin typeface="Times New Roman" panose="02020603050405020304" pitchFamily="18" charset="0"/>
              </a:rPr>
              <a:t>“Ai biết tình ai có đậm đà?”:</a:t>
            </a:r>
          </a:p>
          <a:p>
            <a:pPr algn="just">
              <a:lnSpc>
                <a:spcPct val="110000"/>
              </a:lnSpc>
            </a:pPr>
            <a:r>
              <a:rPr lang="en-US" sz="3200" dirty="0">
                <a:solidFill>
                  <a:srgbClr val="002060"/>
                </a:solidFill>
                <a:latin typeface="Times New Roman" panose="02020603050405020304" pitchFamily="18" charset="0"/>
              </a:rPr>
              <a:t>+ </a:t>
            </a:r>
            <a:r>
              <a:rPr lang="vi-VN" sz="3200" dirty="0">
                <a:solidFill>
                  <a:srgbClr val="002060"/>
                </a:solidFill>
                <a:latin typeface="Times New Roman" panose="02020603050405020304" pitchFamily="18" charset="0"/>
              </a:rPr>
              <a:t>Đại từ phiếm chỉ </a:t>
            </a:r>
            <a:r>
              <a:rPr lang="vi-VN" sz="3200" i="1" dirty="0">
                <a:solidFill>
                  <a:srgbClr val="C00000"/>
                </a:solidFill>
                <a:latin typeface="Times New Roman" panose="02020603050405020304" pitchFamily="18" charset="0"/>
              </a:rPr>
              <a:t>“ai” </a:t>
            </a:r>
            <a:r>
              <a:rPr lang="vi-VN" sz="3200" dirty="0">
                <a:solidFill>
                  <a:srgbClr val="002060"/>
                </a:solidFill>
                <a:latin typeface="Times New Roman" panose="02020603050405020304" pitchFamily="18" charset="0"/>
              </a:rPr>
              <a:t>thể hiện sự hồ nghi trong dòng suy nghĩ </a:t>
            </a:r>
            <a:endParaRPr lang="en-US" sz="3200" dirty="0">
              <a:solidFill>
                <a:srgbClr val="002060"/>
              </a:solidFill>
              <a:latin typeface="Times New Roman" panose="02020603050405020304" pitchFamily="18" charset="0"/>
            </a:endParaRPr>
          </a:p>
          <a:p>
            <a:pPr algn="just">
              <a:lnSpc>
                <a:spcPct val="110000"/>
              </a:lnSpc>
            </a:pPr>
            <a:r>
              <a:rPr lang="en-US" sz="3200" dirty="0">
                <a:solidFill>
                  <a:srgbClr val="002060"/>
                </a:solidFill>
                <a:latin typeface="Times New Roman" panose="02020603050405020304" pitchFamily="18" charset="0"/>
              </a:rPr>
              <a:t>+ </a:t>
            </a:r>
            <a:r>
              <a:rPr lang="vi-VN" sz="3200" dirty="0">
                <a:solidFill>
                  <a:srgbClr val="002060"/>
                </a:solidFill>
                <a:latin typeface="Times New Roman" panose="02020603050405020304" pitchFamily="18" charset="0"/>
              </a:rPr>
              <a:t>Câu hỏi tu từ: chẳng biết tình của một ai có nồng đượm hay cũng mong manh, dễ phai mờ, tan biến như sương khói.</a:t>
            </a:r>
          </a:p>
          <a:p>
            <a:pPr algn="just">
              <a:lnSpc>
                <a:spcPct val="110000"/>
              </a:lnSpc>
            </a:pPr>
            <a:r>
              <a:rPr lang="vi-VN" sz="3200" b="1" dirty="0">
                <a:solidFill>
                  <a:srgbClr val="FF0000"/>
                </a:solidFill>
                <a:latin typeface="Times New Roman" panose="02020603050405020304" pitchFamily="18" charset="0"/>
              </a:rPr>
              <a:t>=&gt; Sự thổn thức và khát khao cháy bổng trong tình yêu đối với mảnh đất, con người xứ huế xuất phát từ một trái tim chịu nhiều đau thương, bất hạnh.</a:t>
            </a:r>
          </a:p>
        </p:txBody>
      </p:sp>
    </p:spTree>
    <p:extLst>
      <p:ext uri="{BB962C8B-B14F-4D97-AF65-F5344CB8AC3E}">
        <p14:creationId xmlns:p14="http://schemas.microsoft.com/office/powerpoint/2010/main" val="76785017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171491" y="95464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700958" y="2691223"/>
            <a:ext cx="3212134"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3963044" y="2267753"/>
            <a:ext cx="4265912" cy="2322495"/>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6600"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Times New Roman" panose="02020603050405020304" pitchFamily="18" charset="0"/>
                <a:cs typeface="Times New Roman" panose="02020603050405020304" pitchFamily="18" charset="0"/>
              </a:rPr>
              <a:t>III</a:t>
            </a:r>
            <a:r>
              <a:rPr kumimoji="0" lang="en-US" altLang="zh-CN"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Times New Roman" panose="02020603050405020304" pitchFamily="18" charset="0"/>
                <a:cs typeface="Times New Roman" panose="02020603050405020304" pitchFamily="18" charset="0"/>
              </a:rPr>
              <a:t>TỔNG KẾT</a:t>
            </a:r>
            <a:endParaRPr kumimoji="0" lang="zh-CN" altLang="en-US"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439853"/>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14">
            <a:extLst>
              <a:ext uri="{FF2B5EF4-FFF2-40B4-BE49-F238E27FC236}">
                <a16:creationId xmlns:a16="http://schemas.microsoft.com/office/drawing/2014/main" id="{CA6A7CEE-90B9-9FE3-A72A-462AD5F71C7D}"/>
              </a:ext>
            </a:extLst>
          </p:cNvPr>
          <p:cNvSpPr/>
          <p:nvPr/>
        </p:nvSpPr>
        <p:spPr>
          <a:xfrm>
            <a:off x="0" y="458253"/>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grpSp>
        <p:nvGrpSpPr>
          <p:cNvPr id="12" name="Nhóm 11">
            <a:extLst>
              <a:ext uri="{FF2B5EF4-FFF2-40B4-BE49-F238E27FC236}">
                <a16:creationId xmlns:a16="http://schemas.microsoft.com/office/drawing/2014/main" id="{8BEF9E9D-27CD-281B-39AA-28FD63954C1A}"/>
              </a:ext>
            </a:extLst>
          </p:cNvPr>
          <p:cNvGrpSpPr/>
          <p:nvPr/>
        </p:nvGrpSpPr>
        <p:grpSpPr>
          <a:xfrm>
            <a:off x="-762000" y="1324953"/>
            <a:ext cx="6858000" cy="4208094"/>
            <a:chOff x="-337457" y="603393"/>
            <a:chExt cx="6858000" cy="4208094"/>
          </a:xfrm>
        </p:grpSpPr>
        <p:sp>
          <p:nvSpPr>
            <p:cNvPr id="7" name="Hình chữ nhật 6">
              <a:extLst>
                <a:ext uri="{FF2B5EF4-FFF2-40B4-BE49-F238E27FC236}">
                  <a16:creationId xmlns:a16="http://schemas.microsoft.com/office/drawing/2014/main" id="{494DB397-F4E6-E9A2-9C28-B3834DF87A7D}"/>
                </a:ext>
              </a:extLst>
            </p:cNvPr>
            <p:cNvSpPr/>
            <p:nvPr/>
          </p:nvSpPr>
          <p:spPr>
            <a:xfrm>
              <a:off x="682172" y="1211944"/>
              <a:ext cx="5646057" cy="3599543"/>
            </a:xfrm>
            <a:prstGeom prst="rect">
              <a:avLst/>
            </a:prstGeom>
            <a:solidFill>
              <a:srgbClr val="F7FFF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ình ảnh 3" descr="Ảnh có chứa mẫu họa, đồ họa véc-tơ&#10;&#10;Mô tả được tạo tự động">
              <a:extLst>
                <a:ext uri="{FF2B5EF4-FFF2-40B4-BE49-F238E27FC236}">
                  <a16:creationId xmlns:a16="http://schemas.microsoft.com/office/drawing/2014/main" id="{3A01C5CC-9088-8343-1F4F-61FB6F502296}"/>
                </a:ext>
              </a:extLst>
            </p:cNvPr>
            <p:cNvPicPr>
              <a:picLocks noChangeAspect="1"/>
            </p:cNvPicPr>
            <p:nvPr/>
          </p:nvPicPr>
          <p:blipFill rotWithShape="1">
            <a:blip r:embed="rId3">
              <a:extLst>
                <a:ext uri="{28A0092B-C50C-407E-A947-70E740481C1C}">
                  <a14:useLocalDpi xmlns:a14="http://schemas.microsoft.com/office/drawing/2010/main" val="0"/>
                </a:ext>
              </a:extLst>
            </a:blip>
            <a:srcRect t="6682" b="72275"/>
            <a:stretch/>
          </p:blipFill>
          <p:spPr>
            <a:xfrm>
              <a:off x="-337457" y="603393"/>
              <a:ext cx="6858000" cy="1443121"/>
            </a:xfrm>
            <a:prstGeom prst="rect">
              <a:avLst/>
            </a:prstGeom>
          </p:spPr>
        </p:pic>
        <p:sp>
          <p:nvSpPr>
            <p:cNvPr id="8" name="Hộp Văn bản 7">
              <a:extLst>
                <a:ext uri="{FF2B5EF4-FFF2-40B4-BE49-F238E27FC236}">
                  <a16:creationId xmlns:a16="http://schemas.microsoft.com/office/drawing/2014/main" id="{1FD9C638-9009-ECBE-9D0D-5356568D3B3A}"/>
                </a:ext>
              </a:extLst>
            </p:cNvPr>
            <p:cNvSpPr txBox="1"/>
            <p:nvPr/>
          </p:nvSpPr>
          <p:spPr>
            <a:xfrm flipH="1">
              <a:off x="2448960" y="948584"/>
              <a:ext cx="2210126" cy="584775"/>
            </a:xfrm>
            <a:prstGeom prst="rect">
              <a:avLst/>
            </a:prstGeom>
            <a:noFill/>
          </p:spPr>
          <p:txBody>
            <a:bodyPr wrap="square" rtlCol="0">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22A39F56-9880-98B8-3E3A-2EAADB6C4E04}"/>
                </a:ext>
              </a:extLst>
            </p:cNvPr>
            <p:cNvSpPr txBox="1"/>
            <p:nvPr/>
          </p:nvSpPr>
          <p:spPr>
            <a:xfrm flipH="1">
              <a:off x="1030513" y="948584"/>
              <a:ext cx="624115"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11" name="Hộp Văn bản 10">
              <a:extLst>
                <a:ext uri="{FF2B5EF4-FFF2-40B4-BE49-F238E27FC236}">
                  <a16:creationId xmlns:a16="http://schemas.microsoft.com/office/drawing/2014/main" id="{D1A04EFE-DCD8-A886-A399-2E38EA38C34C}"/>
                </a:ext>
              </a:extLst>
            </p:cNvPr>
            <p:cNvSpPr txBox="1"/>
            <p:nvPr/>
          </p:nvSpPr>
          <p:spPr>
            <a:xfrm>
              <a:off x="881745" y="1968085"/>
              <a:ext cx="5446484" cy="2677656"/>
            </a:xfrm>
            <a:prstGeom prst="rect">
              <a:avLst/>
            </a:prstGeom>
            <a:noFill/>
          </p:spPr>
          <p:txBody>
            <a:bodyPr wrap="square">
              <a:spAutoFit/>
            </a:bodyPr>
            <a:lstStyle/>
            <a:p>
              <a:pPr algn="just"/>
              <a:r>
                <a:rPr lang="vi-VN" sz="2800" dirty="0">
                  <a:solidFill>
                    <a:srgbClr val="00463A"/>
                  </a:solidFill>
                  <a:latin typeface="Times New Roman" panose="02020603050405020304" pitchFamily="18" charset="0"/>
                  <a:cs typeface="Times New Roman" panose="02020603050405020304" pitchFamily="18" charset="0"/>
                </a:rPr>
                <a:t>- Ngôn ngữ trong sáng, tinh tế, đa nghĩa, giàu sức gợi</a:t>
              </a:r>
            </a:p>
            <a:p>
              <a:pPr algn="just"/>
              <a:r>
                <a:rPr lang="vi-VN" sz="2800" dirty="0">
                  <a:solidFill>
                    <a:srgbClr val="00463A"/>
                  </a:solidFill>
                  <a:latin typeface="Times New Roman" panose="02020603050405020304" pitchFamily="18" charset="0"/>
                  <a:cs typeface="Times New Roman" panose="02020603050405020304" pitchFamily="18" charset="0"/>
                </a:rPr>
                <a:t>- BPTT: so sánh, nhân hóa; sử dụng câu hỏi tu từ...</a:t>
              </a:r>
            </a:p>
            <a:p>
              <a:pPr algn="just"/>
              <a:r>
                <a:rPr lang="vi-VN" sz="2800" dirty="0">
                  <a:solidFill>
                    <a:srgbClr val="00463A"/>
                  </a:solidFill>
                  <a:latin typeface="Times New Roman" panose="02020603050405020304" pitchFamily="18" charset="0"/>
                  <a:cs typeface="Times New Roman" panose="02020603050405020304" pitchFamily="18" charset="0"/>
                </a:rPr>
                <a:t>- Hình ảnh thơ độc đáo, sáng tạo, có sự hòa quyện giũa thực và ảo.</a:t>
              </a:r>
            </a:p>
          </p:txBody>
        </p:sp>
      </p:grpSp>
      <p:grpSp>
        <p:nvGrpSpPr>
          <p:cNvPr id="13" name="Nhóm 12">
            <a:extLst>
              <a:ext uri="{FF2B5EF4-FFF2-40B4-BE49-F238E27FC236}">
                <a16:creationId xmlns:a16="http://schemas.microsoft.com/office/drawing/2014/main" id="{14D0C295-F96B-AD51-42A6-7A9ADA33300F}"/>
              </a:ext>
            </a:extLst>
          </p:cNvPr>
          <p:cNvGrpSpPr/>
          <p:nvPr/>
        </p:nvGrpSpPr>
        <p:grpSpPr>
          <a:xfrm>
            <a:off x="5132452" y="1211943"/>
            <a:ext cx="6858000" cy="4321104"/>
            <a:chOff x="-529771" y="490383"/>
            <a:chExt cx="6858000" cy="4321104"/>
          </a:xfrm>
        </p:grpSpPr>
        <p:sp>
          <p:nvSpPr>
            <p:cNvPr id="14" name="Hình chữ nhật 13">
              <a:extLst>
                <a:ext uri="{FF2B5EF4-FFF2-40B4-BE49-F238E27FC236}">
                  <a16:creationId xmlns:a16="http://schemas.microsoft.com/office/drawing/2014/main" id="{BB1E8DCB-31E4-42B3-FCAF-5C3AE5B0480C}"/>
                </a:ext>
              </a:extLst>
            </p:cNvPr>
            <p:cNvSpPr/>
            <p:nvPr/>
          </p:nvSpPr>
          <p:spPr>
            <a:xfrm>
              <a:off x="682172" y="1211944"/>
              <a:ext cx="5646057" cy="3599543"/>
            </a:xfrm>
            <a:prstGeom prst="rect">
              <a:avLst/>
            </a:prstGeom>
            <a:solidFill>
              <a:srgbClr val="F3FE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Hình ảnh 15" descr="Ảnh có chứa mẫu họa, đồ họa véc-tơ&#10;&#10;Mô tả được tạo tự động">
              <a:extLst>
                <a:ext uri="{FF2B5EF4-FFF2-40B4-BE49-F238E27FC236}">
                  <a16:creationId xmlns:a16="http://schemas.microsoft.com/office/drawing/2014/main" id="{567C1D42-C7BE-5E9C-2E0D-B79FCBE3D201}"/>
                </a:ext>
              </a:extLst>
            </p:cNvPr>
            <p:cNvPicPr>
              <a:picLocks noChangeAspect="1"/>
            </p:cNvPicPr>
            <p:nvPr/>
          </p:nvPicPr>
          <p:blipFill rotWithShape="1">
            <a:blip r:embed="rId3">
              <a:extLst>
                <a:ext uri="{28A0092B-C50C-407E-A947-70E740481C1C}">
                  <a14:useLocalDpi xmlns:a14="http://schemas.microsoft.com/office/drawing/2010/main" val="0"/>
                </a:ext>
              </a:extLst>
            </a:blip>
            <a:srcRect l="-3045" t="50000" r="3045" b="28957"/>
            <a:stretch/>
          </p:blipFill>
          <p:spPr>
            <a:xfrm>
              <a:off x="-529771" y="490383"/>
              <a:ext cx="6858000" cy="1443121"/>
            </a:xfrm>
            <a:prstGeom prst="rect">
              <a:avLst/>
            </a:prstGeom>
          </p:spPr>
        </p:pic>
        <p:sp>
          <p:nvSpPr>
            <p:cNvPr id="17" name="Hộp Văn bản 16">
              <a:extLst>
                <a:ext uri="{FF2B5EF4-FFF2-40B4-BE49-F238E27FC236}">
                  <a16:creationId xmlns:a16="http://schemas.microsoft.com/office/drawing/2014/main" id="{CBF4C654-21A9-96F8-6EB3-B9AAF70523F0}"/>
                </a:ext>
              </a:extLst>
            </p:cNvPr>
            <p:cNvSpPr txBox="1"/>
            <p:nvPr/>
          </p:nvSpPr>
          <p:spPr>
            <a:xfrm flipH="1">
              <a:off x="2599709" y="948584"/>
              <a:ext cx="2210126"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 </a:t>
              </a: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endPar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09DC29D8-BF2E-CACA-9C1C-E2DFB743C0C3}"/>
                </a:ext>
              </a:extLst>
            </p:cNvPr>
            <p:cNvSpPr txBox="1"/>
            <p:nvPr/>
          </p:nvSpPr>
          <p:spPr>
            <a:xfrm flipH="1">
              <a:off x="1081315" y="948584"/>
              <a:ext cx="624115"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9" name="Hộp Văn bản 18">
              <a:extLst>
                <a:ext uri="{FF2B5EF4-FFF2-40B4-BE49-F238E27FC236}">
                  <a16:creationId xmlns:a16="http://schemas.microsoft.com/office/drawing/2014/main" id="{C3C8E99D-03BC-F3DD-CE96-77658C39FD5B}"/>
                </a:ext>
              </a:extLst>
            </p:cNvPr>
            <p:cNvSpPr txBox="1"/>
            <p:nvPr/>
          </p:nvSpPr>
          <p:spPr>
            <a:xfrm>
              <a:off x="939801" y="1968085"/>
              <a:ext cx="5190830" cy="2677656"/>
            </a:xfrm>
            <a:prstGeom prst="rect">
              <a:avLst/>
            </a:prstGeom>
            <a:noFill/>
          </p:spPr>
          <p:txBody>
            <a:bodyPr wrap="square">
              <a:spAutoFit/>
            </a:bodyPr>
            <a:lstStyle/>
            <a:p>
              <a:pPr algn="just"/>
              <a:r>
                <a:rPr lang="vi-VN" sz="2800" dirty="0">
                  <a:solidFill>
                    <a:srgbClr val="004148"/>
                  </a:solidFill>
                  <a:latin typeface="Times New Roman" panose="02020603050405020304" pitchFamily="18" charset="0"/>
                  <a:cs typeface="Times New Roman" panose="02020603050405020304" pitchFamily="18" charset="0"/>
                </a:rPr>
                <a:t>Bài thơ là một bức tranh toàn bích về cảnh vật và con người thôn Vĩ xứ Huế mộng mơ qua đó bộc lộ tình yêu đời yêu người niềm ham sống mãnh liệt mà đầy uẩn khúc của nhà thơ</a:t>
              </a:r>
            </a:p>
          </p:txBody>
        </p:sp>
      </p:grpSp>
      <p:pic>
        <p:nvPicPr>
          <p:cNvPr id="2" name="图片 12">
            <a:extLst>
              <a:ext uri="{FF2B5EF4-FFF2-40B4-BE49-F238E27FC236}">
                <a16:creationId xmlns:a16="http://schemas.microsoft.com/office/drawing/2014/main" id="{71615AAB-7DDE-3F7F-5939-C04C502495DA}"/>
              </a:ext>
            </a:extLst>
          </p:cNvPr>
          <p:cNvPicPr>
            <a:picLocks noChangeAspect="1"/>
          </p:cNvPicPr>
          <p:nvPr/>
        </p:nvPicPr>
        <p:blipFill>
          <a:blip r:embed="rId4" cstate="screen"/>
          <a:stretch>
            <a:fillRect/>
          </a:stretch>
        </p:blipFill>
        <p:spPr>
          <a:xfrm>
            <a:off x="5570985" y="5401882"/>
            <a:ext cx="1172553" cy="1172553"/>
          </a:xfrm>
          <a:prstGeom prst="rect">
            <a:avLst/>
          </a:prstGeom>
        </p:spPr>
      </p:pic>
      <p:pic>
        <p:nvPicPr>
          <p:cNvPr id="3" name="图片 13">
            <a:extLst>
              <a:ext uri="{FF2B5EF4-FFF2-40B4-BE49-F238E27FC236}">
                <a16:creationId xmlns:a16="http://schemas.microsoft.com/office/drawing/2014/main" id="{7C32C151-88A6-A4BA-816C-67F34A8AB6D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33628" y="-77709"/>
            <a:ext cx="1898203" cy="1898203"/>
          </a:xfrm>
          <a:prstGeom prst="rect">
            <a:avLst/>
          </a:prstGeom>
        </p:spPr>
      </p:pic>
      <p:pic>
        <p:nvPicPr>
          <p:cNvPr id="5" name="图片 8">
            <a:extLst>
              <a:ext uri="{FF2B5EF4-FFF2-40B4-BE49-F238E27FC236}">
                <a16:creationId xmlns:a16="http://schemas.microsoft.com/office/drawing/2014/main" id="{DFAECC0C-AA4B-015E-666D-BDB1A4CAE2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69939">
            <a:off x="11041758" y="4675853"/>
            <a:ext cx="1271866" cy="1271866"/>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pic>
        <p:nvPicPr>
          <p:cNvPr id="6" name="图片 8">
            <a:extLst>
              <a:ext uri="{FF2B5EF4-FFF2-40B4-BE49-F238E27FC236}">
                <a16:creationId xmlns:a16="http://schemas.microsoft.com/office/drawing/2014/main" id="{314C239E-0AC7-25A4-2062-F0084B646F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69939">
            <a:off x="4975347" y="4675853"/>
            <a:ext cx="1271866" cy="1271866"/>
          </a:xfrm>
          <a:custGeom>
            <a:avLst/>
            <a:gdLst>
              <a:gd name="connsiteX0" fmla="*/ 2268638 w 2789499"/>
              <a:gd name="connsiteY0" fmla="*/ 0 h 2986268"/>
              <a:gd name="connsiteX1" fmla="*/ 2789499 w 2789499"/>
              <a:gd name="connsiteY1" fmla="*/ 1354238 h 2986268"/>
              <a:gd name="connsiteX2" fmla="*/ 2037144 w 2789499"/>
              <a:gd name="connsiteY2" fmla="*/ 2488557 h 2986268"/>
              <a:gd name="connsiteX3" fmla="*/ 127321 w 2789499"/>
              <a:gd name="connsiteY3" fmla="*/ 2986268 h 2986268"/>
              <a:gd name="connsiteX4" fmla="*/ 0 w 2789499"/>
              <a:gd name="connsiteY4" fmla="*/ 1307939 h 2986268"/>
              <a:gd name="connsiteX5" fmla="*/ 1169043 w 2789499"/>
              <a:gd name="connsiteY5" fmla="*/ 578734 h 2986268"/>
              <a:gd name="connsiteX6" fmla="*/ 1458410 w 2789499"/>
              <a:gd name="connsiteY6" fmla="*/ 405114 h 29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9499" h="2986268">
                <a:moveTo>
                  <a:pt x="2268638" y="0"/>
                </a:moveTo>
                <a:lnTo>
                  <a:pt x="2789499" y="1354238"/>
                </a:lnTo>
                <a:lnTo>
                  <a:pt x="2037144" y="2488557"/>
                </a:lnTo>
                <a:lnTo>
                  <a:pt x="127321" y="2986268"/>
                </a:lnTo>
                <a:lnTo>
                  <a:pt x="0" y="1307939"/>
                </a:lnTo>
                <a:lnTo>
                  <a:pt x="1169043" y="578734"/>
                </a:lnTo>
                <a:lnTo>
                  <a:pt x="1458410" y="405114"/>
                </a:lnTo>
                <a:close/>
              </a:path>
            </a:pathLst>
          </a:custGeom>
        </p:spPr>
      </p:pic>
    </p:spTree>
    <p:extLst>
      <p:ext uri="{BB962C8B-B14F-4D97-AF65-F5344CB8AC3E}">
        <p14:creationId xmlns:p14="http://schemas.microsoft.com/office/powerpoint/2010/main" val="3916599274"/>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171491" y="95464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700958" y="2691223"/>
            <a:ext cx="3212134"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3926453" y="2826591"/>
            <a:ext cx="5034520" cy="1204817"/>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rPr>
              <a:t>LUYỆN TẬP</a:t>
            </a:r>
            <a:endParaRPr kumimoji="0" lang="zh-CN" altLang="en-US"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921054"/>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649705" y="944939"/>
            <a:ext cx="10892590" cy="4387548"/>
          </a:xfrm>
          <a:prstGeom prst="rect">
            <a:avLst/>
          </a:prstGeom>
          <a:noFill/>
        </p:spPr>
        <p:txBody>
          <a:bodyPr wrap="square">
            <a:spAutoFit/>
          </a:bodyPr>
          <a:lstStyle/>
          <a:p>
            <a:pPr algn="just">
              <a:lnSpc>
                <a:spcPct val="115000"/>
              </a:lnSpc>
              <a:spcAft>
                <a:spcPts val="1000"/>
              </a:spcAft>
            </a:pPr>
            <a:r>
              <a:rPr lang="en-US"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Dạ</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Hàn</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Thượng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32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2"/>
                                      </p:to>
                                    </p:animClr>
                                    <p:animClr clrSpc="rgb" dir="cw">
                                      <p:cBhvr>
                                        <p:cTn id="7" dur="500" fill="hold"/>
                                        <p:tgtEl>
                                          <p:spTgt spid="4">
                                            <p:txEl>
                                              <p:pRg st="2" end="2"/>
                                            </p:txEl>
                                          </p:spTgt>
                                        </p:tgtEl>
                                        <p:attrNameLst>
                                          <p:attrName>fillcolor</p:attrName>
                                        </p:attrNameLst>
                                      </p:cBhvr>
                                      <p:to>
                                        <a:schemeClr val="accent2"/>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404681" y="916389"/>
            <a:ext cx="11382638" cy="4529702"/>
          </a:xfrm>
          <a:prstGeom prst="rect">
            <a:avLst/>
          </a:prstGeom>
          <a:noFill/>
        </p:spPr>
        <p:txBody>
          <a:bodyPr wrap="square">
            <a:spAutoFit/>
          </a:bodyPr>
          <a:lstStyle/>
          <a:p>
            <a:pPr algn="just">
              <a:lnSpc>
                <a:spcPct val="115000"/>
              </a:lnSpc>
              <a:spcAft>
                <a:spcPts val="1000"/>
              </a:spcAft>
            </a:pPr>
            <a:r>
              <a:rPr lang="vi-V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2: </a:t>
            </a:r>
            <a:r>
              <a:rPr lang="vi-V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Với 2 chi tiết nghệ thuật – một cụm từ chỉ cảm giác (</a:t>
            </a:r>
            <a:r>
              <a:rPr lang="vi-VN"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mướt quá</a:t>
            </a:r>
            <a:r>
              <a:rPr lang="vi-VN" sz="28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một cụm từ so sánh (</a:t>
            </a:r>
            <a:r>
              <a:rPr lang="vi-VN"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 như ngọc</a:t>
            </a:r>
            <a:r>
              <a:rPr lang="vi-V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câu thơ </a:t>
            </a:r>
            <a:r>
              <a:rPr lang="vi-VN"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“vườn ai mướt quá xanh như ngọc”</a:t>
            </a:r>
            <a:r>
              <a:rPr lang="vi-V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đã làm bừng lên trong tâm trí người đọc nét đẹp đặc biệt nào của cảnh bình minh nơi Vĩ Dạ qua sự cảm nhận của nhân vật trữ tình?</a:t>
            </a:r>
          </a:p>
          <a:p>
            <a:pPr algn="just">
              <a:lnSpc>
                <a:spcPct val="115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 Một không gian tươi xanh, lặng lẽ, thơ mộng, chan </a:t>
            </a:r>
            <a:r>
              <a:rPr lang="vi-VN" sz="2800" dirty="0" err="1">
                <a:latin typeface="Times New Roman" panose="02020603050405020304" pitchFamily="18" charset="0"/>
                <a:ea typeface="Calibri" panose="020F0502020204030204" pitchFamily="34" charset="0"/>
                <a:cs typeface="Times New Roman" panose="02020603050405020304" pitchFamily="18" charset="0"/>
              </a:rPr>
              <a:t>hoà</a:t>
            </a:r>
            <a:r>
              <a:rPr lang="vi-VN" sz="2800" dirty="0">
                <a:latin typeface="Times New Roman" panose="02020603050405020304" pitchFamily="18" charset="0"/>
                <a:ea typeface="Calibri" panose="020F0502020204030204" pitchFamily="34" charset="0"/>
                <a:cs typeface="Times New Roman" panose="02020603050405020304" pitchFamily="18" charset="0"/>
              </a:rPr>
              <a:t> ánh sáng</a:t>
            </a:r>
          </a:p>
          <a:p>
            <a:pPr algn="just">
              <a:lnSpc>
                <a:spcPct val="115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B. Một không gian gợi cảm: tươi xanh, trong sáng, đầy sức vẫy gọi</a:t>
            </a:r>
          </a:p>
          <a:p>
            <a:pPr algn="just">
              <a:lnSpc>
                <a:spcPct val="115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 Một không gian tươi vui, giàu sức sống, một vẻ đẹp trang nhã</a:t>
            </a:r>
          </a:p>
          <a:p>
            <a:pPr algn="just">
              <a:lnSpc>
                <a:spcPct val="115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D. Một không gian tươi xanh êm ả, thanh bình, một vẻ đẹp bình dị </a:t>
            </a:r>
          </a:p>
        </p:txBody>
      </p:sp>
    </p:spTree>
    <p:extLst>
      <p:ext uri="{BB962C8B-B14F-4D97-AF65-F5344CB8AC3E}">
        <p14:creationId xmlns:p14="http://schemas.microsoft.com/office/powerpoint/2010/main" val="41550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2"/>
                                      </p:to>
                                    </p:animClr>
                                    <p:animClr clrSpc="rgb" dir="cw">
                                      <p:cBhvr>
                                        <p:cTn id="7" dur="500" fill="hold"/>
                                        <p:tgtEl>
                                          <p:spTgt spid="4">
                                            <p:txEl>
                                              <p:pRg st="2" end="2"/>
                                            </p:txEl>
                                          </p:spTgt>
                                        </p:tgtEl>
                                        <p:attrNameLst>
                                          <p:attrName>fillcolor</p:attrName>
                                        </p:attrNameLst>
                                      </p:cBhvr>
                                      <p:to>
                                        <a:schemeClr val="accent2"/>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649705" y="944939"/>
            <a:ext cx="10892590" cy="5013873"/>
          </a:xfrm>
          <a:prstGeom prst="rect">
            <a:avLst/>
          </a:prstGeom>
          <a:noFill/>
        </p:spPr>
        <p:txBody>
          <a:bodyPr wrap="square">
            <a:spAutoFit/>
          </a:bodyPr>
          <a:lstStyle/>
          <a:p>
            <a:pPr algn="just">
              <a:lnSpc>
                <a:spcPct val="115000"/>
              </a:lnSpc>
              <a:spcAft>
                <a:spcPts val="1000"/>
              </a:spcAft>
            </a:pPr>
            <a:r>
              <a:rPr lang="vi-VN"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vi-VN"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câu thơ </a:t>
            </a:r>
            <a:r>
              <a:rPr lang="vi-VN" sz="36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“Gió theo lối gió, mây đường mây/ Dòng nước buồn thiu, hoa bắp lay” </a:t>
            </a:r>
            <a:r>
              <a:rPr lang="vi-VN"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 thôn Vĩ Dạ</a:t>
            </a:r>
            <a:r>
              <a:rPr lang="en-US"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Hàn Mặc Tử) gợi lên nỗi niềm gì?</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Niềm say đắm trước vẻ đẹp của cảnh vật.</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Nỗi hững hờ, chán nản.</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Nỗi buồn chia lìa.</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Niềm gắn bó, yêu thương.</a:t>
            </a:r>
          </a:p>
        </p:txBody>
      </p:sp>
    </p:spTree>
    <p:extLst>
      <p:ext uri="{BB962C8B-B14F-4D97-AF65-F5344CB8AC3E}">
        <p14:creationId xmlns:p14="http://schemas.microsoft.com/office/powerpoint/2010/main" val="12646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649705" y="944939"/>
            <a:ext cx="10892590" cy="3739678"/>
          </a:xfrm>
          <a:prstGeom prst="rect">
            <a:avLst/>
          </a:prstGeom>
          <a:noFill/>
        </p:spPr>
        <p:txBody>
          <a:bodyPr wrap="square">
            <a:spAutoFit/>
          </a:bodyPr>
          <a:lstStyle/>
          <a:p>
            <a:pPr algn="just">
              <a:lnSpc>
                <a:spcPct val="115000"/>
              </a:lnSpc>
              <a:spcAft>
                <a:spcPts val="1000"/>
              </a:spcAft>
            </a:pPr>
            <a:r>
              <a:rPr lang="vi-VN"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4:</a:t>
            </a:r>
            <a:r>
              <a:rPr lang="vi-VN" sz="3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Sắc trắng trong bài thơ thể hiện:</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Màu của tâm hồn</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Màu áo trong tâm tưởng</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Sắc lòng</a:t>
            </a:r>
          </a:p>
          <a:p>
            <a:pPr algn="just">
              <a:lnSpc>
                <a:spcPct val="115000"/>
              </a:lnSpc>
              <a:spcAft>
                <a:spcPts val="10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Màu áo của người con gái tác giả thầm yêu</a:t>
            </a:r>
          </a:p>
        </p:txBody>
      </p:sp>
    </p:spTree>
    <p:extLst>
      <p:ext uri="{BB962C8B-B14F-4D97-AF65-F5344CB8AC3E}">
        <p14:creationId xmlns:p14="http://schemas.microsoft.com/office/powerpoint/2010/main" val="12757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accent2"/>
                                      </p:to>
                                    </p:animClr>
                                    <p:animClr clrSpc="rgb" dir="cw">
                                      <p:cBhvr>
                                        <p:cTn id="7" dur="500" fill="hold"/>
                                        <p:tgtEl>
                                          <p:spTgt spid="4">
                                            <p:txEl>
                                              <p:pRg st="2" end="2"/>
                                            </p:txEl>
                                          </p:spTgt>
                                        </p:tgtEl>
                                        <p:attrNameLst>
                                          <p:attrName>fillcolor</p:attrName>
                                        </p:attrNameLst>
                                      </p:cBhvr>
                                      <p:to>
                                        <a:schemeClr val="accent2"/>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649705" y="944939"/>
            <a:ext cx="10892590" cy="4034181"/>
          </a:xfrm>
          <a:prstGeom prst="rect">
            <a:avLst/>
          </a:prstGeom>
          <a:noFill/>
        </p:spPr>
        <p:txBody>
          <a:bodyPr wrap="square">
            <a:spAutoFit/>
          </a:bodyPr>
          <a:lstStyle/>
          <a:p>
            <a:pPr algn="just">
              <a:lnSpc>
                <a:spcPct val="115000"/>
              </a:lnSpc>
              <a:spcAft>
                <a:spcPts val="1000"/>
              </a:spcAft>
            </a:pPr>
            <a:r>
              <a:rPr lang="vi-VN"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5: </a:t>
            </a:r>
            <a:r>
              <a:rPr lang="vi-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 </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kịp</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 câu thơ: </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“Thuyền ai đậu bến sông trăng đó/ Có chở trăng về kịp tối nay?” </a:t>
            </a:r>
            <a:r>
              <a:rPr lang="vi-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 bài thơ </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 thôn Vĩ Dạ</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gợi lên điều gì rõ nét nhất đang ẩn chứa trong tâm tư tác giả?</a:t>
            </a:r>
          </a:p>
          <a:p>
            <a:pPr algn="just">
              <a:lnSpc>
                <a:spcPct val="115000"/>
              </a:lnSpc>
              <a:spcAft>
                <a:spcPts val="10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Một lời khẩn cầu, hi vọng được gặp lại người thương.</a:t>
            </a:r>
          </a:p>
          <a:p>
            <a:pPr algn="just">
              <a:lnSpc>
                <a:spcPct val="115000"/>
              </a:lnSpc>
              <a:spcAft>
                <a:spcPts val="10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Một nỗi buồn nhớ xa xăm đối với người thương.</a:t>
            </a:r>
          </a:p>
          <a:p>
            <a:pPr algn="just">
              <a:lnSpc>
                <a:spcPct val="115000"/>
              </a:lnSpc>
              <a:spcAft>
                <a:spcPts val="10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Một niềm khao khát, một thúc bách chạy đua với thời gian.</a:t>
            </a:r>
          </a:p>
          <a:p>
            <a:pPr algn="just">
              <a:lnSpc>
                <a:spcPct val="115000"/>
              </a:lnSpc>
              <a:spcAft>
                <a:spcPts val="10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Một niềm mong ngóng, trông đợi đối với người thương.</a:t>
            </a:r>
          </a:p>
        </p:txBody>
      </p:sp>
    </p:spTree>
    <p:extLst>
      <p:ext uri="{BB962C8B-B14F-4D97-AF65-F5344CB8AC3E}">
        <p14:creationId xmlns:p14="http://schemas.microsoft.com/office/powerpoint/2010/main" val="24797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2CB35A1-FD16-6D89-B37D-3D9A6E0E9226}"/>
              </a:ext>
            </a:extLst>
          </p:cNvPr>
          <p:cNvGrpSpPr/>
          <p:nvPr/>
        </p:nvGrpSpPr>
        <p:grpSpPr>
          <a:xfrm>
            <a:off x="1536031" y="-385013"/>
            <a:ext cx="9119937" cy="2679031"/>
            <a:chOff x="601578" y="-786065"/>
            <a:chExt cx="10988843" cy="4331370"/>
          </a:xfrm>
        </p:grpSpPr>
        <p:pic>
          <p:nvPicPr>
            <p:cNvPr id="3" name="Hình ảnh 2">
              <a:extLst>
                <a:ext uri="{FF2B5EF4-FFF2-40B4-BE49-F238E27FC236}">
                  <a16:creationId xmlns:a16="http://schemas.microsoft.com/office/drawing/2014/main" id="{FD00F588-AE0B-E69C-BDBA-FFA11853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78" y="-786065"/>
              <a:ext cx="10988843" cy="4331370"/>
            </a:xfrm>
            <a:prstGeom prst="rect">
              <a:avLst/>
            </a:prstGeom>
          </p:spPr>
        </p:pic>
        <p:sp>
          <p:nvSpPr>
            <p:cNvPr id="4" name="Hộp Văn bản 3">
              <a:extLst>
                <a:ext uri="{FF2B5EF4-FFF2-40B4-BE49-F238E27FC236}">
                  <a16:creationId xmlns:a16="http://schemas.microsoft.com/office/drawing/2014/main" id="{51156746-F4D0-E78C-2256-BCFCA82DC04C}"/>
                </a:ext>
              </a:extLst>
            </p:cNvPr>
            <p:cNvSpPr txBox="1"/>
            <p:nvPr/>
          </p:nvSpPr>
          <p:spPr>
            <a:xfrm>
              <a:off x="2085474" y="968220"/>
              <a:ext cx="8325852" cy="84592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hát</a:t>
              </a:r>
              <a:r>
                <a:rPr lang="en-US" sz="2800" b="1" dirty="0">
                  <a:solidFill>
                    <a:srgbClr val="FF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35933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63A26B9-4C7B-F869-118E-F6F2A7E4F702}"/>
              </a:ext>
            </a:extLst>
          </p:cNvPr>
          <p:cNvSpPr/>
          <p:nvPr/>
        </p:nvSpPr>
        <p:spPr>
          <a:xfrm>
            <a:off x="0" y="458252"/>
            <a:ext cx="12192000" cy="5941495"/>
          </a:xfrm>
          <a:prstGeom prst="rect">
            <a:avLst/>
          </a:prstGeom>
          <a:solidFill>
            <a:srgbClr val="FCFEF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cs typeface="+mn-cs"/>
            </a:endParaRPr>
          </a:p>
        </p:txBody>
      </p:sp>
      <p:sp>
        <p:nvSpPr>
          <p:cNvPr id="4" name="Hộp Văn bản 3">
            <a:extLst>
              <a:ext uri="{FF2B5EF4-FFF2-40B4-BE49-F238E27FC236}">
                <a16:creationId xmlns:a16="http://schemas.microsoft.com/office/drawing/2014/main" id="{EB5A8849-54AE-7B19-48C4-ED62F82B5E05}"/>
              </a:ext>
            </a:extLst>
          </p:cNvPr>
          <p:cNvSpPr txBox="1"/>
          <p:nvPr/>
        </p:nvSpPr>
        <p:spPr>
          <a:xfrm>
            <a:off x="649705" y="944939"/>
            <a:ext cx="10892590" cy="5090368"/>
          </a:xfrm>
          <a:prstGeom prst="rect">
            <a:avLst/>
          </a:prstGeom>
          <a:noFill/>
        </p:spPr>
        <p:txBody>
          <a:bodyPr wrap="square">
            <a:spAutoFit/>
          </a:bodyPr>
          <a:lstStyle/>
          <a:p>
            <a:pPr algn="just">
              <a:lnSpc>
                <a:spcPct val="115000"/>
              </a:lnSpc>
              <a:spcAft>
                <a:spcPts val="1000"/>
              </a:spcAft>
            </a:pPr>
            <a:r>
              <a:rPr lang="vi-VN"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6: </a:t>
            </a: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 thức câu trùng điệp ở khổ thơ cuối </a:t>
            </a:r>
            <a:r>
              <a:rPr lang="vi-VN" sz="32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“Mơ khách đường xa, khách đường xa” </a:t>
            </a: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 bài thơ </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 thôn Vĩ Dạ</a:t>
            </a:r>
            <a:r>
              <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của Hàn Mặc Tử không nhằm dụng ý nào trong các dụng ý sau?</a:t>
            </a: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Thể hiện một niềm sợ hãi không gian.</a:t>
            </a: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Thể hiện một niềm khao khát hội ngộ cháy bỏng.</a:t>
            </a: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Làm cho khoảng cách không gian thêm cách xa vời vợi ngàn trùng.</a:t>
            </a:r>
          </a:p>
          <a:p>
            <a:pPr algn="just">
              <a:lnSpc>
                <a:spcPct val="115000"/>
              </a:lnSpc>
              <a:spcAft>
                <a:spcPts val="10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Làm cho hình ảnh “khách đường xa” càng có sức vẫy gọi.</a:t>
            </a:r>
          </a:p>
        </p:txBody>
      </p:sp>
    </p:spTree>
    <p:extLst>
      <p:ext uri="{BB962C8B-B14F-4D97-AF65-F5344CB8AC3E}">
        <p14:creationId xmlns:p14="http://schemas.microsoft.com/office/powerpoint/2010/main" val="233584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1" end="1"/>
                                            </p:txEl>
                                          </p:spTgt>
                                        </p:tgtEl>
                                        <p:attrNameLst>
                                          <p:attrName>style.color</p:attrName>
                                        </p:attrNameLst>
                                      </p:cBhvr>
                                      <p:to>
                                        <a:schemeClr val="accent2"/>
                                      </p:to>
                                    </p:animClr>
                                    <p:animClr clrSpc="rgb" dir="cw">
                                      <p:cBhvr>
                                        <p:cTn id="7" dur="500" fill="hold"/>
                                        <p:tgtEl>
                                          <p:spTgt spid="4">
                                            <p:txEl>
                                              <p:pRg st="1" end="1"/>
                                            </p:txEl>
                                          </p:spTgt>
                                        </p:tgtEl>
                                        <p:attrNameLst>
                                          <p:attrName>fillcolor</p:attrName>
                                        </p:attrNameLst>
                                      </p:cBhvr>
                                      <p:to>
                                        <a:schemeClr val="accent2"/>
                                      </p:to>
                                    </p:animClr>
                                    <p:set>
                                      <p:cBhvr>
                                        <p:cTn id="8" dur="500" fill="hold"/>
                                        <p:tgtEl>
                                          <p:spTgt spid="4">
                                            <p:txEl>
                                              <p:pRg st="1" end="1"/>
                                            </p:txEl>
                                          </p:spTgt>
                                        </p:tgtEl>
                                        <p:attrNameLst>
                                          <p:attrName>fill.type</p:attrName>
                                        </p:attrNameLst>
                                      </p:cBhvr>
                                      <p:to>
                                        <p:strVal val="solid"/>
                                      </p:to>
                                    </p:set>
                                    <p:set>
                                      <p:cBhvr>
                                        <p:cTn id="9" dur="500" fill="hold"/>
                                        <p:tgtEl>
                                          <p:spTgt spid="4">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20">
            <a:extLst>
              <a:ext uri="{FF2B5EF4-FFF2-40B4-BE49-F238E27FC236}">
                <a16:creationId xmlns:a16="http://schemas.microsoft.com/office/drawing/2014/main" id="{3BB5B33C-461A-91B6-02FD-5364F95A085B}"/>
              </a:ext>
            </a:extLst>
          </p:cNvPr>
          <p:cNvSpPr/>
          <p:nvPr/>
        </p:nvSpPr>
        <p:spPr>
          <a:xfrm>
            <a:off x="1147010" y="1607673"/>
            <a:ext cx="9692379" cy="3662848"/>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Nhóm 16">
            <a:extLst>
              <a:ext uri="{FF2B5EF4-FFF2-40B4-BE49-F238E27FC236}">
                <a16:creationId xmlns:a16="http://schemas.microsoft.com/office/drawing/2014/main" id="{A5167122-C3DB-993F-66E1-A132D60A4EB6}"/>
              </a:ext>
            </a:extLst>
          </p:cNvPr>
          <p:cNvGrpSpPr/>
          <p:nvPr/>
        </p:nvGrpSpPr>
        <p:grpSpPr>
          <a:xfrm>
            <a:off x="608590" y="-945357"/>
            <a:ext cx="11583410" cy="4161803"/>
            <a:chOff x="288289" y="4824098"/>
            <a:chExt cx="9828587" cy="4161803"/>
          </a:xfrm>
        </p:grpSpPr>
        <p:pic>
          <p:nvPicPr>
            <p:cNvPr id="18" name="Hình ảnh 17">
              <a:extLst>
                <a:ext uri="{FF2B5EF4-FFF2-40B4-BE49-F238E27FC236}">
                  <a16:creationId xmlns:a16="http://schemas.microsoft.com/office/drawing/2014/main" id="{DC23114E-28B3-F7C5-357E-192D23A83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89" y="4824098"/>
              <a:ext cx="9408697" cy="4161803"/>
            </a:xfrm>
            <a:prstGeom prst="rect">
              <a:avLst/>
            </a:prstGeom>
          </p:spPr>
        </p:pic>
        <p:sp>
          <p:nvSpPr>
            <p:cNvPr id="19" name="Hộp Văn bản 18">
              <a:extLst>
                <a:ext uri="{FF2B5EF4-FFF2-40B4-BE49-F238E27FC236}">
                  <a16:creationId xmlns:a16="http://schemas.microsoft.com/office/drawing/2014/main" id="{B77C7F0D-2B80-C521-85A1-466603A15494}"/>
                </a:ext>
              </a:extLst>
            </p:cNvPr>
            <p:cNvSpPr txBox="1"/>
            <p:nvPr/>
          </p:nvSpPr>
          <p:spPr>
            <a:xfrm>
              <a:off x="1317780" y="6540797"/>
              <a:ext cx="8799096" cy="523220"/>
            </a:xfrm>
            <a:prstGeom prst="rect">
              <a:avLst/>
            </a:prstGeom>
            <a:no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a:t>
              </a:r>
            </a:p>
          </p:txBody>
        </p:sp>
      </p:grpSp>
      <p:sp>
        <p:nvSpPr>
          <p:cNvPr id="22" name="Hộp Văn bản 21">
            <a:extLst>
              <a:ext uri="{FF2B5EF4-FFF2-40B4-BE49-F238E27FC236}">
                <a16:creationId xmlns:a16="http://schemas.microsoft.com/office/drawing/2014/main" id="{D94C8959-4740-EA0D-D174-98DD3C2F9D05}"/>
              </a:ext>
            </a:extLst>
          </p:cNvPr>
          <p:cNvSpPr txBox="1"/>
          <p:nvPr/>
        </p:nvSpPr>
        <p:spPr>
          <a:xfrm>
            <a:off x="1231340" y="1817517"/>
            <a:ext cx="9551902" cy="3246530"/>
          </a:xfrm>
          <a:prstGeom prst="rect">
            <a:avLst/>
          </a:prstGeom>
          <a:noFill/>
        </p:spPr>
        <p:txBody>
          <a:bodyPr wrap="square" rtlCol="0">
            <a:spAutoFit/>
          </a:bodyPr>
          <a:lstStyle/>
          <a:p>
            <a:pPr marL="457200" indent="-457200" algn="just">
              <a:lnSpc>
                <a:spcPct val="150000"/>
              </a:lnSpc>
              <a:buFont typeface="Courier New" panose="02070309020205020404" pitchFamily="49" charset="0"/>
              <a:buChar char="o"/>
            </a:pP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thơ</a:t>
            </a:r>
            <a:r>
              <a:rPr lang="en-US" sz="2800" dirty="0">
                <a:solidFill>
                  <a:srgbClr val="C0000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Dạ</a:t>
            </a:r>
            <a:r>
              <a:rPr lang="en-US" sz="2800" b="1" dirty="0">
                <a:solidFill>
                  <a:srgbClr val="002060"/>
                </a:solidFill>
                <a:latin typeface="Times New Roman" panose="02020603050405020304" pitchFamily="18" charset="0"/>
                <a:cs typeface="Times New Roman" panose="02020603050405020304" pitchFamily="18" charset="0"/>
              </a:rPr>
              <a:t>”:</a:t>
            </a:r>
          </a:p>
          <a:p>
            <a:pPr algn="ctr">
              <a:lnSpc>
                <a:spcPct val="150000"/>
              </a:lnSpc>
            </a:pP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a:solidFill>
                  <a:srgbClr val="C00000"/>
                </a:solidFill>
                <a:latin typeface="Times New Roman" panose="02020603050405020304" pitchFamily="18" charset="0"/>
                <a:cs typeface="Times New Roman" panose="02020603050405020304" pitchFamily="18" charset="0"/>
              </a:rPr>
              <a:t>“M</a:t>
            </a:r>
            <a:r>
              <a:rPr lang="vi-VN" sz="2800" i="1" dirty="0">
                <a:solidFill>
                  <a:srgbClr val="C00000"/>
                </a:solidFill>
                <a:latin typeface="Times New Roman" panose="02020603050405020304" pitchFamily="18" charset="0"/>
                <a:cs typeface="Times New Roman" panose="02020603050405020304" pitchFamily="18" charset="0"/>
              </a:rPr>
              <a:t>ơ khách đường xa, khách đường xa</a:t>
            </a:r>
          </a:p>
          <a:p>
            <a:pPr algn="ctr">
              <a:lnSpc>
                <a:spcPct val="150000"/>
              </a:lnSpc>
            </a:pPr>
            <a:r>
              <a:rPr lang="vi-VN" sz="2800" i="1" dirty="0">
                <a:solidFill>
                  <a:srgbClr val="C00000"/>
                </a:solidFill>
                <a:latin typeface="Times New Roman" panose="02020603050405020304" pitchFamily="18" charset="0"/>
                <a:cs typeface="Times New Roman" panose="02020603050405020304" pitchFamily="18" charset="0"/>
              </a:rPr>
              <a:t>Áo em trắng quá nhìn không ra</a:t>
            </a:r>
          </a:p>
          <a:p>
            <a:pPr algn="ctr">
              <a:lnSpc>
                <a:spcPct val="150000"/>
              </a:lnSpc>
            </a:pPr>
            <a:r>
              <a:rPr lang="vi-VN" sz="2800" i="1" dirty="0">
                <a:solidFill>
                  <a:srgbClr val="C00000"/>
                </a:solidFill>
                <a:latin typeface="Times New Roman" panose="02020603050405020304" pitchFamily="18" charset="0"/>
                <a:cs typeface="Times New Roman" panose="02020603050405020304" pitchFamily="18" charset="0"/>
              </a:rPr>
              <a:t>Ở đây sương khói mờ nhân ảnh</a:t>
            </a:r>
          </a:p>
          <a:p>
            <a:pPr algn="ctr">
              <a:lnSpc>
                <a:spcPct val="150000"/>
              </a:lnSpc>
            </a:pPr>
            <a:r>
              <a:rPr lang="vi-VN" sz="2800" i="1" dirty="0">
                <a:solidFill>
                  <a:srgbClr val="C00000"/>
                </a:solidFill>
                <a:latin typeface="Times New Roman" panose="02020603050405020304" pitchFamily="18" charset="0"/>
                <a:cs typeface="Times New Roman" panose="02020603050405020304" pitchFamily="18" charset="0"/>
              </a:rPr>
              <a:t>Ai biết tình ai có đậm đà?</a:t>
            </a:r>
            <a:r>
              <a:rPr lang="en-US" sz="2800" i="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69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A4F8D5-E0BE-43A6-8949-F3B8CF49A2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583787" y="2715882"/>
            <a:ext cx="3446477" cy="3162816"/>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2964374" y="2429143"/>
            <a:ext cx="6263253" cy="1999715"/>
          </a:xfrm>
          <a:prstGeom prst="rect">
            <a:avLst/>
          </a:prstGeom>
          <a:noFill/>
        </p:spPr>
        <p:txBody>
          <a:bodyPr wrap="none" rtlCol="0">
            <a:spAutoFit/>
          </a:bodyPr>
          <a:lstStyle>
            <a:defPPr>
              <a:defRPr lang="zh-CN"/>
            </a:defPPr>
            <a:lvl1pPr algn="ctr">
              <a:lnSpc>
                <a:spcPct val="120000"/>
              </a:lnSpc>
              <a:defRPr sz="5400" b="1">
                <a:solidFill>
                  <a:srgbClr val="086573"/>
                </a:solidFill>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uLnTx/>
                <a:uFillTx/>
                <a:latin typeface="Times New Roman" panose="02020603050405020304" pitchFamily="18" charset="0"/>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uLnTx/>
                <a:uFillTx/>
                <a:latin typeface="Times New Roman" panose="02020603050405020304" pitchFamily="18" charset="0"/>
                <a:cs typeface="Times New Roman" panose="02020603050405020304" pitchFamily="18" charset="0"/>
              </a:rPr>
              <a:t>TÌM HIỂU CHUNG</a:t>
            </a:r>
            <a:endParaRPr kumimoji="0" lang="zh-CN" altLang="en-US"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077348"/>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7DD974F-7DDF-8E2A-7749-4DF966C359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280" b="280"/>
          <a:stretch/>
        </p:blipFill>
        <p:spPr bwMode="auto">
          <a:xfrm flipH="1">
            <a:off x="362013" y="1715525"/>
            <a:ext cx="3115007" cy="4309674"/>
          </a:xfrm>
          <a:prstGeom prst="round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368390A8-6E67-4545-8D51-1B4EC68FAFC9}"/>
              </a:ext>
            </a:extLst>
          </p:cNvPr>
          <p:cNvSpPr txBox="1"/>
          <p:nvPr/>
        </p:nvSpPr>
        <p:spPr>
          <a:xfrm>
            <a:off x="5427423" y="2540873"/>
            <a:ext cx="2105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rPr>
              <a:t>Add title text</a:t>
            </a:r>
            <a:endParaRPr kumimoji="0" lang="zh-CN" altLang="en-US" sz="24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 name="图片 1">
            <a:extLst>
              <a:ext uri="{FF2B5EF4-FFF2-40B4-BE49-F238E27FC236}">
                <a16:creationId xmlns:a16="http://schemas.microsoft.com/office/drawing/2014/main" id="{C77DDF06-6FBB-460E-8FD9-436000276A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5638" y="4533119"/>
            <a:ext cx="4520865" cy="2115867"/>
          </a:xfrm>
          <a:prstGeom prst="rect">
            <a:avLst/>
          </a:prstGeom>
        </p:spPr>
      </p:pic>
      <p:sp>
        <p:nvSpPr>
          <p:cNvPr id="3" name="Hình chữ nhật 2">
            <a:extLst>
              <a:ext uri="{FF2B5EF4-FFF2-40B4-BE49-F238E27FC236}">
                <a16:creationId xmlns:a16="http://schemas.microsoft.com/office/drawing/2014/main" id="{7B497684-B184-B6F8-B6C7-7A52E5ECFBC5}"/>
              </a:ext>
            </a:extLst>
          </p:cNvPr>
          <p:cNvSpPr/>
          <p:nvPr/>
        </p:nvSpPr>
        <p:spPr>
          <a:xfrm>
            <a:off x="1770743" y="478971"/>
            <a:ext cx="2627086" cy="812800"/>
          </a:xfrm>
          <a:prstGeom prst="rect">
            <a:avLst/>
          </a:prstGeom>
          <a:solidFill>
            <a:srgbClr val="FCF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1770743" y="429354"/>
            <a:ext cx="2223610" cy="611584"/>
          </a:xfrm>
          <a:prstGeom prst="round2DiagRect">
            <a:avLst>
              <a:gd name="adj1" fmla="val 50000"/>
              <a:gd name="adj2" fmla="val 0"/>
            </a:avLst>
          </a:prstGeom>
          <a:solidFill>
            <a:schemeClr val="accent6">
              <a:lumMod val="50000"/>
            </a:schemeClr>
          </a:solidFill>
          <a:ln w="5715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4" name="Hộp Văn bản 3">
            <a:extLst>
              <a:ext uri="{FF2B5EF4-FFF2-40B4-BE49-F238E27FC236}">
                <a16:creationId xmlns:a16="http://schemas.microsoft.com/office/drawing/2014/main" id="{C57BDAE5-F5A2-C941-0BD2-6E0E82075BE5}"/>
              </a:ext>
            </a:extLst>
          </p:cNvPr>
          <p:cNvSpPr txBox="1"/>
          <p:nvPr/>
        </p:nvSpPr>
        <p:spPr>
          <a:xfrm>
            <a:off x="3705726" y="1037684"/>
            <a:ext cx="8355645" cy="4247317"/>
          </a:xfrm>
          <a:prstGeom prst="rect">
            <a:avLst/>
          </a:prstGeom>
          <a:noFill/>
        </p:spPr>
        <p:txBody>
          <a:bodyPr wrap="square" rtlCol="0">
            <a:spAutoFit/>
          </a:bodyPr>
          <a:lstStyle/>
          <a:p>
            <a:pPr algn="just"/>
            <a:r>
              <a:rPr lang="vi-VN" sz="2700" b="1" dirty="0">
                <a:solidFill>
                  <a:srgbClr val="FF0000"/>
                </a:solidFill>
                <a:latin typeface="Times New Roman" panose="02020603050405020304" pitchFamily="18" charset="0"/>
                <a:cs typeface="Times New Roman" panose="02020603050405020304" pitchFamily="18" charset="0"/>
              </a:rPr>
              <a:t>a. Cuộc đời:</a:t>
            </a:r>
          </a:p>
          <a:p>
            <a:pPr algn="just"/>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Hàn Mặc Tử </a:t>
            </a:r>
            <a:r>
              <a:rPr lang="vi-VN" sz="2700" b="1" dirty="0">
                <a:solidFill>
                  <a:srgbClr val="A8045A"/>
                </a:solidFill>
                <a:latin typeface="Times New Roman" panose="02020603050405020304" pitchFamily="18" charset="0"/>
                <a:cs typeface="Times New Roman" panose="02020603050405020304" pitchFamily="18" charset="0"/>
              </a:rPr>
              <a:t>(1912-1940), </a:t>
            </a:r>
            <a:r>
              <a:rPr lang="vi-VN" sz="2700" dirty="0">
                <a:solidFill>
                  <a:srgbClr val="002060"/>
                </a:solidFill>
                <a:latin typeface="Times New Roman" panose="02020603050405020304" pitchFamily="18" charset="0"/>
                <a:cs typeface="Times New Roman" panose="02020603050405020304" pitchFamily="18" charset="0"/>
              </a:rPr>
              <a:t>tên </a:t>
            </a:r>
            <a:r>
              <a:rPr lang="en-US" sz="2700" dirty="0" err="1">
                <a:solidFill>
                  <a:srgbClr val="002060"/>
                </a:solidFill>
                <a:latin typeface="Times New Roman" panose="02020603050405020304" pitchFamily="18" charset="0"/>
                <a:cs typeface="Times New Roman" panose="02020603050405020304" pitchFamily="18" charset="0"/>
              </a:rPr>
              <a:t>thật</a:t>
            </a:r>
            <a:r>
              <a:rPr lang="vi-VN" sz="2700" dirty="0">
                <a:solidFill>
                  <a:srgbClr val="002060"/>
                </a:solidFill>
                <a:latin typeface="Times New Roman" panose="02020603050405020304" pitchFamily="18" charset="0"/>
                <a:cs typeface="Times New Roman" panose="02020603050405020304" pitchFamily="18" charset="0"/>
              </a:rPr>
              <a:t> là Nguyễn Trọng Trí</a:t>
            </a:r>
            <a:r>
              <a:rPr lang="en-US" sz="2700" dirty="0">
                <a:solidFill>
                  <a:srgbClr val="002060"/>
                </a:solidFill>
                <a:latin typeface="Times New Roman" panose="02020603050405020304" pitchFamily="18" charset="0"/>
                <a:cs typeface="Times New Roman" panose="02020603050405020304" pitchFamily="18" charset="0"/>
              </a:rPr>
              <a:t>.</a:t>
            </a:r>
          </a:p>
          <a:p>
            <a:pPr algn="just"/>
            <a:r>
              <a:rPr lang="en-US" sz="2700" dirty="0">
                <a:solidFill>
                  <a:srgbClr val="002060"/>
                </a:solidFill>
                <a:latin typeface="Times New Roman" panose="02020603050405020304" pitchFamily="18" charset="0"/>
                <a:cs typeface="Times New Roman" panose="02020603050405020304" pitchFamily="18" charset="0"/>
              </a:rPr>
              <a:t>- Q</a:t>
            </a:r>
            <a:r>
              <a:rPr lang="vi-VN" sz="2700" dirty="0" err="1">
                <a:solidFill>
                  <a:srgbClr val="002060"/>
                </a:solidFill>
                <a:latin typeface="Times New Roman" panose="02020603050405020304" pitchFamily="18" charset="0"/>
                <a:cs typeface="Times New Roman" panose="02020603050405020304" pitchFamily="18" charset="0"/>
              </a:rPr>
              <a:t>uê</a:t>
            </a:r>
            <a:r>
              <a:rPr lang="en-US" sz="2700" dirty="0">
                <a:solidFill>
                  <a:srgbClr val="002060"/>
                </a:solidFill>
                <a:latin typeface="Times New Roman" panose="02020603050405020304" pitchFamily="18" charset="0"/>
                <a:cs typeface="Times New Roman" panose="02020603050405020304" pitchFamily="18" charset="0"/>
              </a:rPr>
              <a:t> ở</a:t>
            </a:r>
            <a:r>
              <a:rPr lang="vi-VN" sz="2700" dirty="0">
                <a:solidFill>
                  <a:srgbClr val="002060"/>
                </a:solidFill>
                <a:latin typeface="Times New Roman" panose="02020603050405020304" pitchFamily="18" charset="0"/>
                <a:cs typeface="Times New Roman" panose="02020603050405020304" pitchFamily="18" charset="0"/>
              </a:rPr>
              <a:t> </a:t>
            </a:r>
            <a:r>
              <a:rPr lang="vi-VN" sz="2700" b="1" dirty="0">
                <a:solidFill>
                  <a:srgbClr val="A8045A"/>
                </a:solidFill>
                <a:latin typeface="Times New Roman" panose="02020603050405020304" pitchFamily="18" charset="0"/>
                <a:cs typeface="Times New Roman" panose="02020603050405020304" pitchFamily="18" charset="0"/>
              </a:rPr>
              <a:t>Quảng Bình</a:t>
            </a:r>
            <a:r>
              <a:rPr lang="vi-VN" sz="2700" dirty="0">
                <a:solidFill>
                  <a:srgbClr val="002060"/>
                </a:solidFill>
                <a:latin typeface="Times New Roman" panose="02020603050405020304" pitchFamily="18" charset="0"/>
                <a:cs typeface="Times New Roman" panose="02020603050405020304" pitchFamily="18" charset="0"/>
              </a:rPr>
              <a:t>, gia đình theo </a:t>
            </a:r>
            <a:r>
              <a:rPr lang="vi-VN" sz="2700" b="1" dirty="0">
                <a:solidFill>
                  <a:srgbClr val="A8045A"/>
                </a:solidFill>
                <a:latin typeface="Times New Roman" panose="02020603050405020304" pitchFamily="18" charset="0"/>
                <a:cs typeface="Times New Roman" panose="02020603050405020304" pitchFamily="18" charset="0"/>
              </a:rPr>
              <a:t>đạo Thiên Chúa</a:t>
            </a:r>
            <a:r>
              <a:rPr lang="vi-VN" sz="2700" dirty="0">
                <a:solidFill>
                  <a:srgbClr val="A8045A"/>
                </a:solidFill>
                <a:latin typeface="Times New Roman" panose="02020603050405020304" pitchFamily="18" charset="0"/>
                <a:cs typeface="Times New Roman" panose="02020603050405020304" pitchFamily="18" charset="0"/>
              </a:rPr>
              <a:t>.</a:t>
            </a:r>
          </a:p>
          <a:p>
            <a:pPr algn="just"/>
            <a:r>
              <a:rPr lang="vi-VN" sz="2700" dirty="0">
                <a:solidFill>
                  <a:srgbClr val="002060"/>
                </a:solidFill>
                <a:latin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cs typeface="Times New Roman" panose="02020603050405020304" pitchFamily="18" charset="0"/>
              </a:rPr>
              <a:t>C</a:t>
            </a:r>
            <a:r>
              <a:rPr lang="vi-VN" sz="2700" dirty="0">
                <a:solidFill>
                  <a:srgbClr val="002060"/>
                </a:solidFill>
                <a:latin typeface="Times New Roman" panose="02020603050405020304" pitchFamily="18" charset="0"/>
                <a:cs typeface="Times New Roman" panose="02020603050405020304" pitchFamily="18" charset="0"/>
              </a:rPr>
              <a:t>ó cảnh ngộ bất hạnh, </a:t>
            </a:r>
            <a:r>
              <a:rPr lang="vi-VN" sz="2700" b="1" dirty="0">
                <a:solidFill>
                  <a:srgbClr val="A8045A"/>
                </a:solidFill>
                <a:latin typeface="Times New Roman" panose="02020603050405020304" pitchFamily="18" charset="0"/>
                <a:cs typeface="Times New Roman" panose="02020603050405020304" pitchFamily="18" charset="0"/>
              </a:rPr>
              <a:t>mắc bệnh hiểm nghèo</a:t>
            </a:r>
            <a:r>
              <a:rPr lang="vi-VN" sz="2700" dirty="0">
                <a:solidFill>
                  <a:srgbClr val="A8045A"/>
                </a:solidFill>
                <a:latin typeface="Times New Roman" panose="02020603050405020304" pitchFamily="18" charset="0"/>
                <a:cs typeface="Times New Roman" panose="02020603050405020304" pitchFamily="18" charset="0"/>
              </a:rPr>
              <a:t>.</a:t>
            </a:r>
          </a:p>
          <a:p>
            <a:pPr algn="just"/>
            <a:r>
              <a:rPr lang="vi-VN" sz="2700" dirty="0">
                <a:solidFill>
                  <a:srgbClr val="002060"/>
                </a:solidFill>
                <a:latin typeface="Times New Roman" panose="02020603050405020304" pitchFamily="18" charset="0"/>
                <a:cs typeface="Times New Roman" panose="02020603050405020304" pitchFamily="18" charset="0"/>
              </a:rPr>
              <a:t>- Là </a:t>
            </a:r>
            <a:r>
              <a:rPr lang="en-US" sz="2700" dirty="0">
                <a:solidFill>
                  <a:srgbClr val="002060"/>
                </a:solidFill>
                <a:latin typeface="Times New Roman" panose="02020603050405020304" pitchFamily="18" charset="0"/>
                <a:cs typeface="Times New Roman" panose="02020603050405020304" pitchFamily="18" charset="0"/>
              </a:rPr>
              <a:t>1 </a:t>
            </a:r>
            <a:r>
              <a:rPr lang="en-US" sz="2700" dirty="0" err="1">
                <a:solidFill>
                  <a:srgbClr val="002060"/>
                </a:solidFill>
                <a:latin typeface="Times New Roman" panose="02020603050405020304" pitchFamily="18" charset="0"/>
                <a:cs typeface="Times New Roman" panose="02020603050405020304" pitchFamily="18" charset="0"/>
              </a:rPr>
              <a:t>trong</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những</a:t>
            </a:r>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nhà thơ có sức sáng tạo mãnh </a:t>
            </a:r>
            <a:r>
              <a:rPr lang="en-US" sz="2700" dirty="0" err="1">
                <a:solidFill>
                  <a:srgbClr val="002060"/>
                </a:solidFill>
                <a:latin typeface="Times New Roman" panose="02020603050405020304" pitchFamily="18" charset="0"/>
                <a:cs typeface="Times New Roman" panose="02020603050405020304" pitchFamily="18" charset="0"/>
              </a:rPr>
              <a:t>mẽ</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nhất</a:t>
            </a:r>
            <a:r>
              <a:rPr lang="vi-VN" sz="2700" dirty="0">
                <a:solidFill>
                  <a:srgbClr val="002060"/>
                </a:solidFill>
                <a:latin typeface="Times New Roman" panose="02020603050405020304" pitchFamily="18" charset="0"/>
                <a:cs typeface="Times New Roman" panose="02020603050405020304" pitchFamily="18" charset="0"/>
              </a:rPr>
              <a:t> trong phong trào Thơ mới </a:t>
            </a:r>
            <a:r>
              <a:rPr lang="vi-VN" sz="2700" i="1" dirty="0">
                <a:solidFill>
                  <a:srgbClr val="C00000"/>
                </a:solidFill>
                <a:latin typeface="Times New Roman" panose="02020603050405020304" pitchFamily="18" charset="0"/>
                <a:cs typeface="Times New Roman" panose="02020603050405020304" pitchFamily="18" charset="0"/>
              </a:rPr>
              <a:t>“một nguồn thơ dạt dào và lạ lùng” </a:t>
            </a:r>
            <a:r>
              <a:rPr lang="vi-VN" sz="2700" b="1" dirty="0">
                <a:solidFill>
                  <a:srgbClr val="002060"/>
                </a:solidFill>
                <a:latin typeface="Times New Roman" panose="02020603050405020304" pitchFamily="18" charset="0"/>
                <a:cs typeface="Times New Roman" panose="02020603050405020304" pitchFamily="18" charset="0"/>
              </a:rPr>
              <a:t>(Hoài Thanh)</a:t>
            </a:r>
            <a:r>
              <a:rPr lang="en-US" sz="2700" dirty="0">
                <a:solidFill>
                  <a:srgbClr val="002060"/>
                </a:solidFill>
                <a:latin typeface="Times New Roman" panose="02020603050405020304" pitchFamily="18" charset="0"/>
                <a:cs typeface="Times New Roman" panose="02020603050405020304" pitchFamily="18" charset="0"/>
              </a:rPr>
              <a:t>.</a:t>
            </a:r>
            <a:endParaRPr lang="vi-VN" sz="2700" dirty="0">
              <a:solidFill>
                <a:srgbClr val="002060"/>
              </a:solidFill>
              <a:latin typeface="Times New Roman" panose="02020603050405020304" pitchFamily="18" charset="0"/>
              <a:cs typeface="Times New Roman" panose="02020603050405020304" pitchFamily="18" charset="0"/>
            </a:endParaRPr>
          </a:p>
          <a:p>
            <a:pPr algn="just"/>
            <a:r>
              <a:rPr lang="vi-VN" sz="2700" dirty="0">
                <a:solidFill>
                  <a:srgbClr val="002060"/>
                </a:solidFill>
                <a:latin typeface="Times New Roman" panose="02020603050405020304" pitchFamily="18" charset="0"/>
                <a:cs typeface="Times New Roman" panose="02020603050405020304" pitchFamily="18" charset="0"/>
              </a:rPr>
              <a:t>- Thơ Hàn Mặc Tử có diện mạo phức tạp và bí ẩn, qua đó, vẫn thể hiện tình yêu đến đau đớn hướng về cuộc đời trần thế.</a:t>
            </a:r>
          </a:p>
        </p:txBody>
      </p:sp>
      <p:sp>
        <p:nvSpPr>
          <p:cNvPr id="6" name="Hộp Văn bản 5">
            <a:extLst>
              <a:ext uri="{FF2B5EF4-FFF2-40B4-BE49-F238E27FC236}">
                <a16:creationId xmlns:a16="http://schemas.microsoft.com/office/drawing/2014/main" id="{8FCA7353-5EE9-176F-D957-A4108868BAC5}"/>
              </a:ext>
            </a:extLst>
          </p:cNvPr>
          <p:cNvSpPr txBox="1"/>
          <p:nvPr/>
        </p:nvSpPr>
        <p:spPr>
          <a:xfrm>
            <a:off x="1994795" y="452108"/>
            <a:ext cx="1871018" cy="5078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1. Tác giả:</a:t>
            </a:r>
          </a:p>
        </p:txBody>
      </p:sp>
      <p:sp>
        <p:nvSpPr>
          <p:cNvPr id="5" name="Hộp Văn bản 4">
            <a:extLst>
              <a:ext uri="{FF2B5EF4-FFF2-40B4-BE49-F238E27FC236}">
                <a16:creationId xmlns:a16="http://schemas.microsoft.com/office/drawing/2014/main" id="{B759DAAF-2178-3A7D-EE99-74E6F325AF70}"/>
              </a:ext>
            </a:extLst>
          </p:cNvPr>
          <p:cNvSpPr txBox="1"/>
          <p:nvPr/>
        </p:nvSpPr>
        <p:spPr>
          <a:xfrm>
            <a:off x="3705726" y="5144776"/>
            <a:ext cx="8021558" cy="892552"/>
          </a:xfrm>
          <a:prstGeom prst="rect">
            <a:avLst/>
          </a:prstGeom>
          <a:noFill/>
        </p:spPr>
        <p:txBody>
          <a:bodyPr wrap="square" rtlCol="0">
            <a:spAutoFit/>
          </a:bodyPr>
          <a:lstStyle/>
          <a:p>
            <a:pPr algn="just"/>
            <a:r>
              <a:rPr lang="vi-VN" sz="2600" b="1" dirty="0">
                <a:solidFill>
                  <a:srgbClr val="FF0000"/>
                </a:solidFill>
                <a:latin typeface="Times New Roman" panose="02020603050405020304" pitchFamily="18" charset="0"/>
                <a:cs typeface="Times New Roman" panose="02020603050405020304" pitchFamily="18" charset="0"/>
              </a:rPr>
              <a:t>b. Sự nghiệp sáng tác:</a:t>
            </a:r>
          </a:p>
          <a:p>
            <a:pPr algn="just"/>
            <a:r>
              <a:rPr lang="vi-VN" sz="2600" dirty="0">
                <a:solidFill>
                  <a:srgbClr val="002060"/>
                </a:solidFill>
                <a:latin typeface="Times New Roman" panose="02020603050405020304" pitchFamily="18" charset="0"/>
                <a:cs typeface="Times New Roman" panose="02020603050405020304" pitchFamily="18" charset="0"/>
              </a:rPr>
              <a:t>Những sáng tác chính: (SGK)</a:t>
            </a:r>
          </a:p>
        </p:txBody>
      </p:sp>
    </p:spTree>
    <p:extLst>
      <p:ext uri="{BB962C8B-B14F-4D97-AF65-F5344CB8AC3E}">
        <p14:creationId xmlns:p14="http://schemas.microsoft.com/office/powerpoint/2010/main" val="90017406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down)">
                                      <p:cBhvr>
                                        <p:cTn id="31" dur="500"/>
                                        <p:tgtEl>
                                          <p:spTgt spid="4">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wipe(down)">
                                      <p:cBhvr>
                                        <p:cTn id="34" dur="5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wipe(left)">
                                      <p:cBhvr>
                                        <p:cTn id="39" dur="500"/>
                                        <p:tgtEl>
                                          <p:spTgt spid="5">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7B497684-B184-B6F8-B6C7-7A52E5ECFBC5}"/>
              </a:ext>
            </a:extLst>
          </p:cNvPr>
          <p:cNvSpPr/>
          <p:nvPr/>
        </p:nvSpPr>
        <p:spPr>
          <a:xfrm>
            <a:off x="1770743" y="478971"/>
            <a:ext cx="2627086" cy="812800"/>
          </a:xfrm>
          <a:prstGeom prst="rect">
            <a:avLst/>
          </a:prstGeom>
          <a:solidFill>
            <a:srgbClr val="FCF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对角圆角 7">
            <a:extLst>
              <a:ext uri="{FF2B5EF4-FFF2-40B4-BE49-F238E27FC236}">
                <a16:creationId xmlns:a16="http://schemas.microsoft.com/office/drawing/2014/main" id="{FCA3D4B9-4496-4298-8B3A-7F410B358650}"/>
              </a:ext>
            </a:extLst>
          </p:cNvPr>
          <p:cNvSpPr/>
          <p:nvPr/>
        </p:nvSpPr>
        <p:spPr>
          <a:xfrm>
            <a:off x="1770743" y="429354"/>
            <a:ext cx="2223610" cy="611584"/>
          </a:xfrm>
          <a:prstGeom prst="round2DiagRect">
            <a:avLst>
              <a:gd name="adj1" fmla="val 50000"/>
              <a:gd name="adj2" fmla="val 0"/>
            </a:avLst>
          </a:prstGeom>
          <a:solidFill>
            <a:schemeClr val="accent6">
              <a:lumMod val="50000"/>
            </a:schemeClr>
          </a:solidFill>
          <a:ln w="5715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6" name="Hộp Văn bản 5">
            <a:extLst>
              <a:ext uri="{FF2B5EF4-FFF2-40B4-BE49-F238E27FC236}">
                <a16:creationId xmlns:a16="http://schemas.microsoft.com/office/drawing/2014/main" id="{8FCA7353-5EE9-176F-D957-A4108868BAC5}"/>
              </a:ext>
            </a:extLst>
          </p:cNvPr>
          <p:cNvSpPr txBox="1"/>
          <p:nvPr/>
        </p:nvSpPr>
        <p:spPr>
          <a:xfrm>
            <a:off x="1834374" y="452108"/>
            <a:ext cx="2278203" cy="5078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2. Tác phẩm:</a:t>
            </a:r>
          </a:p>
        </p:txBody>
      </p:sp>
      <p:pic>
        <p:nvPicPr>
          <p:cNvPr id="5" name="Picture 2" descr="TOP 4 bài phân tích đây thôn vĩ dạ hay nhất hiện nay">
            <a:extLst>
              <a:ext uri="{FF2B5EF4-FFF2-40B4-BE49-F238E27FC236}">
                <a16:creationId xmlns:a16="http://schemas.microsoft.com/office/drawing/2014/main" id="{FA676BBC-45C0-DC46-EA22-BF86DCDE4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96" y="1827778"/>
            <a:ext cx="4077802" cy="3411761"/>
          </a:xfrm>
          <a:prstGeom prst="round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C77DDF06-6FBB-460E-8FD9-436000276A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 y="4086842"/>
            <a:ext cx="4520865" cy="2115867"/>
          </a:xfrm>
          <a:prstGeom prst="rect">
            <a:avLst/>
          </a:prstGeom>
        </p:spPr>
      </p:pic>
      <p:sp>
        <p:nvSpPr>
          <p:cNvPr id="10" name="Hộp Văn bản 9">
            <a:extLst>
              <a:ext uri="{FF2B5EF4-FFF2-40B4-BE49-F238E27FC236}">
                <a16:creationId xmlns:a16="http://schemas.microsoft.com/office/drawing/2014/main" id="{8881E1F5-1727-269E-2375-E7A02E713C76}"/>
              </a:ext>
            </a:extLst>
          </p:cNvPr>
          <p:cNvSpPr txBox="1"/>
          <p:nvPr/>
        </p:nvSpPr>
        <p:spPr>
          <a:xfrm>
            <a:off x="4317496" y="1000546"/>
            <a:ext cx="7512553" cy="2554545"/>
          </a:xfrm>
          <a:prstGeom prst="rect">
            <a:avLst/>
          </a:prstGeom>
          <a:noFill/>
        </p:spPr>
        <p:txBody>
          <a:bodyPr wrap="square" rtlCol="0">
            <a:spAutoFit/>
          </a:bodyPr>
          <a:lstStyle/>
          <a:p>
            <a:pPr algn="just"/>
            <a:r>
              <a:rPr lang="vi-VN" sz="3200" dirty="0">
                <a:solidFill>
                  <a:srgbClr val="002060"/>
                </a:solidFill>
                <a:latin typeface="Times New Roman" panose="02020603050405020304" pitchFamily="18" charset="0"/>
                <a:cs typeface="Times New Roman" panose="02020603050405020304" pitchFamily="18" charset="0"/>
              </a:rPr>
              <a:t>- Hoàn cảnh sáng tác: </a:t>
            </a:r>
          </a:p>
          <a:p>
            <a:pPr algn="just"/>
            <a:r>
              <a:rPr lang="vi-VN"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Viết</a:t>
            </a:r>
            <a:r>
              <a:rPr lang="vi-VN" sz="3200" dirty="0">
                <a:solidFill>
                  <a:srgbClr val="002060"/>
                </a:solidFill>
                <a:latin typeface="Times New Roman" panose="02020603050405020304" pitchFamily="18" charset="0"/>
                <a:cs typeface="Times New Roman" panose="02020603050405020304" pitchFamily="18" charset="0"/>
              </a:rPr>
              <a:t> năm </a:t>
            </a:r>
            <a:r>
              <a:rPr lang="vi-VN" sz="3200" b="1" dirty="0">
                <a:solidFill>
                  <a:srgbClr val="C4004F"/>
                </a:solidFill>
                <a:latin typeface="Times New Roman" panose="02020603050405020304" pitchFamily="18" charset="0"/>
                <a:cs typeface="Times New Roman" panose="02020603050405020304" pitchFamily="18" charset="0"/>
              </a:rPr>
              <a:t>1938</a:t>
            </a:r>
            <a:r>
              <a:rPr lang="vi-VN" sz="3200" dirty="0">
                <a:solidFill>
                  <a:srgbClr val="002060"/>
                </a:solidFill>
                <a:latin typeface="Times New Roman" panose="02020603050405020304" pitchFamily="18" charset="0"/>
                <a:cs typeface="Times New Roman" panose="02020603050405020304" pitchFamily="18" charset="0"/>
              </a:rPr>
              <a:t> in trong tập </a:t>
            </a:r>
            <a:r>
              <a:rPr lang="vi-VN" sz="3200" i="1" dirty="0">
                <a:solidFill>
                  <a:srgbClr val="C00000"/>
                </a:solidFill>
                <a:latin typeface="Times New Roman" panose="02020603050405020304" pitchFamily="18" charset="0"/>
                <a:cs typeface="Times New Roman" panose="02020603050405020304" pitchFamily="18" charset="0"/>
              </a:rPr>
              <a:t>“Thơ điên”</a:t>
            </a:r>
            <a:r>
              <a:rPr lang="en-US" sz="3200" i="1" dirty="0">
                <a:solidFill>
                  <a:srgbClr val="C00000"/>
                </a:solidFill>
                <a:latin typeface="Times New Roman" panose="02020603050405020304" pitchFamily="18" charset="0"/>
                <a:cs typeface="Times New Roman" panose="02020603050405020304" pitchFamily="18" charset="0"/>
              </a:rPr>
              <a:t>.</a:t>
            </a:r>
            <a:endParaRPr lang="vi-VN" sz="3200" i="1" dirty="0">
              <a:solidFill>
                <a:srgbClr val="C00000"/>
              </a:solidFill>
              <a:latin typeface="Times New Roman" panose="02020603050405020304" pitchFamily="18" charset="0"/>
              <a:cs typeface="Times New Roman" panose="02020603050405020304" pitchFamily="18" charset="0"/>
            </a:endParaRPr>
          </a:p>
          <a:p>
            <a:pPr algn="just"/>
            <a:r>
              <a:rPr lang="vi-VN" sz="3200" dirty="0">
                <a:solidFill>
                  <a:srgbClr val="002060"/>
                </a:solidFill>
                <a:latin typeface="Times New Roman" panose="02020603050405020304" pitchFamily="18" charset="0"/>
                <a:cs typeface="Times New Roman" panose="02020603050405020304" pitchFamily="18" charset="0"/>
              </a:rPr>
              <a:t>+ </a:t>
            </a:r>
            <a:r>
              <a:rPr lang="vi-VN" sz="3200" b="1" dirty="0">
                <a:solidFill>
                  <a:srgbClr val="C4004F"/>
                </a:solidFill>
                <a:latin typeface="Times New Roman" panose="02020603050405020304" pitchFamily="18" charset="0"/>
                <a:cs typeface="Times New Roman" panose="02020603050405020304" pitchFamily="18" charset="0"/>
              </a:rPr>
              <a:t>Cảm xúc bài thơ: </a:t>
            </a:r>
            <a:r>
              <a:rPr lang="vi-VN" sz="3200" dirty="0">
                <a:solidFill>
                  <a:srgbClr val="002060"/>
                </a:solidFill>
                <a:latin typeface="Times New Roman" panose="02020603050405020304" pitchFamily="18" charset="0"/>
                <a:cs typeface="Times New Roman" panose="02020603050405020304" pitchFamily="18" charset="0"/>
              </a:rPr>
              <a:t>Được gợi cảm hứng từ mối tình Hàn Mặc Tử với một cô gái quê ở Vĩ dạ (Huế), một thôn nhỏ bên sông Hương.</a:t>
            </a:r>
          </a:p>
        </p:txBody>
      </p:sp>
    </p:spTree>
    <p:extLst>
      <p:ext uri="{BB962C8B-B14F-4D97-AF65-F5344CB8AC3E}">
        <p14:creationId xmlns:p14="http://schemas.microsoft.com/office/powerpoint/2010/main" val="396745280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7B497684-B184-B6F8-B6C7-7A52E5ECFBC5}"/>
              </a:ext>
            </a:extLst>
          </p:cNvPr>
          <p:cNvSpPr/>
          <p:nvPr/>
        </p:nvSpPr>
        <p:spPr>
          <a:xfrm>
            <a:off x="1770743" y="478971"/>
            <a:ext cx="2627086" cy="812800"/>
          </a:xfrm>
          <a:prstGeom prst="rect">
            <a:avLst/>
          </a:prstGeom>
          <a:solidFill>
            <a:srgbClr val="FCF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mn-cs"/>
            </a:endParaRPr>
          </a:p>
        </p:txBody>
      </p:sp>
      <p:sp>
        <p:nvSpPr>
          <p:cNvPr id="8" name="矩形: 对角圆角 7">
            <a:extLst>
              <a:ext uri="{FF2B5EF4-FFF2-40B4-BE49-F238E27FC236}">
                <a16:creationId xmlns:a16="http://schemas.microsoft.com/office/drawing/2014/main" id="{FCA3D4B9-4496-4298-8B3A-7F410B358650}"/>
              </a:ext>
            </a:extLst>
          </p:cNvPr>
          <p:cNvSpPr/>
          <p:nvPr/>
        </p:nvSpPr>
        <p:spPr>
          <a:xfrm>
            <a:off x="1770743" y="429354"/>
            <a:ext cx="2223610" cy="611584"/>
          </a:xfrm>
          <a:prstGeom prst="round2DiagRect">
            <a:avLst>
              <a:gd name="adj1" fmla="val 50000"/>
              <a:gd name="adj2" fmla="val 0"/>
            </a:avLst>
          </a:prstGeom>
          <a:solidFill>
            <a:schemeClr val="accent6">
              <a:lumMod val="50000"/>
            </a:schemeClr>
          </a:solidFill>
          <a:ln w="57150">
            <a:solidFill>
              <a:schemeClr val="bg1">
                <a:lumMod val="9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6" name="Hộp Văn bản 5">
            <a:extLst>
              <a:ext uri="{FF2B5EF4-FFF2-40B4-BE49-F238E27FC236}">
                <a16:creationId xmlns:a16="http://schemas.microsoft.com/office/drawing/2014/main" id="{8FCA7353-5EE9-176F-D957-A4108868BAC5}"/>
              </a:ext>
            </a:extLst>
          </p:cNvPr>
          <p:cNvSpPr txBox="1"/>
          <p:nvPr/>
        </p:nvSpPr>
        <p:spPr>
          <a:xfrm>
            <a:off x="1834374" y="452108"/>
            <a:ext cx="2278203" cy="5078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2. Tác phẩm:</a:t>
            </a:r>
          </a:p>
        </p:txBody>
      </p:sp>
      <p:pic>
        <p:nvPicPr>
          <p:cNvPr id="5" name="Picture 2" descr="TOP 4 bài phân tích đây thôn vĩ dạ hay nhất hiện nay">
            <a:extLst>
              <a:ext uri="{FF2B5EF4-FFF2-40B4-BE49-F238E27FC236}">
                <a16:creationId xmlns:a16="http://schemas.microsoft.com/office/drawing/2014/main" id="{FA676BBC-45C0-DC46-EA22-BF86DCDE4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96" y="1827778"/>
            <a:ext cx="4077802" cy="3411761"/>
          </a:xfrm>
          <a:prstGeom prst="round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C77DDF06-6FBB-460E-8FD9-436000276A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 y="4086842"/>
            <a:ext cx="4520865" cy="2115867"/>
          </a:xfrm>
          <a:prstGeom prst="rect">
            <a:avLst/>
          </a:prstGeom>
        </p:spPr>
      </p:pic>
      <p:sp>
        <p:nvSpPr>
          <p:cNvPr id="10" name="Hộp Văn bản 9">
            <a:extLst>
              <a:ext uri="{FF2B5EF4-FFF2-40B4-BE49-F238E27FC236}">
                <a16:creationId xmlns:a16="http://schemas.microsoft.com/office/drawing/2014/main" id="{8881E1F5-1727-269E-2375-E7A02E713C76}"/>
              </a:ext>
            </a:extLst>
          </p:cNvPr>
          <p:cNvSpPr txBox="1"/>
          <p:nvPr/>
        </p:nvSpPr>
        <p:spPr>
          <a:xfrm>
            <a:off x="4317496" y="1000546"/>
            <a:ext cx="7512553"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Hoàn cảnh sáng tác: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năm </a:t>
            </a:r>
            <a:r>
              <a:rPr kumimoji="0" lang="vi-VN" sz="3200" b="1" i="0" u="none" strike="noStrike" kern="1200" cap="none" spc="0" normalizeH="0" baseline="0" noProof="0" dirty="0">
                <a:ln>
                  <a:noFill/>
                </a:ln>
                <a:solidFill>
                  <a:srgbClr val="C4004F"/>
                </a:solidFill>
                <a:effectLst/>
                <a:uLnTx/>
                <a:uFillTx/>
                <a:latin typeface="Times New Roman" panose="02020603050405020304" pitchFamily="18" charset="0"/>
                <a:cs typeface="Times New Roman" panose="02020603050405020304" pitchFamily="18" charset="0"/>
              </a:rPr>
              <a:t>1938</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in trong tập </a:t>
            </a:r>
            <a:r>
              <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“Thơ điên”</a:t>
            </a:r>
            <a:r>
              <a:rPr kumimoji="0" lang="en-US" sz="32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C4004F"/>
                </a:solidFill>
                <a:effectLst/>
                <a:uLnTx/>
                <a:uFillTx/>
                <a:latin typeface="Times New Roman" panose="02020603050405020304" pitchFamily="18" charset="0"/>
                <a:cs typeface="Times New Roman" panose="02020603050405020304" pitchFamily="18" charset="0"/>
              </a:rPr>
              <a:t>Cảm xúc bài thơ: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Được gợi cảm hứng từ mối tình Hàn Mặc Tử với một cô gái quê ở Vĩ dạ (Huế), một thôn nhỏ bên sông Hương.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cục</a:t>
            </a:r>
            <a:r>
              <a:rPr lang="en-US" sz="3200" dirty="0">
                <a:solidFill>
                  <a:srgbClr val="002060"/>
                </a:solidFill>
                <a:latin typeface="Times New Roman" panose="02020603050405020304" pitchFamily="18" charset="0"/>
                <a:cs typeface="Times New Roman" panose="02020603050405020304" pitchFamily="18" charset="0"/>
              </a:rPr>
              <a:t>: </a:t>
            </a:r>
            <a:r>
              <a:rPr lang="en-US" sz="3200" b="1" dirty="0">
                <a:solidFill>
                  <a:srgbClr val="C4004F"/>
                </a:solidFill>
                <a:latin typeface="Times New Roman" panose="02020603050405020304" pitchFamily="18" charset="0"/>
                <a:cs typeface="Times New Roman" panose="02020603050405020304" pitchFamily="18" charset="0"/>
              </a:rPr>
              <a:t>3 </a:t>
            </a:r>
            <a:r>
              <a:rPr lang="en-US" sz="3200" b="1" dirty="0" err="1">
                <a:solidFill>
                  <a:srgbClr val="C4004F"/>
                </a:solidFill>
                <a:latin typeface="Times New Roman" panose="02020603050405020304" pitchFamily="18" charset="0"/>
                <a:cs typeface="Times New Roman" panose="02020603050405020304" pitchFamily="18" charset="0"/>
              </a:rPr>
              <a:t>phần</a:t>
            </a:r>
            <a:endParaRPr kumimoji="0" lang="en-US" sz="3200" b="1" i="0" u="none" strike="noStrike" kern="1200" cap="none" spc="0" normalizeH="0" baseline="0" noProof="0" dirty="0">
              <a:ln>
                <a:noFill/>
              </a:ln>
              <a:solidFill>
                <a:srgbClr val="C4004F"/>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Khổ 1: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Bức tranh vườn tược thôn Vĩ buổi ban mai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Khổ 2: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Cảnh sông nước chia lìa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Khổ 3: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Cảnh sương khói mông lung, mờ ảo và nỗi niềm của thi nhân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81716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wipe(left)">
                                      <p:cBhvr>
                                        <p:cTn id="7" dur="500"/>
                                        <p:tgtEl>
                                          <p:spTgt spid="10">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wipe(left)">
                                      <p:cBhvr>
                                        <p:cTn id="10" dur="500"/>
                                        <p:tgtEl>
                                          <p:spTgt spid="10">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wipe(left)">
                                      <p:cBhvr>
                                        <p:cTn id="13" dur="500"/>
                                        <p:tgtEl>
                                          <p:spTgt spid="10">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wipe(left)">
                                      <p:cBhvr>
                                        <p:cTn id="1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CE15A4-8E18-46CE-AF30-1F94122AB816}"/>
              </a:ext>
            </a:extLst>
          </p:cNvPr>
          <p:cNvSpPr/>
          <p:nvPr/>
        </p:nvSpPr>
        <p:spPr>
          <a:xfrm>
            <a:off x="0" y="1516284"/>
            <a:ext cx="12192000" cy="3825432"/>
          </a:xfrm>
          <a:prstGeom prst="rect">
            <a:avLst/>
          </a:prstGeom>
          <a:solidFill>
            <a:srgbClr val="FCFEFC"/>
          </a:solidFill>
          <a:ln>
            <a:noFill/>
          </a:ln>
          <a:effectLst>
            <a:outerShdw blurRad="6350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pic>
        <p:nvPicPr>
          <p:cNvPr id="28" name="图片 27">
            <a:extLst>
              <a:ext uri="{FF2B5EF4-FFF2-40B4-BE49-F238E27FC236}">
                <a16:creationId xmlns:a16="http://schemas.microsoft.com/office/drawing/2014/main" id="{7D868303-8B9E-4FF4-9329-40A664750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11003" flipH="1" flipV="1">
            <a:off x="171491" y="954643"/>
            <a:ext cx="3426966"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pic>
        <p:nvPicPr>
          <p:cNvPr id="29" name="图片 28">
            <a:extLst>
              <a:ext uri="{FF2B5EF4-FFF2-40B4-BE49-F238E27FC236}">
                <a16:creationId xmlns:a16="http://schemas.microsoft.com/office/drawing/2014/main" id="{EE1968FC-E782-482C-B652-2043F41A1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88997" flipH="1">
            <a:off x="8700958" y="2691223"/>
            <a:ext cx="3212134" cy="3212134"/>
          </a:xfrm>
          <a:custGeom>
            <a:avLst/>
            <a:gdLst>
              <a:gd name="connsiteX0" fmla="*/ 635748 w 2881237"/>
              <a:gd name="connsiteY0" fmla="*/ 0 h 2685327"/>
              <a:gd name="connsiteX1" fmla="*/ 1075586 w 2881237"/>
              <a:gd name="connsiteY1" fmla="*/ 115747 h 2685327"/>
              <a:gd name="connsiteX2" fmla="*/ 1445976 w 2881237"/>
              <a:gd name="connsiteY2" fmla="*/ 995423 h 2685327"/>
              <a:gd name="connsiteX3" fmla="*/ 2105733 w 2881237"/>
              <a:gd name="connsiteY3" fmla="*/ 914400 h 2685327"/>
              <a:gd name="connsiteX4" fmla="*/ 2881237 w 2881237"/>
              <a:gd name="connsiteY4" fmla="*/ 1076446 h 2685327"/>
              <a:gd name="connsiteX5" fmla="*/ 2580295 w 2881237"/>
              <a:gd name="connsiteY5" fmla="*/ 1747777 h 2685327"/>
              <a:gd name="connsiteX6" fmla="*/ 901966 w 2881237"/>
              <a:gd name="connsiteY6" fmla="*/ 2685327 h 2685327"/>
              <a:gd name="connsiteX7" fmla="*/ 0 w 2881237"/>
              <a:gd name="connsiteY7" fmla="*/ 2008853 h 2685327"/>
              <a:gd name="connsiteX8" fmla="*/ 0 w 2881237"/>
              <a:gd name="connsiteY8" fmla="*/ 1501840 h 268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237" h="2685327">
                <a:moveTo>
                  <a:pt x="635748" y="0"/>
                </a:moveTo>
                <a:lnTo>
                  <a:pt x="1075586" y="115747"/>
                </a:lnTo>
                <a:lnTo>
                  <a:pt x="1445976" y="995423"/>
                </a:lnTo>
                <a:lnTo>
                  <a:pt x="2105733" y="914400"/>
                </a:lnTo>
                <a:lnTo>
                  <a:pt x="2881237" y="1076446"/>
                </a:lnTo>
                <a:lnTo>
                  <a:pt x="2580295" y="1747777"/>
                </a:lnTo>
                <a:lnTo>
                  <a:pt x="901966" y="2685327"/>
                </a:lnTo>
                <a:lnTo>
                  <a:pt x="0" y="2008853"/>
                </a:lnTo>
                <a:lnTo>
                  <a:pt x="0" y="1501840"/>
                </a:lnTo>
                <a:close/>
              </a:path>
            </a:pathLst>
          </a:custGeom>
        </p:spPr>
      </p:pic>
      <p:sp>
        <p:nvSpPr>
          <p:cNvPr id="30" name="文本框 29">
            <a:extLst>
              <a:ext uri="{FF2B5EF4-FFF2-40B4-BE49-F238E27FC236}">
                <a16:creationId xmlns:a16="http://schemas.microsoft.com/office/drawing/2014/main" id="{88295E73-CC85-4F53-BFB8-ADCC632EFD33}"/>
              </a:ext>
            </a:extLst>
          </p:cNvPr>
          <p:cNvSpPr txBox="1"/>
          <p:nvPr/>
        </p:nvSpPr>
        <p:spPr>
          <a:xfrm>
            <a:off x="3940800" y="1516284"/>
            <a:ext cx="4823756" cy="3430491"/>
          </a:xfrm>
          <a:prstGeom prst="rect">
            <a:avLst/>
          </a:prstGeom>
          <a:noFill/>
        </p:spPr>
        <p:txBody>
          <a:bodyPr wrap="none" rtlCol="0">
            <a:spAutoFit/>
          </a:bodyPr>
          <a:lstStyle>
            <a:defPPr>
              <a:defRPr lang="zh-CN"/>
            </a:defPPr>
            <a:lvl1pPr algn="ctr">
              <a:lnSpc>
                <a:spcPct val="120000"/>
              </a:lnSpc>
              <a:defRPr sz="6000" b="1">
                <a:solidFill>
                  <a:srgbClr val="086573"/>
                </a:solidFill>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Times New Roman" panose="02020603050405020304" pitchFamily="18" charset="0"/>
                <a:cs typeface="Times New Roman" panose="02020603050405020304" pitchFamily="18" charset="0"/>
              </a:rPr>
              <a:t>ĐỌC – HIỂU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Times New Roman" panose="02020603050405020304" pitchFamily="18" charset="0"/>
                <a:cs typeface="Times New Roman" panose="02020603050405020304" pitchFamily="18" charset="0"/>
              </a:rPr>
              <a:t>VĂN BẢN</a:t>
            </a:r>
            <a:endParaRPr kumimoji="0" lang="zh-CN" altLang="en-US" sz="6600" b="1" i="0" u="none" strike="noStrike" kern="1200" cap="none" spc="0" normalizeH="0" baseline="0" noProof="0" dirty="0">
              <a:ln>
                <a:no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1918537"/>
      </p:ext>
    </p:extLst>
  </p:cSld>
  <p:clrMapOvr>
    <a:masterClrMapping/>
  </p:clrMapOvr>
  <mc:AlternateContent xmlns:mc="http://schemas.openxmlformats.org/markup-compatibility/2006" xmlns:p14="http://schemas.microsoft.com/office/powerpoint/2010/main">
    <mc:Choice Requires="p14">
      <p:transition spd="slow" p14:dur="1400" advClick="0" advTm="2000">
        <p14:doors dir="vert"/>
      </p:transition>
    </mc:Choice>
    <mc:Fallback xmlns="">
      <p:transition spd="slow" advClick="0" advTm="2000">
        <p:fade/>
      </p:transition>
    </mc:Fallback>
  </mc:AlternateContent>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Calibri"/>
        <a:ea typeface="庞门正道标题体"/>
        <a:cs typeface=""/>
      </a:majorFont>
      <a:minorFont>
        <a:latin typeface="Calibri"/>
        <a:ea typeface="思源黑体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6" ma:contentTypeDescription="Create a new document." ma:contentTypeScope="" ma:versionID="cb609027b12865391acd3f3690006345">
  <xsd:schema xmlns:xsd="http://www.w3.org/2001/XMLSchema" xmlns:xs="http://www.w3.org/2001/XMLSchema" xmlns:p="http://schemas.microsoft.com/office/2006/metadata/properties" xmlns:ns3="39b4d614-387f-4869-a043-b320c2c8d431" targetNamespace="http://schemas.microsoft.com/office/2006/metadata/properties" ma:root="true" ma:fieldsID="7865933dc3de7ed3722ffb4f23077e45"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DA1D3B-8537-4F21-A33A-5C5A62DAB147}">
  <ds:schemaRefs>
    <ds:schemaRef ds:uri="http://schemas.microsoft.com/sharepoint/v3/contenttype/forms"/>
  </ds:schemaRefs>
</ds:datastoreItem>
</file>

<file path=customXml/itemProps2.xml><?xml version="1.0" encoding="utf-8"?>
<ds:datastoreItem xmlns:ds="http://schemas.openxmlformats.org/officeDocument/2006/customXml" ds:itemID="{0E757C93-E6AD-43A6-8065-766D06A18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BDCC2-E0FF-4367-A066-820C4694FAF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2482</TotalTime>
  <Words>2756</Words>
  <Application>Microsoft Office PowerPoint</Application>
  <PresentationFormat>Widescreen</PresentationFormat>
  <Paragraphs>188</Paragraphs>
  <Slides>30</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微软雅黑</vt:lpstr>
      <vt:lpstr>Arial</vt:lpstr>
      <vt:lpstr>Calibri</vt:lpstr>
      <vt:lpstr>Calibri Light</vt:lpstr>
      <vt:lpstr>Courier New</vt:lpstr>
      <vt:lpstr>Times New Roman</vt:lpstr>
      <vt:lpstr>UTM ViceroyJF</vt:lpstr>
      <vt:lpstr>UVF Rapture Heavenly</vt:lpstr>
      <vt:lpstr>字魂35号-经典雅黑</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THANH LONG</dc:creator>
  <cp:lastModifiedBy>HP</cp:lastModifiedBy>
  <cp:revision>27</cp:revision>
  <dcterms:created xsi:type="dcterms:W3CDTF">2023-02-10T09:07:36Z</dcterms:created>
  <dcterms:modified xsi:type="dcterms:W3CDTF">2025-04-01T11:35:18Z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