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5" r:id="rId4"/>
    <p:sldId id="275" r:id="rId5"/>
    <p:sldId id="276" r:id="rId6"/>
    <p:sldId id="266" r:id="rId7"/>
    <p:sldId id="270" r:id="rId8"/>
    <p:sldId id="271" r:id="rId9"/>
    <p:sldId id="272" r:id="rId10"/>
    <p:sldId id="273" r:id="rId11"/>
    <p:sldId id="274" r:id="rId12"/>
    <p:sldId id="258" r:id="rId13"/>
    <p:sldId id="262" r:id="rId14"/>
    <p:sldId id="277" r:id="rId15"/>
    <p:sldId id="278" r:id="rId16"/>
    <p:sldId id="279" r:id="rId17"/>
    <p:sldId id="280" r:id="rId18"/>
    <p:sldId id="281" r:id="rId19"/>
    <p:sldId id="282" r:id="rId20"/>
    <p:sldId id="283" r:id="rId21"/>
    <p:sldId id="284" r:id="rId22"/>
    <p:sldId id="286" r:id="rId23"/>
    <p:sldId id="287" r:id="rId24"/>
    <p:sldId id="263" r:id="rId25"/>
    <p:sldId id="288" r:id="rId26"/>
    <p:sldId id="290" r:id="rId27"/>
    <p:sldId id="291" r:id="rId28"/>
    <p:sldId id="292" r:id="rId29"/>
    <p:sldId id="289" r:id="rId30"/>
    <p:sldId id="293" r:id="rId31"/>
    <p:sldId id="294" r:id="rId32"/>
    <p:sldId id="264" r:id="rId33"/>
    <p:sldId id="260" r:id="rId34"/>
    <p:sldId id="300" r:id="rId35"/>
    <p:sldId id="296" r:id="rId36"/>
    <p:sldId id="299" r:id="rId37"/>
    <p:sldId id="297" r:id="rId38"/>
    <p:sldId id="298" r:id="rId39"/>
    <p:sldId id="295"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1" d="100"/>
          <a:sy n="71" d="100"/>
        </p:scale>
        <p:origin x="69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CB31C67-2204-4C90-BAC4-A07782D4A000}" type="datetimeFigureOut">
              <a:rPr lang="en-US" smtClean="0"/>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1C64EF-5469-4317-99E0-85D696138AE9}" type="slidenum">
              <a:rPr lang="en-US" smtClean="0"/>
              <a:t>‹#›</a:t>
            </a:fld>
            <a:endParaRPr lang="en-US"/>
          </a:p>
        </p:txBody>
      </p:sp>
    </p:spTree>
    <p:extLst>
      <p:ext uri="{BB962C8B-B14F-4D97-AF65-F5344CB8AC3E}">
        <p14:creationId xmlns:p14="http://schemas.microsoft.com/office/powerpoint/2010/main" val="3211137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B31C67-2204-4C90-BAC4-A07782D4A000}" type="datetimeFigureOut">
              <a:rPr lang="en-US" smtClean="0"/>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1C64EF-5469-4317-99E0-85D696138AE9}" type="slidenum">
              <a:rPr lang="en-US" smtClean="0"/>
              <a:t>‹#›</a:t>
            </a:fld>
            <a:endParaRPr lang="en-US"/>
          </a:p>
        </p:txBody>
      </p:sp>
    </p:spTree>
    <p:extLst>
      <p:ext uri="{BB962C8B-B14F-4D97-AF65-F5344CB8AC3E}">
        <p14:creationId xmlns:p14="http://schemas.microsoft.com/office/powerpoint/2010/main" val="4212922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B31C67-2204-4C90-BAC4-A07782D4A000}" type="datetimeFigureOut">
              <a:rPr lang="en-US" smtClean="0"/>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1C64EF-5469-4317-99E0-85D696138AE9}" type="slidenum">
              <a:rPr lang="en-US" smtClean="0"/>
              <a:t>‹#›</a:t>
            </a:fld>
            <a:endParaRPr lang="en-US"/>
          </a:p>
        </p:txBody>
      </p:sp>
    </p:spTree>
    <p:extLst>
      <p:ext uri="{BB962C8B-B14F-4D97-AF65-F5344CB8AC3E}">
        <p14:creationId xmlns:p14="http://schemas.microsoft.com/office/powerpoint/2010/main" val="521819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B31C67-2204-4C90-BAC4-A07782D4A000}" type="datetimeFigureOut">
              <a:rPr lang="en-US" smtClean="0"/>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1C64EF-5469-4317-99E0-85D696138AE9}" type="slidenum">
              <a:rPr lang="en-US" smtClean="0"/>
              <a:t>‹#›</a:t>
            </a:fld>
            <a:endParaRPr lang="en-US"/>
          </a:p>
        </p:txBody>
      </p:sp>
    </p:spTree>
    <p:extLst>
      <p:ext uri="{BB962C8B-B14F-4D97-AF65-F5344CB8AC3E}">
        <p14:creationId xmlns:p14="http://schemas.microsoft.com/office/powerpoint/2010/main" val="1306696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CB31C67-2204-4C90-BAC4-A07782D4A000}" type="datetimeFigureOut">
              <a:rPr lang="en-US" smtClean="0"/>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1C64EF-5469-4317-99E0-85D696138AE9}" type="slidenum">
              <a:rPr lang="en-US" smtClean="0"/>
              <a:t>‹#›</a:t>
            </a:fld>
            <a:endParaRPr lang="en-US"/>
          </a:p>
        </p:txBody>
      </p:sp>
    </p:spTree>
    <p:extLst>
      <p:ext uri="{BB962C8B-B14F-4D97-AF65-F5344CB8AC3E}">
        <p14:creationId xmlns:p14="http://schemas.microsoft.com/office/powerpoint/2010/main" val="1366866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B31C67-2204-4C90-BAC4-A07782D4A000}" type="datetimeFigureOut">
              <a:rPr lang="en-US" smtClean="0"/>
              <a:t>4/1/2025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1C64EF-5469-4317-99E0-85D696138AE9}" type="slidenum">
              <a:rPr lang="en-US" smtClean="0"/>
              <a:t>‹#›</a:t>
            </a:fld>
            <a:endParaRPr lang="en-US"/>
          </a:p>
        </p:txBody>
      </p:sp>
    </p:spTree>
    <p:extLst>
      <p:ext uri="{BB962C8B-B14F-4D97-AF65-F5344CB8AC3E}">
        <p14:creationId xmlns:p14="http://schemas.microsoft.com/office/powerpoint/2010/main" val="1800115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B31C67-2204-4C90-BAC4-A07782D4A000}" type="datetimeFigureOut">
              <a:rPr lang="en-US" smtClean="0"/>
              <a:t>4/1/2025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1C64EF-5469-4317-99E0-85D696138AE9}" type="slidenum">
              <a:rPr lang="en-US" smtClean="0"/>
              <a:t>‹#›</a:t>
            </a:fld>
            <a:endParaRPr lang="en-US"/>
          </a:p>
        </p:txBody>
      </p:sp>
    </p:spTree>
    <p:extLst>
      <p:ext uri="{BB962C8B-B14F-4D97-AF65-F5344CB8AC3E}">
        <p14:creationId xmlns:p14="http://schemas.microsoft.com/office/powerpoint/2010/main" val="572376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B31C67-2204-4C90-BAC4-A07782D4A000}" type="datetimeFigureOut">
              <a:rPr lang="en-US" smtClean="0"/>
              <a:t>4/1/2025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1C64EF-5469-4317-99E0-85D696138AE9}" type="slidenum">
              <a:rPr lang="en-US" smtClean="0"/>
              <a:t>‹#›</a:t>
            </a:fld>
            <a:endParaRPr lang="en-US"/>
          </a:p>
        </p:txBody>
      </p:sp>
    </p:spTree>
    <p:extLst>
      <p:ext uri="{BB962C8B-B14F-4D97-AF65-F5344CB8AC3E}">
        <p14:creationId xmlns:p14="http://schemas.microsoft.com/office/powerpoint/2010/main" val="3030801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B31C67-2204-4C90-BAC4-A07782D4A000}" type="datetimeFigureOut">
              <a:rPr lang="en-US" smtClean="0"/>
              <a:t>4/1/2025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1C64EF-5469-4317-99E0-85D696138AE9}" type="slidenum">
              <a:rPr lang="en-US" smtClean="0"/>
              <a:t>‹#›</a:t>
            </a:fld>
            <a:endParaRPr lang="en-US"/>
          </a:p>
        </p:txBody>
      </p:sp>
    </p:spTree>
    <p:extLst>
      <p:ext uri="{BB962C8B-B14F-4D97-AF65-F5344CB8AC3E}">
        <p14:creationId xmlns:p14="http://schemas.microsoft.com/office/powerpoint/2010/main" val="2590618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B31C67-2204-4C90-BAC4-A07782D4A000}" type="datetimeFigureOut">
              <a:rPr lang="en-US" smtClean="0"/>
              <a:t>4/1/2025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1C64EF-5469-4317-99E0-85D696138AE9}" type="slidenum">
              <a:rPr lang="en-US" smtClean="0"/>
              <a:t>‹#›</a:t>
            </a:fld>
            <a:endParaRPr lang="en-US"/>
          </a:p>
        </p:txBody>
      </p:sp>
    </p:spTree>
    <p:extLst>
      <p:ext uri="{BB962C8B-B14F-4D97-AF65-F5344CB8AC3E}">
        <p14:creationId xmlns:p14="http://schemas.microsoft.com/office/powerpoint/2010/main" val="12303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B31C67-2204-4C90-BAC4-A07782D4A000}" type="datetimeFigureOut">
              <a:rPr lang="en-US" smtClean="0"/>
              <a:t>4/1/2025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1C64EF-5469-4317-99E0-85D696138AE9}" type="slidenum">
              <a:rPr lang="en-US" smtClean="0"/>
              <a:t>‹#›</a:t>
            </a:fld>
            <a:endParaRPr lang="en-US"/>
          </a:p>
        </p:txBody>
      </p:sp>
    </p:spTree>
    <p:extLst>
      <p:ext uri="{BB962C8B-B14F-4D97-AF65-F5344CB8AC3E}">
        <p14:creationId xmlns:p14="http://schemas.microsoft.com/office/powerpoint/2010/main" val="1574816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B31C67-2204-4C90-BAC4-A07782D4A000}" type="datetimeFigureOut">
              <a:rPr lang="en-US" smtClean="0"/>
              <a:t>4/1/2025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1C64EF-5469-4317-99E0-85D696138AE9}" type="slidenum">
              <a:rPr lang="en-US" smtClean="0"/>
              <a:t>‹#›</a:t>
            </a:fld>
            <a:endParaRPr lang="en-US"/>
          </a:p>
        </p:txBody>
      </p:sp>
    </p:spTree>
    <p:extLst>
      <p:ext uri="{BB962C8B-B14F-4D97-AF65-F5344CB8AC3E}">
        <p14:creationId xmlns:p14="http://schemas.microsoft.com/office/powerpoint/2010/main" val="2244090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sp>
        <p:nvSpPr>
          <p:cNvPr id="5" name="Rectangle 4">
            <a:extLst>
              <a:ext uri="{FF2B5EF4-FFF2-40B4-BE49-F238E27FC236}">
                <a16:creationId xmlns:a16="http://schemas.microsoft.com/office/drawing/2014/main" id="{E71F0029-D77F-43B2-8FAA-6CBC37DAE2CA}"/>
              </a:ext>
            </a:extLst>
          </p:cNvPr>
          <p:cNvSpPr/>
          <p:nvPr/>
        </p:nvSpPr>
        <p:spPr>
          <a:xfrm>
            <a:off x="1196186" y="2378799"/>
            <a:ext cx="9477273" cy="156966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800" b="1" cap="none" spc="0" dirty="0" err="1">
                <a:ln/>
                <a:solidFill>
                  <a:schemeClr val="accent4"/>
                </a:solidFill>
                <a:effectLst/>
                <a:latin typeface="Bodoni MT Black" panose="02070A03080606020203" pitchFamily="18" charset="0"/>
              </a:rPr>
              <a:t>CHÀO</a:t>
            </a:r>
            <a:r>
              <a:rPr lang="en-US" sz="4800" b="1" cap="none" spc="0" dirty="0">
                <a:ln/>
                <a:solidFill>
                  <a:schemeClr val="accent4"/>
                </a:solidFill>
                <a:effectLst/>
                <a:latin typeface="Bodoni MT Black" panose="02070A03080606020203" pitchFamily="18" charset="0"/>
              </a:rPr>
              <a:t> </a:t>
            </a:r>
            <a:r>
              <a:rPr lang="en-US" sz="4800" b="1" cap="none" spc="0" dirty="0" err="1">
                <a:ln/>
                <a:solidFill>
                  <a:schemeClr val="accent4"/>
                </a:solidFill>
                <a:effectLst/>
                <a:latin typeface="Bodoni MT Black" panose="02070A03080606020203" pitchFamily="18" charset="0"/>
              </a:rPr>
              <a:t>MỪNG</a:t>
            </a:r>
            <a:r>
              <a:rPr lang="en-US" sz="4800" b="1" cap="none" spc="0" dirty="0">
                <a:ln/>
                <a:solidFill>
                  <a:schemeClr val="accent4"/>
                </a:solidFill>
                <a:effectLst/>
                <a:latin typeface="Bodoni MT Black" panose="02070A03080606020203" pitchFamily="18" charset="0"/>
              </a:rPr>
              <a:t> </a:t>
            </a:r>
            <a:r>
              <a:rPr lang="en-US" sz="4800" b="1" cap="none" spc="0" dirty="0" err="1">
                <a:ln/>
                <a:solidFill>
                  <a:schemeClr val="accent4"/>
                </a:solidFill>
                <a:effectLst/>
                <a:latin typeface="Bodoni MT Black" panose="02070A03080606020203" pitchFamily="18" charset="0"/>
              </a:rPr>
              <a:t>QUÝ</a:t>
            </a:r>
            <a:r>
              <a:rPr lang="en-US" sz="4800" b="1" cap="none" spc="0" dirty="0">
                <a:ln/>
                <a:solidFill>
                  <a:schemeClr val="accent4"/>
                </a:solidFill>
                <a:effectLst/>
                <a:latin typeface="Bodoni MT Black" panose="02070A03080606020203" pitchFamily="18" charset="0"/>
              </a:rPr>
              <a:t> </a:t>
            </a:r>
            <a:r>
              <a:rPr lang="en-US" sz="4800" b="1" cap="none" spc="0" dirty="0" err="1">
                <a:ln/>
                <a:solidFill>
                  <a:schemeClr val="accent4"/>
                </a:solidFill>
                <a:effectLst/>
                <a:latin typeface="Bodoni MT Black" panose="02070A03080606020203" pitchFamily="18" charset="0"/>
              </a:rPr>
              <a:t>THẦY</a:t>
            </a:r>
            <a:r>
              <a:rPr lang="en-US" sz="4800" b="1" cap="none" spc="0" dirty="0">
                <a:ln/>
                <a:solidFill>
                  <a:schemeClr val="accent4"/>
                </a:solidFill>
                <a:effectLst/>
                <a:latin typeface="Bodoni MT Black" panose="02070A03080606020203" pitchFamily="18" charset="0"/>
              </a:rPr>
              <a:t> </a:t>
            </a:r>
            <a:r>
              <a:rPr lang="en-US" sz="4800" b="1" cap="none" spc="0" dirty="0" err="1">
                <a:ln/>
                <a:solidFill>
                  <a:schemeClr val="accent4"/>
                </a:solidFill>
                <a:effectLst/>
                <a:latin typeface="Bodoni MT Black" panose="02070A03080606020203" pitchFamily="18" charset="0"/>
              </a:rPr>
              <a:t>CÔ</a:t>
            </a:r>
            <a:r>
              <a:rPr lang="en-US" sz="4800" b="1" cap="none" spc="0" dirty="0">
                <a:ln/>
                <a:solidFill>
                  <a:schemeClr val="accent4"/>
                </a:solidFill>
                <a:effectLst/>
                <a:latin typeface="Bodoni MT Black" panose="02070A03080606020203" pitchFamily="18" charset="0"/>
              </a:rPr>
              <a:t> </a:t>
            </a:r>
          </a:p>
          <a:p>
            <a:pPr algn="ctr"/>
            <a:r>
              <a:rPr lang="en-US" sz="4800" b="1" cap="none" spc="0" dirty="0" err="1">
                <a:ln/>
                <a:solidFill>
                  <a:schemeClr val="accent4"/>
                </a:solidFill>
                <a:effectLst/>
                <a:latin typeface="Bodoni MT Black" panose="02070A03080606020203" pitchFamily="18" charset="0"/>
              </a:rPr>
              <a:t>ĐẾN</a:t>
            </a:r>
            <a:r>
              <a:rPr lang="en-US" sz="4800" b="1" cap="none" spc="0" dirty="0">
                <a:ln/>
                <a:solidFill>
                  <a:schemeClr val="accent4"/>
                </a:solidFill>
                <a:effectLst/>
                <a:latin typeface="Bodoni MT Black" panose="02070A03080606020203" pitchFamily="18" charset="0"/>
              </a:rPr>
              <a:t> </a:t>
            </a:r>
            <a:r>
              <a:rPr lang="en-US" sz="4800" b="1" cap="none" spc="0" dirty="0" err="1">
                <a:ln/>
                <a:solidFill>
                  <a:schemeClr val="accent4"/>
                </a:solidFill>
                <a:effectLst/>
                <a:latin typeface="Bodoni MT Black" panose="02070A03080606020203" pitchFamily="18" charset="0"/>
              </a:rPr>
              <a:t>THĂM</a:t>
            </a:r>
            <a:r>
              <a:rPr lang="en-US" sz="4800" b="1" cap="none" spc="0" dirty="0">
                <a:ln/>
                <a:solidFill>
                  <a:schemeClr val="accent4"/>
                </a:solidFill>
                <a:effectLst/>
                <a:latin typeface="Bodoni MT Black" panose="02070A03080606020203" pitchFamily="18" charset="0"/>
              </a:rPr>
              <a:t> </a:t>
            </a:r>
            <a:r>
              <a:rPr lang="en-US" sz="4800" b="1" cap="none" spc="0">
                <a:ln/>
                <a:solidFill>
                  <a:schemeClr val="accent4"/>
                </a:solidFill>
                <a:effectLst/>
                <a:latin typeface="Bodoni MT Black" panose="02070A03080606020203" pitchFamily="18" charset="0"/>
              </a:rPr>
              <a:t>LỚP</a:t>
            </a:r>
            <a:endParaRPr lang="en-US" sz="4800" b="1" cap="none" spc="0" dirty="0">
              <a:ln/>
              <a:solidFill>
                <a:schemeClr val="accent4"/>
              </a:solidFill>
              <a:effectLst/>
              <a:latin typeface="Bodoni MT Black" panose="02070A03080606020203" pitchFamily="18" charset="0"/>
            </a:endParaRPr>
          </a:p>
        </p:txBody>
      </p:sp>
    </p:spTree>
    <p:extLst>
      <p:ext uri="{BB962C8B-B14F-4D97-AF65-F5344CB8AC3E}">
        <p14:creationId xmlns:p14="http://schemas.microsoft.com/office/powerpoint/2010/main" val="20654927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AutoShape 2" descr="hình nền thỏi và đồng tiền vàng – Gold | Hình nền, Vàng, Hìn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Snip Diagonal Corner Rectangle 3"/>
          <p:cNvSpPr/>
          <p:nvPr/>
        </p:nvSpPr>
        <p:spPr>
          <a:xfrm>
            <a:off x="1061582" y="597099"/>
            <a:ext cx="9927193" cy="1772563"/>
          </a:xfrm>
          <a:prstGeom prst="snip2DiagRect">
            <a:avLst/>
          </a:prstGeom>
          <a:solidFill>
            <a:schemeClr val="accent3">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dirty="0">
                <a:solidFill>
                  <a:schemeClr val="tx1"/>
                </a:solidFill>
                <a:latin typeface="+mj-lt"/>
              </a:rPr>
              <a:t>Câu 7. </a:t>
            </a:r>
            <a:r>
              <a:rPr lang="vi-VN" sz="3200" dirty="0">
                <a:solidFill>
                  <a:schemeClr val="tx1"/>
                </a:solidFill>
                <a:latin typeface="+mj-lt"/>
              </a:rPr>
              <a:t>Câu ca dao </a:t>
            </a:r>
            <a:r>
              <a:rPr lang="vi-VN" sz="3200" i="1" dirty="0">
                <a:solidFill>
                  <a:schemeClr val="tx1"/>
                </a:solidFill>
                <a:latin typeface="+mj-lt"/>
              </a:rPr>
              <a:t>“Thuyền ơi có nhớ bến chăng/ Bến thì một dạ khăng khăng đợi thuyền” </a:t>
            </a:r>
            <a:r>
              <a:rPr lang="vi-VN" sz="3200" dirty="0">
                <a:solidFill>
                  <a:schemeClr val="tx1"/>
                </a:solidFill>
                <a:latin typeface="+mj-lt"/>
              </a:rPr>
              <a:t>sử dụng biện pháp tu từ gì ?</a:t>
            </a:r>
            <a:endParaRPr lang="en-US" sz="3200" dirty="0">
              <a:solidFill>
                <a:schemeClr val="tx1"/>
              </a:solidFill>
              <a:latin typeface="+mj-lt"/>
            </a:endParaRPr>
          </a:p>
        </p:txBody>
      </p:sp>
      <p:sp>
        <p:nvSpPr>
          <p:cNvPr id="5" name="Rectangle 4"/>
          <p:cNvSpPr/>
          <p:nvPr/>
        </p:nvSpPr>
        <p:spPr>
          <a:xfrm>
            <a:off x="6081977" y="3814834"/>
            <a:ext cx="4906798" cy="770816"/>
          </a:xfrm>
          <a:prstGeom prst="rect">
            <a:avLst/>
          </a:prstGeom>
          <a:solidFill>
            <a:schemeClr val="accent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dirty="0">
                <a:solidFill>
                  <a:schemeClr val="tx1"/>
                </a:solidFill>
              </a:rPr>
              <a:t>B. So sánh</a:t>
            </a:r>
          </a:p>
        </p:txBody>
      </p:sp>
      <p:sp>
        <p:nvSpPr>
          <p:cNvPr id="6" name="Rectangle 5"/>
          <p:cNvSpPr/>
          <p:nvPr/>
        </p:nvSpPr>
        <p:spPr>
          <a:xfrm>
            <a:off x="1061582" y="3814834"/>
            <a:ext cx="4906798" cy="770816"/>
          </a:xfrm>
          <a:prstGeom prst="rect">
            <a:avLst/>
          </a:prstGeom>
          <a:solidFill>
            <a:schemeClr val="accent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vi-VN" sz="3200" dirty="0">
                <a:solidFill>
                  <a:schemeClr val="tx1"/>
                </a:solidFill>
              </a:rPr>
              <a:t>A</a:t>
            </a:r>
            <a:r>
              <a:rPr lang="vi-VN" sz="3200" dirty="0">
                <a:solidFill>
                  <a:schemeClr val="tx1"/>
                </a:solidFill>
                <a:latin typeface="+mj-lt"/>
              </a:rPr>
              <a:t>. </a:t>
            </a:r>
            <a:r>
              <a:rPr lang="vi-VN" sz="3200" dirty="0">
                <a:solidFill>
                  <a:schemeClr val="tx1"/>
                </a:solidFill>
              </a:rPr>
              <a:t>Ẩn dụ</a:t>
            </a:r>
            <a:endParaRPr kumimoji="0" lang="vi-VN" sz="6000" b="0" i="0" u="none" strike="noStrike" kern="1200" cap="none" spc="0" normalizeH="0" baseline="0" noProof="0" dirty="0">
              <a:ln>
                <a:noFill/>
              </a:ln>
              <a:solidFill>
                <a:prstClr val="black"/>
              </a:solidFill>
              <a:effectLst/>
              <a:uLnTx/>
              <a:uFillTx/>
              <a:cs typeface="Times New Roman" pitchFamily="18" charset="0"/>
            </a:endParaRPr>
          </a:p>
        </p:txBody>
      </p:sp>
      <p:sp>
        <p:nvSpPr>
          <p:cNvPr id="7" name="Rectangle 6"/>
          <p:cNvSpPr/>
          <p:nvPr/>
        </p:nvSpPr>
        <p:spPr>
          <a:xfrm>
            <a:off x="1061582" y="4891054"/>
            <a:ext cx="4906798" cy="770816"/>
          </a:xfrm>
          <a:prstGeom prst="rect">
            <a:avLst/>
          </a:prstGeom>
          <a:solidFill>
            <a:schemeClr val="accent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dirty="0">
                <a:solidFill>
                  <a:schemeClr val="tx1"/>
                </a:solidFill>
              </a:rPr>
              <a:t>C. Hoán dụ</a:t>
            </a:r>
          </a:p>
        </p:txBody>
      </p:sp>
      <p:sp>
        <p:nvSpPr>
          <p:cNvPr id="8" name="Rectangle 7"/>
          <p:cNvSpPr/>
          <p:nvPr/>
        </p:nvSpPr>
        <p:spPr>
          <a:xfrm>
            <a:off x="6081977" y="4895243"/>
            <a:ext cx="4906798" cy="770816"/>
          </a:xfrm>
          <a:prstGeom prst="rect">
            <a:avLst/>
          </a:prstGeom>
          <a:solidFill>
            <a:schemeClr val="accent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dirty="0">
                <a:solidFill>
                  <a:schemeClr val="tx1"/>
                </a:solidFill>
              </a:rPr>
              <a:t>D. Nhân hóa</a:t>
            </a:r>
            <a:endParaRPr lang="en-US" sz="3200" dirty="0">
              <a:solidFill>
                <a:schemeClr val="tx1"/>
              </a:solidFill>
            </a:endParaRPr>
          </a:p>
        </p:txBody>
      </p:sp>
    </p:spTree>
    <p:extLst>
      <p:ext uri="{BB962C8B-B14F-4D97-AF65-F5344CB8AC3E}">
        <p14:creationId xmlns:p14="http://schemas.microsoft.com/office/powerpoint/2010/main" val="4889410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6"/>
                    </p:tgtEl>
                  </p:cond>
                </p:stCondLst>
                <p:endSync evt="end" delay="0">
                  <p:rtn val="all"/>
                </p:endSync>
                <p:childTnLst>
                  <p:par>
                    <p:cTn id="11" fill="hold">
                      <p:stCondLst>
                        <p:cond delay="0"/>
                      </p:stCondLst>
                      <p:childTnLst>
                        <p:par>
                          <p:cTn id="12" fill="hold">
                            <p:stCondLst>
                              <p:cond delay="0"/>
                            </p:stCondLst>
                            <p:childTnLst>
                              <p:par>
                                <p:cTn id="13" presetID="1" presetClass="emph" presetSubtype="2" fill="hold" nodeType="clickEffect">
                                  <p:stCondLst>
                                    <p:cond delay="0"/>
                                  </p:stCondLst>
                                  <p:childTnLst>
                                    <p:animClr clrSpc="rgb" dir="cw">
                                      <p:cBhvr>
                                        <p:cTn id="14" dur="2000" fill="hold"/>
                                        <p:tgtEl>
                                          <p:spTgt spid="6"/>
                                        </p:tgtEl>
                                        <p:attrNameLst>
                                          <p:attrName>fillcolor</p:attrName>
                                        </p:attrNameLst>
                                      </p:cBhvr>
                                      <p:to>
                                        <a:srgbClr val="00B050"/>
                                      </p:to>
                                    </p:animClr>
                                    <p:set>
                                      <p:cBhvr>
                                        <p:cTn id="15" dur="2000" fill="hold"/>
                                        <p:tgtEl>
                                          <p:spTgt spid="6"/>
                                        </p:tgtEl>
                                        <p:attrNameLst>
                                          <p:attrName>fill.type</p:attrName>
                                        </p:attrNameLst>
                                      </p:cBhvr>
                                      <p:to>
                                        <p:strVal val="solid"/>
                                      </p:to>
                                    </p:set>
                                    <p:set>
                                      <p:cBhvr>
                                        <p:cTn id="16" dur="2000" fill="hold"/>
                                        <p:tgtEl>
                                          <p:spTgt spid="6"/>
                                        </p:tgtEl>
                                        <p:attrNameLst>
                                          <p:attrName>fill.on</p:attrName>
                                        </p:attrNameLst>
                                      </p:cBhvr>
                                      <p:to>
                                        <p:strVal val="true"/>
                                      </p:to>
                                    </p:set>
                                  </p:childTnLst>
                                  <p:subTnLst>
                                    <p:audio>
                                      <p:cMediaNode>
                                        <p:cTn display="0" masterRel="sameClick">
                                          <p:stCondLst>
                                            <p:cond evt="begin" delay="0">
                                              <p:tn val="13"/>
                                            </p:cond>
                                          </p:stCondLst>
                                          <p:endCondLst>
                                            <p:cond evt="onStopAudio" delay="0">
                                              <p:tgtEl>
                                                <p:sldTgt/>
                                              </p:tgtEl>
                                            </p:cond>
                                          </p:endCondLst>
                                        </p:cTn>
                                        <p:tgtEl>
                                          <p:sndTgt r:embed="rId2" name="Am_thanh_tra_loi_Dung_chinh_xac-www_tiengdong_com.wav"/>
                                        </p:tgtEl>
                                      </p:cMediaNode>
                                    </p:audio>
                                  </p:subTnLst>
                                </p:cTn>
                              </p:par>
                            </p:childTnLst>
                          </p:cTn>
                        </p:par>
                      </p:childTnLst>
                    </p:cTn>
                  </p:par>
                </p:childTnLst>
              </p:cTn>
              <p:nextCondLst>
                <p:cond evt="onClick" delay="0">
                  <p:tgtEl>
                    <p:spTgt spid="6"/>
                  </p:tgtEl>
                </p:cond>
              </p:nextCondLst>
            </p:seq>
            <p:seq concurrent="1" nextAc="seek">
              <p:cTn id="17" restart="whenNotActive" fill="hold" evtFilter="cancelBubble" nodeType="interactiveSeq">
                <p:stCondLst>
                  <p:cond evt="onClick" delay="0">
                    <p:tgtEl>
                      <p:spTgt spid="5"/>
                    </p:tgtEl>
                  </p:cond>
                </p:stCondLst>
                <p:endSync evt="end" delay="0">
                  <p:rtn val="all"/>
                </p:endSync>
                <p:childTnLst>
                  <p:par>
                    <p:cTn id="18" fill="hold">
                      <p:stCondLst>
                        <p:cond delay="0"/>
                      </p:stCondLst>
                      <p:childTnLst>
                        <p:par>
                          <p:cTn id="19" fill="hold">
                            <p:stCondLst>
                              <p:cond delay="0"/>
                            </p:stCondLst>
                            <p:childTnLst>
                              <p:par>
                                <p:cTn id="20" presetID="1" presetClass="emph" presetSubtype="2" fill="hold" nodeType="clickEffect">
                                  <p:stCondLst>
                                    <p:cond delay="0"/>
                                  </p:stCondLst>
                                  <p:childTnLst>
                                    <p:animClr clrSpc="rgb" dir="cw">
                                      <p:cBhvr>
                                        <p:cTn id="21" dur="2000" fill="hold"/>
                                        <p:tgtEl>
                                          <p:spTgt spid="5"/>
                                        </p:tgtEl>
                                        <p:attrNameLst>
                                          <p:attrName>fillcolor</p:attrName>
                                        </p:attrNameLst>
                                      </p:cBhvr>
                                      <p:to>
                                        <a:schemeClr val="accent2"/>
                                      </p:to>
                                    </p:animClr>
                                    <p:set>
                                      <p:cBhvr>
                                        <p:cTn id="22" dur="2000" fill="hold"/>
                                        <p:tgtEl>
                                          <p:spTgt spid="5"/>
                                        </p:tgtEl>
                                        <p:attrNameLst>
                                          <p:attrName>fill.type</p:attrName>
                                        </p:attrNameLst>
                                      </p:cBhvr>
                                      <p:to>
                                        <p:strVal val="solid"/>
                                      </p:to>
                                    </p:set>
                                    <p:set>
                                      <p:cBhvr>
                                        <p:cTn id="23" dur="2000" fill="hold"/>
                                        <p:tgtEl>
                                          <p:spTgt spid="5"/>
                                        </p:tgtEl>
                                        <p:attrNameLst>
                                          <p:attrName>fill.on</p:attrName>
                                        </p:attrNameLst>
                                      </p:cBhvr>
                                      <p:to>
                                        <p:strVal val="true"/>
                                      </p:to>
                                    </p:set>
                                  </p:childTnLst>
                                  <p:subTnLst>
                                    <p:audio>
                                      <p:cMediaNode>
                                        <p:cTn display="0" masterRel="sameClick">
                                          <p:stCondLst>
                                            <p:cond evt="begin" delay="0">
                                              <p:tn val="20"/>
                                            </p:cond>
                                          </p:stCondLst>
                                          <p:endCondLst>
                                            <p:cond evt="onStopAudio" delay="0">
                                              <p:tgtEl>
                                                <p:sldTgt/>
                                              </p:tgtEl>
                                            </p:cond>
                                          </p:endCondLst>
                                        </p:cTn>
                                        <p:tgtEl>
                                          <p:sndTgt r:embed="rId3" name="tieng_bao_sai-www_tiengdong_com.wav"/>
                                        </p:tgtEl>
                                      </p:cMediaNode>
                                    </p:audio>
                                  </p:subTnLst>
                                </p:cTn>
                              </p:par>
                            </p:childTnLst>
                          </p:cTn>
                        </p:par>
                      </p:childTnLst>
                    </p:cTn>
                  </p:par>
                </p:childTnLst>
              </p:cTn>
              <p:nextCondLst>
                <p:cond evt="onClick" delay="0">
                  <p:tgtEl>
                    <p:spTgt spid="5"/>
                  </p:tgtEl>
                </p:cond>
              </p:nextCondLst>
            </p:seq>
            <p:seq concurrent="1" nextAc="seek">
              <p:cTn id="24" restart="whenNotActive" fill="hold" evtFilter="cancelBubble" nodeType="interactiveSeq">
                <p:stCondLst>
                  <p:cond evt="onClick" delay="0">
                    <p:tgtEl>
                      <p:spTgt spid="7"/>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7"/>
                                        </p:tgtEl>
                                        <p:attrNameLst>
                                          <p:attrName>fillcolor</p:attrName>
                                        </p:attrNameLst>
                                      </p:cBhvr>
                                      <p:to>
                                        <a:schemeClr val="accent2"/>
                                      </p:to>
                                    </p:animClr>
                                    <p:set>
                                      <p:cBhvr>
                                        <p:cTn id="29" dur="2000" fill="hold"/>
                                        <p:tgtEl>
                                          <p:spTgt spid="7"/>
                                        </p:tgtEl>
                                        <p:attrNameLst>
                                          <p:attrName>fill.type</p:attrName>
                                        </p:attrNameLst>
                                      </p:cBhvr>
                                      <p:to>
                                        <p:strVal val="solid"/>
                                      </p:to>
                                    </p:set>
                                    <p:set>
                                      <p:cBhvr>
                                        <p:cTn id="30" dur="2000" fill="hold"/>
                                        <p:tgtEl>
                                          <p:spTgt spid="7"/>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3" name="tieng_bao_sai-www_tiengdong_com.wav"/>
                                        </p:tgtEl>
                                      </p:cMediaNode>
                                    </p:audio>
                                  </p:subTnLst>
                                </p:cTn>
                              </p:par>
                            </p:childTnLst>
                          </p:cTn>
                        </p:par>
                      </p:childTnLst>
                    </p:cTn>
                  </p:par>
                </p:childTnLst>
              </p:cTn>
              <p:nextCondLst>
                <p:cond evt="onClick" delay="0">
                  <p:tgtEl>
                    <p:spTgt spid="7"/>
                  </p:tgtEl>
                </p:cond>
              </p:nextCondLst>
            </p:seq>
            <p:seq concurrent="1" nextAc="seek">
              <p:cTn id="31" restart="whenNotActive" fill="hold" evtFilter="cancelBubble" nodeType="interactiveSeq">
                <p:stCondLst>
                  <p:cond evt="onClick" delay="0">
                    <p:tgtEl>
                      <p:spTgt spid="8"/>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2000" fill="hold"/>
                                        <p:tgtEl>
                                          <p:spTgt spid="8"/>
                                        </p:tgtEl>
                                        <p:attrNameLst>
                                          <p:attrName>fillcolor</p:attrName>
                                        </p:attrNameLst>
                                      </p:cBhvr>
                                      <p:to>
                                        <a:schemeClr val="accent2"/>
                                      </p:to>
                                    </p:animClr>
                                    <p:set>
                                      <p:cBhvr>
                                        <p:cTn id="36" dur="2000" fill="hold"/>
                                        <p:tgtEl>
                                          <p:spTgt spid="8"/>
                                        </p:tgtEl>
                                        <p:attrNameLst>
                                          <p:attrName>fill.type</p:attrName>
                                        </p:attrNameLst>
                                      </p:cBhvr>
                                      <p:to>
                                        <p:strVal val="solid"/>
                                      </p:to>
                                    </p:set>
                                    <p:set>
                                      <p:cBhvr>
                                        <p:cTn id="37" dur="2000" fill="hold"/>
                                        <p:tgtEl>
                                          <p:spTgt spid="8"/>
                                        </p:tgtEl>
                                        <p:attrNameLst>
                                          <p:attrName>fill.on</p:attrName>
                                        </p:attrNameLst>
                                      </p:cBhvr>
                                      <p:to>
                                        <p:strVal val="true"/>
                                      </p:to>
                                    </p:set>
                                  </p:childTnLst>
                                  <p:subTnLst>
                                    <p:audio>
                                      <p:cMediaNode>
                                        <p:cTn display="0" masterRel="sameClick">
                                          <p:stCondLst>
                                            <p:cond evt="begin" delay="0">
                                              <p:tn val="34"/>
                                            </p:cond>
                                          </p:stCondLst>
                                          <p:endCondLst>
                                            <p:cond evt="onStopAudio" delay="0">
                                              <p:tgtEl>
                                                <p:sldTgt/>
                                              </p:tgtEl>
                                            </p:cond>
                                          </p:endCondLst>
                                        </p:cTn>
                                        <p:tgtEl>
                                          <p:sndTgt r:embed="rId3" name="tieng_bao_sai-www_tiengdong_com.wav"/>
                                        </p:tgtEl>
                                      </p:cMediaNode>
                                    </p:audio>
                                  </p:subTnLst>
                                </p:cTn>
                              </p:par>
                            </p:childTnLst>
                          </p:cTn>
                        </p:par>
                      </p:childTnLst>
                    </p:cTn>
                  </p:par>
                </p:childTnLst>
              </p:cTn>
              <p:nextCondLst>
                <p:cond evt="onClick" delay="0">
                  <p:tgtEl>
                    <p:spTgt spid="8"/>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AutoShape 2" descr="hình nền thỏi và đồng tiền vàng – Gold | Hình nền, Vàng, Hìn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Snip Diagonal Corner Rectangle 3"/>
          <p:cNvSpPr/>
          <p:nvPr/>
        </p:nvSpPr>
        <p:spPr>
          <a:xfrm>
            <a:off x="1118380" y="587863"/>
            <a:ext cx="9927193" cy="1772563"/>
          </a:xfrm>
          <a:prstGeom prst="snip2DiagRect">
            <a:avLst/>
          </a:prstGeom>
          <a:solidFill>
            <a:schemeClr val="tx2">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dirty="0">
                <a:latin typeface="+mj-lt"/>
              </a:rPr>
              <a:t>Câu 8.</a:t>
            </a:r>
            <a:r>
              <a:rPr lang="vi-VN" sz="3200" dirty="0">
                <a:latin typeface="+mj-lt"/>
              </a:rPr>
              <a:t> Câu thơ sau sử dụng biện pháp tu từ nào?</a:t>
            </a:r>
            <a:endParaRPr lang="en-US" sz="3200" dirty="0">
              <a:latin typeface="+mj-lt"/>
            </a:endParaRPr>
          </a:p>
          <a:p>
            <a:r>
              <a:rPr lang="vi-VN" sz="3200" dirty="0">
                <a:latin typeface="+mj-lt"/>
              </a:rPr>
              <a:t>                     “</a:t>
            </a:r>
            <a:r>
              <a:rPr lang="vi-VN" sz="3200" i="1" dirty="0">
                <a:latin typeface="+mj-lt"/>
              </a:rPr>
              <a:t>Tình em như sao khuya</a:t>
            </a:r>
            <a:endParaRPr lang="en-US" sz="3200" dirty="0">
              <a:latin typeface="+mj-lt"/>
            </a:endParaRPr>
          </a:p>
          <a:p>
            <a:r>
              <a:rPr lang="vi-VN" sz="3200" i="1" dirty="0">
                <a:latin typeface="+mj-lt"/>
              </a:rPr>
              <a:t>                       Rải hạt vàng chi chít”</a:t>
            </a:r>
            <a:endParaRPr lang="en-US" sz="3200" dirty="0">
              <a:latin typeface="+mj-lt"/>
            </a:endParaRPr>
          </a:p>
        </p:txBody>
      </p:sp>
      <p:sp>
        <p:nvSpPr>
          <p:cNvPr id="5" name="Rectangle 4"/>
          <p:cNvSpPr/>
          <p:nvPr/>
        </p:nvSpPr>
        <p:spPr>
          <a:xfrm>
            <a:off x="1061582" y="3903559"/>
            <a:ext cx="4906798" cy="770816"/>
          </a:xfrm>
          <a:prstGeom prst="rect">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vi-VN" sz="3200" dirty="0">
                <a:solidFill>
                  <a:schemeClr val="tx1"/>
                </a:solidFill>
                <a:latin typeface="+mj-lt"/>
              </a:rPr>
              <a:t>A. Ẩn dụ </a:t>
            </a:r>
            <a:endParaRPr kumimoji="0" lang="vi-VN" sz="6000" b="0" i="0" u="none" strike="noStrike" kern="1200" cap="none" spc="0" normalizeH="0" baseline="0" noProof="0" dirty="0">
              <a:ln>
                <a:noFill/>
              </a:ln>
              <a:solidFill>
                <a:schemeClr val="tx1"/>
              </a:solidFill>
              <a:effectLst/>
              <a:uLnTx/>
              <a:uFillTx/>
              <a:latin typeface="+mj-lt"/>
              <a:cs typeface="Times New Roman" pitchFamily="18" charset="0"/>
            </a:endParaRPr>
          </a:p>
        </p:txBody>
      </p:sp>
      <p:sp>
        <p:nvSpPr>
          <p:cNvPr id="6" name="Rectangle 5"/>
          <p:cNvSpPr/>
          <p:nvPr/>
        </p:nvSpPr>
        <p:spPr>
          <a:xfrm>
            <a:off x="6081977" y="3907748"/>
            <a:ext cx="4906798" cy="770816"/>
          </a:xfrm>
          <a:prstGeom prst="rect">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vi-VN" sz="3200" dirty="0">
                <a:solidFill>
                  <a:schemeClr val="tx1"/>
                </a:solidFill>
                <a:latin typeface="+mj-lt"/>
              </a:rPr>
              <a:t>B. So sánh</a:t>
            </a:r>
            <a:endParaRPr kumimoji="0" lang="vi-VN" sz="6000" b="0" i="0" u="none" strike="noStrike" kern="1200" cap="none" spc="0" normalizeH="0" baseline="0" noProof="0" dirty="0">
              <a:ln>
                <a:noFill/>
              </a:ln>
              <a:solidFill>
                <a:prstClr val="black"/>
              </a:solidFill>
              <a:effectLst/>
              <a:uLnTx/>
              <a:uFillTx/>
              <a:latin typeface="+mj-lt"/>
              <a:cs typeface="Times New Roman" pitchFamily="18" charset="0"/>
            </a:endParaRPr>
          </a:p>
        </p:txBody>
      </p:sp>
      <p:sp>
        <p:nvSpPr>
          <p:cNvPr id="7" name="Rectangle 6"/>
          <p:cNvSpPr/>
          <p:nvPr/>
        </p:nvSpPr>
        <p:spPr>
          <a:xfrm>
            <a:off x="1061582" y="4891054"/>
            <a:ext cx="4906798" cy="770816"/>
          </a:xfrm>
          <a:prstGeom prst="rect">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vi-VN" sz="3200" dirty="0">
                <a:solidFill>
                  <a:schemeClr val="tx1"/>
                </a:solidFill>
                <a:latin typeface="+mj-lt"/>
              </a:rPr>
              <a:t>C. Hoán dụ</a:t>
            </a:r>
            <a:endParaRPr kumimoji="0" lang="vi-VN" sz="6000" b="0" i="0" u="none" strike="noStrike" kern="1200" cap="none" spc="0" normalizeH="0" baseline="0" noProof="0" dirty="0">
              <a:ln>
                <a:noFill/>
              </a:ln>
              <a:solidFill>
                <a:prstClr val="black"/>
              </a:solidFill>
              <a:effectLst/>
              <a:uLnTx/>
              <a:uFillTx/>
              <a:latin typeface="+mj-lt"/>
              <a:cs typeface="Times New Roman" pitchFamily="18" charset="0"/>
            </a:endParaRPr>
          </a:p>
        </p:txBody>
      </p:sp>
      <p:sp>
        <p:nvSpPr>
          <p:cNvPr id="8" name="Rectangle 7"/>
          <p:cNvSpPr/>
          <p:nvPr/>
        </p:nvSpPr>
        <p:spPr>
          <a:xfrm>
            <a:off x="6081977" y="4895243"/>
            <a:ext cx="4906798" cy="770816"/>
          </a:xfrm>
          <a:prstGeom prst="rect">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dirty="0">
                <a:solidFill>
                  <a:schemeClr val="tx1"/>
                </a:solidFill>
                <a:latin typeface="+mj-lt"/>
              </a:rPr>
              <a:t>D. Nhân hóa</a:t>
            </a:r>
            <a:endParaRPr lang="en-US" sz="3200" dirty="0">
              <a:solidFill>
                <a:schemeClr val="tx1"/>
              </a:solidFill>
              <a:latin typeface="+mj-lt"/>
            </a:endParaRPr>
          </a:p>
        </p:txBody>
      </p:sp>
    </p:spTree>
    <p:extLst>
      <p:ext uri="{BB962C8B-B14F-4D97-AF65-F5344CB8AC3E}">
        <p14:creationId xmlns:p14="http://schemas.microsoft.com/office/powerpoint/2010/main" val="5466387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5"/>
                    </p:tgtEl>
                  </p:cond>
                </p:stCondLst>
                <p:endSync evt="end" delay="0">
                  <p:rtn val="all"/>
                </p:endSync>
                <p:childTnLst>
                  <p:par>
                    <p:cTn id="11" fill="hold">
                      <p:stCondLst>
                        <p:cond delay="0"/>
                      </p:stCondLst>
                      <p:childTnLst>
                        <p:par>
                          <p:cTn id="12" fill="hold">
                            <p:stCondLst>
                              <p:cond delay="0"/>
                            </p:stCondLst>
                            <p:childTnLst>
                              <p:par>
                                <p:cTn id="13" presetID="1" presetClass="emph" presetSubtype="2" fill="hold" nodeType="clickEffect">
                                  <p:stCondLst>
                                    <p:cond delay="0"/>
                                  </p:stCondLst>
                                  <p:childTnLst>
                                    <p:animClr clrSpc="rgb" dir="cw">
                                      <p:cBhvr>
                                        <p:cTn id="14" dur="2000" fill="hold"/>
                                        <p:tgtEl>
                                          <p:spTgt spid="5"/>
                                        </p:tgtEl>
                                        <p:attrNameLst>
                                          <p:attrName>fillcolor</p:attrName>
                                        </p:attrNameLst>
                                      </p:cBhvr>
                                      <p:to>
                                        <a:srgbClr val="FF0000"/>
                                      </p:to>
                                    </p:animClr>
                                    <p:set>
                                      <p:cBhvr>
                                        <p:cTn id="15" dur="2000" fill="hold"/>
                                        <p:tgtEl>
                                          <p:spTgt spid="5"/>
                                        </p:tgtEl>
                                        <p:attrNameLst>
                                          <p:attrName>fill.type</p:attrName>
                                        </p:attrNameLst>
                                      </p:cBhvr>
                                      <p:to>
                                        <p:strVal val="solid"/>
                                      </p:to>
                                    </p:set>
                                    <p:set>
                                      <p:cBhvr>
                                        <p:cTn id="16" dur="2000" fill="hold"/>
                                        <p:tgtEl>
                                          <p:spTgt spid="5"/>
                                        </p:tgtEl>
                                        <p:attrNameLst>
                                          <p:attrName>fill.on</p:attrName>
                                        </p:attrNameLst>
                                      </p:cBhvr>
                                      <p:to>
                                        <p:strVal val="true"/>
                                      </p:to>
                                    </p:set>
                                  </p:childTnLst>
                                  <p:subTnLst>
                                    <p:audio>
                                      <p:cMediaNode>
                                        <p:cTn display="0" masterRel="sameClick">
                                          <p:stCondLst>
                                            <p:cond evt="begin" delay="0">
                                              <p:tn val="13"/>
                                            </p:cond>
                                          </p:stCondLst>
                                          <p:endCondLst>
                                            <p:cond evt="onStopAudio" delay="0">
                                              <p:tgtEl>
                                                <p:sldTgt/>
                                              </p:tgtEl>
                                            </p:cond>
                                          </p:endCondLst>
                                        </p:cTn>
                                        <p:tgtEl>
                                          <p:sndTgt r:embed="rId2" name="tieng_bao_sai-www_tiengdong_com.wav"/>
                                        </p:tgtEl>
                                      </p:cMediaNode>
                                    </p:audio>
                                  </p:subTnLst>
                                </p:cTn>
                              </p:par>
                            </p:childTnLst>
                          </p:cTn>
                        </p:par>
                      </p:childTnLst>
                    </p:cTn>
                  </p:par>
                </p:childTnLst>
              </p:cTn>
              <p:nextCondLst>
                <p:cond evt="onClick" delay="0">
                  <p:tgtEl>
                    <p:spTgt spid="5"/>
                  </p:tgtEl>
                </p:cond>
              </p:nextCondLst>
            </p:seq>
            <p:seq concurrent="1" nextAc="seek">
              <p:cTn id="17" restart="whenNotActive" fill="hold" evtFilter="cancelBubble" nodeType="interactiveSeq">
                <p:stCondLst>
                  <p:cond evt="onClick" delay="0">
                    <p:tgtEl>
                      <p:spTgt spid="6"/>
                    </p:tgtEl>
                  </p:cond>
                </p:stCondLst>
                <p:endSync evt="end" delay="0">
                  <p:rtn val="all"/>
                </p:endSync>
                <p:childTnLst>
                  <p:par>
                    <p:cTn id="18" fill="hold">
                      <p:stCondLst>
                        <p:cond delay="0"/>
                      </p:stCondLst>
                      <p:childTnLst>
                        <p:par>
                          <p:cTn id="19" fill="hold">
                            <p:stCondLst>
                              <p:cond delay="0"/>
                            </p:stCondLst>
                            <p:childTnLst>
                              <p:par>
                                <p:cTn id="20" presetID="1" presetClass="emph" presetSubtype="2" fill="hold" nodeType="clickEffect">
                                  <p:stCondLst>
                                    <p:cond delay="0"/>
                                  </p:stCondLst>
                                  <p:childTnLst>
                                    <p:animClr clrSpc="rgb" dir="cw">
                                      <p:cBhvr>
                                        <p:cTn id="21" dur="2000" fill="hold"/>
                                        <p:tgtEl>
                                          <p:spTgt spid="6"/>
                                        </p:tgtEl>
                                        <p:attrNameLst>
                                          <p:attrName>fillcolor</p:attrName>
                                        </p:attrNameLst>
                                      </p:cBhvr>
                                      <p:to>
                                        <a:srgbClr val="00B050"/>
                                      </p:to>
                                    </p:animClr>
                                    <p:set>
                                      <p:cBhvr>
                                        <p:cTn id="22" dur="2000" fill="hold"/>
                                        <p:tgtEl>
                                          <p:spTgt spid="6"/>
                                        </p:tgtEl>
                                        <p:attrNameLst>
                                          <p:attrName>fill.type</p:attrName>
                                        </p:attrNameLst>
                                      </p:cBhvr>
                                      <p:to>
                                        <p:strVal val="solid"/>
                                      </p:to>
                                    </p:set>
                                    <p:set>
                                      <p:cBhvr>
                                        <p:cTn id="23" dur="2000" fill="hold"/>
                                        <p:tgtEl>
                                          <p:spTgt spid="6"/>
                                        </p:tgtEl>
                                        <p:attrNameLst>
                                          <p:attrName>fill.on</p:attrName>
                                        </p:attrNameLst>
                                      </p:cBhvr>
                                      <p:to>
                                        <p:strVal val="true"/>
                                      </p:to>
                                    </p:set>
                                  </p:childTnLst>
                                  <p:subTnLst>
                                    <p:audio>
                                      <p:cMediaNode>
                                        <p:cTn display="0" masterRel="sameClick">
                                          <p:stCondLst>
                                            <p:cond evt="begin" delay="0">
                                              <p:tn val="20"/>
                                            </p:cond>
                                          </p:stCondLst>
                                          <p:endCondLst>
                                            <p:cond evt="onStopAudio" delay="0">
                                              <p:tgtEl>
                                                <p:sldTgt/>
                                              </p:tgtEl>
                                            </p:cond>
                                          </p:endCondLst>
                                        </p:cTn>
                                        <p:tgtEl>
                                          <p:sndTgt r:embed="rId3" name="Am_thanh_tra_loi_Dung_chinh_xac-www_tiengdong_com.wav"/>
                                        </p:tgtEl>
                                      </p:cMediaNode>
                                    </p:audio>
                                  </p:subTnLst>
                                </p:cTn>
                              </p:par>
                            </p:childTnLst>
                          </p:cTn>
                        </p:par>
                      </p:childTnLst>
                    </p:cTn>
                  </p:par>
                </p:childTnLst>
              </p:cTn>
              <p:nextCondLst>
                <p:cond evt="onClick" delay="0">
                  <p:tgtEl>
                    <p:spTgt spid="6"/>
                  </p:tgtEl>
                </p:cond>
              </p:nextCondLst>
            </p:seq>
            <p:seq concurrent="1" nextAc="seek">
              <p:cTn id="24" restart="whenNotActive" fill="hold" evtFilter="cancelBubble" nodeType="interactiveSeq">
                <p:stCondLst>
                  <p:cond evt="onClick" delay="0">
                    <p:tgtEl>
                      <p:spTgt spid="7"/>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7"/>
                                        </p:tgtEl>
                                        <p:attrNameLst>
                                          <p:attrName>fillcolor</p:attrName>
                                        </p:attrNameLst>
                                      </p:cBhvr>
                                      <p:to>
                                        <a:srgbClr val="FF0000"/>
                                      </p:to>
                                    </p:animClr>
                                    <p:set>
                                      <p:cBhvr>
                                        <p:cTn id="29" dur="2000" fill="hold"/>
                                        <p:tgtEl>
                                          <p:spTgt spid="7"/>
                                        </p:tgtEl>
                                        <p:attrNameLst>
                                          <p:attrName>fill.type</p:attrName>
                                        </p:attrNameLst>
                                      </p:cBhvr>
                                      <p:to>
                                        <p:strVal val="solid"/>
                                      </p:to>
                                    </p:set>
                                    <p:set>
                                      <p:cBhvr>
                                        <p:cTn id="30" dur="2000" fill="hold"/>
                                        <p:tgtEl>
                                          <p:spTgt spid="7"/>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2" name="tieng_bao_sai-www_tiengdong_com.wav"/>
                                        </p:tgtEl>
                                      </p:cMediaNode>
                                    </p:audio>
                                  </p:subTnLst>
                                </p:cTn>
                              </p:par>
                            </p:childTnLst>
                          </p:cTn>
                        </p:par>
                      </p:childTnLst>
                    </p:cTn>
                  </p:par>
                </p:childTnLst>
              </p:cTn>
              <p:nextCondLst>
                <p:cond evt="onClick" delay="0">
                  <p:tgtEl>
                    <p:spTgt spid="7"/>
                  </p:tgtEl>
                </p:cond>
              </p:nextCondLst>
            </p:seq>
            <p:seq concurrent="1" nextAc="seek">
              <p:cTn id="31" restart="whenNotActive" fill="hold" evtFilter="cancelBubble" nodeType="interactiveSeq">
                <p:stCondLst>
                  <p:cond evt="onClick" delay="0">
                    <p:tgtEl>
                      <p:spTgt spid="8"/>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2000" fill="hold"/>
                                        <p:tgtEl>
                                          <p:spTgt spid="8"/>
                                        </p:tgtEl>
                                        <p:attrNameLst>
                                          <p:attrName>fillcolor</p:attrName>
                                        </p:attrNameLst>
                                      </p:cBhvr>
                                      <p:to>
                                        <a:srgbClr val="FF0000"/>
                                      </p:to>
                                    </p:animClr>
                                    <p:set>
                                      <p:cBhvr>
                                        <p:cTn id="36" dur="2000" fill="hold"/>
                                        <p:tgtEl>
                                          <p:spTgt spid="8"/>
                                        </p:tgtEl>
                                        <p:attrNameLst>
                                          <p:attrName>fill.type</p:attrName>
                                        </p:attrNameLst>
                                      </p:cBhvr>
                                      <p:to>
                                        <p:strVal val="solid"/>
                                      </p:to>
                                    </p:set>
                                    <p:set>
                                      <p:cBhvr>
                                        <p:cTn id="37" dur="2000" fill="hold"/>
                                        <p:tgtEl>
                                          <p:spTgt spid="8"/>
                                        </p:tgtEl>
                                        <p:attrNameLst>
                                          <p:attrName>fill.on</p:attrName>
                                        </p:attrNameLst>
                                      </p:cBhvr>
                                      <p:to>
                                        <p:strVal val="true"/>
                                      </p:to>
                                    </p:set>
                                  </p:childTnLst>
                                  <p:subTnLst>
                                    <p:audio>
                                      <p:cMediaNode>
                                        <p:cTn display="0" masterRel="sameClick">
                                          <p:stCondLst>
                                            <p:cond evt="begin" delay="0">
                                              <p:tn val="34"/>
                                            </p:cond>
                                          </p:stCondLst>
                                          <p:endCondLst>
                                            <p:cond evt="onStopAudio" delay="0">
                                              <p:tgtEl>
                                                <p:sldTgt/>
                                              </p:tgtEl>
                                            </p:cond>
                                          </p:endCondLst>
                                        </p:cTn>
                                        <p:tgtEl>
                                          <p:sndTgt r:embed="rId2" name="tieng_bao_sai-www_tiengdong_com.wav"/>
                                        </p:tgtEl>
                                      </p:cMediaNode>
                                    </p:audio>
                                  </p:subTnLst>
                                </p:cTn>
                              </p:par>
                            </p:childTnLst>
                          </p:cTn>
                        </p:par>
                      </p:childTnLst>
                    </p:cTn>
                  </p:par>
                </p:childTnLst>
              </p:cTn>
              <p:nextCondLst>
                <p:cond evt="onClick" delay="0">
                  <p:tgtEl>
                    <p:spTgt spid="8"/>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2365" y="0"/>
            <a:ext cx="12025744" cy="6858000"/>
          </a:xfr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6600" b="4786"/>
          <a:stretch/>
        </p:blipFill>
        <p:spPr>
          <a:xfrm>
            <a:off x="715279" y="101602"/>
            <a:ext cx="10927695" cy="2322944"/>
          </a:xfrm>
          <a:prstGeom prst="rect">
            <a:avLst/>
          </a:prstGeom>
        </p:spPr>
      </p:pic>
      <p:sp>
        <p:nvSpPr>
          <p:cNvPr id="6" name="Rectangle 5"/>
          <p:cNvSpPr/>
          <p:nvPr/>
        </p:nvSpPr>
        <p:spPr>
          <a:xfrm>
            <a:off x="122852" y="2886947"/>
            <a:ext cx="12112548" cy="1754326"/>
          </a:xfrm>
          <a:prstGeom prst="rect">
            <a:avLst/>
          </a:prstGeom>
        </p:spPr>
        <p:txBody>
          <a:bodyPr wrap="none">
            <a:spAutoFit/>
          </a:bodyPr>
          <a:lstStyle/>
          <a:p>
            <a:pPr algn="ctr"/>
            <a:r>
              <a:rPr lang="vi-VN" sz="5400" b="1" dirty="0">
                <a:solidFill>
                  <a:srgbClr val="0070C0"/>
                </a:solidFill>
                <a:effectLst/>
                <a:latin typeface="Times New Roman" panose="02020603050405020304" pitchFamily="18" charset="0"/>
                <a:ea typeface="Times New Roman" panose="02020603050405020304" pitchFamily="18" charset="0"/>
                <a:cs typeface="Calibri" panose="020F0502020204030204" pitchFamily="34" charset="0"/>
              </a:rPr>
              <a:t>ÔN TẬP </a:t>
            </a:r>
            <a:endParaRPr lang="en-US" sz="5400" b="1" dirty="0">
              <a:solidFill>
                <a:srgbClr val="0070C0"/>
              </a:solidFill>
              <a:effectLst/>
              <a:latin typeface="Times New Roman" panose="02020603050405020304" pitchFamily="18" charset="0"/>
              <a:ea typeface="Times New Roman" panose="02020603050405020304" pitchFamily="18" charset="0"/>
              <a:cs typeface="Calibri" panose="020F0502020204030204" pitchFamily="34" charset="0"/>
            </a:endParaRPr>
          </a:p>
          <a:p>
            <a:pPr algn="ctr"/>
            <a:r>
              <a:rPr lang="vi-VN" sz="5400" b="1" dirty="0">
                <a:solidFill>
                  <a:srgbClr val="0070C0"/>
                </a:solidFill>
                <a:effectLst/>
                <a:latin typeface="Times New Roman" panose="02020603050405020304" pitchFamily="18" charset="0"/>
                <a:ea typeface="Times New Roman" panose="02020603050405020304" pitchFamily="18" charset="0"/>
                <a:cs typeface="Calibri" panose="020F0502020204030204" pitchFamily="34" charset="0"/>
              </a:rPr>
              <a:t>CÁC BIỆN PHÁP </a:t>
            </a:r>
            <a:r>
              <a:rPr lang="en-US" sz="5400" b="1" dirty="0">
                <a:solidFill>
                  <a:srgbClr val="0070C0"/>
                </a:solidFill>
                <a:effectLst/>
                <a:latin typeface="Times New Roman" panose="02020603050405020304" pitchFamily="18" charset="0"/>
                <a:ea typeface="Times New Roman" panose="02020603050405020304" pitchFamily="18" charset="0"/>
                <a:cs typeface="Calibri" panose="020F0502020204030204" pitchFamily="34" charset="0"/>
              </a:rPr>
              <a:t>TU </a:t>
            </a:r>
            <a:r>
              <a:rPr lang="en-US" sz="5400" b="1" dirty="0" err="1">
                <a:solidFill>
                  <a:srgbClr val="0070C0"/>
                </a:solidFill>
                <a:effectLst/>
                <a:latin typeface="Times New Roman" panose="02020603050405020304" pitchFamily="18" charset="0"/>
                <a:ea typeface="Times New Roman" panose="02020603050405020304" pitchFamily="18" charset="0"/>
                <a:cs typeface="Calibri" panose="020F0502020204030204" pitchFamily="34" charset="0"/>
              </a:rPr>
              <a:t>TỪ</a:t>
            </a:r>
            <a:r>
              <a:rPr lang="en-US" sz="5400" b="1" dirty="0">
                <a:solidFill>
                  <a:srgbClr val="0070C0"/>
                </a:solidFill>
                <a:effectLst/>
                <a:latin typeface="Times New Roman" panose="02020603050405020304" pitchFamily="18" charset="0"/>
                <a:ea typeface="Times New Roman" panose="02020603050405020304" pitchFamily="18" charset="0"/>
                <a:cs typeface="Calibri" panose="020F0502020204030204" pitchFamily="34" charset="0"/>
              </a:rPr>
              <a:t> </a:t>
            </a:r>
            <a:r>
              <a:rPr lang="vi-VN" sz="5400" b="1" dirty="0">
                <a:solidFill>
                  <a:srgbClr val="0070C0"/>
                </a:solidFill>
                <a:effectLst/>
                <a:latin typeface="Times New Roman" panose="02020603050405020304" pitchFamily="18" charset="0"/>
                <a:ea typeface="Times New Roman" panose="02020603050405020304" pitchFamily="18" charset="0"/>
                <a:cs typeface="Calibri" panose="020F0502020204030204" pitchFamily="34" charset="0"/>
              </a:rPr>
              <a:t>TIẾNG VIỆT</a:t>
            </a:r>
            <a:endParaRPr lang="en-US" sz="5400" dirty="0">
              <a:solidFill>
                <a:srgbClr val="0070C0"/>
              </a:solidFill>
            </a:endParaRPr>
          </a:p>
        </p:txBody>
      </p:sp>
    </p:spTree>
    <p:extLst>
      <p:ext uri="{BB962C8B-B14F-4D97-AF65-F5344CB8AC3E}">
        <p14:creationId xmlns:p14="http://schemas.microsoft.com/office/powerpoint/2010/main" val="7354540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6292" y="914399"/>
            <a:ext cx="9291781" cy="5216381"/>
          </a:xfrm>
          <a:prstGeom prst="rect">
            <a:avLst/>
          </a:prstGeom>
          <a:ln w="228600" cap="sq" cmpd="thickThin">
            <a:solidFill>
              <a:srgbClr val="000000"/>
            </a:solidFill>
            <a:prstDash val="solid"/>
            <a:miter lim="800000"/>
          </a:ln>
          <a:effectLst>
            <a:innerShdw blurRad="76200">
              <a:srgbClr val="000000"/>
            </a:innerShdw>
          </a:effectLst>
        </p:spPr>
      </p:pic>
      <p:sp>
        <p:nvSpPr>
          <p:cNvPr id="5" name="Rectangle 4"/>
          <p:cNvSpPr/>
          <p:nvPr/>
        </p:nvSpPr>
        <p:spPr>
          <a:xfrm>
            <a:off x="3499277" y="2793100"/>
            <a:ext cx="5953040" cy="2123658"/>
          </a:xfrm>
          <a:prstGeom prst="rect">
            <a:avLst/>
          </a:prstGeom>
        </p:spPr>
        <p:txBody>
          <a:bodyPr wrap="none">
            <a:spAutoFit/>
          </a:bodyPr>
          <a:lstStyle/>
          <a:p>
            <a:pPr algn="ctr"/>
            <a:r>
              <a:rPr lang="en-US" sz="6600" b="1" dirty="0">
                <a:solidFill>
                  <a:srgbClr val="0070C0"/>
                </a:solidFill>
                <a:effectLst/>
                <a:latin typeface="Times New Roman" panose="02020603050405020304" pitchFamily="18" charset="0"/>
                <a:ea typeface="Times New Roman" panose="02020603050405020304" pitchFamily="18" charset="0"/>
                <a:cs typeface="Calibri" panose="020F0502020204030204" pitchFamily="34" charset="0"/>
              </a:rPr>
              <a:t>HÌNH THÀNH </a:t>
            </a:r>
          </a:p>
          <a:p>
            <a:pPr algn="ctr"/>
            <a:r>
              <a:rPr lang="en-US" sz="6600" b="1" dirty="0">
                <a:solidFill>
                  <a:srgbClr val="0070C0"/>
                </a:solidFill>
                <a:effectLst/>
                <a:latin typeface="Times New Roman" panose="02020603050405020304" pitchFamily="18" charset="0"/>
                <a:ea typeface="Times New Roman" panose="02020603050405020304" pitchFamily="18" charset="0"/>
                <a:cs typeface="Calibri" panose="020F0502020204030204" pitchFamily="34" charset="0"/>
              </a:rPr>
              <a:t>KIẾN THỨC </a:t>
            </a:r>
            <a:endParaRPr lang="en-US" sz="6600" dirty="0">
              <a:solidFill>
                <a:srgbClr val="0070C0"/>
              </a:solidFill>
            </a:endParaRPr>
          </a:p>
        </p:txBody>
      </p:sp>
    </p:spTree>
    <p:extLst>
      <p:ext uri="{BB962C8B-B14F-4D97-AF65-F5344CB8AC3E}">
        <p14:creationId xmlns:p14="http://schemas.microsoft.com/office/powerpoint/2010/main" val="5943761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858000"/>
          </a:xfrm>
        </p:spPr>
      </p:pic>
      <p:sp>
        <p:nvSpPr>
          <p:cNvPr id="3" name="Rectangle 2"/>
          <p:cNvSpPr/>
          <p:nvPr/>
        </p:nvSpPr>
        <p:spPr>
          <a:xfrm>
            <a:off x="1870364" y="2697019"/>
            <a:ext cx="9157854" cy="1190839"/>
          </a:xfrm>
          <a:prstGeom prst="rect">
            <a:avLst/>
          </a:prstGeom>
        </p:spPr>
        <p:txBody>
          <a:bodyPr wrap="square">
            <a:spAutoFit/>
          </a:bodyPr>
          <a:lstStyle/>
          <a:p>
            <a:pPr>
              <a:lnSpc>
                <a:spcPct val="130000"/>
              </a:lnSpc>
              <a:spcAft>
                <a:spcPts val="0"/>
              </a:spcAft>
            </a:pPr>
            <a:r>
              <a:rPr lang="en-US" sz="6000" b="1" dirty="0">
                <a:solidFill>
                  <a:srgbClr val="FF0000"/>
                </a:solidFill>
                <a:latin typeface="Times New Roman" panose="02020603050405020304" pitchFamily="18" charset="0"/>
                <a:ea typeface="Arial" panose="020B0604020202020204" pitchFamily="34" charset="0"/>
                <a:cs typeface="Calibri" panose="020F0502020204030204" pitchFamily="34" charset="0"/>
              </a:rPr>
              <a:t>I. </a:t>
            </a:r>
            <a:r>
              <a:rPr lang="en-US" sz="6000" b="1" dirty="0" err="1">
                <a:solidFill>
                  <a:srgbClr val="FF0000"/>
                </a:solidFill>
                <a:latin typeface="Times New Roman" panose="02020603050405020304" pitchFamily="18" charset="0"/>
                <a:ea typeface="Arial" panose="020B0604020202020204" pitchFamily="34" charset="0"/>
                <a:cs typeface="Calibri" panose="020F0502020204030204" pitchFamily="34" charset="0"/>
              </a:rPr>
              <a:t>ÔN</a:t>
            </a:r>
            <a:r>
              <a:rPr lang="en-US" sz="6000" b="1" dirty="0">
                <a:solidFill>
                  <a:srgbClr val="FF0000"/>
                </a:solidFill>
                <a:latin typeface="Times New Roman" panose="02020603050405020304" pitchFamily="18" charset="0"/>
                <a:ea typeface="Arial" panose="020B0604020202020204" pitchFamily="34" charset="0"/>
                <a:cs typeface="Calibri" panose="020F0502020204030204" pitchFamily="34" charset="0"/>
              </a:rPr>
              <a:t> </a:t>
            </a:r>
            <a:r>
              <a:rPr lang="en-US" sz="6000" b="1" dirty="0" err="1">
                <a:solidFill>
                  <a:srgbClr val="FF0000"/>
                </a:solidFill>
                <a:latin typeface="Times New Roman" panose="02020603050405020304" pitchFamily="18" charset="0"/>
                <a:ea typeface="Arial" panose="020B0604020202020204" pitchFamily="34" charset="0"/>
                <a:cs typeface="Calibri" panose="020F0502020204030204" pitchFamily="34" charset="0"/>
              </a:rPr>
              <a:t>TẬP</a:t>
            </a:r>
            <a:r>
              <a:rPr lang="en-US" sz="6000" b="1" dirty="0">
                <a:solidFill>
                  <a:srgbClr val="FF0000"/>
                </a:solidFill>
                <a:latin typeface="Times New Roman" panose="02020603050405020304" pitchFamily="18" charset="0"/>
                <a:ea typeface="Arial" panose="020B0604020202020204" pitchFamily="34" charset="0"/>
                <a:cs typeface="Calibri" panose="020F0502020204030204" pitchFamily="34" charset="0"/>
              </a:rPr>
              <a:t> </a:t>
            </a:r>
            <a:r>
              <a:rPr lang="en-US" sz="6000" b="1" dirty="0" err="1">
                <a:solidFill>
                  <a:srgbClr val="FF0000"/>
                </a:solidFill>
                <a:latin typeface="Times New Roman" panose="02020603050405020304" pitchFamily="18" charset="0"/>
                <a:ea typeface="Arial" panose="020B0604020202020204" pitchFamily="34" charset="0"/>
                <a:cs typeface="Calibri" panose="020F0502020204030204" pitchFamily="34" charset="0"/>
              </a:rPr>
              <a:t>LÝ</a:t>
            </a:r>
            <a:r>
              <a:rPr lang="en-US" sz="6000" b="1" dirty="0">
                <a:solidFill>
                  <a:srgbClr val="FF0000"/>
                </a:solidFill>
                <a:latin typeface="Times New Roman" panose="02020603050405020304" pitchFamily="18" charset="0"/>
                <a:ea typeface="Arial" panose="020B0604020202020204" pitchFamily="34" charset="0"/>
                <a:cs typeface="Calibri" panose="020F0502020204030204" pitchFamily="34" charset="0"/>
              </a:rPr>
              <a:t> THUYẾT</a:t>
            </a:r>
            <a:endParaRPr lang="en-US" sz="6000"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657591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2001" cy="6927273"/>
          </a:xfrm>
        </p:spPr>
      </p:pic>
      <p:sp>
        <p:nvSpPr>
          <p:cNvPr id="7" name="Rectangle 6"/>
          <p:cNvSpPr/>
          <p:nvPr/>
        </p:nvSpPr>
        <p:spPr>
          <a:xfrm>
            <a:off x="3047998" y="675246"/>
            <a:ext cx="8437419" cy="4278094"/>
          </a:xfrm>
          <a:prstGeom prst="rect">
            <a:avLst/>
          </a:prstGeom>
        </p:spPr>
        <p:txBody>
          <a:bodyPr wrap="square">
            <a:spAutoFit/>
          </a:bodyPr>
          <a:lstStyle/>
          <a:p>
            <a:pPr algn="ctr">
              <a:lnSpc>
                <a:spcPct val="130000"/>
              </a:lnSpc>
              <a:spcAft>
                <a:spcPts val="0"/>
              </a:spcAft>
            </a:pPr>
            <a:r>
              <a:rPr lang="en-US" sz="3200" b="1" dirty="0" err="1">
                <a:solidFill>
                  <a:srgbClr val="FF0000"/>
                </a:solidFill>
                <a:latin typeface="Times New Roman" panose="02020603050405020304" pitchFamily="18" charset="0"/>
                <a:ea typeface="Times New Roman" panose="02020603050405020304" pitchFamily="18" charset="0"/>
                <a:cs typeface="Calibri" panose="020F0502020204030204" pitchFamily="34" charset="0"/>
              </a:rPr>
              <a:t>THẢO</a:t>
            </a:r>
            <a:r>
              <a:rPr lang="en-US" sz="3200" b="1" dirty="0">
                <a:solidFill>
                  <a:srgbClr val="FF0000"/>
                </a:solidFill>
                <a:latin typeface="Times New Roman" panose="02020603050405020304" pitchFamily="18" charset="0"/>
                <a:ea typeface="Times New Roman" panose="02020603050405020304" pitchFamily="18" charset="0"/>
                <a:cs typeface="Calibri" panose="020F0502020204030204" pitchFamily="34" charset="0"/>
              </a:rPr>
              <a:t> </a:t>
            </a:r>
            <a:r>
              <a:rPr lang="en-US" sz="3200" b="1" dirty="0" err="1">
                <a:solidFill>
                  <a:srgbClr val="FF0000"/>
                </a:solidFill>
                <a:latin typeface="Times New Roman" panose="02020603050405020304" pitchFamily="18" charset="0"/>
                <a:ea typeface="Times New Roman" panose="02020603050405020304" pitchFamily="18" charset="0"/>
                <a:cs typeface="Calibri" panose="020F0502020204030204" pitchFamily="34" charset="0"/>
              </a:rPr>
              <a:t>LUẬN</a:t>
            </a:r>
            <a:endParaRPr lang="en-US" sz="3200" b="1" dirty="0">
              <a:solidFill>
                <a:srgbClr val="FF0000"/>
              </a:solidFill>
              <a:latin typeface="Times New Roman" panose="02020603050405020304" pitchFamily="18" charset="0"/>
              <a:ea typeface="Times New Roman" panose="02020603050405020304" pitchFamily="18" charset="0"/>
              <a:cs typeface="Calibri" panose="020F0502020204030204" pitchFamily="34" charset="0"/>
            </a:endParaRPr>
          </a:p>
          <a:p>
            <a:pPr algn="just">
              <a:lnSpc>
                <a:spcPct val="130000"/>
              </a:lnSpc>
              <a:spcAft>
                <a:spcPts val="0"/>
              </a:spcAft>
            </a:pPr>
            <a:r>
              <a:rPr lang="en-US" sz="3200" i="1" dirty="0" err="1">
                <a:solidFill>
                  <a:schemeClr val="accent4">
                    <a:lumMod val="60000"/>
                    <a:lumOff val="40000"/>
                  </a:schemeClr>
                </a:solidFill>
                <a:highlight>
                  <a:srgbClr val="808000"/>
                </a:highlight>
                <a:latin typeface="Times New Roman" panose="02020603050405020304" pitchFamily="18" charset="0"/>
                <a:ea typeface="Times New Roman" panose="02020603050405020304" pitchFamily="18" charset="0"/>
                <a:cs typeface="Calibri" panose="020F0502020204030204" pitchFamily="34" charset="0"/>
              </a:rPr>
              <a:t>PHIẾU</a:t>
            </a:r>
            <a:r>
              <a:rPr lang="en-US" sz="3200" i="1" dirty="0">
                <a:solidFill>
                  <a:schemeClr val="accent4">
                    <a:lumMod val="60000"/>
                    <a:lumOff val="40000"/>
                  </a:schemeClr>
                </a:solidFill>
                <a:highlight>
                  <a:srgbClr val="808000"/>
                </a:highlight>
                <a:latin typeface="Times New Roman" panose="02020603050405020304" pitchFamily="18" charset="0"/>
                <a:ea typeface="Times New Roman" panose="02020603050405020304" pitchFamily="18" charset="0"/>
                <a:cs typeface="Calibri" panose="020F0502020204030204" pitchFamily="34" charset="0"/>
              </a:rPr>
              <a:t> </a:t>
            </a:r>
            <a:r>
              <a:rPr lang="en-US" sz="3200" i="1" dirty="0" err="1">
                <a:solidFill>
                  <a:schemeClr val="accent4">
                    <a:lumMod val="60000"/>
                    <a:lumOff val="40000"/>
                  </a:schemeClr>
                </a:solidFill>
                <a:highlight>
                  <a:srgbClr val="808000"/>
                </a:highlight>
                <a:latin typeface="Times New Roman" panose="02020603050405020304" pitchFamily="18" charset="0"/>
                <a:ea typeface="Times New Roman" panose="02020603050405020304" pitchFamily="18" charset="0"/>
                <a:cs typeface="Calibri" panose="020F0502020204030204" pitchFamily="34" charset="0"/>
              </a:rPr>
              <a:t>HỌC</a:t>
            </a:r>
            <a:r>
              <a:rPr lang="en-US" sz="3200" i="1" dirty="0">
                <a:solidFill>
                  <a:schemeClr val="accent4">
                    <a:lumMod val="60000"/>
                    <a:lumOff val="40000"/>
                  </a:schemeClr>
                </a:solidFill>
                <a:highlight>
                  <a:srgbClr val="808000"/>
                </a:highlight>
                <a:latin typeface="Times New Roman" panose="02020603050405020304" pitchFamily="18" charset="0"/>
                <a:ea typeface="Times New Roman" panose="02020603050405020304" pitchFamily="18" charset="0"/>
                <a:cs typeface="Calibri" panose="020F0502020204030204" pitchFamily="34" charset="0"/>
              </a:rPr>
              <a:t> </a:t>
            </a:r>
            <a:r>
              <a:rPr lang="en-US" sz="3200" i="1" dirty="0" err="1">
                <a:solidFill>
                  <a:schemeClr val="accent4">
                    <a:lumMod val="60000"/>
                    <a:lumOff val="40000"/>
                  </a:schemeClr>
                </a:solidFill>
                <a:highlight>
                  <a:srgbClr val="808000"/>
                </a:highlight>
                <a:latin typeface="Times New Roman" panose="02020603050405020304" pitchFamily="18" charset="0"/>
                <a:ea typeface="Times New Roman" panose="02020603050405020304" pitchFamily="18" charset="0"/>
                <a:cs typeface="Calibri" panose="020F0502020204030204" pitchFamily="34" charset="0"/>
              </a:rPr>
              <a:t>TẬP</a:t>
            </a:r>
            <a:r>
              <a:rPr lang="en-US" sz="3200" i="1" dirty="0">
                <a:solidFill>
                  <a:schemeClr val="accent4">
                    <a:lumMod val="60000"/>
                    <a:lumOff val="40000"/>
                  </a:schemeClr>
                </a:solidFill>
                <a:highlight>
                  <a:srgbClr val="808000"/>
                </a:highlight>
                <a:latin typeface="Times New Roman" panose="02020603050405020304" pitchFamily="18" charset="0"/>
                <a:ea typeface="Times New Roman" panose="02020603050405020304" pitchFamily="18" charset="0"/>
                <a:cs typeface="Calibri" panose="020F0502020204030204" pitchFamily="34" charset="0"/>
              </a:rPr>
              <a:t> </a:t>
            </a:r>
            <a:r>
              <a:rPr lang="en-US" sz="3200" i="1" dirty="0" err="1">
                <a:solidFill>
                  <a:schemeClr val="accent4">
                    <a:lumMod val="60000"/>
                    <a:lumOff val="40000"/>
                  </a:schemeClr>
                </a:solidFill>
                <a:highlight>
                  <a:srgbClr val="808000"/>
                </a:highlight>
                <a:latin typeface="Times New Roman" panose="02020603050405020304" pitchFamily="18" charset="0"/>
                <a:ea typeface="Times New Roman" panose="02020603050405020304" pitchFamily="18" charset="0"/>
                <a:cs typeface="Calibri" panose="020F0502020204030204" pitchFamily="34" charset="0"/>
              </a:rPr>
              <a:t>SỐ</a:t>
            </a:r>
            <a:r>
              <a:rPr lang="en-US" sz="3200" i="1" dirty="0">
                <a:solidFill>
                  <a:schemeClr val="accent4">
                    <a:lumMod val="60000"/>
                    <a:lumOff val="40000"/>
                  </a:schemeClr>
                </a:solidFill>
                <a:highlight>
                  <a:srgbClr val="808000"/>
                </a:highlight>
                <a:latin typeface="Times New Roman" panose="02020603050405020304" pitchFamily="18" charset="0"/>
                <a:ea typeface="Times New Roman" panose="02020603050405020304" pitchFamily="18" charset="0"/>
                <a:cs typeface="Calibri" panose="020F0502020204030204" pitchFamily="34" charset="0"/>
              </a:rPr>
              <a:t> 1</a:t>
            </a:r>
          </a:p>
          <a:p>
            <a:pPr algn="just">
              <a:lnSpc>
                <a:spcPct val="130000"/>
              </a:lnSpc>
              <a:spcAft>
                <a:spcPts val="0"/>
              </a:spcAft>
            </a:pPr>
            <a:r>
              <a:rPr lang="en-US" sz="3200" dirty="0" err="1">
                <a:solidFill>
                  <a:srgbClr val="0D0D0D"/>
                </a:solidFill>
                <a:latin typeface="Times New Roman" panose="02020603050405020304" pitchFamily="18" charset="0"/>
                <a:ea typeface="Times New Roman" panose="02020603050405020304" pitchFamily="18" charset="0"/>
                <a:cs typeface="Calibri" panose="020F0502020204030204" pitchFamily="34" charset="0"/>
              </a:rPr>
              <a:t>Trong</a:t>
            </a:r>
            <a:r>
              <a:rPr lang="en-US" sz="3200" dirty="0">
                <a:solidFill>
                  <a:srgbClr val="0D0D0D"/>
                </a:solidFill>
                <a:latin typeface="Times New Roman" panose="02020603050405020304" pitchFamily="18" charset="0"/>
                <a:ea typeface="Times New Roman" panose="02020603050405020304" pitchFamily="18" charset="0"/>
                <a:cs typeface="Calibri" panose="020F0502020204030204" pitchFamily="34" charset="0"/>
              </a:rPr>
              <a:t> </a:t>
            </a:r>
            <a:r>
              <a:rPr lang="en-US" sz="3200" dirty="0" err="1">
                <a:solidFill>
                  <a:srgbClr val="0D0D0D"/>
                </a:solidFill>
                <a:latin typeface="Times New Roman" panose="02020603050405020304" pitchFamily="18" charset="0"/>
                <a:ea typeface="Times New Roman" panose="02020603050405020304" pitchFamily="18" charset="0"/>
                <a:cs typeface="Calibri" panose="020F0502020204030204" pitchFamily="34" charset="0"/>
              </a:rPr>
              <a:t>thời</a:t>
            </a:r>
            <a:r>
              <a:rPr lang="en-US" sz="3200" dirty="0">
                <a:solidFill>
                  <a:srgbClr val="0D0D0D"/>
                </a:solidFill>
                <a:latin typeface="Times New Roman" panose="02020603050405020304" pitchFamily="18" charset="0"/>
                <a:ea typeface="Times New Roman" panose="02020603050405020304" pitchFamily="18" charset="0"/>
                <a:cs typeface="Calibri" panose="020F0502020204030204" pitchFamily="34" charset="0"/>
              </a:rPr>
              <a:t> </a:t>
            </a:r>
            <a:r>
              <a:rPr lang="en-US" sz="3200" dirty="0" err="1">
                <a:solidFill>
                  <a:srgbClr val="0D0D0D"/>
                </a:solidFill>
                <a:latin typeface="Times New Roman" panose="02020603050405020304" pitchFamily="18" charset="0"/>
                <a:ea typeface="Times New Roman" panose="02020603050405020304" pitchFamily="18" charset="0"/>
                <a:cs typeface="Calibri" panose="020F0502020204030204" pitchFamily="34" charset="0"/>
              </a:rPr>
              <a:t>gian</a:t>
            </a:r>
            <a:r>
              <a:rPr lang="en-US" sz="3200" dirty="0">
                <a:solidFill>
                  <a:srgbClr val="0D0D0D"/>
                </a:solidFill>
                <a:latin typeface="Times New Roman" panose="02020603050405020304" pitchFamily="18" charset="0"/>
                <a:ea typeface="Times New Roman" panose="02020603050405020304" pitchFamily="18" charset="0"/>
                <a:cs typeface="Calibri" panose="020F0502020204030204" pitchFamily="34" charset="0"/>
              </a:rPr>
              <a:t> </a:t>
            </a:r>
            <a:r>
              <a:rPr lang="en-US" sz="3200" dirty="0" err="1">
                <a:solidFill>
                  <a:srgbClr val="0D0D0D"/>
                </a:solidFill>
                <a:latin typeface="Times New Roman" panose="02020603050405020304" pitchFamily="18" charset="0"/>
                <a:ea typeface="Times New Roman" panose="02020603050405020304" pitchFamily="18" charset="0"/>
                <a:cs typeface="Calibri" panose="020F0502020204030204" pitchFamily="34" charset="0"/>
              </a:rPr>
              <a:t>tối</a:t>
            </a:r>
            <a:r>
              <a:rPr lang="en-US" sz="3200" dirty="0">
                <a:solidFill>
                  <a:srgbClr val="0D0D0D"/>
                </a:solidFill>
                <a:latin typeface="Times New Roman" panose="02020603050405020304" pitchFamily="18" charset="0"/>
                <a:ea typeface="Times New Roman" panose="02020603050405020304" pitchFamily="18" charset="0"/>
                <a:cs typeface="Calibri" panose="020F0502020204030204" pitchFamily="34" charset="0"/>
              </a:rPr>
              <a:t> </a:t>
            </a:r>
            <a:r>
              <a:rPr lang="en-US" sz="3200" dirty="0" err="1">
                <a:solidFill>
                  <a:srgbClr val="0D0D0D"/>
                </a:solidFill>
                <a:latin typeface="Times New Roman" panose="02020603050405020304" pitchFamily="18" charset="0"/>
                <a:ea typeface="Times New Roman" panose="02020603050405020304" pitchFamily="18" charset="0"/>
                <a:cs typeface="Calibri" panose="020F0502020204030204" pitchFamily="34" charset="0"/>
              </a:rPr>
              <a:t>đa</a:t>
            </a:r>
            <a:r>
              <a:rPr lang="en-US" sz="3200" dirty="0">
                <a:solidFill>
                  <a:srgbClr val="0D0D0D"/>
                </a:solidFill>
                <a:latin typeface="Times New Roman" panose="02020603050405020304" pitchFamily="18" charset="0"/>
                <a:ea typeface="Times New Roman" panose="02020603050405020304" pitchFamily="18" charset="0"/>
                <a:cs typeface="Calibri" panose="020F0502020204030204" pitchFamily="34" charset="0"/>
              </a:rPr>
              <a:t> 03 </a:t>
            </a:r>
            <a:r>
              <a:rPr lang="en-US" sz="3200" dirty="0" err="1">
                <a:solidFill>
                  <a:srgbClr val="0D0D0D"/>
                </a:solidFill>
                <a:latin typeface="Times New Roman" panose="02020603050405020304" pitchFamily="18" charset="0"/>
                <a:ea typeface="Times New Roman" panose="02020603050405020304" pitchFamily="18" charset="0"/>
                <a:cs typeface="Calibri" panose="020F0502020204030204" pitchFamily="34" charset="0"/>
              </a:rPr>
              <a:t>phút</a:t>
            </a:r>
            <a:r>
              <a:rPr lang="en-US" sz="3200" dirty="0">
                <a:solidFill>
                  <a:srgbClr val="0D0D0D"/>
                </a:solidFill>
                <a:latin typeface="Times New Roman" panose="02020603050405020304" pitchFamily="18" charset="0"/>
                <a:ea typeface="Times New Roman" panose="02020603050405020304" pitchFamily="18" charset="0"/>
                <a:cs typeface="Calibri" panose="020F0502020204030204" pitchFamily="34" charset="0"/>
              </a:rPr>
              <a:t>, </a:t>
            </a:r>
            <a:r>
              <a:rPr lang="en-US" sz="3200" dirty="0" err="1">
                <a:solidFill>
                  <a:srgbClr val="0D0D0D"/>
                </a:solidFill>
                <a:latin typeface="Times New Roman" panose="02020603050405020304" pitchFamily="18" charset="0"/>
                <a:ea typeface="Times New Roman" panose="02020603050405020304" pitchFamily="18" charset="0"/>
                <a:cs typeface="Calibri" panose="020F0502020204030204" pitchFamily="34" charset="0"/>
              </a:rPr>
              <a:t>các</a:t>
            </a:r>
            <a:r>
              <a:rPr lang="en-US" sz="3200" dirty="0">
                <a:solidFill>
                  <a:srgbClr val="0D0D0D"/>
                </a:solidFill>
                <a:latin typeface="Times New Roman" panose="02020603050405020304" pitchFamily="18" charset="0"/>
                <a:ea typeface="Times New Roman" panose="02020603050405020304" pitchFamily="18" charset="0"/>
                <a:cs typeface="Calibri" panose="020F0502020204030204" pitchFamily="34" charset="0"/>
              </a:rPr>
              <a:t> </a:t>
            </a:r>
            <a:r>
              <a:rPr lang="en-US" sz="3200" dirty="0" err="1">
                <a:solidFill>
                  <a:srgbClr val="0D0D0D"/>
                </a:solidFill>
                <a:latin typeface="Times New Roman" panose="02020603050405020304" pitchFamily="18" charset="0"/>
                <a:ea typeface="Times New Roman" panose="02020603050405020304" pitchFamily="18" charset="0"/>
                <a:cs typeface="Calibri" panose="020F0502020204030204" pitchFamily="34" charset="0"/>
              </a:rPr>
              <a:t>bàn</a:t>
            </a:r>
            <a:r>
              <a:rPr lang="en-US" sz="3200" dirty="0">
                <a:solidFill>
                  <a:srgbClr val="0D0D0D"/>
                </a:solidFill>
                <a:latin typeface="Times New Roman" panose="02020603050405020304" pitchFamily="18" charset="0"/>
                <a:ea typeface="Times New Roman" panose="02020603050405020304" pitchFamily="18" charset="0"/>
                <a:cs typeface="Calibri" panose="020F0502020204030204" pitchFamily="34" charset="0"/>
              </a:rPr>
              <a:t> </a:t>
            </a:r>
            <a:r>
              <a:rPr lang="en-US" sz="3200" dirty="0" err="1">
                <a:solidFill>
                  <a:srgbClr val="0D0D0D"/>
                </a:solidFill>
                <a:latin typeface="Times New Roman" panose="02020603050405020304" pitchFamily="18" charset="0"/>
                <a:ea typeface="Times New Roman" panose="02020603050405020304" pitchFamily="18" charset="0"/>
                <a:cs typeface="Calibri" panose="020F0502020204030204" pitchFamily="34" charset="0"/>
              </a:rPr>
              <a:t>thảo</a:t>
            </a:r>
            <a:r>
              <a:rPr lang="en-US" sz="3200" dirty="0">
                <a:solidFill>
                  <a:srgbClr val="0D0D0D"/>
                </a:solidFill>
                <a:latin typeface="Times New Roman" panose="02020603050405020304" pitchFamily="18" charset="0"/>
                <a:ea typeface="Times New Roman" panose="02020603050405020304" pitchFamily="18" charset="0"/>
                <a:cs typeface="Calibri" panose="020F0502020204030204" pitchFamily="34" charset="0"/>
              </a:rPr>
              <a:t> </a:t>
            </a:r>
            <a:r>
              <a:rPr lang="en-US" sz="3200" dirty="0" err="1">
                <a:solidFill>
                  <a:srgbClr val="0D0D0D"/>
                </a:solidFill>
                <a:latin typeface="Times New Roman" panose="02020603050405020304" pitchFamily="18" charset="0"/>
                <a:ea typeface="Times New Roman" panose="02020603050405020304" pitchFamily="18" charset="0"/>
                <a:cs typeface="Calibri" panose="020F0502020204030204" pitchFamily="34" charset="0"/>
              </a:rPr>
              <a:t>luận</a:t>
            </a:r>
            <a:r>
              <a:rPr lang="en-US" sz="3200" dirty="0">
                <a:solidFill>
                  <a:srgbClr val="0D0D0D"/>
                </a:solidFill>
                <a:latin typeface="Times New Roman" panose="02020603050405020304" pitchFamily="18" charset="0"/>
                <a:ea typeface="Times New Roman" panose="02020603050405020304" pitchFamily="18" charset="0"/>
                <a:cs typeface="Calibri" panose="020F0502020204030204" pitchFamily="34" charset="0"/>
              </a:rPr>
              <a:t> </a:t>
            </a:r>
            <a:r>
              <a:rPr lang="en-US" sz="3200" dirty="0" err="1">
                <a:solidFill>
                  <a:srgbClr val="0D0D0D"/>
                </a:solidFill>
                <a:latin typeface="Times New Roman" panose="02020603050405020304" pitchFamily="18" charset="0"/>
                <a:ea typeface="Times New Roman" panose="02020603050405020304" pitchFamily="18" charset="0"/>
                <a:cs typeface="Calibri" panose="020F0502020204030204" pitchFamily="34" charset="0"/>
              </a:rPr>
              <a:t>để</a:t>
            </a:r>
            <a:r>
              <a:rPr lang="en-US" sz="3200" dirty="0">
                <a:solidFill>
                  <a:srgbClr val="0D0D0D"/>
                </a:solidFill>
                <a:latin typeface="Times New Roman" panose="02020603050405020304" pitchFamily="18" charset="0"/>
                <a:ea typeface="Times New Roman" panose="02020603050405020304" pitchFamily="18" charset="0"/>
                <a:cs typeface="Calibri" panose="020F0502020204030204" pitchFamily="34" charset="0"/>
              </a:rPr>
              <a:t> </a:t>
            </a:r>
            <a:r>
              <a:rPr lang="en-US" sz="3200" b="1" dirty="0" err="1">
                <a:solidFill>
                  <a:srgbClr val="0D0D0D"/>
                </a:solidFill>
                <a:latin typeface="Times New Roman" panose="02020603050405020304" pitchFamily="18" charset="0"/>
                <a:ea typeface="Times New Roman" panose="02020603050405020304" pitchFamily="18" charset="0"/>
                <a:cs typeface="Calibri" panose="020F0502020204030204" pitchFamily="34" charset="0"/>
              </a:rPr>
              <a:t>nối</a:t>
            </a:r>
            <a:r>
              <a:rPr lang="en-US" sz="3200" b="1" dirty="0">
                <a:solidFill>
                  <a:srgbClr val="0D0D0D"/>
                </a:solidFill>
                <a:latin typeface="Times New Roman" panose="02020603050405020304" pitchFamily="18" charset="0"/>
                <a:ea typeface="Times New Roman" panose="02020603050405020304" pitchFamily="18" charset="0"/>
                <a:cs typeface="Calibri" panose="020F0502020204030204" pitchFamily="34" charset="0"/>
              </a:rPr>
              <a:t> </a:t>
            </a:r>
            <a:r>
              <a:rPr lang="en-US" sz="3200" b="1" dirty="0" err="1">
                <a:solidFill>
                  <a:srgbClr val="0D0D0D"/>
                </a:solidFill>
                <a:latin typeface="Times New Roman" panose="02020603050405020304" pitchFamily="18" charset="0"/>
                <a:ea typeface="Times New Roman" panose="02020603050405020304" pitchFamily="18" charset="0"/>
                <a:cs typeface="Calibri" panose="020F0502020204030204" pitchFamily="34" charset="0"/>
              </a:rPr>
              <a:t>nhanh</a:t>
            </a:r>
            <a:r>
              <a:rPr lang="en-US" sz="3200" b="1" dirty="0">
                <a:solidFill>
                  <a:srgbClr val="0D0D0D"/>
                </a:solidFill>
                <a:latin typeface="Times New Roman" panose="02020603050405020304" pitchFamily="18" charset="0"/>
                <a:ea typeface="Times New Roman" panose="02020603050405020304" pitchFamily="18" charset="0"/>
                <a:cs typeface="Calibri" panose="020F0502020204030204" pitchFamily="34" charset="0"/>
              </a:rPr>
              <a:t> </a:t>
            </a:r>
            <a:r>
              <a:rPr lang="en-US" sz="3200" b="1" dirty="0" err="1">
                <a:solidFill>
                  <a:srgbClr val="0D0D0D"/>
                </a:solidFill>
                <a:latin typeface="Times New Roman" panose="02020603050405020304" pitchFamily="18" charset="0"/>
                <a:ea typeface="Times New Roman" panose="02020603050405020304" pitchFamily="18" charset="0"/>
                <a:cs typeface="Calibri" panose="020F0502020204030204" pitchFamily="34" charset="0"/>
              </a:rPr>
              <a:t>tên</a:t>
            </a:r>
            <a:r>
              <a:rPr lang="en-US" sz="3200" b="1" dirty="0">
                <a:solidFill>
                  <a:srgbClr val="0D0D0D"/>
                </a:solidFill>
                <a:latin typeface="Times New Roman" panose="02020603050405020304" pitchFamily="18" charset="0"/>
                <a:ea typeface="Times New Roman" panose="02020603050405020304" pitchFamily="18" charset="0"/>
                <a:cs typeface="Calibri" panose="020F0502020204030204" pitchFamily="34" charset="0"/>
              </a:rPr>
              <a:t> </a:t>
            </a:r>
            <a:r>
              <a:rPr lang="en-US" sz="3200" b="1" dirty="0" err="1">
                <a:solidFill>
                  <a:srgbClr val="0D0D0D"/>
                </a:solidFill>
                <a:latin typeface="Times New Roman" panose="02020603050405020304" pitchFamily="18" charset="0"/>
                <a:ea typeface="Times New Roman" panose="02020603050405020304" pitchFamily="18" charset="0"/>
                <a:cs typeface="Calibri" panose="020F0502020204030204" pitchFamily="34" charset="0"/>
              </a:rPr>
              <a:t>biện</a:t>
            </a:r>
            <a:r>
              <a:rPr lang="en-US" sz="3200" b="1" dirty="0">
                <a:solidFill>
                  <a:srgbClr val="0D0D0D"/>
                </a:solidFill>
                <a:latin typeface="Times New Roman" panose="02020603050405020304" pitchFamily="18" charset="0"/>
                <a:ea typeface="Times New Roman" panose="02020603050405020304" pitchFamily="18" charset="0"/>
                <a:cs typeface="Calibri" panose="020F0502020204030204" pitchFamily="34" charset="0"/>
              </a:rPr>
              <a:t> </a:t>
            </a:r>
            <a:r>
              <a:rPr lang="en-US" sz="3200" b="1" dirty="0" err="1">
                <a:solidFill>
                  <a:srgbClr val="0D0D0D"/>
                </a:solidFill>
                <a:latin typeface="Times New Roman" panose="02020603050405020304" pitchFamily="18" charset="0"/>
                <a:ea typeface="Times New Roman" panose="02020603050405020304" pitchFamily="18" charset="0"/>
                <a:cs typeface="Calibri" panose="020F0502020204030204" pitchFamily="34" charset="0"/>
              </a:rPr>
              <a:t>pháp</a:t>
            </a:r>
            <a:r>
              <a:rPr lang="en-US" sz="3200" b="1" dirty="0">
                <a:solidFill>
                  <a:srgbClr val="0D0D0D"/>
                </a:solidFill>
                <a:latin typeface="Times New Roman" panose="02020603050405020304" pitchFamily="18" charset="0"/>
                <a:ea typeface="Times New Roman" panose="02020603050405020304" pitchFamily="18" charset="0"/>
                <a:cs typeface="Calibri" panose="020F0502020204030204" pitchFamily="34" charset="0"/>
              </a:rPr>
              <a:t> </a:t>
            </a:r>
            <a:r>
              <a:rPr lang="en-US" sz="3200" b="1" dirty="0" err="1">
                <a:solidFill>
                  <a:srgbClr val="0D0D0D"/>
                </a:solidFill>
                <a:latin typeface="Times New Roman" panose="02020603050405020304" pitchFamily="18" charset="0"/>
                <a:ea typeface="Times New Roman" panose="02020603050405020304" pitchFamily="18" charset="0"/>
                <a:cs typeface="Calibri" panose="020F0502020204030204" pitchFamily="34" charset="0"/>
              </a:rPr>
              <a:t>tu</a:t>
            </a:r>
            <a:r>
              <a:rPr lang="en-US" sz="3200" b="1" dirty="0">
                <a:solidFill>
                  <a:srgbClr val="0D0D0D"/>
                </a:solidFill>
                <a:latin typeface="Times New Roman" panose="02020603050405020304" pitchFamily="18" charset="0"/>
                <a:ea typeface="Times New Roman" panose="02020603050405020304" pitchFamily="18" charset="0"/>
                <a:cs typeface="Calibri" panose="020F0502020204030204" pitchFamily="34" charset="0"/>
              </a:rPr>
              <a:t> </a:t>
            </a:r>
            <a:r>
              <a:rPr lang="en-US" sz="3200" b="1" dirty="0" err="1">
                <a:solidFill>
                  <a:srgbClr val="0D0D0D"/>
                </a:solidFill>
                <a:latin typeface="Times New Roman" panose="02020603050405020304" pitchFamily="18" charset="0"/>
                <a:ea typeface="Times New Roman" panose="02020603050405020304" pitchFamily="18" charset="0"/>
                <a:cs typeface="Calibri" panose="020F0502020204030204" pitchFamily="34" charset="0"/>
              </a:rPr>
              <a:t>từ</a:t>
            </a:r>
            <a:r>
              <a:rPr lang="en-US" sz="3200" b="1" dirty="0">
                <a:solidFill>
                  <a:srgbClr val="0D0D0D"/>
                </a:solidFill>
                <a:latin typeface="Times New Roman" panose="02020603050405020304" pitchFamily="18" charset="0"/>
                <a:ea typeface="Times New Roman" panose="02020603050405020304" pitchFamily="18" charset="0"/>
                <a:cs typeface="Calibri" panose="020F0502020204030204" pitchFamily="34" charset="0"/>
              </a:rPr>
              <a:t> </a:t>
            </a:r>
            <a:r>
              <a:rPr lang="en-US" sz="3200" b="1" dirty="0" err="1">
                <a:solidFill>
                  <a:srgbClr val="0D0D0D"/>
                </a:solidFill>
                <a:latin typeface="Times New Roman" panose="02020603050405020304" pitchFamily="18" charset="0"/>
                <a:ea typeface="Times New Roman" panose="02020603050405020304" pitchFamily="18" charset="0"/>
                <a:cs typeface="Calibri" panose="020F0502020204030204" pitchFamily="34" charset="0"/>
              </a:rPr>
              <a:t>với</a:t>
            </a:r>
            <a:r>
              <a:rPr lang="en-US" sz="3200" b="1" dirty="0">
                <a:solidFill>
                  <a:srgbClr val="0D0D0D"/>
                </a:solidFill>
                <a:latin typeface="Times New Roman" panose="02020603050405020304" pitchFamily="18" charset="0"/>
                <a:ea typeface="Times New Roman" panose="02020603050405020304" pitchFamily="18" charset="0"/>
                <a:cs typeface="Calibri" panose="020F0502020204030204" pitchFamily="34" charset="0"/>
              </a:rPr>
              <a:t> </a:t>
            </a:r>
            <a:r>
              <a:rPr lang="en-US" sz="3200" b="1" dirty="0" err="1">
                <a:solidFill>
                  <a:srgbClr val="0D0D0D"/>
                </a:solidFill>
                <a:latin typeface="Times New Roman" panose="02020603050405020304" pitchFamily="18" charset="0"/>
                <a:ea typeface="Times New Roman" panose="02020603050405020304" pitchFamily="18" charset="0"/>
                <a:cs typeface="Calibri" panose="020F0502020204030204" pitchFamily="34" charset="0"/>
              </a:rPr>
              <a:t>đặc</a:t>
            </a:r>
            <a:r>
              <a:rPr lang="en-US" sz="3200" b="1" dirty="0">
                <a:solidFill>
                  <a:srgbClr val="0D0D0D"/>
                </a:solidFill>
                <a:latin typeface="Times New Roman" panose="02020603050405020304" pitchFamily="18" charset="0"/>
                <a:ea typeface="Times New Roman" panose="02020603050405020304" pitchFamily="18" charset="0"/>
                <a:cs typeface="Calibri" panose="020F0502020204030204" pitchFamily="34" charset="0"/>
              </a:rPr>
              <a:t> </a:t>
            </a:r>
            <a:r>
              <a:rPr lang="en-US" sz="3200" b="1" dirty="0" err="1">
                <a:solidFill>
                  <a:srgbClr val="0D0D0D"/>
                </a:solidFill>
                <a:latin typeface="Times New Roman" panose="02020603050405020304" pitchFamily="18" charset="0"/>
                <a:ea typeface="Times New Roman" panose="02020603050405020304" pitchFamily="18" charset="0"/>
                <a:cs typeface="Calibri" panose="020F0502020204030204" pitchFamily="34" charset="0"/>
              </a:rPr>
              <a:t>điểm</a:t>
            </a:r>
            <a:r>
              <a:rPr lang="en-US" sz="3200" b="1" dirty="0">
                <a:solidFill>
                  <a:srgbClr val="0D0D0D"/>
                </a:solidFill>
                <a:latin typeface="Times New Roman" panose="02020603050405020304" pitchFamily="18" charset="0"/>
                <a:ea typeface="Times New Roman" panose="02020603050405020304" pitchFamily="18" charset="0"/>
                <a:cs typeface="Calibri" panose="020F0502020204030204" pitchFamily="34" charset="0"/>
              </a:rPr>
              <a:t> </a:t>
            </a:r>
            <a:r>
              <a:rPr lang="en-US" sz="3200" b="1" dirty="0" err="1">
                <a:solidFill>
                  <a:srgbClr val="0D0D0D"/>
                </a:solidFill>
                <a:latin typeface="Times New Roman" panose="02020603050405020304" pitchFamily="18" charset="0"/>
                <a:ea typeface="Times New Roman" panose="02020603050405020304" pitchFamily="18" charset="0"/>
                <a:cs typeface="Calibri" panose="020F0502020204030204" pitchFamily="34" charset="0"/>
              </a:rPr>
              <a:t>của</a:t>
            </a:r>
            <a:r>
              <a:rPr lang="en-US" sz="3200" b="1" dirty="0">
                <a:solidFill>
                  <a:srgbClr val="0D0D0D"/>
                </a:solidFill>
                <a:latin typeface="Times New Roman" panose="02020603050405020304" pitchFamily="18" charset="0"/>
                <a:ea typeface="Times New Roman" panose="02020603050405020304" pitchFamily="18" charset="0"/>
                <a:cs typeface="Calibri" panose="020F0502020204030204" pitchFamily="34" charset="0"/>
              </a:rPr>
              <a:t> </a:t>
            </a:r>
            <a:r>
              <a:rPr lang="en-US" sz="3200" b="1" dirty="0" err="1">
                <a:solidFill>
                  <a:srgbClr val="0D0D0D"/>
                </a:solidFill>
                <a:latin typeface="Times New Roman" panose="02020603050405020304" pitchFamily="18" charset="0"/>
                <a:ea typeface="Times New Roman" panose="02020603050405020304" pitchFamily="18" charset="0"/>
                <a:cs typeface="Calibri" panose="020F0502020204030204" pitchFamily="34" charset="0"/>
              </a:rPr>
              <a:t>biện</a:t>
            </a:r>
            <a:r>
              <a:rPr lang="en-US" sz="3200" b="1" dirty="0">
                <a:solidFill>
                  <a:srgbClr val="0D0D0D"/>
                </a:solidFill>
                <a:latin typeface="Times New Roman" panose="02020603050405020304" pitchFamily="18" charset="0"/>
                <a:ea typeface="Times New Roman" panose="02020603050405020304" pitchFamily="18" charset="0"/>
                <a:cs typeface="Calibri" panose="020F0502020204030204" pitchFamily="34" charset="0"/>
              </a:rPr>
              <a:t> </a:t>
            </a:r>
            <a:r>
              <a:rPr lang="en-US" sz="3200" b="1" dirty="0" err="1">
                <a:solidFill>
                  <a:srgbClr val="0D0D0D"/>
                </a:solidFill>
                <a:latin typeface="Times New Roman" panose="02020603050405020304" pitchFamily="18" charset="0"/>
                <a:ea typeface="Times New Roman" panose="02020603050405020304" pitchFamily="18" charset="0"/>
                <a:cs typeface="Calibri" panose="020F0502020204030204" pitchFamily="34" charset="0"/>
              </a:rPr>
              <a:t>pháp</a:t>
            </a:r>
            <a:r>
              <a:rPr lang="en-US" sz="3200" dirty="0">
                <a:solidFill>
                  <a:srgbClr val="0D0D0D"/>
                </a:solidFill>
                <a:latin typeface="Times New Roman" panose="02020603050405020304" pitchFamily="18" charset="0"/>
                <a:ea typeface="Times New Roman" panose="02020603050405020304" pitchFamily="18" charset="0"/>
                <a:cs typeface="Calibri" panose="020F0502020204030204" pitchFamily="34" charset="0"/>
              </a:rPr>
              <a:t> </a:t>
            </a:r>
            <a:r>
              <a:rPr lang="en-US" sz="3200" dirty="0" err="1">
                <a:solidFill>
                  <a:srgbClr val="0D0D0D"/>
                </a:solidFill>
                <a:latin typeface="Times New Roman" panose="02020603050405020304" pitchFamily="18" charset="0"/>
                <a:ea typeface="Times New Roman" panose="02020603050405020304" pitchFamily="18" charset="0"/>
                <a:cs typeface="Calibri" panose="020F0502020204030204" pitchFamily="34" charset="0"/>
              </a:rPr>
              <a:t>đó</a:t>
            </a:r>
            <a:r>
              <a:rPr lang="en-US" sz="3200" dirty="0">
                <a:solidFill>
                  <a:srgbClr val="0D0D0D"/>
                </a:solidFill>
                <a:latin typeface="Times New Roman" panose="02020603050405020304" pitchFamily="18" charset="0"/>
                <a:ea typeface="Times New Roman" panose="02020603050405020304" pitchFamily="18" charset="0"/>
                <a:cs typeface="Calibri" panose="020F0502020204030204" pitchFamily="34" charset="0"/>
              </a:rPr>
              <a:t>.</a:t>
            </a:r>
            <a:endParaRPr lang="en-US" sz="3200" dirty="0">
              <a:latin typeface="Calibri" panose="020F0502020204030204" pitchFamily="34" charset="0"/>
              <a:ea typeface="Times New Roman" panose="02020603050405020304" pitchFamily="18" charset="0"/>
            </a:endParaRPr>
          </a:p>
          <a:p>
            <a:pPr algn="just"/>
            <a:r>
              <a:rPr lang="vi-VN" sz="3200" dirty="0">
                <a:solidFill>
                  <a:srgbClr val="0D0D0D"/>
                </a:solidFill>
                <a:latin typeface="Times New Roman" panose="02020603050405020304" pitchFamily="18" charset="0"/>
                <a:ea typeface="Times New Roman" panose="02020603050405020304" pitchFamily="18" charset="0"/>
                <a:cs typeface="Calibri" panose="020F0502020204030204" pitchFamily="34" charset="0"/>
              </a:rPr>
              <a:t>- </a:t>
            </a:r>
            <a:r>
              <a:rPr lang="en-US" sz="3200" dirty="0" err="1">
                <a:solidFill>
                  <a:srgbClr val="0D0D0D"/>
                </a:solidFill>
                <a:latin typeface="Times New Roman" panose="02020603050405020304" pitchFamily="18" charset="0"/>
                <a:ea typeface="Times New Roman" panose="02020603050405020304" pitchFamily="18" charset="0"/>
                <a:cs typeface="Calibri" panose="020F0502020204030204" pitchFamily="34" charset="0"/>
              </a:rPr>
              <a:t>Chỉ</a:t>
            </a:r>
            <a:r>
              <a:rPr lang="en-US" sz="3200" dirty="0">
                <a:solidFill>
                  <a:srgbClr val="0D0D0D"/>
                </a:solidFill>
                <a:latin typeface="Times New Roman" panose="02020603050405020304" pitchFamily="18" charset="0"/>
                <a:ea typeface="Times New Roman" panose="02020603050405020304" pitchFamily="18" charset="0"/>
                <a:cs typeface="Calibri" panose="020F0502020204030204" pitchFamily="34" charset="0"/>
              </a:rPr>
              <a:t> </a:t>
            </a:r>
            <a:r>
              <a:rPr lang="en-US" sz="3200" dirty="0" err="1">
                <a:solidFill>
                  <a:srgbClr val="0D0D0D"/>
                </a:solidFill>
                <a:latin typeface="Times New Roman" panose="02020603050405020304" pitchFamily="18" charset="0"/>
                <a:ea typeface="Times New Roman" panose="02020603050405020304" pitchFamily="18" charset="0"/>
                <a:cs typeface="Calibri" panose="020F0502020204030204" pitchFamily="34" charset="0"/>
              </a:rPr>
              <a:t>có</a:t>
            </a:r>
            <a:r>
              <a:rPr lang="en-US" sz="3200" dirty="0">
                <a:solidFill>
                  <a:srgbClr val="0D0D0D"/>
                </a:solidFill>
                <a:latin typeface="Times New Roman" panose="02020603050405020304" pitchFamily="18" charset="0"/>
                <a:ea typeface="Times New Roman" panose="02020603050405020304" pitchFamily="18" charset="0"/>
                <a:cs typeface="Calibri" panose="020F0502020204030204" pitchFamily="34" charset="0"/>
              </a:rPr>
              <a:t> 02 </a:t>
            </a:r>
            <a:r>
              <a:rPr lang="en-US" sz="3200" dirty="0" err="1">
                <a:solidFill>
                  <a:srgbClr val="0D0D0D"/>
                </a:solidFill>
                <a:latin typeface="Times New Roman" panose="02020603050405020304" pitchFamily="18" charset="0"/>
                <a:ea typeface="Times New Roman" panose="02020603050405020304" pitchFamily="18" charset="0"/>
                <a:cs typeface="Calibri" panose="020F0502020204030204" pitchFamily="34" charset="0"/>
              </a:rPr>
              <a:t>bàn</a:t>
            </a:r>
            <a:r>
              <a:rPr lang="en-US" sz="3200" dirty="0">
                <a:solidFill>
                  <a:srgbClr val="0D0D0D"/>
                </a:solidFill>
                <a:latin typeface="Times New Roman" panose="02020603050405020304" pitchFamily="18" charset="0"/>
                <a:ea typeface="Times New Roman" panose="02020603050405020304" pitchFamily="18" charset="0"/>
                <a:cs typeface="Calibri" panose="020F0502020204030204" pitchFamily="34" charset="0"/>
              </a:rPr>
              <a:t> </a:t>
            </a:r>
            <a:r>
              <a:rPr lang="en-US" sz="3200" dirty="0" err="1">
                <a:solidFill>
                  <a:srgbClr val="0D0D0D"/>
                </a:solidFill>
                <a:latin typeface="Times New Roman" panose="02020603050405020304" pitchFamily="18" charset="0"/>
                <a:ea typeface="Times New Roman" panose="02020603050405020304" pitchFamily="18" charset="0"/>
                <a:cs typeface="Calibri" panose="020F0502020204030204" pitchFamily="34" charset="0"/>
              </a:rPr>
              <a:t>nhanh</a:t>
            </a:r>
            <a:r>
              <a:rPr lang="en-US" sz="3200" dirty="0">
                <a:solidFill>
                  <a:srgbClr val="0D0D0D"/>
                </a:solidFill>
                <a:latin typeface="Times New Roman" panose="02020603050405020304" pitchFamily="18" charset="0"/>
                <a:ea typeface="Times New Roman" panose="02020603050405020304" pitchFamily="18" charset="0"/>
                <a:cs typeface="Calibri" panose="020F0502020204030204" pitchFamily="34" charset="0"/>
              </a:rPr>
              <a:t> </a:t>
            </a:r>
            <a:r>
              <a:rPr lang="en-US" sz="3200" dirty="0" err="1">
                <a:solidFill>
                  <a:srgbClr val="0D0D0D"/>
                </a:solidFill>
                <a:latin typeface="Times New Roman" panose="02020603050405020304" pitchFamily="18" charset="0"/>
                <a:ea typeface="Times New Roman" panose="02020603050405020304" pitchFamily="18" charset="0"/>
                <a:cs typeface="Calibri" panose="020F0502020204030204" pitchFamily="34" charset="0"/>
              </a:rPr>
              <a:t>nhất</a:t>
            </a:r>
            <a:r>
              <a:rPr lang="en-US" sz="3200" dirty="0">
                <a:solidFill>
                  <a:srgbClr val="0D0D0D"/>
                </a:solidFill>
                <a:latin typeface="Times New Roman" panose="02020603050405020304" pitchFamily="18" charset="0"/>
                <a:ea typeface="Times New Roman" panose="02020603050405020304" pitchFamily="18" charset="0"/>
                <a:cs typeface="Calibri" panose="020F0502020204030204" pitchFamily="34" charset="0"/>
              </a:rPr>
              <a:t> </a:t>
            </a:r>
            <a:r>
              <a:rPr lang="en-US" sz="3200" dirty="0" err="1">
                <a:solidFill>
                  <a:srgbClr val="0D0D0D"/>
                </a:solidFill>
                <a:latin typeface="Times New Roman" panose="02020603050405020304" pitchFamily="18" charset="0"/>
                <a:ea typeface="Times New Roman" panose="02020603050405020304" pitchFamily="18" charset="0"/>
                <a:cs typeface="Calibri" panose="020F0502020204030204" pitchFamily="34" charset="0"/>
              </a:rPr>
              <a:t>sẽ</a:t>
            </a:r>
            <a:r>
              <a:rPr lang="en-US" sz="3200" dirty="0">
                <a:solidFill>
                  <a:srgbClr val="0D0D0D"/>
                </a:solidFill>
                <a:latin typeface="Times New Roman" panose="02020603050405020304" pitchFamily="18" charset="0"/>
                <a:ea typeface="Times New Roman" panose="02020603050405020304" pitchFamily="18" charset="0"/>
                <a:cs typeface="Calibri" panose="020F0502020204030204" pitchFamily="34" charset="0"/>
              </a:rPr>
              <a:t> </a:t>
            </a:r>
            <a:r>
              <a:rPr lang="en-US" sz="3200" dirty="0" err="1">
                <a:solidFill>
                  <a:srgbClr val="0D0D0D"/>
                </a:solidFill>
                <a:latin typeface="Times New Roman" panose="02020603050405020304" pitchFamily="18" charset="0"/>
                <a:ea typeface="Times New Roman" panose="02020603050405020304" pitchFamily="18" charset="0"/>
                <a:cs typeface="Calibri" panose="020F0502020204030204" pitchFamily="34" charset="0"/>
              </a:rPr>
              <a:t>được</a:t>
            </a:r>
            <a:r>
              <a:rPr lang="en-US" sz="3200" dirty="0">
                <a:solidFill>
                  <a:srgbClr val="0D0D0D"/>
                </a:solidFill>
                <a:latin typeface="Times New Roman" panose="02020603050405020304" pitchFamily="18" charset="0"/>
                <a:ea typeface="Times New Roman" panose="02020603050405020304" pitchFamily="18" charset="0"/>
                <a:cs typeface="Calibri" panose="020F0502020204030204" pitchFamily="34" charset="0"/>
              </a:rPr>
              <a:t> </a:t>
            </a:r>
            <a:r>
              <a:rPr lang="en-US" sz="3200" dirty="0" err="1">
                <a:solidFill>
                  <a:srgbClr val="0D0D0D"/>
                </a:solidFill>
                <a:latin typeface="Times New Roman" panose="02020603050405020304" pitchFamily="18" charset="0"/>
                <a:ea typeface="Times New Roman" panose="02020603050405020304" pitchFamily="18" charset="0"/>
                <a:cs typeface="Calibri" panose="020F0502020204030204" pitchFamily="34" charset="0"/>
              </a:rPr>
              <a:t>dán</a:t>
            </a:r>
            <a:r>
              <a:rPr lang="en-US" sz="3200" dirty="0">
                <a:solidFill>
                  <a:srgbClr val="0D0D0D"/>
                </a:solidFill>
                <a:latin typeface="Times New Roman" panose="02020603050405020304" pitchFamily="18" charset="0"/>
                <a:ea typeface="Times New Roman" panose="02020603050405020304" pitchFamily="18" charset="0"/>
                <a:cs typeface="Calibri" panose="020F0502020204030204" pitchFamily="34" charset="0"/>
              </a:rPr>
              <a:t> </a:t>
            </a:r>
            <a:r>
              <a:rPr lang="en-US" sz="3200" dirty="0" err="1">
                <a:solidFill>
                  <a:srgbClr val="0D0D0D"/>
                </a:solidFill>
                <a:latin typeface="Times New Roman" panose="02020603050405020304" pitchFamily="18" charset="0"/>
                <a:ea typeface="Times New Roman" panose="02020603050405020304" pitchFamily="18" charset="0"/>
                <a:cs typeface="Calibri" panose="020F0502020204030204" pitchFamily="34" charset="0"/>
              </a:rPr>
              <a:t>đáp</a:t>
            </a:r>
            <a:r>
              <a:rPr lang="en-US" sz="3200" dirty="0">
                <a:solidFill>
                  <a:srgbClr val="0D0D0D"/>
                </a:solidFill>
                <a:latin typeface="Times New Roman" panose="02020603050405020304" pitchFamily="18" charset="0"/>
                <a:ea typeface="Times New Roman" panose="02020603050405020304" pitchFamily="18" charset="0"/>
                <a:cs typeface="Calibri" panose="020F0502020204030204" pitchFamily="34" charset="0"/>
              </a:rPr>
              <a:t> </a:t>
            </a:r>
            <a:r>
              <a:rPr lang="en-US" sz="3200" dirty="0" err="1">
                <a:solidFill>
                  <a:srgbClr val="0D0D0D"/>
                </a:solidFill>
                <a:latin typeface="Times New Roman" panose="02020603050405020304" pitchFamily="18" charset="0"/>
                <a:ea typeface="Times New Roman" panose="02020603050405020304" pitchFamily="18" charset="0"/>
                <a:cs typeface="Calibri" panose="020F0502020204030204" pitchFamily="34" charset="0"/>
              </a:rPr>
              <a:t>án</a:t>
            </a:r>
            <a:r>
              <a:rPr lang="en-US" sz="3200" dirty="0">
                <a:solidFill>
                  <a:srgbClr val="0D0D0D"/>
                </a:solidFill>
                <a:latin typeface="Times New Roman" panose="02020603050405020304" pitchFamily="18" charset="0"/>
                <a:ea typeface="Times New Roman" panose="02020603050405020304" pitchFamily="18" charset="0"/>
                <a:cs typeface="Calibri" panose="020F0502020204030204" pitchFamily="34" charset="0"/>
              </a:rPr>
              <a:t> </a:t>
            </a:r>
            <a:r>
              <a:rPr lang="en-US" sz="3200" dirty="0" err="1">
                <a:solidFill>
                  <a:srgbClr val="0D0D0D"/>
                </a:solidFill>
                <a:latin typeface="Times New Roman" panose="02020603050405020304" pitchFamily="18" charset="0"/>
                <a:ea typeface="Times New Roman" panose="02020603050405020304" pitchFamily="18" charset="0"/>
                <a:cs typeface="Calibri" panose="020F0502020204030204" pitchFamily="34" charset="0"/>
              </a:rPr>
              <a:t>lên</a:t>
            </a:r>
            <a:r>
              <a:rPr lang="en-US" sz="3200" dirty="0">
                <a:solidFill>
                  <a:srgbClr val="0D0D0D"/>
                </a:solidFill>
                <a:latin typeface="Times New Roman" panose="02020603050405020304" pitchFamily="18" charset="0"/>
                <a:ea typeface="Times New Roman" panose="02020603050405020304" pitchFamily="18" charset="0"/>
                <a:cs typeface="Calibri" panose="020F0502020204030204" pitchFamily="34" charset="0"/>
              </a:rPr>
              <a:t> </a:t>
            </a:r>
            <a:r>
              <a:rPr lang="en-US" sz="3200" dirty="0" err="1">
                <a:solidFill>
                  <a:srgbClr val="0D0D0D"/>
                </a:solidFill>
                <a:latin typeface="Times New Roman" panose="02020603050405020304" pitchFamily="18" charset="0"/>
                <a:ea typeface="Times New Roman" panose="02020603050405020304" pitchFamily="18" charset="0"/>
                <a:cs typeface="Calibri" panose="020F0502020204030204" pitchFamily="34" charset="0"/>
              </a:rPr>
              <a:t>bảng</a:t>
            </a:r>
            <a:endParaRPr lang="en-US" sz="3200" dirty="0"/>
          </a:p>
        </p:txBody>
      </p:sp>
    </p:spTree>
    <p:extLst>
      <p:ext uri="{BB962C8B-B14F-4D97-AF65-F5344CB8AC3E}">
        <p14:creationId xmlns:p14="http://schemas.microsoft.com/office/powerpoint/2010/main" val="22379266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14356802"/>
              </p:ext>
            </p:extLst>
          </p:nvPr>
        </p:nvGraphicFramePr>
        <p:xfrm>
          <a:off x="408029" y="552387"/>
          <a:ext cx="11037454" cy="6182043"/>
        </p:xfrm>
        <a:graphic>
          <a:graphicData uri="http://schemas.openxmlformats.org/drawingml/2006/table">
            <a:tbl>
              <a:tblPr firstRow="1" firstCol="1" bandRow="1"/>
              <a:tblGrid>
                <a:gridCol w="2410691">
                  <a:extLst>
                    <a:ext uri="{9D8B030D-6E8A-4147-A177-3AD203B41FA5}">
                      <a16:colId xmlns:a16="http://schemas.microsoft.com/office/drawing/2014/main" val="2542284970"/>
                    </a:ext>
                  </a:extLst>
                </a:gridCol>
                <a:gridCol w="8626763">
                  <a:extLst>
                    <a:ext uri="{9D8B030D-6E8A-4147-A177-3AD203B41FA5}">
                      <a16:colId xmlns:a16="http://schemas.microsoft.com/office/drawing/2014/main" val="3641163488"/>
                    </a:ext>
                  </a:extLst>
                </a:gridCol>
              </a:tblGrid>
              <a:tr h="290089">
                <a:tc>
                  <a:txBody>
                    <a:bodyPr/>
                    <a:lstStyle/>
                    <a:p>
                      <a:pPr algn="ctr">
                        <a:lnSpc>
                          <a:spcPct val="130000"/>
                        </a:lnSpc>
                        <a:spcAft>
                          <a:spcPts val="0"/>
                        </a:spcAft>
                      </a:pPr>
                      <a:r>
                        <a:rPr lang="en-US" sz="2000" b="1" dirty="0" err="1">
                          <a:solidFill>
                            <a:srgbClr val="FF0000"/>
                          </a:solidFill>
                          <a:effectLst/>
                          <a:latin typeface="Times New Roman" panose="02020603050405020304" pitchFamily="18" charset="0"/>
                          <a:ea typeface="Times New Roman" panose="02020603050405020304" pitchFamily="18" charset="0"/>
                          <a:cs typeface="Calibri" panose="020F0502020204030204" pitchFamily="34" charset="0"/>
                        </a:rPr>
                        <a:t>Tên</a:t>
                      </a:r>
                      <a:r>
                        <a:rPr lang="en-US" sz="2000" b="1" dirty="0">
                          <a:solidFill>
                            <a:srgbClr val="FF0000"/>
                          </a:solidFill>
                          <a:effectLst/>
                          <a:latin typeface="Times New Roman" panose="02020603050405020304" pitchFamily="18" charset="0"/>
                          <a:ea typeface="Times New Roman" panose="02020603050405020304" pitchFamily="18" charset="0"/>
                          <a:cs typeface="Calibri" panose="020F0502020204030204" pitchFamily="34" charset="0"/>
                        </a:rPr>
                        <a:t> </a:t>
                      </a:r>
                      <a:r>
                        <a:rPr lang="en-US" sz="2000" b="1" dirty="0" err="1">
                          <a:solidFill>
                            <a:srgbClr val="FF0000"/>
                          </a:solidFill>
                          <a:effectLst/>
                          <a:latin typeface="Times New Roman" panose="02020603050405020304" pitchFamily="18" charset="0"/>
                          <a:ea typeface="Times New Roman" panose="02020603050405020304" pitchFamily="18" charset="0"/>
                          <a:cs typeface="Calibri" panose="020F0502020204030204" pitchFamily="34" charset="0"/>
                        </a:rPr>
                        <a:t>biện</a:t>
                      </a:r>
                      <a:r>
                        <a:rPr lang="en-US" sz="2000" b="1" dirty="0">
                          <a:solidFill>
                            <a:srgbClr val="FF0000"/>
                          </a:solidFill>
                          <a:effectLst/>
                          <a:latin typeface="Times New Roman" panose="02020603050405020304" pitchFamily="18" charset="0"/>
                          <a:ea typeface="Times New Roman" panose="02020603050405020304" pitchFamily="18" charset="0"/>
                          <a:cs typeface="Calibri" panose="020F0502020204030204" pitchFamily="34" charset="0"/>
                        </a:rPr>
                        <a:t> </a:t>
                      </a:r>
                      <a:r>
                        <a:rPr lang="en-US" sz="2000" b="1" dirty="0" err="1">
                          <a:solidFill>
                            <a:srgbClr val="FF0000"/>
                          </a:solidFill>
                          <a:effectLst/>
                          <a:latin typeface="Times New Roman" panose="02020603050405020304" pitchFamily="18" charset="0"/>
                          <a:ea typeface="Times New Roman" panose="02020603050405020304" pitchFamily="18" charset="0"/>
                          <a:cs typeface="Calibri" panose="020F0502020204030204" pitchFamily="34" charset="0"/>
                        </a:rPr>
                        <a:t>pháp</a:t>
                      </a:r>
                      <a:endParaRPr lang="en-US" sz="20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8621" marR="38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2000" b="1" dirty="0" err="1">
                          <a:solidFill>
                            <a:srgbClr val="FF0000"/>
                          </a:solidFill>
                          <a:effectLst/>
                          <a:latin typeface="Times New Roman" panose="02020603050405020304" pitchFamily="18" charset="0"/>
                          <a:ea typeface="Times New Roman" panose="02020603050405020304" pitchFamily="18" charset="0"/>
                          <a:cs typeface="Calibri" panose="020F0502020204030204" pitchFamily="34" charset="0"/>
                        </a:rPr>
                        <a:t>Đặc</a:t>
                      </a:r>
                      <a:r>
                        <a:rPr lang="en-US" sz="2000" b="1" dirty="0">
                          <a:solidFill>
                            <a:srgbClr val="FF0000"/>
                          </a:solidFill>
                          <a:effectLst/>
                          <a:latin typeface="Times New Roman" panose="02020603050405020304" pitchFamily="18" charset="0"/>
                          <a:ea typeface="Times New Roman" panose="02020603050405020304" pitchFamily="18" charset="0"/>
                          <a:cs typeface="Calibri" panose="020F0502020204030204" pitchFamily="34" charset="0"/>
                        </a:rPr>
                        <a:t> </a:t>
                      </a:r>
                      <a:r>
                        <a:rPr lang="en-US" sz="2000" b="1" dirty="0" err="1">
                          <a:solidFill>
                            <a:srgbClr val="FF0000"/>
                          </a:solidFill>
                          <a:effectLst/>
                          <a:latin typeface="Times New Roman" panose="02020603050405020304" pitchFamily="18" charset="0"/>
                          <a:ea typeface="Times New Roman" panose="02020603050405020304" pitchFamily="18" charset="0"/>
                          <a:cs typeface="Calibri" panose="020F0502020204030204" pitchFamily="34" charset="0"/>
                        </a:rPr>
                        <a:t>điểm</a:t>
                      </a:r>
                      <a:endParaRPr lang="en-US" sz="20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8621" marR="38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7871888"/>
                  </a:ext>
                </a:extLst>
              </a:tr>
              <a:tr h="435134">
                <a:tc>
                  <a:txBody>
                    <a:bodyPr/>
                    <a:lstStyle/>
                    <a:p>
                      <a:pPr>
                        <a:lnSpc>
                          <a:spcPct val="130000"/>
                        </a:lnSpc>
                        <a:spcAft>
                          <a:spcPts val="0"/>
                        </a:spcAft>
                      </a:pPr>
                      <a:r>
                        <a:rPr lang="en-US" sz="2000">
                          <a:effectLst/>
                          <a:latin typeface="Times New Roman" panose="02020603050405020304" pitchFamily="18" charset="0"/>
                          <a:ea typeface="Times New Roman" panose="02020603050405020304" pitchFamily="18" charset="0"/>
                          <a:cs typeface="Calibri" panose="020F0502020204030204" pitchFamily="34" charset="0"/>
                        </a:rPr>
                        <a:t>1. So sánh</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38621" marR="38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en-US" sz="2000">
                          <a:effectLst/>
                          <a:latin typeface="Times New Roman" panose="02020603050405020304" pitchFamily="18" charset="0"/>
                          <a:ea typeface="Times New Roman" panose="02020603050405020304" pitchFamily="18" charset="0"/>
                          <a:cs typeface="Calibri" panose="020F0502020204030204" pitchFamily="34" charset="0"/>
                        </a:rPr>
                        <a:t>a. sắp xếp nối tiếp hàng loạt, từ và cụm từ cùng loại để diễn đạt được đầy đủ hơn, sâu sắc hơn </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38621" marR="38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1278025"/>
                  </a:ext>
                </a:extLst>
              </a:tr>
              <a:tr h="435134">
                <a:tc>
                  <a:txBody>
                    <a:bodyPr/>
                    <a:lstStyle/>
                    <a:p>
                      <a:pPr>
                        <a:lnSpc>
                          <a:spcPct val="130000"/>
                        </a:lnSpc>
                        <a:spcAft>
                          <a:spcPts val="0"/>
                        </a:spcAft>
                      </a:pPr>
                      <a:r>
                        <a:rPr lang="en-US" sz="2000">
                          <a:effectLst/>
                          <a:latin typeface="Times New Roman" panose="02020603050405020304" pitchFamily="18" charset="0"/>
                          <a:ea typeface="Times New Roman" panose="02020603050405020304" pitchFamily="18" charset="0"/>
                          <a:cs typeface="Calibri" panose="020F0502020204030204" pitchFamily="34" charset="0"/>
                        </a:rPr>
                        <a:t>2. Ẩn dụ</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38621" marR="38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b.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đối</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chiếu</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sự</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vật</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sự</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việc</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này</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với</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sự</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vật</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sự</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việc</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khác</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có</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nét</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tương</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đồng</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8621" marR="38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7762296"/>
                  </a:ext>
                </a:extLst>
              </a:tr>
              <a:tr h="580178">
                <a:tc>
                  <a:txBody>
                    <a:bodyPr/>
                    <a:lstStyle/>
                    <a:p>
                      <a:pPr>
                        <a:lnSpc>
                          <a:spcPct val="130000"/>
                        </a:lnSpc>
                        <a:spcAft>
                          <a:spcPts val="0"/>
                        </a:spcAft>
                      </a:pP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3.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Hoán</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dụ</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8621" marR="38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en-US" sz="2000">
                          <a:effectLst/>
                          <a:latin typeface="Times New Roman" panose="02020603050405020304" pitchFamily="18" charset="0"/>
                          <a:ea typeface="Times New Roman" panose="02020603050405020304" pitchFamily="18" charset="0"/>
                          <a:cs typeface="Calibri" panose="020F0502020204030204" pitchFamily="34" charset="0"/>
                        </a:rPr>
                        <a:t>c. gọi tên sự vật, hiện tượng, khái niệm này bằng tên sự vật, hiện tượng, khái niệm khác có quan hệ gần gũi</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38621" marR="38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0442126"/>
                  </a:ext>
                </a:extLst>
              </a:tr>
              <a:tr h="435134">
                <a:tc>
                  <a:txBody>
                    <a:bodyPr/>
                    <a:lstStyle/>
                    <a:p>
                      <a:pPr>
                        <a:lnSpc>
                          <a:spcPct val="130000"/>
                        </a:lnSpc>
                        <a:spcAft>
                          <a:spcPts val="0"/>
                        </a:spcAft>
                      </a:pPr>
                      <a:r>
                        <a:rPr lang="en-US" sz="2000">
                          <a:effectLst/>
                          <a:latin typeface="Times New Roman" panose="02020603050405020304" pitchFamily="18" charset="0"/>
                          <a:ea typeface="Times New Roman" panose="02020603050405020304" pitchFamily="18" charset="0"/>
                          <a:cs typeface="Calibri" panose="020F0502020204030204" pitchFamily="34" charset="0"/>
                        </a:rPr>
                        <a:t>4. Nhân hóa</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38621" marR="38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en-US" sz="2000">
                          <a:effectLst/>
                          <a:latin typeface="Times New Roman" panose="02020603050405020304" pitchFamily="18" charset="0"/>
                          <a:ea typeface="Times New Roman" panose="02020603050405020304" pitchFamily="18" charset="0"/>
                          <a:cs typeface="Calibri" panose="020F0502020204030204" pitchFamily="34" charset="0"/>
                        </a:rPr>
                        <a:t>d. nhắc đi nhắc lại nhiều lần một từ, cụm từ tạo ấn tượng, liên tưởng, cảm xúc, vần điệu cho câu. </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38621" marR="38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1213569"/>
                  </a:ext>
                </a:extLst>
              </a:tr>
              <a:tr h="435134">
                <a:tc>
                  <a:txBody>
                    <a:bodyPr/>
                    <a:lstStyle/>
                    <a:p>
                      <a:pPr>
                        <a:lnSpc>
                          <a:spcPct val="130000"/>
                        </a:lnSpc>
                        <a:spcAft>
                          <a:spcPts val="0"/>
                        </a:spcAft>
                      </a:pPr>
                      <a:r>
                        <a:rPr lang="en-US" sz="2000">
                          <a:effectLst/>
                          <a:latin typeface="Times New Roman" panose="02020603050405020304" pitchFamily="18" charset="0"/>
                          <a:ea typeface="Times New Roman" panose="02020603050405020304" pitchFamily="18" charset="0"/>
                          <a:cs typeface="Calibri" panose="020F0502020204030204" pitchFamily="34" charset="0"/>
                        </a:rPr>
                        <a:t>5. Điệp ngữ</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38621" marR="38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en-US" sz="2000">
                          <a:effectLst/>
                          <a:latin typeface="Times New Roman" panose="02020603050405020304" pitchFamily="18" charset="0"/>
                          <a:ea typeface="Times New Roman" panose="02020603050405020304" pitchFamily="18" charset="0"/>
                          <a:cs typeface="Calibri" panose="020F0502020204030204" pitchFamily="34" charset="0"/>
                        </a:rPr>
                        <a:t>e. gọi tên sự vật, hiện tượng này bằng tên sự vật, hiện tượng khác có nét tương đồng</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38621" marR="38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736696"/>
                  </a:ext>
                </a:extLst>
              </a:tr>
              <a:tr h="435134">
                <a:tc>
                  <a:txBody>
                    <a:bodyPr/>
                    <a:lstStyle/>
                    <a:p>
                      <a:pPr>
                        <a:lnSpc>
                          <a:spcPct val="130000"/>
                        </a:lnSpc>
                        <a:spcAft>
                          <a:spcPts val="0"/>
                        </a:spcAft>
                      </a:pP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6.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Liệt</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kê</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8621" marR="38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en-US" sz="2000">
                          <a:effectLst/>
                          <a:latin typeface="Times New Roman" panose="02020603050405020304" pitchFamily="18" charset="0"/>
                          <a:ea typeface="Times New Roman" panose="02020603050405020304" pitchFamily="18" charset="0"/>
                          <a:cs typeface="Calibri" panose="020F0502020204030204" pitchFamily="34" charset="0"/>
                        </a:rPr>
                        <a:t>f. sử dụng từ ngữ chỉ hoạt động, tính cách vốn dành cho con người để miêu tả đồ vật, sự vật, con vật,… </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38621" marR="38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2528229"/>
                  </a:ext>
                </a:extLst>
              </a:tr>
              <a:tr h="435134">
                <a:tc>
                  <a:txBody>
                    <a:bodyPr/>
                    <a:lstStyle/>
                    <a:p>
                      <a:pPr>
                        <a:lnSpc>
                          <a:spcPct val="130000"/>
                        </a:lnSpc>
                        <a:spcAft>
                          <a:spcPts val="0"/>
                        </a:spcAft>
                      </a:pPr>
                      <a:r>
                        <a:rPr lang="vi-VN" sz="2000">
                          <a:effectLst/>
                          <a:latin typeface="Times New Roman" panose="02020603050405020304" pitchFamily="18" charset="0"/>
                          <a:ea typeface="Times New Roman" panose="02020603050405020304" pitchFamily="18" charset="0"/>
                          <a:cs typeface="Calibri" panose="020F0502020204030204" pitchFamily="34" charset="0"/>
                        </a:rPr>
                        <a:t>7. Đối</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38621" marR="38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vi-VN" sz="20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g. </a:t>
                      </a:r>
                      <a:r>
                        <a:rPr lang="en-US" sz="200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biện</a:t>
                      </a:r>
                      <a:r>
                        <a:rPr lang="en-US" sz="20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pháp</a:t>
                      </a:r>
                      <a:r>
                        <a:rPr lang="en-US" sz="20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tu</a:t>
                      </a:r>
                      <a:r>
                        <a:rPr lang="en-US" sz="20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từ</a:t>
                      </a:r>
                      <a:r>
                        <a:rPr lang="en-US" sz="20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cú</a:t>
                      </a:r>
                      <a:r>
                        <a:rPr lang="en-US" sz="20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pháp</a:t>
                      </a:r>
                      <a:r>
                        <a:rPr lang="en-US" sz="20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theo</a:t>
                      </a:r>
                      <a:r>
                        <a:rPr lang="en-US" sz="20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đó</a:t>
                      </a:r>
                      <a:r>
                        <a:rPr lang="en-US" sz="20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người</a:t>
                      </a:r>
                      <a:r>
                        <a:rPr lang="en-US" sz="20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viết</a:t>
                      </a:r>
                      <a:r>
                        <a:rPr lang="en-US" sz="20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người</a:t>
                      </a:r>
                      <a:r>
                        <a:rPr lang="en-US" sz="20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nói</a:t>
                      </a:r>
                      <a:r>
                        <a:rPr lang="en-US" sz="20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lặp</a:t>
                      </a:r>
                      <a:r>
                        <a:rPr lang="en-US" sz="20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lại</a:t>
                      </a:r>
                      <a:r>
                        <a:rPr lang="en-US" sz="20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cấu</a:t>
                      </a:r>
                      <a:r>
                        <a:rPr lang="en-US" sz="20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trúc</a:t>
                      </a:r>
                      <a:r>
                        <a:rPr lang="en-US" sz="20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en-US" sz="20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một</a:t>
                      </a:r>
                      <a:r>
                        <a:rPr lang="en-US" sz="20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cụm</a:t>
                      </a:r>
                      <a:r>
                        <a:rPr lang="en-US" sz="20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từ</a:t>
                      </a:r>
                      <a:r>
                        <a:rPr lang="en-US" sz="20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một</a:t>
                      </a:r>
                      <a:r>
                        <a:rPr lang="en-US" sz="20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câu</a:t>
                      </a:r>
                      <a:r>
                        <a:rPr lang="en-US" sz="2000" dirty="0">
                          <a:solidFill>
                            <a:srgbClr val="262626"/>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8621" marR="38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65099476"/>
                  </a:ext>
                </a:extLst>
              </a:tr>
              <a:tr h="870268">
                <a:tc>
                  <a:txBody>
                    <a:bodyPr/>
                    <a:lstStyle/>
                    <a:p>
                      <a:pPr>
                        <a:lnSpc>
                          <a:spcPct val="130000"/>
                        </a:lnSpc>
                        <a:spcAft>
                          <a:spcPts val="0"/>
                        </a:spcAft>
                      </a:pPr>
                      <a:r>
                        <a:rPr lang="vi-VN" sz="2000">
                          <a:effectLst/>
                          <a:latin typeface="Times New Roman" panose="02020603050405020304" pitchFamily="18" charset="0"/>
                          <a:ea typeface="Times New Roman" panose="02020603050405020304" pitchFamily="18" charset="0"/>
                          <a:cs typeface="Calibri" panose="020F0502020204030204" pitchFamily="34" charset="0"/>
                        </a:rPr>
                        <a:t>8. Điệp cấu trúc</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38621" marR="38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vi-VN"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 </a:t>
                      </a:r>
                      <a:r>
                        <a:rPr lang="en-US" sz="20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biện</a:t>
                      </a:r>
                      <a:r>
                        <a:rPr lang="en-US"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tu</a:t>
                      </a:r>
                      <a:r>
                        <a:rPr lang="en-US"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xếp</a:t>
                      </a:r>
                      <a:r>
                        <a:rPr lang="en-US"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đặt</a:t>
                      </a:r>
                      <a:r>
                        <a:rPr lang="en-US"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ngữ</a:t>
                      </a:r>
                      <a:r>
                        <a:rPr lang="en-US"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hoặc</a:t>
                      </a:r>
                      <a:r>
                        <a:rPr lang="en-US"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ngữ</a:t>
                      </a:r>
                      <a:r>
                        <a:rPr lang="en-US"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âm</a:t>
                      </a:r>
                      <a:r>
                        <a:rPr lang="en-US"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ngữ</a:t>
                      </a:r>
                      <a:r>
                        <a:rPr lang="en-US"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ngữ</a:t>
                      </a:r>
                      <a:r>
                        <a:rPr lang="en-US"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tương</a:t>
                      </a:r>
                      <a:r>
                        <a:rPr lang="en-US"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US"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hoặc</a:t>
                      </a:r>
                      <a:r>
                        <a:rPr lang="en-US"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tương</a:t>
                      </a:r>
                      <a:r>
                        <a:rPr lang="en-US"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phản</a:t>
                      </a:r>
                      <a:r>
                        <a:rPr lang="en-US"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nhau</a:t>
                      </a:r>
                      <a:r>
                        <a:rPr lang="en-US"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20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vị</a:t>
                      </a:r>
                      <a:r>
                        <a:rPr lang="en-US"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trí</a:t>
                      </a:r>
                      <a:r>
                        <a:rPr lang="en-US"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xứng</a:t>
                      </a:r>
                      <a:r>
                        <a:rPr lang="en-US"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hoặc</a:t>
                      </a:r>
                      <a:r>
                        <a:rPr lang="en-US"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8621" marR="386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1178190"/>
                  </a:ext>
                </a:extLst>
              </a:tr>
            </a:tbl>
          </a:graphicData>
        </a:graphic>
      </p:graphicFrame>
    </p:spTree>
    <p:extLst>
      <p:ext uri="{BB962C8B-B14F-4D97-AF65-F5344CB8AC3E}">
        <p14:creationId xmlns:p14="http://schemas.microsoft.com/office/powerpoint/2010/main" val="2463429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75054763"/>
              </p:ext>
            </p:extLst>
          </p:nvPr>
        </p:nvGraphicFramePr>
        <p:xfrm>
          <a:off x="263237" y="168925"/>
          <a:ext cx="11665526" cy="6689075"/>
        </p:xfrm>
        <a:graphic>
          <a:graphicData uri="http://schemas.openxmlformats.org/drawingml/2006/table">
            <a:tbl>
              <a:tblPr firstRow="1" firstCol="1" bandRow="1"/>
              <a:tblGrid>
                <a:gridCol w="1690253">
                  <a:extLst>
                    <a:ext uri="{9D8B030D-6E8A-4147-A177-3AD203B41FA5}">
                      <a16:colId xmlns:a16="http://schemas.microsoft.com/office/drawing/2014/main" val="2572112875"/>
                    </a:ext>
                  </a:extLst>
                </a:gridCol>
                <a:gridCol w="9975273">
                  <a:extLst>
                    <a:ext uri="{9D8B030D-6E8A-4147-A177-3AD203B41FA5}">
                      <a16:colId xmlns:a16="http://schemas.microsoft.com/office/drawing/2014/main" val="2467057612"/>
                    </a:ext>
                  </a:extLst>
                </a:gridCol>
              </a:tblGrid>
              <a:tr h="387928">
                <a:tc>
                  <a:txBody>
                    <a:bodyPr/>
                    <a:lstStyle/>
                    <a:p>
                      <a:pPr algn="ctr">
                        <a:lnSpc>
                          <a:spcPct val="130000"/>
                        </a:lnSpc>
                        <a:spcAft>
                          <a:spcPts val="0"/>
                        </a:spcAft>
                      </a:pPr>
                      <a:r>
                        <a:rPr lang="en-US" sz="1800" b="1" dirty="0" err="1">
                          <a:solidFill>
                            <a:srgbClr val="FF0000"/>
                          </a:solidFill>
                          <a:effectLst/>
                          <a:latin typeface="Times New Roman" panose="02020603050405020304" pitchFamily="18" charset="0"/>
                          <a:ea typeface="Times New Roman" panose="02020603050405020304" pitchFamily="18" charset="0"/>
                          <a:cs typeface="Calibri" panose="020F0502020204030204" pitchFamily="34" charset="0"/>
                        </a:rPr>
                        <a:t>Tên</a:t>
                      </a:r>
                      <a:r>
                        <a:rPr lang="en-US" sz="1800" b="1" dirty="0">
                          <a:solidFill>
                            <a:srgbClr val="FF0000"/>
                          </a:solidFill>
                          <a:effectLst/>
                          <a:latin typeface="Times New Roman" panose="02020603050405020304" pitchFamily="18" charset="0"/>
                          <a:ea typeface="Times New Roman" panose="02020603050405020304" pitchFamily="18" charset="0"/>
                          <a:cs typeface="Calibri" panose="020F0502020204030204" pitchFamily="34" charset="0"/>
                        </a:rPr>
                        <a:t> </a:t>
                      </a:r>
                      <a:r>
                        <a:rPr lang="en-US" sz="1800" b="1" dirty="0" err="1">
                          <a:solidFill>
                            <a:srgbClr val="FF0000"/>
                          </a:solidFill>
                          <a:effectLst/>
                          <a:latin typeface="Times New Roman" panose="02020603050405020304" pitchFamily="18" charset="0"/>
                          <a:ea typeface="Times New Roman" panose="02020603050405020304" pitchFamily="18" charset="0"/>
                          <a:cs typeface="Calibri" panose="020F0502020204030204" pitchFamily="34" charset="0"/>
                        </a:rPr>
                        <a:t>biện</a:t>
                      </a:r>
                      <a:r>
                        <a:rPr lang="en-US" sz="1800" b="1" dirty="0">
                          <a:solidFill>
                            <a:srgbClr val="FF0000"/>
                          </a:solidFill>
                          <a:effectLst/>
                          <a:latin typeface="Times New Roman" panose="02020603050405020304" pitchFamily="18" charset="0"/>
                          <a:ea typeface="Times New Roman" panose="02020603050405020304" pitchFamily="18" charset="0"/>
                          <a:cs typeface="Calibri" panose="020F0502020204030204" pitchFamily="34" charset="0"/>
                        </a:rPr>
                        <a:t> </a:t>
                      </a:r>
                      <a:r>
                        <a:rPr lang="en-US" sz="1800" b="1" dirty="0" err="1">
                          <a:solidFill>
                            <a:srgbClr val="FF0000"/>
                          </a:solidFill>
                          <a:effectLst/>
                          <a:latin typeface="Times New Roman" panose="02020603050405020304" pitchFamily="18" charset="0"/>
                          <a:ea typeface="Times New Roman" panose="02020603050405020304" pitchFamily="18" charset="0"/>
                          <a:cs typeface="Calibri" panose="020F0502020204030204" pitchFamily="34" charset="0"/>
                        </a:rPr>
                        <a:t>pháp</a:t>
                      </a:r>
                      <a:endParaRPr lang="en-US"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932" marR="57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1800" b="1" dirty="0" err="1">
                          <a:solidFill>
                            <a:srgbClr val="FF0000"/>
                          </a:solidFill>
                          <a:effectLst/>
                          <a:latin typeface="Times New Roman" panose="02020603050405020304" pitchFamily="18" charset="0"/>
                          <a:ea typeface="Times New Roman" panose="02020603050405020304" pitchFamily="18" charset="0"/>
                          <a:cs typeface="Calibri" panose="020F0502020204030204" pitchFamily="34" charset="0"/>
                        </a:rPr>
                        <a:t>Đặc</a:t>
                      </a:r>
                      <a:r>
                        <a:rPr lang="en-US" sz="1800" b="1" dirty="0">
                          <a:solidFill>
                            <a:srgbClr val="FF0000"/>
                          </a:solidFill>
                          <a:effectLst/>
                          <a:latin typeface="Times New Roman" panose="02020603050405020304" pitchFamily="18" charset="0"/>
                          <a:ea typeface="Times New Roman" panose="02020603050405020304" pitchFamily="18" charset="0"/>
                          <a:cs typeface="Calibri" panose="020F0502020204030204" pitchFamily="34" charset="0"/>
                        </a:rPr>
                        <a:t> </a:t>
                      </a:r>
                      <a:r>
                        <a:rPr lang="en-US" sz="1800" b="1" dirty="0" err="1">
                          <a:solidFill>
                            <a:srgbClr val="FF0000"/>
                          </a:solidFill>
                          <a:effectLst/>
                          <a:latin typeface="Times New Roman" panose="02020603050405020304" pitchFamily="18" charset="0"/>
                          <a:ea typeface="Times New Roman" panose="02020603050405020304" pitchFamily="18" charset="0"/>
                          <a:cs typeface="Calibri" panose="020F0502020204030204" pitchFamily="34" charset="0"/>
                        </a:rPr>
                        <a:t>điểm</a:t>
                      </a:r>
                      <a:endParaRPr lang="en-US"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7932" marR="57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7525806"/>
                  </a:ext>
                </a:extLst>
              </a:tr>
              <a:tr h="628073">
                <a:tc>
                  <a:txBody>
                    <a:bodyPr/>
                    <a:lstStyle/>
                    <a:p>
                      <a:pPr>
                        <a:lnSpc>
                          <a:spcPct val="130000"/>
                        </a:lnSpc>
                        <a:spcAft>
                          <a:spcPts val="0"/>
                        </a:spcAft>
                      </a:pPr>
                      <a:r>
                        <a:rPr lang="en-US" sz="2000" b="1" dirty="0">
                          <a:effectLst/>
                          <a:latin typeface="Times New Roman" panose="02020603050405020304" pitchFamily="18" charset="0"/>
                          <a:ea typeface="Times New Roman" panose="02020603050405020304" pitchFamily="18" charset="0"/>
                          <a:cs typeface="Calibri" panose="020F0502020204030204" pitchFamily="34" charset="0"/>
                        </a:rPr>
                        <a:t>1. So </a:t>
                      </a:r>
                      <a:r>
                        <a:rPr lang="en-US" sz="2000" b="1" dirty="0" err="1">
                          <a:effectLst/>
                          <a:latin typeface="Times New Roman" panose="02020603050405020304" pitchFamily="18" charset="0"/>
                          <a:ea typeface="Times New Roman" panose="02020603050405020304" pitchFamily="18" charset="0"/>
                          <a:cs typeface="Calibri" panose="020F0502020204030204" pitchFamily="34" charset="0"/>
                        </a:rPr>
                        <a:t>sánh</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932" marR="57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a. </a:t>
                      </a:r>
                      <a:r>
                        <a:rPr lang="en-US" sz="2000" b="1" dirty="0">
                          <a:effectLst/>
                          <a:latin typeface="Times New Roman" panose="02020603050405020304" pitchFamily="18" charset="0"/>
                          <a:ea typeface="Times New Roman" panose="02020603050405020304" pitchFamily="18" charset="0"/>
                          <a:cs typeface="Calibri" panose="020F0502020204030204" pitchFamily="34" charset="0"/>
                        </a:rPr>
                        <a:t>6. </a:t>
                      </a:r>
                      <a:r>
                        <a:rPr lang="en-US" sz="2000" b="1" dirty="0" err="1">
                          <a:effectLst/>
                          <a:latin typeface="Times New Roman" panose="02020603050405020304" pitchFamily="18" charset="0"/>
                          <a:ea typeface="Times New Roman" panose="02020603050405020304" pitchFamily="18" charset="0"/>
                          <a:cs typeface="Calibri" panose="020F0502020204030204" pitchFamily="34" charset="0"/>
                        </a:rPr>
                        <a:t>Liệt</a:t>
                      </a:r>
                      <a:r>
                        <a:rPr lang="en-US" sz="2000" b="1"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b="1" dirty="0" err="1">
                          <a:effectLst/>
                          <a:latin typeface="Times New Roman" panose="02020603050405020304" pitchFamily="18" charset="0"/>
                          <a:ea typeface="Times New Roman" panose="02020603050405020304" pitchFamily="18" charset="0"/>
                          <a:cs typeface="Calibri" panose="020F0502020204030204" pitchFamily="34" charset="0"/>
                        </a:rPr>
                        <a:t>kê</a:t>
                      </a:r>
                      <a:r>
                        <a:rPr lang="en-US" sz="2000" b="1"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sắp</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xếp</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nối</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tiếp</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hàng</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loạt</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từ</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và</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cụm</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từ</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cùng</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loại</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để</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diễn</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đạt</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được</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đầy</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đủ</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hơn</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sâu</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sắc</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hơn</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932" marR="57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7476695"/>
                  </a:ext>
                </a:extLst>
              </a:tr>
              <a:tr h="628073">
                <a:tc>
                  <a:txBody>
                    <a:bodyPr/>
                    <a:lstStyle/>
                    <a:p>
                      <a:pPr>
                        <a:lnSpc>
                          <a:spcPct val="130000"/>
                        </a:lnSpc>
                        <a:spcAft>
                          <a:spcPts val="0"/>
                        </a:spcAft>
                      </a:pPr>
                      <a:r>
                        <a:rPr lang="en-US" sz="2000" b="1" dirty="0">
                          <a:effectLst/>
                          <a:latin typeface="Times New Roman" panose="02020603050405020304" pitchFamily="18" charset="0"/>
                          <a:ea typeface="Times New Roman" panose="02020603050405020304" pitchFamily="18" charset="0"/>
                          <a:cs typeface="Calibri" panose="020F0502020204030204" pitchFamily="34" charset="0"/>
                        </a:rPr>
                        <a:t>2. </a:t>
                      </a:r>
                      <a:r>
                        <a:rPr lang="en-US" sz="2000" b="1" dirty="0" err="1">
                          <a:effectLst/>
                          <a:latin typeface="Times New Roman" panose="02020603050405020304" pitchFamily="18" charset="0"/>
                          <a:ea typeface="Times New Roman" panose="02020603050405020304" pitchFamily="18" charset="0"/>
                          <a:cs typeface="Calibri" panose="020F0502020204030204" pitchFamily="34" charset="0"/>
                        </a:rPr>
                        <a:t>Ẩn</a:t>
                      </a:r>
                      <a:r>
                        <a:rPr lang="en-US" sz="2000" b="1"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b="1" dirty="0" err="1">
                          <a:effectLst/>
                          <a:latin typeface="Times New Roman" panose="02020603050405020304" pitchFamily="18" charset="0"/>
                          <a:ea typeface="Times New Roman" panose="02020603050405020304" pitchFamily="18" charset="0"/>
                          <a:cs typeface="Calibri" panose="020F0502020204030204" pitchFamily="34" charset="0"/>
                        </a:rPr>
                        <a:t>dụ</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932" marR="57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en-US" sz="2000" b="1" dirty="0">
                          <a:effectLst/>
                          <a:latin typeface="Times New Roman" panose="02020603050405020304" pitchFamily="18" charset="0"/>
                          <a:ea typeface="Times New Roman" panose="02020603050405020304" pitchFamily="18" charset="0"/>
                          <a:cs typeface="Calibri" panose="020F0502020204030204" pitchFamily="34" charset="0"/>
                        </a:rPr>
                        <a:t>b. 1. So </a:t>
                      </a:r>
                      <a:r>
                        <a:rPr lang="en-US" sz="2000" b="1" dirty="0" err="1">
                          <a:effectLst/>
                          <a:latin typeface="Times New Roman" panose="02020603050405020304" pitchFamily="18" charset="0"/>
                          <a:ea typeface="Times New Roman" panose="02020603050405020304" pitchFamily="18" charset="0"/>
                          <a:cs typeface="Calibri" panose="020F0502020204030204" pitchFamily="34" charset="0"/>
                        </a:rPr>
                        <a:t>sánh</a:t>
                      </a:r>
                      <a:r>
                        <a:rPr lang="en-US" sz="2000" b="1" dirty="0">
                          <a:effectLst/>
                          <a:latin typeface="Times New Roman" panose="02020603050405020304" pitchFamily="18" charset="0"/>
                          <a:ea typeface="Times New Roman" panose="02020603050405020304" pitchFamily="18" charset="0"/>
                          <a:cs typeface="Calibri" panose="020F0502020204030204" pitchFamily="34" charset="0"/>
                        </a:rPr>
                        <a:t>:</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đối</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chiếu</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sự</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vật</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sự</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việc</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này</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với</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sự</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vật</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sự</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việc</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khác</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có</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nét</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tương</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đồng</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932" marR="57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6072340"/>
                  </a:ext>
                </a:extLst>
              </a:tr>
              <a:tr h="628073">
                <a:tc>
                  <a:txBody>
                    <a:bodyPr/>
                    <a:lstStyle/>
                    <a:p>
                      <a:pPr>
                        <a:lnSpc>
                          <a:spcPct val="130000"/>
                        </a:lnSpc>
                        <a:spcAft>
                          <a:spcPts val="0"/>
                        </a:spcAft>
                      </a:pPr>
                      <a:r>
                        <a:rPr lang="en-US" sz="2000" b="1" dirty="0">
                          <a:effectLst/>
                          <a:latin typeface="Times New Roman" panose="02020603050405020304" pitchFamily="18" charset="0"/>
                          <a:ea typeface="Times New Roman" panose="02020603050405020304" pitchFamily="18" charset="0"/>
                          <a:cs typeface="Calibri" panose="020F0502020204030204" pitchFamily="34" charset="0"/>
                        </a:rPr>
                        <a:t>3. </a:t>
                      </a:r>
                      <a:r>
                        <a:rPr lang="en-US" sz="2000" b="1" dirty="0" err="1">
                          <a:effectLst/>
                          <a:latin typeface="Times New Roman" panose="02020603050405020304" pitchFamily="18" charset="0"/>
                          <a:ea typeface="Times New Roman" panose="02020603050405020304" pitchFamily="18" charset="0"/>
                          <a:cs typeface="Calibri" panose="020F0502020204030204" pitchFamily="34" charset="0"/>
                        </a:rPr>
                        <a:t>Hoán</a:t>
                      </a:r>
                      <a:r>
                        <a:rPr lang="en-US" sz="2000" b="1"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b="1" dirty="0" err="1">
                          <a:effectLst/>
                          <a:latin typeface="Times New Roman" panose="02020603050405020304" pitchFamily="18" charset="0"/>
                          <a:ea typeface="Times New Roman" panose="02020603050405020304" pitchFamily="18" charset="0"/>
                          <a:cs typeface="Calibri" panose="020F0502020204030204" pitchFamily="34" charset="0"/>
                        </a:rPr>
                        <a:t>dụ</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932" marR="57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en-US" sz="2000" b="1" dirty="0">
                          <a:effectLst/>
                          <a:latin typeface="Times New Roman" panose="02020603050405020304" pitchFamily="18" charset="0"/>
                          <a:ea typeface="Times New Roman" panose="02020603050405020304" pitchFamily="18" charset="0"/>
                          <a:cs typeface="Calibri" panose="020F0502020204030204" pitchFamily="34" charset="0"/>
                        </a:rPr>
                        <a:t>c. 3. </a:t>
                      </a:r>
                      <a:r>
                        <a:rPr lang="en-US" sz="2000" b="1" dirty="0" err="1">
                          <a:effectLst/>
                          <a:latin typeface="Times New Roman" panose="02020603050405020304" pitchFamily="18" charset="0"/>
                          <a:ea typeface="Times New Roman" panose="02020603050405020304" pitchFamily="18" charset="0"/>
                          <a:cs typeface="Calibri" panose="020F0502020204030204" pitchFamily="34" charset="0"/>
                        </a:rPr>
                        <a:t>Hoán</a:t>
                      </a:r>
                      <a:r>
                        <a:rPr lang="en-US" sz="2000" b="1"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b="1" dirty="0" err="1">
                          <a:effectLst/>
                          <a:latin typeface="Times New Roman" panose="02020603050405020304" pitchFamily="18" charset="0"/>
                          <a:ea typeface="Times New Roman" panose="02020603050405020304" pitchFamily="18" charset="0"/>
                          <a:cs typeface="Calibri" panose="020F0502020204030204" pitchFamily="34" charset="0"/>
                        </a:rPr>
                        <a:t>dụ</a:t>
                      </a:r>
                      <a:r>
                        <a:rPr lang="en-US" sz="2000" b="1"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gọi</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tên</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sự</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vật</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hiện</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tượng</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khái</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niệm</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này</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bằng</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tên</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sự</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vật</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hiện</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tượng</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khái</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niệm</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khác</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có</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quan</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hệ</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gần</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gũi</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932" marR="57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5221570"/>
                  </a:ext>
                </a:extLst>
              </a:tr>
              <a:tr h="628073">
                <a:tc>
                  <a:txBody>
                    <a:bodyPr/>
                    <a:lstStyle/>
                    <a:p>
                      <a:pPr>
                        <a:lnSpc>
                          <a:spcPct val="130000"/>
                        </a:lnSpc>
                        <a:spcAft>
                          <a:spcPts val="0"/>
                        </a:spcAft>
                      </a:pPr>
                      <a:r>
                        <a:rPr lang="en-US" sz="2000" b="1" dirty="0">
                          <a:effectLst/>
                          <a:latin typeface="Times New Roman" panose="02020603050405020304" pitchFamily="18" charset="0"/>
                          <a:ea typeface="Times New Roman" panose="02020603050405020304" pitchFamily="18" charset="0"/>
                          <a:cs typeface="Calibri" panose="020F0502020204030204" pitchFamily="34" charset="0"/>
                        </a:rPr>
                        <a:t>4. </a:t>
                      </a:r>
                      <a:r>
                        <a:rPr lang="en-US" sz="2000" b="1" dirty="0" err="1">
                          <a:effectLst/>
                          <a:latin typeface="Times New Roman" panose="02020603050405020304" pitchFamily="18" charset="0"/>
                          <a:ea typeface="Times New Roman" panose="02020603050405020304" pitchFamily="18" charset="0"/>
                          <a:cs typeface="Calibri" panose="020F0502020204030204" pitchFamily="34" charset="0"/>
                        </a:rPr>
                        <a:t>Nhân</a:t>
                      </a:r>
                      <a:r>
                        <a:rPr lang="en-US" sz="2000" b="1"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b="1" dirty="0" err="1">
                          <a:effectLst/>
                          <a:latin typeface="Times New Roman" panose="02020603050405020304" pitchFamily="18" charset="0"/>
                          <a:ea typeface="Times New Roman" panose="02020603050405020304" pitchFamily="18" charset="0"/>
                          <a:cs typeface="Calibri" panose="020F0502020204030204" pitchFamily="34" charset="0"/>
                        </a:rPr>
                        <a:t>hóa</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932" marR="57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d. </a:t>
                      </a:r>
                      <a:r>
                        <a:rPr lang="en-US" sz="2000" b="1" dirty="0">
                          <a:effectLst/>
                          <a:latin typeface="Times New Roman" panose="02020603050405020304" pitchFamily="18" charset="0"/>
                          <a:ea typeface="Times New Roman" panose="02020603050405020304" pitchFamily="18" charset="0"/>
                          <a:cs typeface="Calibri" panose="020F0502020204030204" pitchFamily="34" charset="0"/>
                        </a:rPr>
                        <a:t>5. </a:t>
                      </a:r>
                      <a:r>
                        <a:rPr lang="en-US" sz="2000" b="1" dirty="0" err="1">
                          <a:effectLst/>
                          <a:latin typeface="Times New Roman" panose="02020603050405020304" pitchFamily="18" charset="0"/>
                          <a:ea typeface="Times New Roman" panose="02020603050405020304" pitchFamily="18" charset="0"/>
                          <a:cs typeface="Calibri" panose="020F0502020204030204" pitchFamily="34" charset="0"/>
                        </a:rPr>
                        <a:t>Điệp</a:t>
                      </a:r>
                      <a:r>
                        <a:rPr lang="en-US" sz="2000" b="1"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b="1" dirty="0" err="1">
                          <a:effectLst/>
                          <a:latin typeface="Times New Roman" panose="02020603050405020304" pitchFamily="18" charset="0"/>
                          <a:ea typeface="Times New Roman" panose="02020603050405020304" pitchFamily="18" charset="0"/>
                          <a:cs typeface="Calibri" panose="020F0502020204030204" pitchFamily="34" charset="0"/>
                        </a:rPr>
                        <a:t>ngữ</a:t>
                      </a:r>
                      <a:r>
                        <a:rPr lang="en-US" sz="2000" b="1"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nhắc</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đi</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nhắc</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lại</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nhiều</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lần</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một</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từ</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cụm</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từ</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tạo</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ấn</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tượng</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liên</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tưởng</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cảm</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xúc</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vần</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điệu</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cho</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câu</a:t>
                      </a:r>
                      <a:r>
                        <a:rPr lang="en-US" sz="1800" dirty="0">
                          <a:effectLst/>
                          <a:latin typeface="Times New Roman" panose="02020603050405020304" pitchFamily="18"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932" marR="57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9158499"/>
                  </a:ext>
                </a:extLst>
              </a:tr>
              <a:tr h="628073">
                <a:tc>
                  <a:txBody>
                    <a:bodyPr/>
                    <a:lstStyle/>
                    <a:p>
                      <a:pPr>
                        <a:lnSpc>
                          <a:spcPct val="130000"/>
                        </a:lnSpc>
                        <a:spcAft>
                          <a:spcPts val="0"/>
                        </a:spcAft>
                      </a:pPr>
                      <a:r>
                        <a:rPr lang="en-US" sz="2000" b="1" dirty="0">
                          <a:effectLst/>
                          <a:latin typeface="Times New Roman" panose="02020603050405020304" pitchFamily="18" charset="0"/>
                          <a:ea typeface="Times New Roman" panose="02020603050405020304" pitchFamily="18" charset="0"/>
                          <a:cs typeface="Calibri" panose="020F0502020204030204" pitchFamily="34" charset="0"/>
                        </a:rPr>
                        <a:t>5. </a:t>
                      </a:r>
                      <a:r>
                        <a:rPr lang="en-US" sz="2000" b="1" dirty="0" err="1">
                          <a:effectLst/>
                          <a:latin typeface="Times New Roman" panose="02020603050405020304" pitchFamily="18" charset="0"/>
                          <a:ea typeface="Times New Roman" panose="02020603050405020304" pitchFamily="18" charset="0"/>
                          <a:cs typeface="Calibri" panose="020F0502020204030204" pitchFamily="34" charset="0"/>
                        </a:rPr>
                        <a:t>Điệp</a:t>
                      </a:r>
                      <a:r>
                        <a:rPr lang="en-US" sz="2000" b="1"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b="1" dirty="0" err="1">
                          <a:effectLst/>
                          <a:latin typeface="Times New Roman" panose="02020603050405020304" pitchFamily="18" charset="0"/>
                          <a:ea typeface="Times New Roman" panose="02020603050405020304" pitchFamily="18" charset="0"/>
                          <a:cs typeface="Calibri" panose="020F0502020204030204" pitchFamily="34" charset="0"/>
                        </a:rPr>
                        <a:t>ngữ</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932" marR="57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e. </a:t>
                      </a:r>
                      <a:r>
                        <a:rPr lang="en-US" sz="2000" b="1" dirty="0">
                          <a:effectLst/>
                          <a:latin typeface="Times New Roman" panose="02020603050405020304" pitchFamily="18" charset="0"/>
                          <a:ea typeface="Times New Roman" panose="02020603050405020304" pitchFamily="18" charset="0"/>
                          <a:cs typeface="Calibri" panose="020F0502020204030204" pitchFamily="34" charset="0"/>
                        </a:rPr>
                        <a:t>2. </a:t>
                      </a:r>
                      <a:r>
                        <a:rPr lang="en-US" sz="2000" b="1" dirty="0" err="1">
                          <a:effectLst/>
                          <a:latin typeface="Times New Roman" panose="02020603050405020304" pitchFamily="18" charset="0"/>
                          <a:ea typeface="Times New Roman" panose="02020603050405020304" pitchFamily="18" charset="0"/>
                          <a:cs typeface="Calibri" panose="020F0502020204030204" pitchFamily="34" charset="0"/>
                        </a:rPr>
                        <a:t>Ẩn</a:t>
                      </a:r>
                      <a:r>
                        <a:rPr lang="en-US" sz="2000" b="1"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b="1" dirty="0" err="1">
                          <a:effectLst/>
                          <a:latin typeface="Times New Roman" panose="02020603050405020304" pitchFamily="18" charset="0"/>
                          <a:ea typeface="Times New Roman" panose="02020603050405020304" pitchFamily="18" charset="0"/>
                          <a:cs typeface="Calibri" panose="020F0502020204030204" pitchFamily="34" charset="0"/>
                        </a:rPr>
                        <a:t>dụ</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gọi</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tên</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sự</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vật</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hiện</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tượng</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này</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bằng</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tên</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sự</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vật</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hiện</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tượng</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khác</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có</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nét</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tương</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đồng</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932" marR="57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169838"/>
                  </a:ext>
                </a:extLst>
              </a:tr>
              <a:tr h="628073">
                <a:tc>
                  <a:txBody>
                    <a:bodyPr/>
                    <a:lstStyle/>
                    <a:p>
                      <a:pPr>
                        <a:lnSpc>
                          <a:spcPct val="130000"/>
                        </a:lnSpc>
                        <a:spcAft>
                          <a:spcPts val="0"/>
                        </a:spcAft>
                      </a:pPr>
                      <a:r>
                        <a:rPr lang="en-US" sz="2000" b="1" dirty="0">
                          <a:effectLst/>
                          <a:latin typeface="Times New Roman" panose="02020603050405020304" pitchFamily="18" charset="0"/>
                          <a:ea typeface="Times New Roman" panose="02020603050405020304" pitchFamily="18" charset="0"/>
                          <a:cs typeface="Calibri" panose="020F0502020204030204" pitchFamily="34" charset="0"/>
                        </a:rPr>
                        <a:t>6. </a:t>
                      </a:r>
                      <a:r>
                        <a:rPr lang="en-US" sz="2000" b="1" dirty="0" err="1">
                          <a:effectLst/>
                          <a:latin typeface="Times New Roman" panose="02020603050405020304" pitchFamily="18" charset="0"/>
                          <a:ea typeface="Times New Roman" panose="02020603050405020304" pitchFamily="18" charset="0"/>
                          <a:cs typeface="Calibri" panose="020F0502020204030204" pitchFamily="34" charset="0"/>
                        </a:rPr>
                        <a:t>Liệt</a:t>
                      </a:r>
                      <a:r>
                        <a:rPr lang="en-US" sz="2000" b="1"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b="1" dirty="0" err="1">
                          <a:effectLst/>
                          <a:latin typeface="Times New Roman" panose="02020603050405020304" pitchFamily="18" charset="0"/>
                          <a:ea typeface="Times New Roman" panose="02020603050405020304" pitchFamily="18" charset="0"/>
                          <a:cs typeface="Calibri" panose="020F0502020204030204" pitchFamily="34" charset="0"/>
                        </a:rPr>
                        <a:t>kê</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932" marR="57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f. </a:t>
                      </a:r>
                      <a:r>
                        <a:rPr lang="en-US" sz="2000" b="1" dirty="0">
                          <a:effectLst/>
                          <a:latin typeface="Times New Roman" panose="02020603050405020304" pitchFamily="18" charset="0"/>
                          <a:ea typeface="Times New Roman" panose="02020603050405020304" pitchFamily="18" charset="0"/>
                          <a:cs typeface="Calibri" panose="020F0502020204030204" pitchFamily="34" charset="0"/>
                        </a:rPr>
                        <a:t>4. </a:t>
                      </a:r>
                      <a:r>
                        <a:rPr lang="en-US" sz="2000" b="1" dirty="0" err="1">
                          <a:effectLst/>
                          <a:latin typeface="Times New Roman" panose="02020603050405020304" pitchFamily="18" charset="0"/>
                          <a:ea typeface="Times New Roman" panose="02020603050405020304" pitchFamily="18" charset="0"/>
                          <a:cs typeface="Calibri" panose="020F0502020204030204" pitchFamily="34" charset="0"/>
                        </a:rPr>
                        <a:t>Nhân</a:t>
                      </a:r>
                      <a:r>
                        <a:rPr lang="en-US" sz="2000" b="1"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b="1" dirty="0" err="1">
                          <a:effectLst/>
                          <a:latin typeface="Times New Roman" panose="02020603050405020304" pitchFamily="18" charset="0"/>
                          <a:ea typeface="Times New Roman" panose="02020603050405020304" pitchFamily="18" charset="0"/>
                          <a:cs typeface="Calibri" panose="020F0502020204030204" pitchFamily="34" charset="0"/>
                        </a:rPr>
                        <a:t>hóa</a:t>
                      </a:r>
                      <a:r>
                        <a:rPr lang="en-US" sz="2000" b="1"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sử</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dụng</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từ</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ngữ</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chỉ</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hoạt</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động</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tính</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cách</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vốn</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dành</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cho</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con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người</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để</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miêu</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tả</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đồ</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vật</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sự</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vật</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con </a:t>
                      </a:r>
                      <a:r>
                        <a:rPr lang="en-US" sz="2000" dirty="0" err="1">
                          <a:effectLst/>
                          <a:latin typeface="Times New Roman" panose="02020603050405020304" pitchFamily="18" charset="0"/>
                          <a:ea typeface="Times New Roman" panose="02020603050405020304" pitchFamily="18" charset="0"/>
                          <a:cs typeface="Calibri" panose="020F0502020204030204" pitchFamily="34" charset="0"/>
                        </a:rPr>
                        <a:t>vật</a:t>
                      </a:r>
                      <a:r>
                        <a:rPr lang="en-US" sz="2000" dirty="0">
                          <a:effectLst/>
                          <a:latin typeface="Times New Roman" panose="02020603050405020304" pitchFamily="18" charset="0"/>
                          <a:ea typeface="Times New Roman" panose="02020603050405020304" pitchFamily="18" charset="0"/>
                          <a:cs typeface="Calibri" panose="020F0502020204030204" pitchFamily="34" charset="0"/>
                        </a:rPr>
                        <a:t>,…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932" marR="57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8345106"/>
                  </a:ext>
                </a:extLst>
              </a:tr>
              <a:tr h="628073">
                <a:tc>
                  <a:txBody>
                    <a:bodyPr/>
                    <a:lstStyle/>
                    <a:p>
                      <a:pPr>
                        <a:lnSpc>
                          <a:spcPct val="130000"/>
                        </a:lnSpc>
                        <a:spcAft>
                          <a:spcPts val="0"/>
                        </a:spcAft>
                      </a:pPr>
                      <a:r>
                        <a:rPr lang="vi-VN" sz="2000" b="1" dirty="0">
                          <a:effectLst/>
                          <a:latin typeface="Times New Roman" panose="02020603050405020304" pitchFamily="18" charset="0"/>
                          <a:ea typeface="Times New Roman" panose="02020603050405020304" pitchFamily="18" charset="0"/>
                          <a:cs typeface="Calibri" panose="020F0502020204030204" pitchFamily="34" charset="0"/>
                        </a:rPr>
                        <a:t>7. Đối</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932" marR="57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vi-VN" sz="2000" dirty="0">
                          <a:solidFill>
                            <a:srgbClr val="262626"/>
                          </a:solidFill>
                          <a:effectLst/>
                          <a:latin typeface="Times New Roman" panose="02020603050405020304" pitchFamily="18" charset="0"/>
                          <a:ea typeface="Arial" panose="020B0604020202020204" pitchFamily="34" charset="0"/>
                          <a:cs typeface="Times New Roman" panose="02020603050405020304" pitchFamily="18" charset="0"/>
                        </a:rPr>
                        <a:t>g. </a:t>
                      </a:r>
                      <a:r>
                        <a:rPr lang="vi-VN" sz="2000" b="1" dirty="0">
                          <a:effectLst/>
                          <a:latin typeface="Times New Roman" panose="02020603050405020304" pitchFamily="18" charset="0"/>
                          <a:ea typeface="Times New Roman" panose="02020603050405020304" pitchFamily="18" charset="0"/>
                          <a:cs typeface="Calibri" panose="020F0502020204030204" pitchFamily="34" charset="0"/>
                        </a:rPr>
                        <a:t>8. Điệp cấu trúc </a:t>
                      </a:r>
                      <a:r>
                        <a:rPr lang="en-US" sz="2000" dirty="0" err="1">
                          <a:solidFill>
                            <a:srgbClr val="262626"/>
                          </a:solidFill>
                          <a:effectLst/>
                          <a:latin typeface="Times New Roman" panose="02020603050405020304" pitchFamily="18" charset="0"/>
                          <a:ea typeface="Arial" panose="020B0604020202020204" pitchFamily="34" charset="0"/>
                          <a:cs typeface="Times New Roman" panose="02020603050405020304" pitchFamily="18" charset="0"/>
                        </a:rPr>
                        <a:t>biện</a:t>
                      </a:r>
                      <a:r>
                        <a:rPr lang="en-US" sz="2000" dirty="0">
                          <a:solidFill>
                            <a:srgbClr val="262626"/>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262626"/>
                          </a:solidFill>
                          <a:effectLst/>
                          <a:latin typeface="Times New Roman" panose="02020603050405020304" pitchFamily="18" charset="0"/>
                          <a:ea typeface="Arial" panose="020B0604020202020204" pitchFamily="34" charset="0"/>
                          <a:cs typeface="Times New Roman" panose="02020603050405020304" pitchFamily="18" charset="0"/>
                        </a:rPr>
                        <a:t>pháp</a:t>
                      </a:r>
                      <a:r>
                        <a:rPr lang="en-US" sz="2000" dirty="0">
                          <a:solidFill>
                            <a:srgbClr val="262626"/>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262626"/>
                          </a:solidFill>
                          <a:effectLst/>
                          <a:latin typeface="Times New Roman" panose="02020603050405020304" pitchFamily="18" charset="0"/>
                          <a:ea typeface="Arial" panose="020B0604020202020204" pitchFamily="34" charset="0"/>
                          <a:cs typeface="Times New Roman" panose="02020603050405020304" pitchFamily="18" charset="0"/>
                        </a:rPr>
                        <a:t>tu</a:t>
                      </a:r>
                      <a:r>
                        <a:rPr lang="en-US" sz="2000" dirty="0">
                          <a:solidFill>
                            <a:srgbClr val="262626"/>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262626"/>
                          </a:solidFill>
                          <a:effectLst/>
                          <a:latin typeface="Times New Roman" panose="02020603050405020304" pitchFamily="18" charset="0"/>
                          <a:ea typeface="Arial" panose="020B0604020202020204" pitchFamily="34" charset="0"/>
                          <a:cs typeface="Times New Roman" panose="02020603050405020304" pitchFamily="18" charset="0"/>
                        </a:rPr>
                        <a:t>từ</a:t>
                      </a:r>
                      <a:r>
                        <a:rPr lang="en-US" sz="2000" dirty="0">
                          <a:solidFill>
                            <a:srgbClr val="262626"/>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262626"/>
                          </a:solidFill>
                          <a:effectLst/>
                          <a:latin typeface="Times New Roman" panose="02020603050405020304" pitchFamily="18" charset="0"/>
                          <a:ea typeface="Arial" panose="020B0604020202020204" pitchFamily="34" charset="0"/>
                          <a:cs typeface="Times New Roman" panose="02020603050405020304" pitchFamily="18" charset="0"/>
                        </a:rPr>
                        <a:t>cú</a:t>
                      </a:r>
                      <a:r>
                        <a:rPr lang="en-US" sz="2000" dirty="0">
                          <a:solidFill>
                            <a:srgbClr val="262626"/>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262626"/>
                          </a:solidFill>
                          <a:effectLst/>
                          <a:latin typeface="Times New Roman" panose="02020603050405020304" pitchFamily="18" charset="0"/>
                          <a:ea typeface="Arial" panose="020B0604020202020204" pitchFamily="34" charset="0"/>
                          <a:cs typeface="Times New Roman" panose="02020603050405020304" pitchFamily="18" charset="0"/>
                        </a:rPr>
                        <a:t>pháp</a:t>
                      </a:r>
                      <a:r>
                        <a:rPr lang="en-US" sz="2000" dirty="0">
                          <a:solidFill>
                            <a:srgbClr val="262626"/>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262626"/>
                          </a:solidFill>
                          <a:effectLst/>
                          <a:latin typeface="Times New Roman" panose="02020603050405020304" pitchFamily="18" charset="0"/>
                          <a:ea typeface="Arial" panose="020B0604020202020204" pitchFamily="34" charset="0"/>
                          <a:cs typeface="Times New Roman" panose="02020603050405020304" pitchFamily="18" charset="0"/>
                        </a:rPr>
                        <a:t>theo</a:t>
                      </a:r>
                      <a:r>
                        <a:rPr lang="en-US" sz="2000" dirty="0">
                          <a:solidFill>
                            <a:srgbClr val="262626"/>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262626"/>
                          </a:solidFill>
                          <a:effectLst/>
                          <a:latin typeface="Times New Roman" panose="02020603050405020304" pitchFamily="18" charset="0"/>
                          <a:ea typeface="Arial" panose="020B0604020202020204" pitchFamily="34" charset="0"/>
                          <a:cs typeface="Times New Roman" panose="02020603050405020304" pitchFamily="18" charset="0"/>
                        </a:rPr>
                        <a:t>đó</a:t>
                      </a:r>
                      <a:r>
                        <a:rPr lang="en-US" sz="2000" dirty="0">
                          <a:solidFill>
                            <a:srgbClr val="262626"/>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262626"/>
                          </a:solidFill>
                          <a:effectLst/>
                          <a:latin typeface="Times New Roman" panose="02020603050405020304" pitchFamily="18" charset="0"/>
                          <a:ea typeface="Arial" panose="020B0604020202020204" pitchFamily="34" charset="0"/>
                          <a:cs typeface="Times New Roman" panose="02020603050405020304" pitchFamily="18" charset="0"/>
                        </a:rPr>
                        <a:t>người</a:t>
                      </a:r>
                      <a:r>
                        <a:rPr lang="en-US" sz="2000" dirty="0">
                          <a:solidFill>
                            <a:srgbClr val="262626"/>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262626"/>
                          </a:solidFill>
                          <a:effectLst/>
                          <a:latin typeface="Times New Roman" panose="02020603050405020304" pitchFamily="18" charset="0"/>
                          <a:ea typeface="Arial" panose="020B0604020202020204" pitchFamily="34" charset="0"/>
                          <a:cs typeface="Times New Roman" panose="02020603050405020304" pitchFamily="18" charset="0"/>
                        </a:rPr>
                        <a:t>viết</a:t>
                      </a:r>
                      <a:r>
                        <a:rPr lang="en-US" sz="2000" dirty="0">
                          <a:solidFill>
                            <a:srgbClr val="262626"/>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262626"/>
                          </a:solidFill>
                          <a:effectLst/>
                          <a:latin typeface="Times New Roman" panose="02020603050405020304" pitchFamily="18" charset="0"/>
                          <a:ea typeface="Arial" panose="020B0604020202020204" pitchFamily="34" charset="0"/>
                          <a:cs typeface="Times New Roman" panose="02020603050405020304" pitchFamily="18" charset="0"/>
                        </a:rPr>
                        <a:t>người</a:t>
                      </a:r>
                      <a:r>
                        <a:rPr lang="en-US" sz="2000" dirty="0">
                          <a:solidFill>
                            <a:srgbClr val="262626"/>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262626"/>
                          </a:solidFill>
                          <a:effectLst/>
                          <a:latin typeface="Times New Roman" panose="02020603050405020304" pitchFamily="18" charset="0"/>
                          <a:ea typeface="Arial" panose="020B0604020202020204" pitchFamily="34" charset="0"/>
                          <a:cs typeface="Times New Roman" panose="02020603050405020304" pitchFamily="18" charset="0"/>
                        </a:rPr>
                        <a:t>nói</a:t>
                      </a:r>
                      <a:r>
                        <a:rPr lang="en-US" sz="2000" dirty="0">
                          <a:solidFill>
                            <a:srgbClr val="262626"/>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262626"/>
                          </a:solidFill>
                          <a:effectLst/>
                          <a:latin typeface="Times New Roman" panose="02020603050405020304" pitchFamily="18" charset="0"/>
                          <a:ea typeface="Arial" panose="020B0604020202020204" pitchFamily="34" charset="0"/>
                          <a:cs typeface="Times New Roman" panose="02020603050405020304" pitchFamily="18" charset="0"/>
                        </a:rPr>
                        <a:t>lặp</a:t>
                      </a:r>
                      <a:r>
                        <a:rPr lang="en-US" sz="2000" dirty="0">
                          <a:solidFill>
                            <a:srgbClr val="262626"/>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262626"/>
                          </a:solidFill>
                          <a:effectLst/>
                          <a:latin typeface="Times New Roman" panose="02020603050405020304" pitchFamily="18" charset="0"/>
                          <a:ea typeface="Arial" panose="020B0604020202020204" pitchFamily="34" charset="0"/>
                          <a:cs typeface="Times New Roman" panose="02020603050405020304" pitchFamily="18" charset="0"/>
                        </a:rPr>
                        <a:t>lại</a:t>
                      </a:r>
                      <a:r>
                        <a:rPr lang="en-US" sz="2000" dirty="0">
                          <a:solidFill>
                            <a:srgbClr val="262626"/>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262626"/>
                          </a:solidFill>
                          <a:effectLst/>
                          <a:latin typeface="Times New Roman" panose="02020603050405020304" pitchFamily="18" charset="0"/>
                          <a:ea typeface="Arial" panose="020B0604020202020204" pitchFamily="34" charset="0"/>
                          <a:cs typeface="Times New Roman" panose="02020603050405020304" pitchFamily="18" charset="0"/>
                        </a:rPr>
                        <a:t>cấu</a:t>
                      </a:r>
                      <a:r>
                        <a:rPr lang="en-US" sz="2000" dirty="0">
                          <a:solidFill>
                            <a:srgbClr val="262626"/>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262626"/>
                          </a:solidFill>
                          <a:effectLst/>
                          <a:latin typeface="Times New Roman" panose="02020603050405020304" pitchFamily="18" charset="0"/>
                          <a:ea typeface="Arial" panose="020B0604020202020204" pitchFamily="34" charset="0"/>
                          <a:cs typeface="Times New Roman" panose="02020603050405020304" pitchFamily="18" charset="0"/>
                        </a:rPr>
                        <a:t>trúc</a:t>
                      </a:r>
                      <a:r>
                        <a:rPr lang="en-US" sz="2000" dirty="0">
                          <a:solidFill>
                            <a:srgbClr val="262626"/>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262626"/>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en-US" sz="2000" dirty="0">
                          <a:solidFill>
                            <a:srgbClr val="262626"/>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262626"/>
                          </a:solidFill>
                          <a:effectLst/>
                          <a:latin typeface="Times New Roman" panose="02020603050405020304" pitchFamily="18" charset="0"/>
                          <a:ea typeface="Arial" panose="020B0604020202020204" pitchFamily="34" charset="0"/>
                          <a:cs typeface="Times New Roman" panose="02020603050405020304" pitchFamily="18" charset="0"/>
                        </a:rPr>
                        <a:t>một</a:t>
                      </a:r>
                      <a:r>
                        <a:rPr lang="en-US" sz="2000" dirty="0">
                          <a:solidFill>
                            <a:srgbClr val="262626"/>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262626"/>
                          </a:solidFill>
                          <a:effectLst/>
                          <a:latin typeface="Times New Roman" panose="02020603050405020304" pitchFamily="18" charset="0"/>
                          <a:ea typeface="Arial" panose="020B0604020202020204" pitchFamily="34" charset="0"/>
                          <a:cs typeface="Times New Roman" panose="02020603050405020304" pitchFamily="18" charset="0"/>
                        </a:rPr>
                        <a:t>cụm</a:t>
                      </a:r>
                      <a:r>
                        <a:rPr lang="en-US" sz="2000" dirty="0">
                          <a:solidFill>
                            <a:srgbClr val="262626"/>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262626"/>
                          </a:solidFill>
                          <a:effectLst/>
                          <a:latin typeface="Times New Roman" panose="02020603050405020304" pitchFamily="18" charset="0"/>
                          <a:ea typeface="Arial" panose="020B0604020202020204" pitchFamily="34" charset="0"/>
                          <a:cs typeface="Times New Roman" panose="02020603050405020304" pitchFamily="18" charset="0"/>
                        </a:rPr>
                        <a:t>từ</a:t>
                      </a:r>
                      <a:r>
                        <a:rPr lang="en-US" sz="2000" dirty="0">
                          <a:solidFill>
                            <a:srgbClr val="262626"/>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262626"/>
                          </a:solidFill>
                          <a:effectLst/>
                          <a:latin typeface="Times New Roman" panose="02020603050405020304" pitchFamily="18" charset="0"/>
                          <a:ea typeface="Arial" panose="020B0604020202020204" pitchFamily="34" charset="0"/>
                          <a:cs typeface="Times New Roman" panose="02020603050405020304" pitchFamily="18" charset="0"/>
                        </a:rPr>
                        <a:t>một</a:t>
                      </a:r>
                      <a:r>
                        <a:rPr lang="en-US" sz="2000" dirty="0">
                          <a:solidFill>
                            <a:srgbClr val="262626"/>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262626"/>
                          </a:solidFill>
                          <a:effectLst/>
                          <a:latin typeface="Times New Roman" panose="02020603050405020304" pitchFamily="18" charset="0"/>
                          <a:ea typeface="Arial" panose="020B0604020202020204" pitchFamily="34" charset="0"/>
                          <a:cs typeface="Times New Roman" panose="02020603050405020304" pitchFamily="18" charset="0"/>
                        </a:rPr>
                        <a:t>câu</a:t>
                      </a:r>
                      <a:r>
                        <a:rPr lang="en-US" sz="2000" dirty="0">
                          <a:solidFill>
                            <a:srgbClr val="262626"/>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932" marR="57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4321511"/>
                  </a:ext>
                </a:extLst>
              </a:tr>
              <a:tr h="1256146">
                <a:tc>
                  <a:txBody>
                    <a:bodyPr/>
                    <a:lstStyle/>
                    <a:p>
                      <a:pPr>
                        <a:lnSpc>
                          <a:spcPct val="130000"/>
                        </a:lnSpc>
                        <a:spcAft>
                          <a:spcPts val="0"/>
                        </a:spcAft>
                      </a:pPr>
                      <a:r>
                        <a:rPr lang="vi-VN" sz="2000" b="1" dirty="0">
                          <a:effectLst/>
                          <a:latin typeface="Times New Roman" panose="02020603050405020304" pitchFamily="18" charset="0"/>
                          <a:ea typeface="Times New Roman" panose="02020603050405020304" pitchFamily="18" charset="0"/>
                          <a:cs typeface="Calibri" panose="020F0502020204030204" pitchFamily="34" charset="0"/>
                        </a:rPr>
                        <a:t>8. Điệp cấu trúc</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932" marR="579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vi-VN"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 </a:t>
                      </a:r>
                      <a:r>
                        <a:rPr lang="en-US" sz="2000" b="1" dirty="0">
                          <a:solidFill>
                            <a:srgbClr val="0D0D0D"/>
                          </a:solidFill>
                          <a:effectLst/>
                          <a:latin typeface="Times New Roman" panose="02020603050405020304" pitchFamily="18" charset="0"/>
                          <a:ea typeface="Calibri" panose="020F0502020204030204" pitchFamily="34" charset="0"/>
                          <a:cs typeface="Calibri" panose="020F0502020204030204" pitchFamily="34" charset="0"/>
                        </a:rPr>
                        <a:t>7. </a:t>
                      </a:r>
                      <a:r>
                        <a:rPr lang="en-US" sz="2000" b="1" dirty="0" err="1">
                          <a:solidFill>
                            <a:srgbClr val="0D0D0D"/>
                          </a:solidFill>
                          <a:effectLst/>
                          <a:latin typeface="Times New Roman" panose="02020603050405020304" pitchFamily="18" charset="0"/>
                          <a:ea typeface="Calibri" panose="020F0502020204030204" pitchFamily="34" charset="0"/>
                          <a:cs typeface="Calibri" panose="020F0502020204030204" pitchFamily="34" charset="0"/>
                        </a:rPr>
                        <a:t>Đối</a:t>
                      </a:r>
                      <a:r>
                        <a:rPr lang="en-US" sz="2000" b="1"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20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biện</a:t>
                      </a:r>
                      <a:r>
                        <a:rPr lang="en-US"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tu</a:t>
                      </a:r>
                      <a:r>
                        <a:rPr lang="en-US"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xếp</a:t>
                      </a:r>
                      <a:r>
                        <a:rPr lang="en-US"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đặt</a:t>
                      </a:r>
                      <a:r>
                        <a:rPr lang="en-US"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ngữ</a:t>
                      </a:r>
                      <a:r>
                        <a:rPr lang="en-US"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hoặc</a:t>
                      </a:r>
                      <a:r>
                        <a:rPr lang="en-US"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ngữ</a:t>
                      </a:r>
                      <a:r>
                        <a:rPr lang="en-US"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âm</a:t>
                      </a:r>
                      <a:r>
                        <a:rPr lang="en-US"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ngữ</a:t>
                      </a:r>
                      <a:r>
                        <a:rPr lang="en-US"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ngữ</a:t>
                      </a:r>
                      <a:r>
                        <a:rPr lang="en-US"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tương</a:t>
                      </a:r>
                      <a:r>
                        <a:rPr lang="en-US"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US"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hoặc</a:t>
                      </a:r>
                      <a:r>
                        <a:rPr lang="en-US"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tương</a:t>
                      </a:r>
                      <a:r>
                        <a:rPr lang="en-US"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phản</a:t>
                      </a:r>
                      <a:r>
                        <a:rPr lang="en-US"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nhau</a:t>
                      </a:r>
                      <a:r>
                        <a:rPr lang="en-US"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20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vị</a:t>
                      </a:r>
                      <a:r>
                        <a:rPr lang="en-US"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trí</a:t>
                      </a:r>
                      <a:r>
                        <a:rPr lang="en-US"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xứng</a:t>
                      </a:r>
                      <a:r>
                        <a:rPr lang="en-US"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hoặc</a:t>
                      </a:r>
                      <a:r>
                        <a:rPr lang="en-US"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932" marR="57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2990909"/>
                  </a:ext>
                </a:extLst>
              </a:tr>
            </a:tbl>
          </a:graphicData>
        </a:graphic>
      </p:graphicFrame>
    </p:spTree>
    <p:extLst>
      <p:ext uri="{BB962C8B-B14F-4D97-AF65-F5344CB8AC3E}">
        <p14:creationId xmlns:p14="http://schemas.microsoft.com/office/powerpoint/2010/main" val="28130815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6426117"/>
              </p:ext>
            </p:extLst>
          </p:nvPr>
        </p:nvGraphicFramePr>
        <p:xfrm>
          <a:off x="378692" y="751424"/>
          <a:ext cx="11416144" cy="5960745"/>
        </p:xfrm>
        <a:graphic>
          <a:graphicData uri="http://schemas.openxmlformats.org/drawingml/2006/table">
            <a:tbl>
              <a:tblPr bandRow="1"/>
              <a:tblGrid>
                <a:gridCol w="1574157">
                  <a:extLst>
                    <a:ext uri="{9D8B030D-6E8A-4147-A177-3AD203B41FA5}">
                      <a16:colId xmlns:a16="http://schemas.microsoft.com/office/drawing/2014/main" val="2188583802"/>
                    </a:ext>
                  </a:extLst>
                </a:gridCol>
                <a:gridCol w="3699806">
                  <a:extLst>
                    <a:ext uri="{9D8B030D-6E8A-4147-A177-3AD203B41FA5}">
                      <a16:colId xmlns:a16="http://schemas.microsoft.com/office/drawing/2014/main" val="3472149065"/>
                    </a:ext>
                  </a:extLst>
                </a:gridCol>
                <a:gridCol w="6142181">
                  <a:extLst>
                    <a:ext uri="{9D8B030D-6E8A-4147-A177-3AD203B41FA5}">
                      <a16:colId xmlns:a16="http://schemas.microsoft.com/office/drawing/2014/main" val="516509295"/>
                    </a:ext>
                  </a:extLst>
                </a:gridCol>
              </a:tblGrid>
              <a:tr h="483482">
                <a:tc>
                  <a:txBody>
                    <a:bodyPr/>
                    <a:lstStyle/>
                    <a:p>
                      <a:pPr algn="ctr">
                        <a:lnSpc>
                          <a:spcPct val="130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Tên biện pháp</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Đặc điểm</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Ví dụ minh hoạ</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2843765"/>
                  </a:ext>
                </a:extLst>
              </a:tr>
              <a:tr h="725223">
                <a:tc>
                  <a:txBody>
                    <a:bodyPr/>
                    <a:lstStyle/>
                    <a:p>
                      <a:pPr algn="ctr">
                        <a:lnSpc>
                          <a:spcPct val="130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So sánh</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64369" marR="643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đối chiếu sự vật, sự việc này với sự vật, sự việc khác có nét tương đồng</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Quê hương </a:t>
                      </a:r>
                      <a:r>
                        <a:rPr lang="en-US" sz="28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chùm khế ngọt</a:t>
                      </a: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30000"/>
                        </a:lnSpc>
                        <a:spcAft>
                          <a:spcPts val="0"/>
                        </a:spcAft>
                      </a:pPr>
                      <a:r>
                        <a:rPr lang="vi-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(Đỗ Trung Quân)</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30000"/>
                        </a:lnSpc>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So sánh quê hương với chùm khế ngọt.</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4622736"/>
                  </a:ext>
                </a:extLst>
              </a:tr>
              <a:tr h="1450446">
                <a:tc>
                  <a:txBody>
                    <a:bodyPr/>
                    <a:lstStyle/>
                    <a:p>
                      <a:pPr algn="ctr">
                        <a:lnSpc>
                          <a:spcPct val="130000"/>
                        </a:lnSpc>
                        <a:spcAft>
                          <a:spcPts val="0"/>
                        </a:spcAft>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Ẩn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dụ</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369" marR="643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gọi tên sự vật, hiện tượng này bằng tên sự vật, hiện tượng khác có nét tương đồng</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i="1" u="sng"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800" i="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u="sng"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nhớ</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u="sng"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kẻ</a:t>
                      </a:r>
                      <a:r>
                        <a:rPr lang="en-US" sz="2800" i="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u="sng"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trồng</a:t>
                      </a:r>
                      <a:r>
                        <a:rPr lang="en-US" sz="2800" i="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u="sng"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30000"/>
                        </a:lnSpc>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Ẩn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30000"/>
                        </a:lnSpc>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hưởng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30000"/>
                        </a:lnSpc>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(do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30000"/>
                        </a:lnSpc>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Kẻ</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trồng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30000"/>
                        </a:lnSpc>
                        <a:spcAft>
                          <a:spcPts val="0"/>
                        </a:spcAf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0196195"/>
                  </a:ext>
                </a:extLst>
              </a:tr>
            </a:tbl>
          </a:graphicData>
        </a:graphic>
      </p:graphicFrame>
      <p:sp>
        <p:nvSpPr>
          <p:cNvPr id="3" name="Rectangle 2"/>
          <p:cNvSpPr/>
          <p:nvPr/>
        </p:nvSpPr>
        <p:spPr>
          <a:xfrm>
            <a:off x="3777673" y="0"/>
            <a:ext cx="5348945" cy="751424"/>
          </a:xfrm>
          <a:prstGeom prst="rect">
            <a:avLst/>
          </a:prstGeom>
        </p:spPr>
        <p:txBody>
          <a:bodyPr wrap="square">
            <a:spAutoFit/>
          </a:bodyPr>
          <a:lstStyle/>
          <a:p>
            <a:pPr>
              <a:lnSpc>
                <a:spcPct val="130000"/>
              </a:lnSpc>
              <a:spcAft>
                <a:spcPts val="0"/>
              </a:spcAft>
            </a:pPr>
            <a:r>
              <a:rPr lang="en-US" sz="3600" b="1" dirty="0">
                <a:solidFill>
                  <a:srgbClr val="FF0000"/>
                </a:solidFill>
                <a:latin typeface="Times New Roman" panose="02020603050405020304" pitchFamily="18" charset="0"/>
                <a:ea typeface="Arial" panose="020B0604020202020204" pitchFamily="34" charset="0"/>
                <a:cs typeface="Calibri" panose="020F0502020204030204" pitchFamily="34" charset="0"/>
              </a:rPr>
              <a:t>I. </a:t>
            </a:r>
            <a:r>
              <a:rPr lang="en-US" sz="3600" b="1" dirty="0" err="1">
                <a:solidFill>
                  <a:srgbClr val="FF0000"/>
                </a:solidFill>
                <a:latin typeface="Times New Roman" panose="02020603050405020304" pitchFamily="18" charset="0"/>
                <a:ea typeface="Arial" panose="020B0604020202020204" pitchFamily="34" charset="0"/>
                <a:cs typeface="Calibri" panose="020F0502020204030204" pitchFamily="34" charset="0"/>
              </a:rPr>
              <a:t>ÔN</a:t>
            </a:r>
            <a:r>
              <a:rPr lang="en-US" sz="3600" b="1" dirty="0">
                <a:solidFill>
                  <a:srgbClr val="FF0000"/>
                </a:solidFill>
                <a:latin typeface="Times New Roman" panose="02020603050405020304" pitchFamily="18" charset="0"/>
                <a:ea typeface="Arial" panose="020B0604020202020204" pitchFamily="34" charset="0"/>
                <a:cs typeface="Calibri" panose="020F0502020204030204" pitchFamily="34" charset="0"/>
              </a:rPr>
              <a:t> </a:t>
            </a:r>
            <a:r>
              <a:rPr lang="en-US" sz="3600" b="1" dirty="0" err="1">
                <a:solidFill>
                  <a:srgbClr val="FF0000"/>
                </a:solidFill>
                <a:latin typeface="Times New Roman" panose="02020603050405020304" pitchFamily="18" charset="0"/>
                <a:ea typeface="Arial" panose="020B0604020202020204" pitchFamily="34" charset="0"/>
                <a:cs typeface="Calibri" panose="020F0502020204030204" pitchFamily="34" charset="0"/>
              </a:rPr>
              <a:t>TẬP</a:t>
            </a:r>
            <a:r>
              <a:rPr lang="en-US" sz="3600" b="1" dirty="0">
                <a:solidFill>
                  <a:srgbClr val="FF0000"/>
                </a:solidFill>
                <a:latin typeface="Times New Roman" panose="02020603050405020304" pitchFamily="18" charset="0"/>
                <a:ea typeface="Arial" panose="020B0604020202020204" pitchFamily="34" charset="0"/>
                <a:cs typeface="Calibri" panose="020F0502020204030204" pitchFamily="34" charset="0"/>
              </a:rPr>
              <a:t> </a:t>
            </a:r>
            <a:r>
              <a:rPr lang="en-US" sz="3600" b="1" dirty="0" err="1">
                <a:solidFill>
                  <a:srgbClr val="FF0000"/>
                </a:solidFill>
                <a:latin typeface="Times New Roman" panose="02020603050405020304" pitchFamily="18" charset="0"/>
                <a:ea typeface="Arial" panose="020B0604020202020204" pitchFamily="34" charset="0"/>
                <a:cs typeface="Calibri" panose="020F0502020204030204" pitchFamily="34" charset="0"/>
              </a:rPr>
              <a:t>LÝ</a:t>
            </a:r>
            <a:r>
              <a:rPr lang="en-US" sz="3600" b="1" dirty="0">
                <a:solidFill>
                  <a:srgbClr val="FF0000"/>
                </a:solidFill>
                <a:latin typeface="Times New Roman" panose="02020603050405020304" pitchFamily="18" charset="0"/>
                <a:ea typeface="Arial" panose="020B0604020202020204" pitchFamily="34" charset="0"/>
                <a:cs typeface="Calibri" panose="020F0502020204030204" pitchFamily="34" charset="0"/>
              </a:rPr>
              <a:t> THUYẾT</a:t>
            </a:r>
            <a:endParaRPr lang="en-US" sz="3600"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25806216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83728286"/>
              </p:ext>
            </p:extLst>
          </p:nvPr>
        </p:nvGraphicFramePr>
        <p:xfrm>
          <a:off x="424872" y="942787"/>
          <a:ext cx="11453092" cy="5584890"/>
        </p:xfrm>
        <a:graphic>
          <a:graphicData uri="http://schemas.openxmlformats.org/drawingml/2006/table">
            <a:tbl>
              <a:tblPr bandRow="1"/>
              <a:tblGrid>
                <a:gridCol w="1579253">
                  <a:extLst>
                    <a:ext uri="{9D8B030D-6E8A-4147-A177-3AD203B41FA5}">
                      <a16:colId xmlns:a16="http://schemas.microsoft.com/office/drawing/2014/main" val="2412387023"/>
                    </a:ext>
                  </a:extLst>
                </a:gridCol>
                <a:gridCol w="3168239">
                  <a:extLst>
                    <a:ext uri="{9D8B030D-6E8A-4147-A177-3AD203B41FA5}">
                      <a16:colId xmlns:a16="http://schemas.microsoft.com/office/drawing/2014/main" val="3291463377"/>
                    </a:ext>
                  </a:extLst>
                </a:gridCol>
                <a:gridCol w="6705600">
                  <a:extLst>
                    <a:ext uri="{9D8B030D-6E8A-4147-A177-3AD203B41FA5}">
                      <a16:colId xmlns:a16="http://schemas.microsoft.com/office/drawing/2014/main" val="3836141925"/>
                    </a:ext>
                  </a:extLst>
                </a:gridCol>
              </a:tblGrid>
              <a:tr h="0">
                <a:tc>
                  <a:txBody>
                    <a:bodyPr/>
                    <a:lstStyle/>
                    <a:p>
                      <a:pPr algn="ctr">
                        <a:lnSpc>
                          <a:spcPct val="130000"/>
                        </a:lnSpc>
                        <a:spcAft>
                          <a:spcPts val="0"/>
                        </a:spcAft>
                      </a:pP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pháp</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Đặc điểm</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Ví</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minh</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hoạ</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164822"/>
                  </a:ext>
                </a:extLst>
              </a:tr>
              <a:tr h="0">
                <a:tc>
                  <a:txBody>
                    <a:bodyPr/>
                    <a:lstStyle/>
                    <a:p>
                      <a:pPr algn="ctr">
                        <a:lnSpc>
                          <a:spcPct val="130000"/>
                        </a:lnSpc>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Hoán dụ</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gọi tên sự vật, hiện tượng, khái niệm này bằng tên sự vật, hiện tượng, khái niệm khác có quan hệ gần gũi</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vi-VN" sz="2400" i="1" dirty="0">
                          <a:solidFill>
                            <a:schemeClr val="tx1"/>
                          </a:solidFill>
                          <a:effectLst/>
                          <a:latin typeface="+mj-lt"/>
                          <a:ea typeface="Times New Roman" panose="02020603050405020304" pitchFamily="18" charset="0"/>
                          <a:cs typeface="Times New Roman" panose="02020603050405020304" pitchFamily="18" charset="0"/>
                        </a:rPr>
                        <a:t>“</a:t>
                      </a:r>
                      <a:r>
                        <a:rPr lang="vi-VN" sz="2400" i="0" u="sng" dirty="0">
                          <a:solidFill>
                            <a:schemeClr val="tx1"/>
                          </a:solidFill>
                          <a:effectLst/>
                          <a:latin typeface="+mj-lt"/>
                          <a:ea typeface="Times New Roman" panose="02020603050405020304" pitchFamily="18" charset="0"/>
                          <a:cs typeface="Times New Roman" panose="02020603050405020304" pitchFamily="18" charset="0"/>
                        </a:rPr>
                        <a:t>Áo chàm</a:t>
                      </a:r>
                      <a:r>
                        <a:rPr lang="vi-VN" sz="2400" i="1" dirty="0">
                          <a:solidFill>
                            <a:schemeClr val="tx1"/>
                          </a:solidFill>
                          <a:effectLst/>
                          <a:latin typeface="+mj-lt"/>
                          <a:ea typeface="Times New Roman" panose="02020603050405020304" pitchFamily="18" charset="0"/>
                          <a:cs typeface="Times New Roman" panose="02020603050405020304" pitchFamily="18" charset="0"/>
                        </a:rPr>
                        <a:t> đưa buổi phân li</a:t>
                      </a:r>
                      <a:endParaRPr lang="en-US" sz="2400" dirty="0">
                        <a:solidFill>
                          <a:schemeClr val="tx1"/>
                        </a:solidFill>
                        <a:effectLst/>
                        <a:latin typeface="+mj-lt"/>
                        <a:ea typeface="Times New Roman" panose="02020603050405020304" pitchFamily="18" charset="0"/>
                        <a:cs typeface="Times New Roman" panose="02020603050405020304" pitchFamily="18" charset="0"/>
                      </a:endParaRPr>
                    </a:p>
                    <a:p>
                      <a:pPr algn="ctr">
                        <a:lnSpc>
                          <a:spcPct val="130000"/>
                        </a:lnSpc>
                        <a:spcAft>
                          <a:spcPts val="0"/>
                        </a:spcAft>
                      </a:pPr>
                      <a:r>
                        <a:rPr lang="vi-VN" sz="2400" i="1" dirty="0">
                          <a:solidFill>
                            <a:schemeClr val="tx1"/>
                          </a:solidFill>
                          <a:effectLst/>
                          <a:latin typeface="+mj-lt"/>
                          <a:ea typeface="Times New Roman" panose="02020603050405020304" pitchFamily="18" charset="0"/>
                          <a:cs typeface="Times New Roman" panose="02020603050405020304" pitchFamily="18" charset="0"/>
                        </a:rPr>
                        <a:t>Cầm tay nhau biết nói gì hôm nay”</a:t>
                      </a:r>
                      <a:endParaRPr lang="en-US" sz="2400" dirty="0">
                        <a:solidFill>
                          <a:schemeClr val="tx1"/>
                        </a:solidFill>
                        <a:effectLst/>
                        <a:latin typeface="+mj-lt"/>
                        <a:ea typeface="Times New Roman" panose="02020603050405020304" pitchFamily="18" charset="0"/>
                        <a:cs typeface="Times New Roman" panose="02020603050405020304" pitchFamily="18" charset="0"/>
                      </a:endParaRPr>
                    </a:p>
                    <a:p>
                      <a:pPr>
                        <a:lnSpc>
                          <a:spcPct val="130000"/>
                        </a:lnSpc>
                        <a:spcAft>
                          <a:spcPts val="0"/>
                        </a:spcAft>
                      </a:pPr>
                      <a:r>
                        <a:rPr lang="en-US" sz="2400" dirty="0">
                          <a:solidFill>
                            <a:schemeClr val="tx1"/>
                          </a:solidFill>
                          <a:effectLst/>
                          <a:latin typeface="+mj-lt"/>
                          <a:ea typeface="Times New Roman" panose="02020603050405020304" pitchFamily="18" charset="0"/>
                          <a:cs typeface="Times New Roman" panose="02020603050405020304" pitchFamily="18" charset="0"/>
                          <a:sym typeface="Wingdings" panose="05000000000000000000" pitchFamily="2" charset="2"/>
                        </a:rPr>
                        <a:t></a:t>
                      </a:r>
                      <a:r>
                        <a:rPr lang="en-US" sz="2400" i="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Áo</a:t>
                      </a:r>
                      <a:r>
                        <a:rPr lang="en-US" sz="2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chàm</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hoán</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Bắc</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trang</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quen</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Bắc</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lao</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6025405"/>
                  </a:ext>
                </a:extLst>
              </a:tr>
              <a:tr h="0">
                <a:tc>
                  <a:txBody>
                    <a:bodyPr/>
                    <a:lstStyle/>
                    <a:p>
                      <a:pPr algn="ctr">
                        <a:lnSpc>
                          <a:spcPct val="130000"/>
                        </a:lnSpc>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Nhân hóa</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sử dụng từ ngữ chỉ hoạt động, tính cách vốn dành cho con người để miêu tả đồ vật, sự vật, con vật,…</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vi-VN" sz="2400" dirty="0">
                          <a:solidFill>
                            <a:srgbClr val="000000"/>
                          </a:solidFill>
                          <a:effectLst/>
                          <a:latin typeface="+mj-lt"/>
                          <a:ea typeface="Times New Roman" panose="02020603050405020304" pitchFamily="18" charset="0"/>
                          <a:cs typeface="Times New Roman" panose="02020603050405020304" pitchFamily="18" charset="0"/>
                        </a:rPr>
                        <a:t>“</a:t>
                      </a:r>
                      <a:r>
                        <a:rPr lang="vi-VN" sz="2400" i="1" dirty="0">
                          <a:solidFill>
                            <a:srgbClr val="000000"/>
                          </a:solidFill>
                          <a:effectLst/>
                          <a:latin typeface="+mj-lt"/>
                          <a:ea typeface="Times New Roman" panose="02020603050405020304" pitchFamily="18" charset="0"/>
                          <a:cs typeface="Times New Roman" panose="02020603050405020304" pitchFamily="18" charset="0"/>
                        </a:rPr>
                        <a:t>Heo hút cồn mây </a:t>
                      </a:r>
                      <a:r>
                        <a:rPr lang="vi-VN" sz="2400" i="0" u="sng" dirty="0">
                          <a:solidFill>
                            <a:srgbClr val="000000"/>
                          </a:solidFill>
                          <a:effectLst/>
                          <a:latin typeface="+mj-lt"/>
                          <a:ea typeface="Times New Roman" panose="02020603050405020304" pitchFamily="18" charset="0"/>
                          <a:cs typeface="Times New Roman" panose="02020603050405020304" pitchFamily="18" charset="0"/>
                        </a:rPr>
                        <a:t>súng ngửi trời</a:t>
                      </a:r>
                      <a:r>
                        <a:rPr lang="vi-VN" sz="2400" i="0" dirty="0">
                          <a:solidFill>
                            <a:srgbClr val="000000"/>
                          </a:solidFill>
                          <a:effectLst/>
                          <a:latin typeface="+mj-lt"/>
                          <a:ea typeface="Times New Roman" panose="02020603050405020304" pitchFamily="18" charset="0"/>
                          <a:cs typeface="Times New Roman" panose="02020603050405020304" pitchFamily="18" charset="0"/>
                        </a:rPr>
                        <a:t>”</a:t>
                      </a:r>
                      <a:r>
                        <a:rPr lang="en-US" sz="2400" i="0" baseline="0" dirty="0">
                          <a:solidFill>
                            <a:schemeClr val="tx1"/>
                          </a:solidFill>
                          <a:effectLst/>
                          <a:latin typeface="+mj-lt"/>
                          <a:ea typeface="Times New Roman" panose="02020603050405020304" pitchFamily="18" charset="0"/>
                          <a:cs typeface="Times New Roman" panose="02020603050405020304" pitchFamily="18" charset="0"/>
                        </a:rPr>
                        <a:t>     </a:t>
                      </a:r>
                      <a:r>
                        <a:rPr lang="en-US" sz="2400" dirty="0">
                          <a:solidFill>
                            <a:srgbClr val="000000"/>
                          </a:solidFill>
                          <a:effectLst/>
                          <a:latin typeface="+mj-lt"/>
                          <a:ea typeface="Times New Roman" panose="02020603050405020304" pitchFamily="18" charset="0"/>
                          <a:cs typeface="Times New Roman" panose="02020603050405020304" pitchFamily="18" charset="0"/>
                        </a:rPr>
                        <a:t>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30000"/>
                        </a:lnSpc>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súng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ngửi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9398570"/>
                  </a:ext>
                </a:extLst>
              </a:tr>
            </a:tbl>
          </a:graphicData>
        </a:graphic>
      </p:graphicFrame>
      <p:sp>
        <p:nvSpPr>
          <p:cNvPr id="4" name="Rectangle 3"/>
          <p:cNvSpPr/>
          <p:nvPr/>
        </p:nvSpPr>
        <p:spPr>
          <a:xfrm>
            <a:off x="3777673" y="0"/>
            <a:ext cx="5348945" cy="751424"/>
          </a:xfrm>
          <a:prstGeom prst="rect">
            <a:avLst/>
          </a:prstGeom>
        </p:spPr>
        <p:txBody>
          <a:bodyPr wrap="square">
            <a:spAutoFit/>
          </a:bodyPr>
          <a:lstStyle/>
          <a:p>
            <a:pPr>
              <a:lnSpc>
                <a:spcPct val="130000"/>
              </a:lnSpc>
              <a:spcAft>
                <a:spcPts val="0"/>
              </a:spcAft>
            </a:pPr>
            <a:r>
              <a:rPr lang="en-US" sz="3600" b="1" dirty="0">
                <a:solidFill>
                  <a:srgbClr val="FF0000"/>
                </a:solidFill>
                <a:latin typeface="Times New Roman" panose="02020603050405020304" pitchFamily="18" charset="0"/>
                <a:ea typeface="Arial" panose="020B0604020202020204" pitchFamily="34" charset="0"/>
                <a:cs typeface="Calibri" panose="020F0502020204030204" pitchFamily="34" charset="0"/>
              </a:rPr>
              <a:t>I. </a:t>
            </a:r>
            <a:r>
              <a:rPr lang="en-US" sz="3600" b="1" dirty="0" err="1">
                <a:solidFill>
                  <a:srgbClr val="FF0000"/>
                </a:solidFill>
                <a:latin typeface="Times New Roman" panose="02020603050405020304" pitchFamily="18" charset="0"/>
                <a:ea typeface="Arial" panose="020B0604020202020204" pitchFamily="34" charset="0"/>
                <a:cs typeface="Calibri" panose="020F0502020204030204" pitchFamily="34" charset="0"/>
              </a:rPr>
              <a:t>ÔN</a:t>
            </a:r>
            <a:r>
              <a:rPr lang="en-US" sz="3600" b="1" dirty="0">
                <a:solidFill>
                  <a:srgbClr val="FF0000"/>
                </a:solidFill>
                <a:latin typeface="Times New Roman" panose="02020603050405020304" pitchFamily="18" charset="0"/>
                <a:ea typeface="Arial" panose="020B0604020202020204" pitchFamily="34" charset="0"/>
                <a:cs typeface="Calibri" panose="020F0502020204030204" pitchFamily="34" charset="0"/>
              </a:rPr>
              <a:t> </a:t>
            </a:r>
            <a:r>
              <a:rPr lang="en-US" sz="3600" b="1" dirty="0" err="1">
                <a:solidFill>
                  <a:srgbClr val="FF0000"/>
                </a:solidFill>
                <a:latin typeface="Times New Roman" panose="02020603050405020304" pitchFamily="18" charset="0"/>
                <a:ea typeface="Arial" panose="020B0604020202020204" pitchFamily="34" charset="0"/>
                <a:cs typeface="Calibri" panose="020F0502020204030204" pitchFamily="34" charset="0"/>
              </a:rPr>
              <a:t>TẬP</a:t>
            </a:r>
            <a:r>
              <a:rPr lang="en-US" sz="3600" b="1" dirty="0">
                <a:solidFill>
                  <a:srgbClr val="FF0000"/>
                </a:solidFill>
                <a:latin typeface="Times New Roman" panose="02020603050405020304" pitchFamily="18" charset="0"/>
                <a:ea typeface="Arial" panose="020B0604020202020204" pitchFamily="34" charset="0"/>
                <a:cs typeface="Calibri" panose="020F0502020204030204" pitchFamily="34" charset="0"/>
              </a:rPr>
              <a:t> </a:t>
            </a:r>
            <a:r>
              <a:rPr lang="en-US" sz="3600" b="1" dirty="0" err="1">
                <a:solidFill>
                  <a:srgbClr val="FF0000"/>
                </a:solidFill>
                <a:latin typeface="Times New Roman" panose="02020603050405020304" pitchFamily="18" charset="0"/>
                <a:ea typeface="Arial" panose="020B0604020202020204" pitchFamily="34" charset="0"/>
                <a:cs typeface="Calibri" panose="020F0502020204030204" pitchFamily="34" charset="0"/>
              </a:rPr>
              <a:t>LÝ</a:t>
            </a:r>
            <a:r>
              <a:rPr lang="en-US" sz="3600" b="1" dirty="0">
                <a:solidFill>
                  <a:srgbClr val="FF0000"/>
                </a:solidFill>
                <a:latin typeface="Times New Roman" panose="02020603050405020304" pitchFamily="18" charset="0"/>
                <a:ea typeface="Arial" panose="020B0604020202020204" pitchFamily="34" charset="0"/>
                <a:cs typeface="Calibri" panose="020F0502020204030204" pitchFamily="34" charset="0"/>
              </a:rPr>
              <a:t> THUYẾT</a:t>
            </a:r>
            <a:endParaRPr lang="en-US" sz="3600"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7228685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6292" y="914399"/>
            <a:ext cx="9291781" cy="5216381"/>
          </a:xfrm>
          <a:prstGeom prst="rect">
            <a:avLst/>
          </a:prstGeom>
          <a:ln w="228600" cap="sq" cmpd="thickThin">
            <a:solidFill>
              <a:srgbClr val="000000"/>
            </a:solidFill>
            <a:prstDash val="solid"/>
            <a:miter lim="800000"/>
          </a:ln>
          <a:effectLst>
            <a:innerShdw blurRad="76200">
              <a:srgbClr val="000000"/>
            </a:innerShdw>
          </a:effectLst>
        </p:spPr>
      </p:pic>
      <p:sp>
        <p:nvSpPr>
          <p:cNvPr id="5" name="Rectangle 4"/>
          <p:cNvSpPr/>
          <p:nvPr/>
        </p:nvSpPr>
        <p:spPr>
          <a:xfrm>
            <a:off x="4062127" y="3081132"/>
            <a:ext cx="3685624" cy="1107996"/>
          </a:xfrm>
          <a:prstGeom prst="rect">
            <a:avLst/>
          </a:prstGeom>
        </p:spPr>
        <p:txBody>
          <a:bodyPr wrap="none">
            <a:spAutoFit/>
          </a:bodyPr>
          <a:lstStyle/>
          <a:p>
            <a:pPr algn="ctr"/>
            <a:r>
              <a:rPr lang="en-US" sz="6600" b="1" dirty="0" err="1">
                <a:solidFill>
                  <a:srgbClr val="0070C0"/>
                </a:solidFill>
                <a:effectLst/>
                <a:latin typeface="Times New Roman" panose="02020603050405020304" pitchFamily="18" charset="0"/>
                <a:ea typeface="Times New Roman" panose="02020603050405020304" pitchFamily="18" charset="0"/>
                <a:cs typeface="Calibri" panose="020F0502020204030204" pitchFamily="34" charset="0"/>
              </a:rPr>
              <a:t>MỞ</a:t>
            </a:r>
            <a:r>
              <a:rPr lang="en-US" sz="6600" b="1" dirty="0">
                <a:solidFill>
                  <a:srgbClr val="0070C0"/>
                </a:solidFill>
                <a:effectLst/>
                <a:latin typeface="Times New Roman" panose="02020603050405020304" pitchFamily="18" charset="0"/>
                <a:ea typeface="Times New Roman" panose="02020603050405020304" pitchFamily="18" charset="0"/>
                <a:cs typeface="Calibri" panose="020F0502020204030204" pitchFamily="34" charset="0"/>
              </a:rPr>
              <a:t> </a:t>
            </a:r>
            <a:r>
              <a:rPr lang="en-US" sz="6600" b="1" dirty="0" err="1">
                <a:solidFill>
                  <a:srgbClr val="0070C0"/>
                </a:solidFill>
                <a:effectLst/>
                <a:latin typeface="Times New Roman" panose="02020603050405020304" pitchFamily="18" charset="0"/>
                <a:ea typeface="Times New Roman" panose="02020603050405020304" pitchFamily="18" charset="0"/>
                <a:cs typeface="Calibri" panose="020F0502020204030204" pitchFamily="34" charset="0"/>
              </a:rPr>
              <a:t>ĐẦU</a:t>
            </a:r>
            <a:endParaRPr lang="en-US" sz="6600" dirty="0">
              <a:solidFill>
                <a:srgbClr val="0070C0"/>
              </a:solidFill>
            </a:endParaRPr>
          </a:p>
        </p:txBody>
      </p:sp>
    </p:spTree>
    <p:extLst>
      <p:ext uri="{BB962C8B-B14F-4D97-AF65-F5344CB8AC3E}">
        <p14:creationId xmlns:p14="http://schemas.microsoft.com/office/powerpoint/2010/main" val="8364618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77673" y="0"/>
            <a:ext cx="5348945" cy="751424"/>
          </a:xfrm>
          <a:prstGeom prst="rect">
            <a:avLst/>
          </a:prstGeom>
        </p:spPr>
        <p:txBody>
          <a:bodyPr wrap="square">
            <a:spAutoFit/>
          </a:bodyPr>
          <a:lstStyle/>
          <a:p>
            <a:pPr>
              <a:lnSpc>
                <a:spcPct val="130000"/>
              </a:lnSpc>
              <a:spcAft>
                <a:spcPts val="0"/>
              </a:spcAft>
            </a:pPr>
            <a:r>
              <a:rPr lang="en-US" sz="3600" b="1" dirty="0">
                <a:solidFill>
                  <a:srgbClr val="FF0000"/>
                </a:solidFill>
                <a:latin typeface="Times New Roman" panose="02020603050405020304" pitchFamily="18" charset="0"/>
                <a:ea typeface="Arial" panose="020B0604020202020204" pitchFamily="34" charset="0"/>
                <a:cs typeface="Calibri" panose="020F0502020204030204" pitchFamily="34" charset="0"/>
              </a:rPr>
              <a:t>I. </a:t>
            </a:r>
            <a:r>
              <a:rPr lang="en-US" sz="3600" b="1" dirty="0" err="1">
                <a:solidFill>
                  <a:srgbClr val="FF0000"/>
                </a:solidFill>
                <a:latin typeface="Times New Roman" panose="02020603050405020304" pitchFamily="18" charset="0"/>
                <a:ea typeface="Arial" panose="020B0604020202020204" pitchFamily="34" charset="0"/>
                <a:cs typeface="Calibri" panose="020F0502020204030204" pitchFamily="34" charset="0"/>
              </a:rPr>
              <a:t>ÔN</a:t>
            </a:r>
            <a:r>
              <a:rPr lang="en-US" sz="3600" b="1" dirty="0">
                <a:solidFill>
                  <a:srgbClr val="FF0000"/>
                </a:solidFill>
                <a:latin typeface="Times New Roman" panose="02020603050405020304" pitchFamily="18" charset="0"/>
                <a:ea typeface="Arial" panose="020B0604020202020204" pitchFamily="34" charset="0"/>
                <a:cs typeface="Calibri" panose="020F0502020204030204" pitchFamily="34" charset="0"/>
              </a:rPr>
              <a:t> </a:t>
            </a:r>
            <a:r>
              <a:rPr lang="en-US" sz="3600" b="1" dirty="0" err="1">
                <a:solidFill>
                  <a:srgbClr val="FF0000"/>
                </a:solidFill>
                <a:latin typeface="Times New Roman" panose="02020603050405020304" pitchFamily="18" charset="0"/>
                <a:ea typeface="Arial" panose="020B0604020202020204" pitchFamily="34" charset="0"/>
                <a:cs typeface="Calibri" panose="020F0502020204030204" pitchFamily="34" charset="0"/>
              </a:rPr>
              <a:t>TẬP</a:t>
            </a:r>
            <a:r>
              <a:rPr lang="en-US" sz="3600" b="1" dirty="0">
                <a:solidFill>
                  <a:srgbClr val="FF0000"/>
                </a:solidFill>
                <a:latin typeface="Times New Roman" panose="02020603050405020304" pitchFamily="18" charset="0"/>
                <a:ea typeface="Arial" panose="020B0604020202020204" pitchFamily="34" charset="0"/>
                <a:cs typeface="Calibri" panose="020F0502020204030204" pitchFamily="34" charset="0"/>
              </a:rPr>
              <a:t> </a:t>
            </a:r>
            <a:r>
              <a:rPr lang="en-US" sz="3600" b="1" dirty="0" err="1">
                <a:solidFill>
                  <a:srgbClr val="FF0000"/>
                </a:solidFill>
                <a:latin typeface="Times New Roman" panose="02020603050405020304" pitchFamily="18" charset="0"/>
                <a:ea typeface="Arial" panose="020B0604020202020204" pitchFamily="34" charset="0"/>
                <a:cs typeface="Calibri" panose="020F0502020204030204" pitchFamily="34" charset="0"/>
              </a:rPr>
              <a:t>LÝ</a:t>
            </a:r>
            <a:r>
              <a:rPr lang="en-US" sz="3600" b="1" dirty="0">
                <a:solidFill>
                  <a:srgbClr val="FF0000"/>
                </a:solidFill>
                <a:latin typeface="Times New Roman" panose="02020603050405020304" pitchFamily="18" charset="0"/>
                <a:ea typeface="Arial" panose="020B0604020202020204" pitchFamily="34" charset="0"/>
                <a:cs typeface="Calibri" panose="020F0502020204030204" pitchFamily="34" charset="0"/>
              </a:rPr>
              <a:t> THUYẾT</a:t>
            </a:r>
            <a:endParaRPr lang="en-US" sz="3600" dirty="0">
              <a:effectLst/>
              <a:latin typeface="Calibri" panose="020F0502020204030204" pitchFamily="34" charset="0"/>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167603911"/>
              </p:ext>
            </p:extLst>
          </p:nvPr>
        </p:nvGraphicFramePr>
        <p:xfrm>
          <a:off x="406401" y="751424"/>
          <a:ext cx="11563926" cy="6190899"/>
        </p:xfrm>
        <a:graphic>
          <a:graphicData uri="http://schemas.openxmlformats.org/drawingml/2006/table">
            <a:tbl>
              <a:tblPr bandRow="1"/>
              <a:tblGrid>
                <a:gridCol w="1594535">
                  <a:extLst>
                    <a:ext uri="{9D8B030D-6E8A-4147-A177-3AD203B41FA5}">
                      <a16:colId xmlns:a16="http://schemas.microsoft.com/office/drawing/2014/main" val="2839178622"/>
                    </a:ext>
                  </a:extLst>
                </a:gridCol>
                <a:gridCol w="2598773">
                  <a:extLst>
                    <a:ext uri="{9D8B030D-6E8A-4147-A177-3AD203B41FA5}">
                      <a16:colId xmlns:a16="http://schemas.microsoft.com/office/drawing/2014/main" val="1708815546"/>
                    </a:ext>
                  </a:extLst>
                </a:gridCol>
                <a:gridCol w="7370618">
                  <a:extLst>
                    <a:ext uri="{9D8B030D-6E8A-4147-A177-3AD203B41FA5}">
                      <a16:colId xmlns:a16="http://schemas.microsoft.com/office/drawing/2014/main" val="61918683"/>
                    </a:ext>
                  </a:extLst>
                </a:gridCol>
              </a:tblGrid>
              <a:tr h="598581">
                <a:tc>
                  <a:txBody>
                    <a:bodyPr/>
                    <a:lstStyle/>
                    <a:p>
                      <a:pPr algn="ctr">
                        <a:lnSpc>
                          <a:spcPct val="130000"/>
                        </a:lnSpc>
                        <a:spcAft>
                          <a:spcPts val="0"/>
                        </a:spcAft>
                      </a:pPr>
                      <a:r>
                        <a:rPr lang="en-US" sz="2200" b="1" dirty="0" err="1">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cs typeface="Times New Roman" panose="02020603050405020304" pitchFamily="18" charset="0"/>
                        </a:rPr>
                        <a:t>bp</a:t>
                      </a:r>
                      <a:endParaRPr lang="en-US" sz="2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155" marR="68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Đặc điểm</a:t>
                      </a:r>
                      <a:endParaRPr lang="en-US" sz="2200">
                        <a:effectLst/>
                        <a:latin typeface="Calibri" panose="020F0502020204030204" pitchFamily="34" charset="0"/>
                        <a:ea typeface="Times New Roman" panose="02020603050405020304" pitchFamily="18" charset="0"/>
                        <a:cs typeface="Times New Roman" panose="02020603050405020304" pitchFamily="18" charset="0"/>
                      </a:endParaRPr>
                    </a:p>
                  </a:txBody>
                  <a:tcPr marL="68155" marR="68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2200" b="1">
                          <a:effectLst/>
                          <a:latin typeface="Times New Roman" panose="02020603050405020304" pitchFamily="18" charset="0"/>
                          <a:ea typeface="Times New Roman" panose="02020603050405020304" pitchFamily="18" charset="0"/>
                          <a:cs typeface="Times New Roman" panose="02020603050405020304" pitchFamily="18" charset="0"/>
                        </a:rPr>
                        <a:t>Ví dụ minh hoạ</a:t>
                      </a:r>
                      <a:endParaRPr lang="en-US" sz="2200">
                        <a:effectLst/>
                        <a:latin typeface="Calibri" panose="020F0502020204030204" pitchFamily="34" charset="0"/>
                        <a:ea typeface="Times New Roman" panose="02020603050405020304" pitchFamily="18" charset="0"/>
                        <a:cs typeface="Times New Roman" panose="02020603050405020304" pitchFamily="18" charset="0"/>
                      </a:endParaRPr>
                    </a:p>
                  </a:txBody>
                  <a:tcPr marL="68155" marR="68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7106777"/>
                  </a:ext>
                </a:extLst>
              </a:tr>
              <a:tr h="3011554">
                <a:tc>
                  <a:txBody>
                    <a:bodyPr/>
                    <a:lstStyle/>
                    <a:p>
                      <a:pPr algn="ctr">
                        <a:lnSpc>
                          <a:spcPct val="130000"/>
                        </a:lnSpc>
                        <a:spcAft>
                          <a:spcPts val="0"/>
                        </a:spcAft>
                      </a:pP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ngữ</a:t>
                      </a:r>
                      <a:endParaRPr lang="en-US" sz="2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155" marR="681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nhắc đi nhắc lại nhiều lần một từ, cụm từ tạo ấn tượng, liên tưởng, cảm xúc, vần điệu cho câu.</a:t>
                      </a:r>
                      <a:endParaRPr lang="en-US" sz="2200">
                        <a:effectLst/>
                        <a:latin typeface="Calibri" panose="020F0502020204030204" pitchFamily="34" charset="0"/>
                        <a:ea typeface="Times New Roman" panose="02020603050405020304" pitchFamily="18" charset="0"/>
                        <a:cs typeface="Times New Roman" panose="02020603050405020304" pitchFamily="18" charset="0"/>
                      </a:endParaRPr>
                    </a:p>
                  </a:txBody>
                  <a:tcPr marL="68155" marR="68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vi-VN" sz="2200" i="1" dirty="0">
                          <a:solidFill>
                            <a:srgbClr val="000000"/>
                          </a:solidFill>
                          <a:effectLst/>
                          <a:latin typeface="+mj-lt"/>
                          <a:ea typeface="Times New Roman" panose="02020603050405020304" pitchFamily="18" charset="0"/>
                          <a:cs typeface="Times New Roman" panose="02020603050405020304" pitchFamily="18" charset="0"/>
                        </a:rPr>
                        <a:t>“</a:t>
                      </a:r>
                      <a:r>
                        <a:rPr lang="vi-VN" sz="2200" i="1" u="sng" dirty="0">
                          <a:solidFill>
                            <a:srgbClr val="000000"/>
                          </a:solidFill>
                          <a:effectLst/>
                          <a:latin typeface="+mj-lt"/>
                          <a:ea typeface="Times New Roman" panose="02020603050405020304" pitchFamily="18" charset="0"/>
                          <a:cs typeface="Times New Roman" panose="02020603050405020304" pitchFamily="18" charset="0"/>
                        </a:rPr>
                        <a:t>Buồn trông</a:t>
                      </a:r>
                      <a:r>
                        <a:rPr lang="vi-VN" sz="2200" i="1" dirty="0">
                          <a:solidFill>
                            <a:srgbClr val="000000"/>
                          </a:solidFill>
                          <a:effectLst/>
                          <a:latin typeface="+mj-lt"/>
                          <a:ea typeface="Times New Roman" panose="02020603050405020304" pitchFamily="18" charset="0"/>
                          <a:cs typeface="Times New Roman" panose="02020603050405020304" pitchFamily="18" charset="0"/>
                        </a:rPr>
                        <a:t> cửa bể chiều hôm,</a:t>
                      </a:r>
                      <a:endParaRPr lang="en-US" sz="2200" dirty="0">
                        <a:effectLst/>
                        <a:latin typeface="+mj-lt"/>
                        <a:ea typeface="Times New Roman" panose="02020603050405020304" pitchFamily="18" charset="0"/>
                        <a:cs typeface="Times New Roman" panose="02020603050405020304" pitchFamily="18" charset="0"/>
                      </a:endParaRPr>
                    </a:p>
                    <a:p>
                      <a:pPr algn="ctr">
                        <a:lnSpc>
                          <a:spcPct val="130000"/>
                        </a:lnSpc>
                        <a:spcAft>
                          <a:spcPts val="0"/>
                        </a:spcAft>
                      </a:pPr>
                      <a:r>
                        <a:rPr lang="vi-VN" sz="2200" i="1" dirty="0">
                          <a:solidFill>
                            <a:srgbClr val="000000"/>
                          </a:solidFill>
                          <a:effectLst/>
                          <a:latin typeface="+mj-lt"/>
                          <a:ea typeface="Times New Roman" panose="02020603050405020304" pitchFamily="18" charset="0"/>
                          <a:cs typeface="Times New Roman" panose="02020603050405020304" pitchFamily="18" charset="0"/>
                        </a:rPr>
                        <a:t>Thuyền ai thấp thoáng cánh buồm xa xa?</a:t>
                      </a:r>
                      <a:endParaRPr lang="en-US" sz="2200" dirty="0">
                        <a:effectLst/>
                        <a:latin typeface="+mj-lt"/>
                        <a:ea typeface="Times New Roman" panose="02020603050405020304" pitchFamily="18" charset="0"/>
                        <a:cs typeface="Times New Roman" panose="02020603050405020304" pitchFamily="18" charset="0"/>
                      </a:endParaRPr>
                    </a:p>
                    <a:p>
                      <a:pPr algn="ctr">
                        <a:lnSpc>
                          <a:spcPct val="130000"/>
                        </a:lnSpc>
                        <a:spcAft>
                          <a:spcPts val="0"/>
                        </a:spcAft>
                      </a:pPr>
                      <a:r>
                        <a:rPr lang="vi-VN" sz="2200" i="1" u="sng" dirty="0">
                          <a:solidFill>
                            <a:srgbClr val="000000"/>
                          </a:solidFill>
                          <a:effectLst/>
                          <a:latin typeface="+mj-lt"/>
                          <a:ea typeface="Times New Roman" panose="02020603050405020304" pitchFamily="18" charset="0"/>
                          <a:cs typeface="Times New Roman" panose="02020603050405020304" pitchFamily="18" charset="0"/>
                        </a:rPr>
                        <a:t>Buồn trông </a:t>
                      </a:r>
                      <a:r>
                        <a:rPr lang="vi-VN" sz="2200" i="1" dirty="0">
                          <a:solidFill>
                            <a:srgbClr val="000000"/>
                          </a:solidFill>
                          <a:effectLst/>
                          <a:latin typeface="+mj-lt"/>
                          <a:ea typeface="Times New Roman" panose="02020603050405020304" pitchFamily="18" charset="0"/>
                          <a:cs typeface="Times New Roman" panose="02020603050405020304" pitchFamily="18" charset="0"/>
                        </a:rPr>
                        <a:t>ngọn nước mới sa,</a:t>
                      </a:r>
                      <a:endParaRPr lang="en-US" sz="2200" dirty="0">
                        <a:effectLst/>
                        <a:latin typeface="+mj-lt"/>
                        <a:ea typeface="Times New Roman" panose="02020603050405020304" pitchFamily="18" charset="0"/>
                        <a:cs typeface="Times New Roman" panose="02020603050405020304" pitchFamily="18" charset="0"/>
                      </a:endParaRPr>
                    </a:p>
                    <a:p>
                      <a:pPr algn="ctr">
                        <a:lnSpc>
                          <a:spcPct val="130000"/>
                        </a:lnSpc>
                        <a:spcAft>
                          <a:spcPts val="0"/>
                        </a:spcAft>
                      </a:pPr>
                      <a:r>
                        <a:rPr lang="vi-VN" sz="2200" i="1" dirty="0">
                          <a:solidFill>
                            <a:srgbClr val="000000"/>
                          </a:solidFill>
                          <a:effectLst/>
                          <a:latin typeface="+mj-lt"/>
                          <a:ea typeface="Times New Roman" panose="02020603050405020304" pitchFamily="18" charset="0"/>
                          <a:cs typeface="Times New Roman" panose="02020603050405020304" pitchFamily="18" charset="0"/>
                        </a:rPr>
                        <a:t>Hoa trôi man mác biết là về đâu ?</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Nguyễn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a:t>
                      </a:r>
                      <a:endParaRPr lang="en-US" sz="22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30000"/>
                        </a:lnSpc>
                        <a:spcAft>
                          <a:spcPts val="0"/>
                        </a:spcAft>
                      </a:pP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Buồn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trông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nhịp</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điệu</a:t>
                      </a:r>
                      <a:r>
                        <a:rPr lang="en-US" sz="2200" baseline="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trầm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buồn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nỗi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aseline="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đơn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buồn</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lo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lắng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tương</a:t>
                      </a:r>
                      <a:r>
                        <a:rPr lang="en-US" sz="2200" baseline="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vô</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Thuý</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Kiều</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phiêu</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155" marR="68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4997169"/>
                  </a:ext>
                </a:extLst>
              </a:tr>
              <a:tr h="1505777">
                <a:tc>
                  <a:txBody>
                    <a:bodyPr/>
                    <a:lstStyle/>
                    <a:p>
                      <a:pPr algn="ctr">
                        <a:lnSpc>
                          <a:spcPct val="130000"/>
                        </a:lnSpc>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Đảo ngữ</a:t>
                      </a:r>
                      <a:endParaRPr lang="en-US" sz="2200">
                        <a:effectLst/>
                        <a:latin typeface="Calibri" panose="020F0502020204030204" pitchFamily="34" charset="0"/>
                        <a:ea typeface="Times New Roman" panose="02020603050405020304" pitchFamily="18" charset="0"/>
                        <a:cs typeface="Times New Roman" panose="02020603050405020304" pitchFamily="18" charset="0"/>
                      </a:endParaRPr>
                    </a:p>
                  </a:txBody>
                  <a:tcPr marL="68155" marR="681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trí</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nhằm</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nhấn</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rõ</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155" marR="68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vi-VN" sz="2200" i="1" dirty="0">
                          <a:effectLst/>
                          <a:latin typeface="+mj-lt"/>
                          <a:ea typeface="Times New Roman" panose="02020603050405020304" pitchFamily="18" charset="0"/>
                          <a:cs typeface="Times New Roman" panose="02020603050405020304" pitchFamily="18" charset="0"/>
                        </a:rPr>
                        <a:t>Lom khom dưới núi tiều vài chú</a:t>
                      </a:r>
                      <a:endParaRPr lang="en-US" sz="2200" dirty="0">
                        <a:effectLst/>
                        <a:latin typeface="+mj-lt"/>
                        <a:ea typeface="Times New Roman" panose="02020603050405020304" pitchFamily="18" charset="0"/>
                        <a:cs typeface="Times New Roman" panose="02020603050405020304" pitchFamily="18" charset="0"/>
                      </a:endParaRPr>
                    </a:p>
                    <a:p>
                      <a:pPr algn="ctr">
                        <a:lnSpc>
                          <a:spcPct val="130000"/>
                        </a:lnSpc>
                        <a:spcAft>
                          <a:spcPts val="0"/>
                        </a:spcAft>
                      </a:pPr>
                      <a:r>
                        <a:rPr lang="vi-VN" sz="2200" i="1" dirty="0">
                          <a:effectLst/>
                          <a:latin typeface="+mj-lt"/>
                          <a:ea typeface="Times New Roman" panose="02020603050405020304" pitchFamily="18" charset="0"/>
                          <a:cs typeface="Times New Roman" panose="02020603050405020304" pitchFamily="18" charset="0"/>
                        </a:rPr>
                        <a:t>Lác đác bên sông chợ mấy nhà</a:t>
                      </a:r>
                      <a:endParaRPr lang="en-US" sz="2200" dirty="0">
                        <a:effectLst/>
                        <a:latin typeface="+mj-lt"/>
                        <a:ea typeface="Times New Roman" panose="02020603050405020304" pitchFamily="18" charset="0"/>
                        <a:cs typeface="Times New Roman" panose="02020603050405020304" pitchFamily="18" charset="0"/>
                      </a:endParaRPr>
                    </a:p>
                    <a:p>
                      <a:pPr algn="ctr">
                        <a:lnSpc>
                          <a:spcPct val="130000"/>
                        </a:lnSpc>
                        <a:spcAft>
                          <a:spcPts val="0"/>
                        </a:spcAft>
                      </a:pPr>
                      <a:r>
                        <a:rPr lang="vi-VN" sz="2200" dirty="0">
                          <a:effectLst/>
                          <a:latin typeface="+mj-lt"/>
                          <a:ea typeface="Times New Roman" panose="02020603050405020304" pitchFamily="18" charset="0"/>
                          <a:cs typeface="Times New Roman" panose="02020603050405020304" pitchFamily="18" charset="0"/>
                        </a:rPr>
                        <a:t>(Bà Huyện Thanh Quan)</a:t>
                      </a:r>
                      <a:endParaRPr lang="en-US" sz="2200" dirty="0">
                        <a:effectLst/>
                        <a:latin typeface="+mj-lt"/>
                        <a:ea typeface="Times New Roman" panose="02020603050405020304" pitchFamily="18" charset="0"/>
                        <a:cs typeface="Times New Roman" panose="02020603050405020304" pitchFamily="18" charset="0"/>
                      </a:endParaRPr>
                    </a:p>
                    <a:p>
                      <a:pPr algn="just">
                        <a:lnSpc>
                          <a:spcPct val="130000"/>
                        </a:lnSpc>
                        <a:spcAft>
                          <a:spcPts val="0"/>
                        </a:spcAft>
                      </a:pP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đảo</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đậm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hiu</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aseline="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quạnh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vắng</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155" marR="681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6895842"/>
                  </a:ext>
                </a:extLst>
              </a:tr>
            </a:tbl>
          </a:graphicData>
        </a:graphic>
      </p:graphicFrame>
    </p:spTree>
    <p:extLst>
      <p:ext uri="{BB962C8B-B14F-4D97-AF65-F5344CB8AC3E}">
        <p14:creationId xmlns:p14="http://schemas.microsoft.com/office/powerpoint/2010/main" val="34482047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77673" y="0"/>
            <a:ext cx="5348945" cy="751424"/>
          </a:xfrm>
          <a:prstGeom prst="rect">
            <a:avLst/>
          </a:prstGeom>
        </p:spPr>
        <p:txBody>
          <a:bodyPr wrap="square">
            <a:spAutoFit/>
          </a:bodyPr>
          <a:lstStyle/>
          <a:p>
            <a:pPr>
              <a:lnSpc>
                <a:spcPct val="130000"/>
              </a:lnSpc>
              <a:spcAft>
                <a:spcPts val="0"/>
              </a:spcAft>
            </a:pPr>
            <a:r>
              <a:rPr lang="en-US" sz="3600" b="1" dirty="0">
                <a:solidFill>
                  <a:srgbClr val="FF0000"/>
                </a:solidFill>
                <a:latin typeface="Times New Roman" panose="02020603050405020304" pitchFamily="18" charset="0"/>
                <a:ea typeface="Arial" panose="020B0604020202020204" pitchFamily="34" charset="0"/>
                <a:cs typeface="Calibri" panose="020F0502020204030204" pitchFamily="34" charset="0"/>
              </a:rPr>
              <a:t>I. </a:t>
            </a:r>
            <a:r>
              <a:rPr lang="en-US" sz="3600" b="1" dirty="0" err="1">
                <a:solidFill>
                  <a:srgbClr val="FF0000"/>
                </a:solidFill>
                <a:latin typeface="Times New Roman" panose="02020603050405020304" pitchFamily="18" charset="0"/>
                <a:ea typeface="Arial" panose="020B0604020202020204" pitchFamily="34" charset="0"/>
                <a:cs typeface="Calibri" panose="020F0502020204030204" pitchFamily="34" charset="0"/>
              </a:rPr>
              <a:t>ÔN</a:t>
            </a:r>
            <a:r>
              <a:rPr lang="en-US" sz="3600" b="1" dirty="0">
                <a:solidFill>
                  <a:srgbClr val="FF0000"/>
                </a:solidFill>
                <a:latin typeface="Times New Roman" panose="02020603050405020304" pitchFamily="18" charset="0"/>
                <a:ea typeface="Arial" panose="020B0604020202020204" pitchFamily="34" charset="0"/>
                <a:cs typeface="Calibri" panose="020F0502020204030204" pitchFamily="34" charset="0"/>
              </a:rPr>
              <a:t> </a:t>
            </a:r>
            <a:r>
              <a:rPr lang="en-US" sz="3600" b="1" dirty="0" err="1">
                <a:solidFill>
                  <a:srgbClr val="FF0000"/>
                </a:solidFill>
                <a:latin typeface="Times New Roman" panose="02020603050405020304" pitchFamily="18" charset="0"/>
                <a:ea typeface="Arial" panose="020B0604020202020204" pitchFamily="34" charset="0"/>
                <a:cs typeface="Calibri" panose="020F0502020204030204" pitchFamily="34" charset="0"/>
              </a:rPr>
              <a:t>TẬP</a:t>
            </a:r>
            <a:r>
              <a:rPr lang="en-US" sz="3600" b="1" dirty="0">
                <a:solidFill>
                  <a:srgbClr val="FF0000"/>
                </a:solidFill>
                <a:latin typeface="Times New Roman" panose="02020603050405020304" pitchFamily="18" charset="0"/>
                <a:ea typeface="Arial" panose="020B0604020202020204" pitchFamily="34" charset="0"/>
                <a:cs typeface="Calibri" panose="020F0502020204030204" pitchFamily="34" charset="0"/>
              </a:rPr>
              <a:t> </a:t>
            </a:r>
            <a:r>
              <a:rPr lang="en-US" sz="3600" b="1" dirty="0" err="1">
                <a:solidFill>
                  <a:srgbClr val="FF0000"/>
                </a:solidFill>
                <a:latin typeface="Times New Roman" panose="02020603050405020304" pitchFamily="18" charset="0"/>
                <a:ea typeface="Arial" panose="020B0604020202020204" pitchFamily="34" charset="0"/>
                <a:cs typeface="Calibri" panose="020F0502020204030204" pitchFamily="34" charset="0"/>
              </a:rPr>
              <a:t>LÝ</a:t>
            </a:r>
            <a:r>
              <a:rPr lang="en-US" sz="3600" b="1" dirty="0">
                <a:solidFill>
                  <a:srgbClr val="FF0000"/>
                </a:solidFill>
                <a:latin typeface="Times New Roman" panose="02020603050405020304" pitchFamily="18" charset="0"/>
                <a:ea typeface="Arial" panose="020B0604020202020204" pitchFamily="34" charset="0"/>
                <a:cs typeface="Calibri" panose="020F0502020204030204" pitchFamily="34" charset="0"/>
              </a:rPr>
              <a:t> THUYẾT</a:t>
            </a:r>
            <a:endParaRPr lang="en-US" sz="3600" dirty="0">
              <a:effectLst/>
              <a:latin typeface="Calibri" panose="020F0502020204030204" pitchFamily="34" charset="0"/>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707803175"/>
              </p:ext>
            </p:extLst>
          </p:nvPr>
        </p:nvGraphicFramePr>
        <p:xfrm>
          <a:off x="378691" y="915610"/>
          <a:ext cx="11480800" cy="5063618"/>
        </p:xfrm>
        <a:graphic>
          <a:graphicData uri="http://schemas.openxmlformats.org/drawingml/2006/table">
            <a:tbl>
              <a:tblPr bandRow="1"/>
              <a:tblGrid>
                <a:gridCol w="1459345">
                  <a:extLst>
                    <a:ext uri="{9D8B030D-6E8A-4147-A177-3AD203B41FA5}">
                      <a16:colId xmlns:a16="http://schemas.microsoft.com/office/drawing/2014/main" val="1827054415"/>
                    </a:ext>
                  </a:extLst>
                </a:gridCol>
                <a:gridCol w="1722928">
                  <a:extLst>
                    <a:ext uri="{9D8B030D-6E8A-4147-A177-3AD203B41FA5}">
                      <a16:colId xmlns:a16="http://schemas.microsoft.com/office/drawing/2014/main" val="1328697714"/>
                    </a:ext>
                  </a:extLst>
                </a:gridCol>
                <a:gridCol w="8298527">
                  <a:extLst>
                    <a:ext uri="{9D8B030D-6E8A-4147-A177-3AD203B41FA5}">
                      <a16:colId xmlns:a16="http://schemas.microsoft.com/office/drawing/2014/main" val="2974868573"/>
                    </a:ext>
                  </a:extLst>
                </a:gridCol>
              </a:tblGrid>
              <a:tr h="0">
                <a:tc>
                  <a:txBody>
                    <a:bodyPr/>
                    <a:lstStyle/>
                    <a:p>
                      <a:pPr algn="ctr">
                        <a:lnSpc>
                          <a:spcPct val="130000"/>
                        </a:lnSpc>
                        <a:spcAft>
                          <a:spcPts val="0"/>
                        </a:spcAft>
                      </a:pPr>
                      <a:r>
                        <a:rPr lang="en-US" sz="2600" b="1" dirty="0" err="1">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cs typeface="Times New Roman" panose="02020603050405020304" pitchFamily="18" charset="0"/>
                        </a:rPr>
                        <a:t>bp</a:t>
                      </a:r>
                      <a:endParaRPr lang="en-US" sz="2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2600" b="1">
                          <a:effectLst/>
                          <a:latin typeface="Times New Roman" panose="02020603050405020304" pitchFamily="18" charset="0"/>
                          <a:ea typeface="Times New Roman" panose="02020603050405020304" pitchFamily="18" charset="0"/>
                          <a:cs typeface="Times New Roman" panose="02020603050405020304" pitchFamily="18" charset="0"/>
                        </a:rPr>
                        <a:t>Đặc điểm</a:t>
                      </a:r>
                      <a:endParaRPr lang="en-US" sz="2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2600" b="1">
                          <a:effectLst/>
                          <a:latin typeface="Times New Roman" panose="02020603050405020304" pitchFamily="18" charset="0"/>
                          <a:ea typeface="Times New Roman" panose="02020603050405020304" pitchFamily="18" charset="0"/>
                          <a:cs typeface="Times New Roman" panose="02020603050405020304" pitchFamily="18" charset="0"/>
                        </a:rPr>
                        <a:t>Ví dụ minh hoạ</a:t>
                      </a:r>
                      <a:endParaRPr lang="en-US" sz="2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9381968"/>
                  </a:ext>
                </a:extLst>
              </a:tr>
              <a:tr h="0">
                <a:tc>
                  <a:txBody>
                    <a:bodyPr/>
                    <a:lstStyle/>
                    <a:p>
                      <a:pPr algn="ctr">
                        <a:lnSpc>
                          <a:spcPct val="130000"/>
                        </a:lnSpc>
                        <a:spcAft>
                          <a:spcPts val="0"/>
                        </a:spcAft>
                      </a:pP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Liệt kê</a:t>
                      </a:r>
                      <a:endParaRPr lang="en-US" sz="2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sắp xếp nối tiếp hàng loạt, từ và cụm từ cùng loại để diễn đạt được đầy đủ hơn, sâu sắc hơn</a:t>
                      </a:r>
                      <a:endParaRPr lang="en-US" sz="2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u="sng" dirty="0" err="1">
                          <a:effectLst/>
                          <a:latin typeface="Times New Roman" panose="02020603050405020304" pitchFamily="18" charset="0"/>
                          <a:ea typeface="Times New Roman" panose="02020603050405020304" pitchFamily="18" charset="0"/>
                          <a:cs typeface="Times New Roman" panose="02020603050405020304" pitchFamily="18" charset="0"/>
                        </a:rPr>
                        <a:t>Triệu</a:t>
                      </a:r>
                      <a:r>
                        <a:rPr lang="en-US" sz="2600" i="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u="sng" dirty="0" err="1">
                          <a:effectLst/>
                          <a:latin typeface="Times New Roman" panose="02020603050405020304" pitchFamily="18" charset="0"/>
                          <a:ea typeface="Times New Roman" panose="02020603050405020304" pitchFamily="18" charset="0"/>
                          <a:cs typeface="Times New Roman" panose="02020603050405020304" pitchFamily="18" charset="0"/>
                        </a:rPr>
                        <a:t>Đinh</a:t>
                      </a:r>
                      <a:r>
                        <a:rPr lang="en-US" sz="2600" i="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u="sng" dirty="0" err="1">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600" i="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u="sng" dirty="0" err="1">
                          <a:effectLst/>
                          <a:latin typeface="Times New Roman" panose="02020603050405020304" pitchFamily="18" charset="0"/>
                          <a:ea typeface="Times New Roman" panose="02020603050405020304" pitchFamily="18" charset="0"/>
                          <a:cs typeface="Times New Roman" panose="02020603050405020304" pitchFamily="18" charset="0"/>
                        </a:rPr>
                        <a:t>Trần</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bao</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gây</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nền</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độc</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600" dirty="0">
                        <a:effectLst/>
                        <a:latin typeface="Calibri" panose="020F0502020204030204" pitchFamily="34" charset="0"/>
                        <a:cs typeface="Times New Roman" panose="02020603050405020304" pitchFamily="18" charset="0"/>
                      </a:endParaRPr>
                    </a:p>
                    <a:p>
                      <a:pPr algn="just">
                        <a:lnSpc>
                          <a:spcPct val="130000"/>
                        </a:lnSpc>
                        <a:spcAft>
                          <a:spcPts val="0"/>
                        </a:spcAft>
                      </a:pP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u="sng" dirty="0" err="1">
                          <a:effectLst/>
                          <a:latin typeface="Times New Roman" panose="02020603050405020304" pitchFamily="18" charset="0"/>
                          <a:ea typeface="Times New Roman" panose="02020603050405020304" pitchFamily="18" charset="0"/>
                          <a:cs typeface="Times New Roman" panose="02020603050405020304" pitchFamily="18" charset="0"/>
                        </a:rPr>
                        <a:t>Hán</a:t>
                      </a:r>
                      <a:r>
                        <a:rPr lang="en-US" sz="2600" i="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u="sng" dirty="0" err="1">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600" i="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u="sng" dirty="0" err="1">
                          <a:effectLst/>
                          <a:latin typeface="Times New Roman" panose="02020603050405020304" pitchFamily="18" charset="0"/>
                          <a:ea typeface="Times New Roman" panose="02020603050405020304" pitchFamily="18" charset="0"/>
                          <a:cs typeface="Times New Roman" panose="02020603050405020304" pitchFamily="18" charset="0"/>
                        </a:rPr>
                        <a:t>Tống</a:t>
                      </a:r>
                      <a:r>
                        <a:rPr lang="en-US" sz="2600" i="1"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u="sng" dirty="0" err="1">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600" i="0" baseline="0" dirty="0">
                          <a:effectLst/>
                          <a:latin typeface="Calibri" panose="020F0502020204030204" pitchFamily="34" charset="0"/>
                          <a:ea typeface="+mn-ea"/>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xưng</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đế</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600"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600" i="0" baseline="0" dirty="0">
                          <a:effectLst/>
                          <a:latin typeface="Calibri" panose="020F0502020204030204" pitchFamily="34" charset="0"/>
                          <a:ea typeface="+mn-ea"/>
                          <a:cs typeface="Times New Roman" panose="02020603050405020304" pitchFamily="18" charset="0"/>
                        </a:rPr>
                        <a:t>           </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Nguyễn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Trãi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30000"/>
                        </a:lnSpc>
                        <a:spcAft>
                          <a:spcPts val="0"/>
                        </a:spcAft>
                        <a:tabLst>
                          <a:tab pos="457200" algn="l"/>
                          <a:tab pos="571500" algn="l"/>
                        </a:tabLst>
                      </a:pP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liệt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kê</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tăng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tiến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nhắm</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nhằm</a:t>
                      </a:r>
                      <a:r>
                        <a:rPr lang="en-US" sz="2600" baseline="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nhấn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quán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aseline="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rành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rành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ranh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Nam qua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triều</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phong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lịch</a:t>
                      </a:r>
                      <a:r>
                        <a:rPr lang="en-US" sz="2600" baseline="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núi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sông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bờ</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cõi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chia”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trật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nhằm</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triều</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ngang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triều</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Trung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lịch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trật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aseline="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8106446"/>
                  </a:ext>
                </a:extLst>
              </a:tr>
            </a:tbl>
          </a:graphicData>
        </a:graphic>
      </p:graphicFrame>
    </p:spTree>
    <p:extLst>
      <p:ext uri="{BB962C8B-B14F-4D97-AF65-F5344CB8AC3E}">
        <p14:creationId xmlns:p14="http://schemas.microsoft.com/office/powerpoint/2010/main" val="2809199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77673" y="0"/>
            <a:ext cx="5348945" cy="751424"/>
          </a:xfrm>
          <a:prstGeom prst="rect">
            <a:avLst/>
          </a:prstGeom>
        </p:spPr>
        <p:txBody>
          <a:bodyPr wrap="square">
            <a:spAutoFit/>
          </a:bodyPr>
          <a:lstStyle/>
          <a:p>
            <a:pPr>
              <a:lnSpc>
                <a:spcPct val="130000"/>
              </a:lnSpc>
              <a:spcAft>
                <a:spcPts val="0"/>
              </a:spcAft>
            </a:pPr>
            <a:r>
              <a:rPr lang="en-US" sz="3600" b="1" dirty="0">
                <a:solidFill>
                  <a:srgbClr val="FF0000"/>
                </a:solidFill>
                <a:latin typeface="Times New Roman" panose="02020603050405020304" pitchFamily="18" charset="0"/>
                <a:ea typeface="Arial" panose="020B0604020202020204" pitchFamily="34" charset="0"/>
                <a:cs typeface="Calibri" panose="020F0502020204030204" pitchFamily="34" charset="0"/>
              </a:rPr>
              <a:t>I. </a:t>
            </a:r>
            <a:r>
              <a:rPr lang="en-US" sz="3600" b="1" dirty="0" err="1">
                <a:solidFill>
                  <a:srgbClr val="FF0000"/>
                </a:solidFill>
                <a:latin typeface="Times New Roman" panose="02020603050405020304" pitchFamily="18" charset="0"/>
                <a:ea typeface="Arial" panose="020B0604020202020204" pitchFamily="34" charset="0"/>
                <a:cs typeface="Calibri" panose="020F0502020204030204" pitchFamily="34" charset="0"/>
              </a:rPr>
              <a:t>ÔN</a:t>
            </a:r>
            <a:r>
              <a:rPr lang="en-US" sz="3600" b="1" dirty="0">
                <a:solidFill>
                  <a:srgbClr val="FF0000"/>
                </a:solidFill>
                <a:latin typeface="Times New Roman" panose="02020603050405020304" pitchFamily="18" charset="0"/>
                <a:ea typeface="Arial" panose="020B0604020202020204" pitchFamily="34" charset="0"/>
                <a:cs typeface="Calibri" panose="020F0502020204030204" pitchFamily="34" charset="0"/>
              </a:rPr>
              <a:t> </a:t>
            </a:r>
            <a:r>
              <a:rPr lang="en-US" sz="3600" b="1" dirty="0" err="1">
                <a:solidFill>
                  <a:srgbClr val="FF0000"/>
                </a:solidFill>
                <a:latin typeface="Times New Roman" panose="02020603050405020304" pitchFamily="18" charset="0"/>
                <a:ea typeface="Arial" panose="020B0604020202020204" pitchFamily="34" charset="0"/>
                <a:cs typeface="Calibri" panose="020F0502020204030204" pitchFamily="34" charset="0"/>
              </a:rPr>
              <a:t>TẬP</a:t>
            </a:r>
            <a:r>
              <a:rPr lang="en-US" sz="3600" b="1" dirty="0">
                <a:solidFill>
                  <a:srgbClr val="FF0000"/>
                </a:solidFill>
                <a:latin typeface="Times New Roman" panose="02020603050405020304" pitchFamily="18" charset="0"/>
                <a:ea typeface="Arial" panose="020B0604020202020204" pitchFamily="34" charset="0"/>
                <a:cs typeface="Calibri" panose="020F0502020204030204" pitchFamily="34" charset="0"/>
              </a:rPr>
              <a:t> </a:t>
            </a:r>
            <a:r>
              <a:rPr lang="en-US" sz="3600" b="1" dirty="0" err="1">
                <a:solidFill>
                  <a:srgbClr val="FF0000"/>
                </a:solidFill>
                <a:latin typeface="Times New Roman" panose="02020603050405020304" pitchFamily="18" charset="0"/>
                <a:ea typeface="Arial" panose="020B0604020202020204" pitchFamily="34" charset="0"/>
                <a:cs typeface="Calibri" panose="020F0502020204030204" pitchFamily="34" charset="0"/>
              </a:rPr>
              <a:t>LÝ</a:t>
            </a:r>
            <a:r>
              <a:rPr lang="en-US" sz="3600" b="1" dirty="0">
                <a:solidFill>
                  <a:srgbClr val="FF0000"/>
                </a:solidFill>
                <a:latin typeface="Times New Roman" panose="02020603050405020304" pitchFamily="18" charset="0"/>
                <a:ea typeface="Arial" panose="020B0604020202020204" pitchFamily="34" charset="0"/>
                <a:cs typeface="Calibri" panose="020F0502020204030204" pitchFamily="34" charset="0"/>
              </a:rPr>
              <a:t> THUYẾT</a:t>
            </a:r>
            <a:endParaRPr lang="en-US" sz="3600" dirty="0">
              <a:effectLst/>
              <a:latin typeface="Calibri" panose="020F0502020204030204" pitchFamily="34" charset="0"/>
              <a:ea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832502400"/>
              </p:ext>
            </p:extLst>
          </p:nvPr>
        </p:nvGraphicFramePr>
        <p:xfrm>
          <a:off x="480289" y="857235"/>
          <a:ext cx="11333019" cy="5453126"/>
        </p:xfrm>
        <a:graphic>
          <a:graphicData uri="http://schemas.openxmlformats.org/drawingml/2006/table">
            <a:tbl>
              <a:tblPr bandRow="1"/>
              <a:tblGrid>
                <a:gridCol w="1562695">
                  <a:extLst>
                    <a:ext uri="{9D8B030D-6E8A-4147-A177-3AD203B41FA5}">
                      <a16:colId xmlns:a16="http://schemas.microsoft.com/office/drawing/2014/main" val="2910853350"/>
                    </a:ext>
                  </a:extLst>
                </a:gridCol>
                <a:gridCol w="4468652">
                  <a:extLst>
                    <a:ext uri="{9D8B030D-6E8A-4147-A177-3AD203B41FA5}">
                      <a16:colId xmlns:a16="http://schemas.microsoft.com/office/drawing/2014/main" val="1559352778"/>
                    </a:ext>
                  </a:extLst>
                </a:gridCol>
                <a:gridCol w="5301672">
                  <a:extLst>
                    <a:ext uri="{9D8B030D-6E8A-4147-A177-3AD203B41FA5}">
                      <a16:colId xmlns:a16="http://schemas.microsoft.com/office/drawing/2014/main" val="1543441523"/>
                    </a:ext>
                  </a:extLst>
                </a:gridCol>
              </a:tblGrid>
              <a:tr h="458036">
                <a:tc>
                  <a:txBody>
                    <a:bodyPr/>
                    <a:lstStyle/>
                    <a:p>
                      <a:pPr algn="ctr">
                        <a:lnSpc>
                          <a:spcPct val="130000"/>
                        </a:lnSpc>
                        <a:spcAft>
                          <a:spcPts val="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pháp</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981" marR="60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Đặc điểm</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60981" marR="60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Ví dụ minh hoạ</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60981" marR="60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6381865"/>
                  </a:ext>
                </a:extLst>
              </a:tr>
              <a:tr h="1603124">
                <a:tc>
                  <a:txBody>
                    <a:bodyPr/>
                    <a:lstStyle/>
                    <a:p>
                      <a:pPr algn="ctr">
                        <a:lnSpc>
                          <a:spcPct val="130000"/>
                        </a:lnSpc>
                        <a:spcAft>
                          <a:spcPts val="0"/>
                        </a:spcAft>
                      </a:pP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Đối</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60981" marR="609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biện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xếp</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đặt</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ngữ</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hoặc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ngữ</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âm</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ngữ</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ngữ</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tương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hoặc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tương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phản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nhau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vị</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trí</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xứng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hoặc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981" marR="60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i="1" dirty="0">
                          <a:effectLst/>
                          <a:latin typeface="Times New Roman" panose="02020603050405020304" pitchFamily="18" charset="0"/>
                          <a:ea typeface="Times New Roman" panose="02020603050405020304" pitchFamily="18" charset="0"/>
                          <a:cs typeface="Times New Roman" panose="02020603050405020304" pitchFamily="18" charset="0"/>
                        </a:rPr>
                        <a:t>Còn</a:t>
                      </a:r>
                      <a:r>
                        <a:rPr lang="vi-VN" sz="2800" i="1" dirty="0">
                          <a:effectLst/>
                          <a:latin typeface="Times New Roman" panose="02020603050405020304" pitchFamily="18" charset="0"/>
                          <a:ea typeface="Times New Roman" panose="02020603050405020304" pitchFamily="18" charset="0"/>
                          <a:cs typeface="Times New Roman" panose="02020603050405020304" pitchFamily="18" charset="0"/>
                        </a:rPr>
                        <a:t> bạc, còn tiền, còn đệ tử</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vi-VN"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i="1" dirty="0">
                          <a:effectLst/>
                          <a:latin typeface="Times New Roman" panose="02020603050405020304" pitchFamily="18" charset="0"/>
                          <a:ea typeface="Times New Roman" panose="02020603050405020304" pitchFamily="18" charset="0"/>
                          <a:cs typeface="Times New Roman" panose="02020603050405020304" pitchFamily="18" charset="0"/>
                        </a:rPr>
                        <a:t>Hết</a:t>
                      </a:r>
                      <a:r>
                        <a:rPr lang="vi-VN" sz="2800" i="1" dirty="0">
                          <a:effectLst/>
                          <a:latin typeface="Times New Roman" panose="02020603050405020304" pitchFamily="18" charset="0"/>
                          <a:ea typeface="Times New Roman" panose="02020603050405020304" pitchFamily="18" charset="0"/>
                          <a:cs typeface="Times New Roman" panose="02020603050405020304" pitchFamily="18" charset="0"/>
                        </a:rPr>
                        <a:t> cơm, hết rượu, hết ông tôi</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30000"/>
                        </a:lnSpc>
                        <a:spcAft>
                          <a:spcPts val="0"/>
                        </a:spcAft>
                      </a:pPr>
                      <a:r>
                        <a:rPr lang="vi-VN"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àm</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nổi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bật</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sự bạc bẽo của thói đời; thể hiện tậm trạng chua xót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981" marR="60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4821117"/>
                  </a:ext>
                </a:extLst>
              </a:tr>
            </a:tbl>
          </a:graphicData>
        </a:graphic>
      </p:graphicFrame>
    </p:spTree>
    <p:extLst>
      <p:ext uri="{BB962C8B-B14F-4D97-AF65-F5344CB8AC3E}">
        <p14:creationId xmlns:p14="http://schemas.microsoft.com/office/powerpoint/2010/main" val="25219094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77673" y="0"/>
            <a:ext cx="5348945" cy="751424"/>
          </a:xfrm>
          <a:prstGeom prst="rect">
            <a:avLst/>
          </a:prstGeom>
        </p:spPr>
        <p:txBody>
          <a:bodyPr wrap="square">
            <a:spAutoFit/>
          </a:bodyPr>
          <a:lstStyle/>
          <a:p>
            <a:pPr>
              <a:lnSpc>
                <a:spcPct val="130000"/>
              </a:lnSpc>
              <a:spcAft>
                <a:spcPts val="0"/>
              </a:spcAft>
            </a:pPr>
            <a:r>
              <a:rPr lang="en-US" sz="3600" b="1" dirty="0">
                <a:solidFill>
                  <a:srgbClr val="FF0000"/>
                </a:solidFill>
                <a:latin typeface="Times New Roman" panose="02020603050405020304" pitchFamily="18" charset="0"/>
                <a:ea typeface="Arial" panose="020B0604020202020204" pitchFamily="34" charset="0"/>
                <a:cs typeface="Calibri" panose="020F0502020204030204" pitchFamily="34" charset="0"/>
              </a:rPr>
              <a:t>I. </a:t>
            </a:r>
            <a:r>
              <a:rPr lang="en-US" sz="3600" b="1" dirty="0" err="1">
                <a:solidFill>
                  <a:srgbClr val="FF0000"/>
                </a:solidFill>
                <a:latin typeface="Times New Roman" panose="02020603050405020304" pitchFamily="18" charset="0"/>
                <a:ea typeface="Arial" panose="020B0604020202020204" pitchFamily="34" charset="0"/>
                <a:cs typeface="Calibri" panose="020F0502020204030204" pitchFamily="34" charset="0"/>
              </a:rPr>
              <a:t>ÔN</a:t>
            </a:r>
            <a:r>
              <a:rPr lang="en-US" sz="3600" b="1" dirty="0">
                <a:solidFill>
                  <a:srgbClr val="FF0000"/>
                </a:solidFill>
                <a:latin typeface="Times New Roman" panose="02020603050405020304" pitchFamily="18" charset="0"/>
                <a:ea typeface="Arial" panose="020B0604020202020204" pitchFamily="34" charset="0"/>
                <a:cs typeface="Calibri" panose="020F0502020204030204" pitchFamily="34" charset="0"/>
              </a:rPr>
              <a:t> </a:t>
            </a:r>
            <a:r>
              <a:rPr lang="en-US" sz="3600" b="1" dirty="0" err="1">
                <a:solidFill>
                  <a:srgbClr val="FF0000"/>
                </a:solidFill>
                <a:latin typeface="Times New Roman" panose="02020603050405020304" pitchFamily="18" charset="0"/>
                <a:ea typeface="Arial" panose="020B0604020202020204" pitchFamily="34" charset="0"/>
                <a:cs typeface="Calibri" panose="020F0502020204030204" pitchFamily="34" charset="0"/>
              </a:rPr>
              <a:t>TẬP</a:t>
            </a:r>
            <a:r>
              <a:rPr lang="en-US" sz="3600" b="1" dirty="0">
                <a:solidFill>
                  <a:srgbClr val="FF0000"/>
                </a:solidFill>
                <a:latin typeface="Times New Roman" panose="02020603050405020304" pitchFamily="18" charset="0"/>
                <a:ea typeface="Arial" panose="020B0604020202020204" pitchFamily="34" charset="0"/>
                <a:cs typeface="Calibri" panose="020F0502020204030204" pitchFamily="34" charset="0"/>
              </a:rPr>
              <a:t> </a:t>
            </a:r>
            <a:r>
              <a:rPr lang="en-US" sz="3600" b="1" dirty="0" err="1">
                <a:solidFill>
                  <a:srgbClr val="FF0000"/>
                </a:solidFill>
                <a:latin typeface="Times New Roman" panose="02020603050405020304" pitchFamily="18" charset="0"/>
                <a:ea typeface="Arial" panose="020B0604020202020204" pitchFamily="34" charset="0"/>
                <a:cs typeface="Calibri" panose="020F0502020204030204" pitchFamily="34" charset="0"/>
              </a:rPr>
              <a:t>LÝ</a:t>
            </a:r>
            <a:r>
              <a:rPr lang="en-US" sz="3600" b="1" dirty="0">
                <a:solidFill>
                  <a:srgbClr val="FF0000"/>
                </a:solidFill>
                <a:latin typeface="Times New Roman" panose="02020603050405020304" pitchFamily="18" charset="0"/>
                <a:ea typeface="Arial" panose="020B0604020202020204" pitchFamily="34" charset="0"/>
                <a:cs typeface="Calibri" panose="020F0502020204030204" pitchFamily="34" charset="0"/>
              </a:rPr>
              <a:t> THUYẾT</a:t>
            </a:r>
            <a:endParaRPr lang="en-US" sz="3600" dirty="0">
              <a:effectLst/>
              <a:latin typeface="Calibri" panose="020F0502020204030204" pitchFamily="34" charset="0"/>
              <a:ea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429384605"/>
              </p:ext>
            </p:extLst>
          </p:nvPr>
        </p:nvGraphicFramePr>
        <p:xfrm>
          <a:off x="480289" y="857235"/>
          <a:ext cx="11333019" cy="6007862"/>
        </p:xfrm>
        <a:graphic>
          <a:graphicData uri="http://schemas.openxmlformats.org/drawingml/2006/table">
            <a:tbl>
              <a:tblPr bandRow="1"/>
              <a:tblGrid>
                <a:gridCol w="1562695">
                  <a:extLst>
                    <a:ext uri="{9D8B030D-6E8A-4147-A177-3AD203B41FA5}">
                      <a16:colId xmlns:a16="http://schemas.microsoft.com/office/drawing/2014/main" val="2910853350"/>
                    </a:ext>
                  </a:extLst>
                </a:gridCol>
                <a:gridCol w="3046252">
                  <a:extLst>
                    <a:ext uri="{9D8B030D-6E8A-4147-A177-3AD203B41FA5}">
                      <a16:colId xmlns:a16="http://schemas.microsoft.com/office/drawing/2014/main" val="1559352778"/>
                    </a:ext>
                  </a:extLst>
                </a:gridCol>
                <a:gridCol w="6724072">
                  <a:extLst>
                    <a:ext uri="{9D8B030D-6E8A-4147-A177-3AD203B41FA5}">
                      <a16:colId xmlns:a16="http://schemas.microsoft.com/office/drawing/2014/main" val="1543441523"/>
                    </a:ext>
                  </a:extLst>
                </a:gridCol>
              </a:tblGrid>
              <a:tr h="458036">
                <a:tc>
                  <a:txBody>
                    <a:bodyPr/>
                    <a:lstStyle/>
                    <a:p>
                      <a:pPr algn="ctr">
                        <a:lnSpc>
                          <a:spcPct val="130000"/>
                        </a:lnSpc>
                        <a:spcAft>
                          <a:spcPts val="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pháp</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981" marR="60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Đặc điểm</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60981" marR="60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Ví dụ minh hoạ</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60981" marR="60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6381865"/>
                  </a:ext>
                </a:extLst>
              </a:tr>
              <a:tr h="2290178">
                <a:tc>
                  <a:txBody>
                    <a:bodyPr/>
                    <a:lstStyle/>
                    <a:p>
                      <a:pPr algn="ctr">
                        <a:lnSpc>
                          <a:spcPct val="130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30000"/>
                        </a:lnSpc>
                        <a:spcAft>
                          <a:spcPts val="0"/>
                        </a:spcAft>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Điệp cấu trúc</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981" marR="609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vi-VN" sz="2800">
                          <a:solidFill>
                            <a:srgbClr val="262626"/>
                          </a:solidFill>
                          <a:effectLst/>
                          <a:latin typeface="Times New Roman" panose="02020603050405020304" pitchFamily="18" charset="0"/>
                          <a:ea typeface="Arial" panose="020B0604020202020204" pitchFamily="34" charset="0"/>
                          <a:cs typeface="Times New Roman" panose="02020603050405020304" pitchFamily="18" charset="0"/>
                        </a:rPr>
                        <a:t>Là </a:t>
                      </a:r>
                      <a:r>
                        <a:rPr lang="en-US" sz="2800">
                          <a:solidFill>
                            <a:srgbClr val="262626"/>
                          </a:solidFill>
                          <a:effectLst/>
                          <a:latin typeface="Times New Roman" panose="02020603050405020304" pitchFamily="18" charset="0"/>
                          <a:ea typeface="Arial" panose="020B0604020202020204" pitchFamily="34" charset="0"/>
                          <a:cs typeface="Times New Roman" panose="02020603050405020304" pitchFamily="18" charset="0"/>
                        </a:rPr>
                        <a:t>biện pháp tu từ cú pháp, theo đó, người viết (người nói) lặp lại cấu trúc của một cụm từ, một câu.</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60981" marR="60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 marR="30480" algn="just">
                        <a:lnSpc>
                          <a:spcPct val="130000"/>
                        </a:lnSpc>
                        <a:spcAft>
                          <a:spcPts val="0"/>
                        </a:spcAft>
                      </a:pPr>
                      <a:r>
                        <a:rPr lang="vi-VN" sz="2800" i="1" dirty="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Không lấy được nhau mùa hạ, ta sẽ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30000"/>
                        </a:lnSpc>
                        <a:spcAft>
                          <a:spcPts val="0"/>
                        </a:spcAft>
                      </a:pPr>
                      <a:r>
                        <a:rPr lang="vi-VN" sz="2800" i="1" dirty="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lấy nhau mùa đông.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30000"/>
                        </a:lnSpc>
                        <a:spcAft>
                          <a:spcPts val="0"/>
                        </a:spcAft>
                      </a:pPr>
                      <a:r>
                        <a:rPr lang="vi-VN" sz="2800" i="1" dirty="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Không lấy được nhau thời trẻ, ta sẽ</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30000"/>
                        </a:lnSpc>
                        <a:spcAft>
                          <a:spcPts val="0"/>
                        </a:spcAft>
                      </a:pPr>
                      <a:r>
                        <a:rPr lang="vi-VN" sz="2800" i="1" dirty="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 lấy nhau khi góa bụa về già.</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30000"/>
                        </a:lnSpc>
                        <a:spcAft>
                          <a:spcPts val="0"/>
                        </a:spcAft>
                      </a:pPr>
                      <a:r>
                        <a:rPr lang="vi-VN" sz="2800" i="1" dirty="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          (Tiễn dặn người yêu)</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30000"/>
                        </a:lnSpc>
                        <a:spcAft>
                          <a:spcPts val="0"/>
                        </a:spcAft>
                      </a:pPr>
                      <a:r>
                        <a:rPr lang="vi-VN" sz="2800" dirty="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Nhấn mạnh </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quyết tâm sắt đá của đôi trai</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30000"/>
                        </a:lnSpc>
                        <a:spcAft>
                          <a:spcPts val="0"/>
                        </a:spcAft>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gái yêu nhau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nhịp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mẽ</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dứt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khoát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30000"/>
                        </a:lnSpc>
                        <a:spcAft>
                          <a:spcPts val="0"/>
                        </a:spcAf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981" marR="609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5424973"/>
                  </a:ext>
                </a:extLst>
              </a:tr>
            </a:tbl>
          </a:graphicData>
        </a:graphic>
      </p:graphicFrame>
    </p:spTree>
    <p:extLst>
      <p:ext uri="{BB962C8B-B14F-4D97-AF65-F5344CB8AC3E}">
        <p14:creationId xmlns:p14="http://schemas.microsoft.com/office/powerpoint/2010/main" val="8285495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6292" y="914399"/>
            <a:ext cx="9291781" cy="5216381"/>
          </a:xfrm>
          <a:prstGeom prst="rect">
            <a:avLst/>
          </a:prstGeom>
          <a:ln w="228600" cap="sq" cmpd="thickThin">
            <a:solidFill>
              <a:srgbClr val="000000"/>
            </a:solidFill>
            <a:prstDash val="solid"/>
            <a:miter lim="800000"/>
          </a:ln>
          <a:effectLst>
            <a:innerShdw blurRad="76200">
              <a:srgbClr val="000000"/>
            </a:innerShdw>
          </a:effectLst>
        </p:spPr>
      </p:pic>
      <p:sp>
        <p:nvSpPr>
          <p:cNvPr id="5" name="Rectangle 4"/>
          <p:cNvSpPr/>
          <p:nvPr/>
        </p:nvSpPr>
        <p:spPr>
          <a:xfrm>
            <a:off x="3876079" y="2793100"/>
            <a:ext cx="5199437" cy="1107996"/>
          </a:xfrm>
          <a:prstGeom prst="rect">
            <a:avLst/>
          </a:prstGeom>
        </p:spPr>
        <p:txBody>
          <a:bodyPr wrap="none">
            <a:spAutoFit/>
          </a:bodyPr>
          <a:lstStyle/>
          <a:p>
            <a:pPr algn="ctr"/>
            <a:r>
              <a:rPr lang="en-US" sz="6600" b="1" dirty="0">
                <a:solidFill>
                  <a:srgbClr val="0070C0"/>
                </a:solidFill>
                <a:effectLst/>
                <a:latin typeface="Times New Roman" panose="02020603050405020304" pitchFamily="18" charset="0"/>
                <a:ea typeface="Times New Roman" panose="02020603050405020304" pitchFamily="18" charset="0"/>
                <a:cs typeface="Calibri" panose="020F0502020204030204" pitchFamily="34" charset="0"/>
              </a:rPr>
              <a:t>LUYỆN TẬP </a:t>
            </a:r>
            <a:endParaRPr lang="en-US" sz="6600" dirty="0">
              <a:solidFill>
                <a:srgbClr val="0070C0"/>
              </a:solidFill>
            </a:endParaRPr>
          </a:p>
        </p:txBody>
      </p:sp>
    </p:spTree>
    <p:extLst>
      <p:ext uri="{BB962C8B-B14F-4D97-AF65-F5344CB8AC3E}">
        <p14:creationId xmlns:p14="http://schemas.microsoft.com/office/powerpoint/2010/main" val="26776619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92364"/>
            <a:ext cx="12108873" cy="6950364"/>
          </a:xfrm>
        </p:spPr>
      </p:pic>
      <p:sp>
        <p:nvSpPr>
          <p:cNvPr id="3" name="Rectangle 2"/>
          <p:cNvSpPr/>
          <p:nvPr/>
        </p:nvSpPr>
        <p:spPr>
          <a:xfrm>
            <a:off x="1459346" y="2049448"/>
            <a:ext cx="9273308" cy="1723164"/>
          </a:xfrm>
          <a:prstGeom prst="rect">
            <a:avLst/>
          </a:prstGeom>
        </p:spPr>
        <p:txBody>
          <a:bodyPr wrap="square">
            <a:spAutoFit/>
          </a:bodyPr>
          <a:lstStyle/>
          <a:p>
            <a:pPr marL="69850" marR="58420" algn="ctr">
              <a:lnSpc>
                <a:spcPct val="115000"/>
              </a:lnSpc>
              <a:spcAft>
                <a:spcPts val="0"/>
              </a:spcAft>
            </a:pPr>
            <a:r>
              <a:rPr lang="en-US" sz="4800" b="1" kern="100" dirty="0" err="1">
                <a:solidFill>
                  <a:srgbClr val="FF0000"/>
                </a:solidFill>
                <a:latin typeface="Times New Roman" panose="02020603050405020304" pitchFamily="18" charset="0"/>
                <a:ea typeface="Calibri" panose="020F0502020204030204" pitchFamily="34" charset="0"/>
              </a:rPr>
              <a:t>Nhiệm</a:t>
            </a:r>
            <a:r>
              <a:rPr lang="en-US" sz="4800" b="1" kern="100" dirty="0">
                <a:solidFill>
                  <a:srgbClr val="FF0000"/>
                </a:solidFill>
                <a:latin typeface="Times New Roman" panose="02020603050405020304" pitchFamily="18" charset="0"/>
                <a:ea typeface="Calibri" panose="020F0502020204030204" pitchFamily="34" charset="0"/>
              </a:rPr>
              <a:t> </a:t>
            </a:r>
            <a:r>
              <a:rPr lang="en-US" sz="4800" b="1" kern="100" dirty="0" err="1">
                <a:solidFill>
                  <a:srgbClr val="FF0000"/>
                </a:solidFill>
                <a:latin typeface="Times New Roman" panose="02020603050405020304" pitchFamily="18" charset="0"/>
                <a:ea typeface="Calibri" panose="020F0502020204030204" pitchFamily="34" charset="0"/>
              </a:rPr>
              <a:t>vụ</a:t>
            </a:r>
            <a:r>
              <a:rPr lang="en-US" sz="4800" b="1" kern="100" dirty="0">
                <a:solidFill>
                  <a:srgbClr val="FF0000"/>
                </a:solidFill>
                <a:latin typeface="Times New Roman" panose="02020603050405020304" pitchFamily="18" charset="0"/>
                <a:ea typeface="Calibri" panose="020F0502020204030204" pitchFamily="34" charset="0"/>
              </a:rPr>
              <a:t> 1: </a:t>
            </a:r>
            <a:r>
              <a:rPr lang="en-US" sz="4800" kern="100" dirty="0">
                <a:solidFill>
                  <a:srgbClr val="FF0000"/>
                </a:solidFill>
                <a:latin typeface="Times New Roman" panose="02020603050405020304" pitchFamily="18" charset="0"/>
                <a:ea typeface="Calibri" panose="020F0502020204030204" pitchFamily="34" charset="0"/>
              </a:rPr>
              <a:t>HS </a:t>
            </a:r>
            <a:r>
              <a:rPr lang="en-US" sz="4800" kern="100" dirty="0" err="1">
                <a:solidFill>
                  <a:srgbClr val="FF0000"/>
                </a:solidFill>
                <a:latin typeface="Times New Roman" panose="02020603050405020304" pitchFamily="18" charset="0"/>
                <a:ea typeface="Calibri" panose="020F0502020204030204" pitchFamily="34" charset="0"/>
              </a:rPr>
              <a:t>làm</a:t>
            </a:r>
            <a:r>
              <a:rPr lang="en-US" sz="4800" kern="100" dirty="0">
                <a:solidFill>
                  <a:srgbClr val="FF0000"/>
                </a:solidFill>
                <a:latin typeface="Times New Roman" panose="02020603050405020304" pitchFamily="18" charset="0"/>
                <a:ea typeface="Calibri" panose="020F0502020204030204" pitchFamily="34" charset="0"/>
              </a:rPr>
              <a:t> </a:t>
            </a:r>
            <a:r>
              <a:rPr lang="en-US" sz="4800" kern="100" dirty="0" err="1">
                <a:solidFill>
                  <a:srgbClr val="FF0000"/>
                </a:solidFill>
                <a:latin typeface="Times New Roman" panose="02020603050405020304" pitchFamily="18" charset="0"/>
                <a:ea typeface="Calibri" panose="020F0502020204030204" pitchFamily="34" charset="0"/>
              </a:rPr>
              <a:t>việc</a:t>
            </a:r>
            <a:r>
              <a:rPr lang="en-US" sz="4800" kern="100" dirty="0">
                <a:solidFill>
                  <a:srgbClr val="FF0000"/>
                </a:solidFill>
                <a:latin typeface="Times New Roman" panose="02020603050405020304" pitchFamily="18" charset="0"/>
                <a:ea typeface="Calibri" panose="020F0502020204030204" pitchFamily="34" charset="0"/>
              </a:rPr>
              <a:t> </a:t>
            </a:r>
            <a:r>
              <a:rPr lang="en-US" sz="4800" kern="100" dirty="0" err="1">
                <a:solidFill>
                  <a:srgbClr val="FF0000"/>
                </a:solidFill>
                <a:latin typeface="Times New Roman" panose="02020603050405020304" pitchFamily="18" charset="0"/>
                <a:ea typeface="Calibri" panose="020F0502020204030204" pitchFamily="34" charset="0"/>
              </a:rPr>
              <a:t>cặp</a:t>
            </a:r>
            <a:r>
              <a:rPr lang="en-US" sz="4800" kern="100" dirty="0">
                <a:solidFill>
                  <a:srgbClr val="FF0000"/>
                </a:solidFill>
                <a:latin typeface="Times New Roman" panose="02020603050405020304" pitchFamily="18" charset="0"/>
                <a:ea typeface="Calibri" panose="020F0502020204030204" pitchFamily="34" charset="0"/>
              </a:rPr>
              <a:t> </a:t>
            </a:r>
            <a:r>
              <a:rPr lang="en-US" sz="4800" kern="100" dirty="0" err="1">
                <a:solidFill>
                  <a:srgbClr val="FF0000"/>
                </a:solidFill>
                <a:latin typeface="Times New Roman" panose="02020603050405020304" pitchFamily="18" charset="0"/>
                <a:ea typeface="Calibri" panose="020F0502020204030204" pitchFamily="34" charset="0"/>
              </a:rPr>
              <a:t>đôi</a:t>
            </a:r>
            <a:r>
              <a:rPr lang="en-US" sz="4800" kern="100" dirty="0">
                <a:solidFill>
                  <a:srgbClr val="FF0000"/>
                </a:solidFill>
                <a:latin typeface="Times New Roman" panose="02020603050405020304" pitchFamily="18" charset="0"/>
                <a:ea typeface="Calibri" panose="020F0502020204030204" pitchFamily="34" charset="0"/>
              </a:rPr>
              <a:t> </a:t>
            </a:r>
            <a:r>
              <a:rPr lang="en-US" sz="4800" kern="100" dirty="0" err="1">
                <a:solidFill>
                  <a:srgbClr val="FF0000"/>
                </a:solidFill>
                <a:latin typeface="Times New Roman" panose="02020603050405020304" pitchFamily="18" charset="0"/>
                <a:ea typeface="Calibri" panose="020F0502020204030204" pitchFamily="34" charset="0"/>
              </a:rPr>
              <a:t>làm</a:t>
            </a:r>
            <a:r>
              <a:rPr lang="en-US" sz="4800" kern="100" dirty="0">
                <a:solidFill>
                  <a:srgbClr val="FF0000"/>
                </a:solidFill>
                <a:latin typeface="Times New Roman" panose="02020603050405020304" pitchFamily="18" charset="0"/>
                <a:ea typeface="Calibri" panose="020F0502020204030204" pitchFamily="34" charset="0"/>
              </a:rPr>
              <a:t> </a:t>
            </a:r>
            <a:r>
              <a:rPr lang="en-US" sz="4800" kern="100" dirty="0" err="1">
                <a:solidFill>
                  <a:srgbClr val="FF0000"/>
                </a:solidFill>
                <a:latin typeface="Times New Roman" panose="02020603050405020304" pitchFamily="18" charset="0"/>
                <a:ea typeface="Calibri" panose="020F0502020204030204" pitchFamily="34" charset="0"/>
              </a:rPr>
              <a:t>bài</a:t>
            </a:r>
            <a:r>
              <a:rPr lang="en-US" sz="4800" kern="100" dirty="0">
                <a:solidFill>
                  <a:srgbClr val="FF0000"/>
                </a:solidFill>
                <a:latin typeface="Times New Roman" panose="02020603050405020304" pitchFamily="18" charset="0"/>
                <a:ea typeface="Calibri" panose="020F0502020204030204" pitchFamily="34" charset="0"/>
              </a:rPr>
              <a:t> 1,2 SGK </a:t>
            </a:r>
            <a:r>
              <a:rPr lang="en-US" sz="4800" kern="100" dirty="0" err="1">
                <a:solidFill>
                  <a:srgbClr val="FF0000"/>
                </a:solidFill>
                <a:latin typeface="Times New Roman" panose="02020603050405020304" pitchFamily="18" charset="0"/>
                <a:ea typeface="Calibri" panose="020F0502020204030204" pitchFamily="34" charset="0"/>
              </a:rPr>
              <a:t>trang</a:t>
            </a:r>
            <a:r>
              <a:rPr lang="en-US" sz="4800" kern="100" dirty="0">
                <a:solidFill>
                  <a:srgbClr val="FF0000"/>
                </a:solidFill>
                <a:latin typeface="Times New Roman" panose="02020603050405020304" pitchFamily="18" charset="0"/>
                <a:ea typeface="Calibri" panose="020F0502020204030204" pitchFamily="34" charset="0"/>
              </a:rPr>
              <a:t> 43-44</a:t>
            </a:r>
            <a:endParaRPr lang="en-US" sz="4800" dirty="0">
              <a:solidFill>
                <a:srgbClr val="FF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5437146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pattFill prst="pct25">
          <a:fgClr>
            <a:schemeClr val="accent1"/>
          </a:fgClr>
          <a:bgClr>
            <a:schemeClr val="bg1"/>
          </a:bgClr>
        </a:patt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43325631"/>
              </p:ext>
            </p:extLst>
          </p:nvPr>
        </p:nvGraphicFramePr>
        <p:xfrm>
          <a:off x="314035" y="351692"/>
          <a:ext cx="11516894" cy="6190700"/>
        </p:xfrm>
        <a:graphic>
          <a:graphicData uri="http://schemas.openxmlformats.org/drawingml/2006/table">
            <a:tbl>
              <a:tblPr firstRow="1" firstCol="1" bandRow="1"/>
              <a:tblGrid>
                <a:gridCol w="5758447">
                  <a:extLst>
                    <a:ext uri="{9D8B030D-6E8A-4147-A177-3AD203B41FA5}">
                      <a16:colId xmlns:a16="http://schemas.microsoft.com/office/drawing/2014/main" val="3681845095"/>
                    </a:ext>
                  </a:extLst>
                </a:gridCol>
                <a:gridCol w="5758447">
                  <a:extLst>
                    <a:ext uri="{9D8B030D-6E8A-4147-A177-3AD203B41FA5}">
                      <a16:colId xmlns:a16="http://schemas.microsoft.com/office/drawing/2014/main" val="3731196717"/>
                    </a:ext>
                  </a:extLst>
                </a:gridCol>
              </a:tblGrid>
              <a:tr h="942536">
                <a:tc gridSpan="2">
                  <a:txBody>
                    <a:bodyPr/>
                    <a:lstStyle/>
                    <a:p>
                      <a:pPr marR="153035" algn="ctr">
                        <a:lnSpc>
                          <a:spcPct val="115000"/>
                        </a:lnSpc>
                        <a:spcAft>
                          <a:spcPts val="1000"/>
                        </a:spcAft>
                      </a:pPr>
                      <a:r>
                        <a:rPr lang="en-US" sz="2200" b="1" dirty="0" err="1">
                          <a:solidFill>
                            <a:srgbClr val="FF0000"/>
                          </a:solidFill>
                          <a:effectLst/>
                          <a:latin typeface="Times New Roman" panose="02020603050405020304" pitchFamily="18" charset="0"/>
                          <a:ea typeface="Times New Roman" panose="02020603050405020304" pitchFamily="18" charset="0"/>
                        </a:rPr>
                        <a:t>PHIẾU</a:t>
                      </a:r>
                      <a:r>
                        <a:rPr lang="en-US" sz="2200" b="1" dirty="0">
                          <a:solidFill>
                            <a:srgbClr val="FF0000"/>
                          </a:solidFill>
                          <a:effectLst/>
                          <a:latin typeface="Times New Roman" panose="02020603050405020304" pitchFamily="18" charset="0"/>
                          <a:ea typeface="Times New Roman" panose="02020603050405020304" pitchFamily="18" charset="0"/>
                        </a:rPr>
                        <a:t> </a:t>
                      </a:r>
                      <a:r>
                        <a:rPr lang="en-US" sz="2200" b="1" dirty="0" err="1">
                          <a:solidFill>
                            <a:srgbClr val="FF0000"/>
                          </a:solidFill>
                          <a:effectLst/>
                          <a:latin typeface="Times New Roman" panose="02020603050405020304" pitchFamily="18" charset="0"/>
                          <a:ea typeface="Times New Roman" panose="02020603050405020304" pitchFamily="18" charset="0"/>
                        </a:rPr>
                        <a:t>HỌC</a:t>
                      </a:r>
                      <a:r>
                        <a:rPr lang="en-US" sz="2200" b="1" dirty="0">
                          <a:solidFill>
                            <a:srgbClr val="FF0000"/>
                          </a:solidFill>
                          <a:effectLst/>
                          <a:latin typeface="Times New Roman" panose="02020603050405020304" pitchFamily="18" charset="0"/>
                          <a:ea typeface="Times New Roman" panose="02020603050405020304" pitchFamily="18" charset="0"/>
                        </a:rPr>
                        <a:t> </a:t>
                      </a:r>
                      <a:r>
                        <a:rPr lang="en-US" sz="2200" b="1" dirty="0" err="1">
                          <a:solidFill>
                            <a:srgbClr val="FF0000"/>
                          </a:solidFill>
                          <a:effectLst/>
                          <a:latin typeface="Times New Roman" panose="02020603050405020304" pitchFamily="18" charset="0"/>
                          <a:ea typeface="Times New Roman" panose="02020603050405020304" pitchFamily="18" charset="0"/>
                        </a:rPr>
                        <a:t>TẬP</a:t>
                      </a:r>
                      <a:r>
                        <a:rPr lang="en-US" sz="2200" b="1" dirty="0">
                          <a:solidFill>
                            <a:srgbClr val="FF0000"/>
                          </a:solidFill>
                          <a:effectLst/>
                          <a:latin typeface="Times New Roman" panose="02020603050405020304" pitchFamily="18" charset="0"/>
                          <a:ea typeface="Times New Roman" panose="02020603050405020304" pitchFamily="18" charset="0"/>
                        </a:rPr>
                        <a:t> </a:t>
                      </a:r>
                      <a:r>
                        <a:rPr lang="en-US" sz="2200" b="1" dirty="0" err="1">
                          <a:solidFill>
                            <a:srgbClr val="FF0000"/>
                          </a:solidFill>
                          <a:effectLst/>
                          <a:latin typeface="Times New Roman" panose="02020603050405020304" pitchFamily="18" charset="0"/>
                          <a:ea typeface="Times New Roman" panose="02020603050405020304" pitchFamily="18" charset="0"/>
                        </a:rPr>
                        <a:t>SỐ</a:t>
                      </a:r>
                      <a:r>
                        <a:rPr lang="en-US" sz="2200" b="1" dirty="0">
                          <a:solidFill>
                            <a:srgbClr val="FF0000"/>
                          </a:solidFill>
                          <a:effectLst/>
                          <a:latin typeface="Times New Roman" panose="02020603050405020304" pitchFamily="18" charset="0"/>
                          <a:ea typeface="Times New Roman" panose="02020603050405020304" pitchFamily="18" charset="0"/>
                        </a:rPr>
                        <a:t> 02</a:t>
                      </a:r>
                      <a:endParaRPr lang="en-US" sz="2200" dirty="0">
                        <a:effectLst/>
                        <a:latin typeface="Calibri" panose="020F0502020204030204" pitchFamily="34" charset="0"/>
                        <a:ea typeface="Times New Roman" panose="02020603050405020304" pitchFamily="18" charset="0"/>
                      </a:endParaRPr>
                    </a:p>
                    <a:p>
                      <a:pPr marR="153035" algn="ctr">
                        <a:lnSpc>
                          <a:spcPct val="115000"/>
                        </a:lnSpc>
                        <a:spcAft>
                          <a:spcPts val="1000"/>
                        </a:spcAft>
                      </a:pPr>
                      <a:r>
                        <a:rPr lang="en-US" sz="2200" b="1" dirty="0">
                          <a:solidFill>
                            <a:srgbClr val="FF0000"/>
                          </a:solidFill>
                          <a:effectLst/>
                          <a:latin typeface="Times New Roman" panose="02020603050405020304" pitchFamily="18" charset="0"/>
                          <a:ea typeface="Times New Roman" panose="02020603050405020304" pitchFamily="18" charset="0"/>
                        </a:rPr>
                        <a:t> </a:t>
                      </a:r>
                      <a:r>
                        <a:rPr lang="en-US" sz="2200" b="1" dirty="0" err="1">
                          <a:solidFill>
                            <a:srgbClr val="000000"/>
                          </a:solidFill>
                          <a:effectLst/>
                          <a:latin typeface="Times New Roman" panose="02020603050405020304" pitchFamily="18" charset="0"/>
                          <a:ea typeface="Times New Roman" panose="02020603050405020304" pitchFamily="18" charset="0"/>
                        </a:rPr>
                        <a:t>Họ</a:t>
                      </a:r>
                      <a:r>
                        <a:rPr lang="en-US" sz="2200" b="1" dirty="0">
                          <a:solidFill>
                            <a:srgbClr val="000000"/>
                          </a:solidFill>
                          <a:effectLst/>
                          <a:latin typeface="Times New Roman" panose="02020603050405020304" pitchFamily="18" charset="0"/>
                          <a:ea typeface="Times New Roman" panose="02020603050405020304" pitchFamily="18" charset="0"/>
                        </a:rPr>
                        <a:t> </a:t>
                      </a:r>
                      <a:r>
                        <a:rPr lang="en-US" sz="2200" b="1" dirty="0" err="1">
                          <a:solidFill>
                            <a:srgbClr val="000000"/>
                          </a:solidFill>
                          <a:effectLst/>
                          <a:latin typeface="Times New Roman" panose="02020603050405020304" pitchFamily="18" charset="0"/>
                          <a:ea typeface="Times New Roman" panose="02020603050405020304" pitchFamily="18" charset="0"/>
                        </a:rPr>
                        <a:t>và</a:t>
                      </a:r>
                      <a:r>
                        <a:rPr lang="en-US" sz="2200" b="1" dirty="0">
                          <a:solidFill>
                            <a:srgbClr val="000000"/>
                          </a:solidFill>
                          <a:effectLst/>
                          <a:latin typeface="Times New Roman" panose="02020603050405020304" pitchFamily="18" charset="0"/>
                          <a:ea typeface="Times New Roman" panose="02020603050405020304" pitchFamily="18" charset="0"/>
                        </a:rPr>
                        <a:t> </a:t>
                      </a:r>
                      <a:r>
                        <a:rPr lang="en-US" sz="2200" b="1" dirty="0" err="1">
                          <a:solidFill>
                            <a:srgbClr val="000000"/>
                          </a:solidFill>
                          <a:effectLst/>
                          <a:latin typeface="Times New Roman" panose="02020603050405020304" pitchFamily="18" charset="0"/>
                          <a:ea typeface="Times New Roman" panose="02020603050405020304" pitchFamily="18" charset="0"/>
                        </a:rPr>
                        <a:t>tên</a:t>
                      </a:r>
                      <a:r>
                        <a:rPr lang="en-US" sz="2200" b="1" dirty="0">
                          <a:solidFill>
                            <a:srgbClr val="000000"/>
                          </a:solidFill>
                          <a:effectLst/>
                          <a:latin typeface="Times New Roman" panose="02020603050405020304" pitchFamily="18" charset="0"/>
                          <a:ea typeface="Times New Roman" panose="02020603050405020304" pitchFamily="18" charset="0"/>
                        </a:rPr>
                        <a:t> HS:  </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b="1" dirty="0" err="1">
                          <a:solidFill>
                            <a:srgbClr val="000000"/>
                          </a:solidFill>
                          <a:effectLst/>
                          <a:latin typeface="Times New Roman" panose="02020603050405020304" pitchFamily="18" charset="0"/>
                          <a:ea typeface="Times New Roman" panose="02020603050405020304" pitchFamily="18" charset="0"/>
                        </a:rPr>
                        <a:t>Lớp</a:t>
                      </a:r>
                      <a:r>
                        <a:rPr lang="en-US" sz="2200" b="1" dirty="0">
                          <a:solidFill>
                            <a:srgbClr val="000000"/>
                          </a:solidFill>
                          <a:effectLst/>
                          <a:latin typeface="Times New Roman" panose="02020603050405020304" pitchFamily="18" charset="0"/>
                          <a:ea typeface="Times New Roman" panose="02020603050405020304" pitchFamily="18" charset="0"/>
                        </a:rPr>
                        <a:t>:</a:t>
                      </a:r>
                      <a:r>
                        <a:rPr lang="en-US" sz="2200" dirty="0">
                          <a:solidFill>
                            <a:srgbClr val="000000"/>
                          </a:solidFill>
                          <a:effectLst/>
                          <a:latin typeface="Times New Roman" panose="02020603050405020304" pitchFamily="18" charset="0"/>
                          <a:ea typeface="Times New Roman" panose="02020603050405020304" pitchFamily="18" charset="0"/>
                        </a:rPr>
                        <a:t> ……..</a:t>
                      </a:r>
                      <a:endParaRPr lang="en-US" sz="2200" dirty="0">
                        <a:effectLst/>
                        <a:latin typeface="Calibri" panose="020F0502020204030204" pitchFamily="34" charset="0"/>
                        <a:ea typeface="Times New Roman" panose="02020603050405020304" pitchFamily="18" charset="0"/>
                      </a:endParaRPr>
                    </a:p>
                  </a:txBody>
                  <a:tcPr marL="45498" marR="45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R="153035" algn="ctr">
                        <a:lnSpc>
                          <a:spcPct val="115000"/>
                        </a:lnSpc>
                        <a:spcAft>
                          <a:spcPts val="1000"/>
                        </a:spcAft>
                      </a:pPr>
                      <a:endParaRPr lang="en-US" sz="2200" dirty="0">
                        <a:effectLst/>
                        <a:latin typeface="Calibri" panose="020F0502020204030204" pitchFamily="34" charset="0"/>
                        <a:ea typeface="Times New Roman" panose="02020603050405020304" pitchFamily="18" charset="0"/>
                      </a:endParaRPr>
                    </a:p>
                  </a:txBody>
                  <a:tcPr marL="45498" marR="45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5266671"/>
                  </a:ext>
                </a:extLst>
              </a:tr>
              <a:tr h="399691">
                <a:tc>
                  <a:txBody>
                    <a:bodyPr/>
                    <a:lstStyle/>
                    <a:p>
                      <a:pPr marR="153035" algn="ctr">
                        <a:lnSpc>
                          <a:spcPct val="115000"/>
                        </a:lnSpc>
                        <a:spcAft>
                          <a:spcPts val="1000"/>
                        </a:spcAft>
                      </a:pPr>
                      <a:r>
                        <a:rPr lang="en-US" sz="2200" b="1" dirty="0" err="1">
                          <a:solidFill>
                            <a:srgbClr val="5B9BD5"/>
                          </a:solidFill>
                          <a:effectLst/>
                          <a:latin typeface="Times New Roman" panose="02020603050405020304" pitchFamily="18" charset="0"/>
                          <a:ea typeface="Times New Roman" panose="02020603050405020304" pitchFamily="18" charset="0"/>
                        </a:rPr>
                        <a:t>Yêu</a:t>
                      </a:r>
                      <a:r>
                        <a:rPr lang="en-US" sz="2200" b="1" dirty="0">
                          <a:solidFill>
                            <a:srgbClr val="5B9BD5"/>
                          </a:solidFill>
                          <a:effectLst/>
                          <a:latin typeface="Times New Roman" panose="02020603050405020304" pitchFamily="18" charset="0"/>
                          <a:ea typeface="Times New Roman" panose="02020603050405020304" pitchFamily="18" charset="0"/>
                        </a:rPr>
                        <a:t> </a:t>
                      </a:r>
                      <a:r>
                        <a:rPr lang="en-US" sz="2200" b="1" dirty="0" err="1">
                          <a:solidFill>
                            <a:srgbClr val="5B9BD5"/>
                          </a:solidFill>
                          <a:effectLst/>
                          <a:latin typeface="Times New Roman" panose="02020603050405020304" pitchFamily="18" charset="0"/>
                          <a:ea typeface="Times New Roman" panose="02020603050405020304" pitchFamily="18" charset="0"/>
                        </a:rPr>
                        <a:t>cầu</a:t>
                      </a:r>
                      <a:r>
                        <a:rPr lang="en-US" sz="2200" b="1" dirty="0">
                          <a:solidFill>
                            <a:srgbClr val="5B9BD5"/>
                          </a:solidFill>
                          <a:effectLst/>
                          <a:latin typeface="Times New Roman" panose="02020603050405020304" pitchFamily="18" charset="0"/>
                          <a:ea typeface="Times New Roman" panose="02020603050405020304" pitchFamily="18" charset="0"/>
                        </a:rPr>
                        <a:t> 1: </a:t>
                      </a:r>
                      <a:r>
                        <a:rPr lang="en-US" sz="2200" b="1" dirty="0" err="1">
                          <a:solidFill>
                            <a:srgbClr val="5B9BD5"/>
                          </a:solidFill>
                          <a:effectLst/>
                          <a:latin typeface="Times New Roman" panose="02020603050405020304" pitchFamily="18" charset="0"/>
                          <a:ea typeface="Times New Roman" panose="02020603050405020304" pitchFamily="18" charset="0"/>
                        </a:rPr>
                        <a:t>Bài</a:t>
                      </a:r>
                      <a:r>
                        <a:rPr lang="en-US" sz="2200" b="1" dirty="0">
                          <a:solidFill>
                            <a:srgbClr val="5B9BD5"/>
                          </a:solidFill>
                          <a:effectLst/>
                          <a:latin typeface="Times New Roman" panose="02020603050405020304" pitchFamily="18" charset="0"/>
                          <a:ea typeface="Times New Roman" panose="02020603050405020304" pitchFamily="18" charset="0"/>
                        </a:rPr>
                        <a:t> 1- SGK/</a:t>
                      </a:r>
                      <a:endParaRPr lang="en-US" sz="2200" dirty="0">
                        <a:effectLst/>
                        <a:latin typeface="Calibri" panose="020F0502020204030204" pitchFamily="34" charset="0"/>
                        <a:ea typeface="Times New Roman" panose="02020603050405020304" pitchFamily="18" charset="0"/>
                      </a:endParaRPr>
                    </a:p>
                  </a:txBody>
                  <a:tcPr marL="45498" marR="45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53035" algn="ctr" defTabSz="914400" rtl="0" eaLnBrk="1" latinLnBrk="0" hangingPunct="1">
                        <a:lnSpc>
                          <a:spcPct val="115000"/>
                        </a:lnSpc>
                        <a:spcAft>
                          <a:spcPts val="1000"/>
                        </a:spcAft>
                      </a:pPr>
                      <a:r>
                        <a:rPr lang="en-US" sz="2200" b="1" kern="1200" dirty="0" err="1">
                          <a:solidFill>
                            <a:srgbClr val="5B9BD5"/>
                          </a:solidFill>
                          <a:effectLst/>
                          <a:latin typeface="Times New Roman" panose="02020603050405020304" pitchFamily="18" charset="0"/>
                          <a:ea typeface="Times New Roman" panose="02020603050405020304" pitchFamily="18" charset="0"/>
                          <a:cs typeface="+mn-cs"/>
                        </a:rPr>
                        <a:t>Yêu</a:t>
                      </a:r>
                      <a:r>
                        <a:rPr lang="en-US" sz="2200" b="1" kern="1200" dirty="0">
                          <a:solidFill>
                            <a:srgbClr val="5B9BD5"/>
                          </a:solidFill>
                          <a:effectLst/>
                          <a:latin typeface="Times New Roman" panose="02020603050405020304" pitchFamily="18" charset="0"/>
                          <a:ea typeface="Times New Roman" panose="02020603050405020304" pitchFamily="18" charset="0"/>
                          <a:cs typeface="+mn-cs"/>
                        </a:rPr>
                        <a:t> </a:t>
                      </a:r>
                      <a:r>
                        <a:rPr lang="en-US" sz="2200" b="1" kern="1200" dirty="0" err="1">
                          <a:solidFill>
                            <a:srgbClr val="5B9BD5"/>
                          </a:solidFill>
                          <a:effectLst/>
                          <a:latin typeface="Times New Roman" panose="02020603050405020304" pitchFamily="18" charset="0"/>
                          <a:ea typeface="Times New Roman" panose="02020603050405020304" pitchFamily="18" charset="0"/>
                          <a:cs typeface="+mn-cs"/>
                        </a:rPr>
                        <a:t>cầu</a:t>
                      </a:r>
                      <a:r>
                        <a:rPr lang="en-US" sz="2200" b="1" kern="1200" dirty="0">
                          <a:solidFill>
                            <a:srgbClr val="5B9BD5"/>
                          </a:solidFill>
                          <a:effectLst/>
                          <a:latin typeface="Times New Roman" panose="02020603050405020304" pitchFamily="18" charset="0"/>
                          <a:ea typeface="Times New Roman" panose="02020603050405020304" pitchFamily="18" charset="0"/>
                          <a:cs typeface="+mn-cs"/>
                        </a:rPr>
                        <a:t> 2: </a:t>
                      </a:r>
                      <a:r>
                        <a:rPr lang="en-US" sz="2200" b="1" kern="1200" dirty="0" err="1">
                          <a:solidFill>
                            <a:srgbClr val="5B9BD5"/>
                          </a:solidFill>
                          <a:effectLst/>
                          <a:latin typeface="Times New Roman" panose="02020603050405020304" pitchFamily="18" charset="0"/>
                          <a:ea typeface="Times New Roman" panose="02020603050405020304" pitchFamily="18" charset="0"/>
                          <a:cs typeface="+mn-cs"/>
                        </a:rPr>
                        <a:t>Bài</a:t>
                      </a:r>
                      <a:r>
                        <a:rPr lang="en-US" sz="2200" b="1" kern="1200" dirty="0">
                          <a:solidFill>
                            <a:srgbClr val="5B9BD5"/>
                          </a:solidFill>
                          <a:effectLst/>
                          <a:latin typeface="Times New Roman" panose="02020603050405020304" pitchFamily="18" charset="0"/>
                          <a:ea typeface="Times New Roman" panose="02020603050405020304" pitchFamily="18" charset="0"/>
                          <a:cs typeface="+mn-cs"/>
                        </a:rPr>
                        <a:t> 2 - </a:t>
                      </a:r>
                      <a:r>
                        <a:rPr lang="en-US" sz="2200" b="1" kern="1200" dirty="0" err="1">
                          <a:solidFill>
                            <a:srgbClr val="5B9BD5"/>
                          </a:solidFill>
                          <a:effectLst/>
                          <a:latin typeface="Times New Roman" panose="02020603050405020304" pitchFamily="18" charset="0"/>
                          <a:ea typeface="Times New Roman" panose="02020603050405020304" pitchFamily="18" charset="0"/>
                          <a:cs typeface="+mn-cs"/>
                        </a:rPr>
                        <a:t>SGK</a:t>
                      </a:r>
                      <a:endParaRPr lang="en-US" sz="2200" b="1" kern="1200" dirty="0">
                        <a:solidFill>
                          <a:srgbClr val="5B9BD5"/>
                        </a:solidFill>
                        <a:effectLst/>
                        <a:latin typeface="Times New Roman" panose="02020603050405020304" pitchFamily="18" charset="0"/>
                        <a:ea typeface="Times New Roman" panose="02020603050405020304" pitchFamily="18" charset="0"/>
                        <a:cs typeface="+mn-cs"/>
                      </a:endParaRPr>
                    </a:p>
                  </a:txBody>
                  <a:tcPr marL="45498" marR="45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0117729"/>
                  </a:ext>
                </a:extLst>
              </a:tr>
              <a:tr h="3328247">
                <a:tc>
                  <a:txBody>
                    <a:bodyPr/>
                    <a:lstStyle/>
                    <a:p>
                      <a:pPr marR="153035">
                        <a:lnSpc>
                          <a:spcPct val="115000"/>
                        </a:lnSpc>
                        <a:spcAft>
                          <a:spcPts val="1000"/>
                        </a:spcAft>
                      </a:pP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BPTT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đậm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dưới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53035">
                        <a:lnSpc>
                          <a:spcPct val="115000"/>
                        </a:lnSpc>
                        <a:spcAft>
                          <a:spcPts val="1000"/>
                        </a:spcAft>
                      </a:pP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Thỉnh</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thoảng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trăng</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ngẩn</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ngơ</a:t>
                      </a:r>
                      <a:b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Non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khởi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nhạt</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sương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mờ</a:t>
                      </a:r>
                      <a:b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rét</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mướt</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luồn</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gió</a:t>
                      </a:r>
                      <a:b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vắng</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sang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chuyến</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đò</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498" marR="45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53035">
                        <a:lnSpc>
                          <a:spcPct val="115000"/>
                        </a:lnSpc>
                        <a:spcAft>
                          <a:spcPts val="1000"/>
                        </a:spcAft>
                      </a:pP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BPTT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dưới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BPTT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51130">
                        <a:lnSpc>
                          <a:spcPct val="115000"/>
                        </a:lnSpc>
                        <a:spcAft>
                          <a:spcPts val="0"/>
                        </a:spcAft>
                      </a:pP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Sông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Đáy</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chảy</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51130">
                        <a:lnSpc>
                          <a:spcPct val="115000"/>
                        </a:lnSpc>
                        <a:spcAft>
                          <a:spcPts val="0"/>
                        </a:spcAft>
                      </a:pP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153035">
                        <a:lnSpc>
                          <a:spcPct val="115000"/>
                        </a:lnSpc>
                        <a:spcAft>
                          <a:spcPts val="1000"/>
                        </a:spcAft>
                      </a:pPr>
                      <a:endPar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498" marR="45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700869"/>
                  </a:ext>
                </a:extLst>
              </a:tr>
              <a:tr h="1520226">
                <a:tc>
                  <a:txBody>
                    <a:bodyPr/>
                    <a:lstStyle/>
                    <a:p>
                      <a:pPr marR="153035">
                        <a:lnSpc>
                          <a:spcPct val="115000"/>
                        </a:lnSpc>
                        <a:spcAft>
                          <a:spcPts val="1000"/>
                        </a:spcAft>
                      </a:pPr>
                      <a:r>
                        <a:rPr lang="en-US" sz="2200" b="1" u="sng" dirty="0" err="1">
                          <a:solidFill>
                            <a:srgbClr val="00B050"/>
                          </a:solidFill>
                          <a:effectLst/>
                          <a:latin typeface="Times New Roman" panose="02020603050405020304" pitchFamily="18" charset="0"/>
                          <a:ea typeface="Times New Roman" panose="02020603050405020304" pitchFamily="18" charset="0"/>
                        </a:rPr>
                        <a:t>Trả</a:t>
                      </a:r>
                      <a:r>
                        <a:rPr lang="en-US" sz="2200" b="1" u="sng" dirty="0">
                          <a:solidFill>
                            <a:srgbClr val="00B050"/>
                          </a:solidFill>
                          <a:effectLst/>
                          <a:latin typeface="Times New Roman" panose="02020603050405020304" pitchFamily="18" charset="0"/>
                          <a:ea typeface="Times New Roman" panose="02020603050405020304" pitchFamily="18" charset="0"/>
                        </a:rPr>
                        <a:t> </a:t>
                      </a:r>
                      <a:r>
                        <a:rPr lang="en-US" sz="2200" b="1" u="sng" dirty="0" err="1">
                          <a:solidFill>
                            <a:srgbClr val="00B050"/>
                          </a:solidFill>
                          <a:effectLst/>
                          <a:latin typeface="Times New Roman" panose="02020603050405020304" pitchFamily="18" charset="0"/>
                          <a:ea typeface="Times New Roman" panose="02020603050405020304" pitchFamily="18" charset="0"/>
                        </a:rPr>
                        <a:t>lời</a:t>
                      </a:r>
                      <a:r>
                        <a:rPr lang="en-US" sz="2200" b="1" i="1" u="sng" dirty="0">
                          <a:solidFill>
                            <a:srgbClr val="00B050"/>
                          </a:solidFill>
                          <a:effectLst/>
                          <a:latin typeface="Times New Roman" panose="02020603050405020304" pitchFamily="18" charset="0"/>
                          <a:ea typeface="Times New Roman" panose="02020603050405020304" pitchFamily="18" charset="0"/>
                        </a:rPr>
                        <a:t>:</a:t>
                      </a:r>
                      <a:r>
                        <a:rPr lang="en-US" sz="2200" i="1" u="sng" dirty="0">
                          <a:solidFill>
                            <a:srgbClr val="00B050"/>
                          </a:solidFill>
                          <a:effectLst/>
                          <a:latin typeface="Times New Roman" panose="02020603050405020304" pitchFamily="18" charset="0"/>
                          <a:ea typeface="Times New Roman" panose="02020603050405020304" pitchFamily="18" charset="0"/>
                        </a:rPr>
                        <a:t> </a:t>
                      </a:r>
                      <a:endParaRPr lang="en-US" sz="2200" dirty="0">
                        <a:effectLst/>
                        <a:latin typeface="Calibri" panose="020F0502020204030204" pitchFamily="34" charset="0"/>
                        <a:ea typeface="Times New Roman" panose="02020603050405020304" pitchFamily="18" charset="0"/>
                      </a:endParaRPr>
                    </a:p>
                    <a:p>
                      <a:pPr marR="153035">
                        <a:lnSpc>
                          <a:spcPct val="115000"/>
                        </a:lnSpc>
                        <a:spcAft>
                          <a:spcPts val="1000"/>
                        </a:spcAft>
                      </a:pPr>
                      <a:r>
                        <a:rPr lang="en-US" sz="2200" dirty="0">
                          <a:solidFill>
                            <a:srgbClr val="00B050"/>
                          </a:solidFill>
                          <a:effectLst/>
                          <a:latin typeface="Times New Roman" panose="02020603050405020304" pitchFamily="18" charset="0"/>
                          <a:ea typeface="Times New Roman" panose="02020603050405020304" pitchFamily="18" charset="0"/>
                        </a:rPr>
                        <a:t>……………………………</a:t>
                      </a:r>
                      <a:endParaRPr lang="en-US" sz="2200" dirty="0">
                        <a:effectLst/>
                        <a:latin typeface="Calibri" panose="020F0502020204030204" pitchFamily="34" charset="0"/>
                        <a:ea typeface="Times New Roman" panose="02020603050405020304" pitchFamily="18" charset="0"/>
                      </a:endParaRPr>
                    </a:p>
                  </a:txBody>
                  <a:tcPr marL="45498" marR="45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53035">
                        <a:lnSpc>
                          <a:spcPct val="115000"/>
                        </a:lnSpc>
                        <a:spcAft>
                          <a:spcPts val="1000"/>
                        </a:spcAft>
                      </a:pPr>
                      <a:r>
                        <a:rPr lang="en-US" sz="2200" b="1" u="sng" dirty="0" err="1">
                          <a:solidFill>
                            <a:srgbClr val="00B050"/>
                          </a:solidFill>
                          <a:effectLst/>
                          <a:latin typeface="Times New Roman" panose="02020603050405020304" pitchFamily="18" charset="0"/>
                          <a:ea typeface="Times New Roman" panose="02020603050405020304" pitchFamily="18" charset="0"/>
                        </a:rPr>
                        <a:t>Trả</a:t>
                      </a:r>
                      <a:r>
                        <a:rPr lang="en-US" sz="2200" b="1" u="sng" dirty="0">
                          <a:solidFill>
                            <a:srgbClr val="00B050"/>
                          </a:solidFill>
                          <a:effectLst/>
                          <a:latin typeface="Times New Roman" panose="02020603050405020304" pitchFamily="18" charset="0"/>
                          <a:ea typeface="Times New Roman" panose="02020603050405020304" pitchFamily="18" charset="0"/>
                        </a:rPr>
                        <a:t> </a:t>
                      </a:r>
                      <a:r>
                        <a:rPr lang="en-US" sz="2200" b="1" u="sng" dirty="0" err="1">
                          <a:solidFill>
                            <a:srgbClr val="00B050"/>
                          </a:solidFill>
                          <a:effectLst/>
                          <a:latin typeface="Times New Roman" panose="02020603050405020304" pitchFamily="18" charset="0"/>
                          <a:ea typeface="Times New Roman" panose="02020603050405020304" pitchFamily="18" charset="0"/>
                        </a:rPr>
                        <a:t>lời</a:t>
                      </a:r>
                      <a:r>
                        <a:rPr lang="en-US" sz="2200" b="1" i="1" u="sng" dirty="0">
                          <a:solidFill>
                            <a:srgbClr val="00B050"/>
                          </a:solidFill>
                          <a:effectLst/>
                          <a:latin typeface="Times New Roman" panose="02020603050405020304" pitchFamily="18" charset="0"/>
                          <a:ea typeface="Times New Roman" panose="02020603050405020304" pitchFamily="18" charset="0"/>
                        </a:rPr>
                        <a:t>:</a:t>
                      </a:r>
                      <a:r>
                        <a:rPr lang="en-US" sz="2200" i="1" u="sng" dirty="0">
                          <a:solidFill>
                            <a:srgbClr val="00B050"/>
                          </a:solidFill>
                          <a:effectLst/>
                          <a:latin typeface="Times New Roman" panose="02020603050405020304" pitchFamily="18" charset="0"/>
                          <a:ea typeface="Times New Roman" panose="02020603050405020304" pitchFamily="18" charset="0"/>
                        </a:rPr>
                        <a:t> </a:t>
                      </a:r>
                      <a:endParaRPr lang="en-US" sz="2200" dirty="0">
                        <a:effectLst/>
                        <a:latin typeface="Calibri" panose="020F0502020204030204" pitchFamily="34" charset="0"/>
                        <a:ea typeface="Times New Roman" panose="02020603050405020304" pitchFamily="18" charset="0"/>
                      </a:endParaRPr>
                    </a:p>
                    <a:p>
                      <a:pPr marR="153035">
                        <a:lnSpc>
                          <a:spcPct val="115000"/>
                        </a:lnSpc>
                        <a:spcAft>
                          <a:spcPts val="1000"/>
                        </a:spcAft>
                      </a:pPr>
                      <a:r>
                        <a:rPr lang="en-US" sz="2200" dirty="0">
                          <a:solidFill>
                            <a:srgbClr val="00B050"/>
                          </a:solidFill>
                          <a:effectLst/>
                          <a:latin typeface="Times New Roman" panose="02020603050405020304" pitchFamily="18" charset="0"/>
                          <a:ea typeface="Times New Roman" panose="02020603050405020304" pitchFamily="18" charset="0"/>
                        </a:rPr>
                        <a:t>……………………………</a:t>
                      </a:r>
                      <a:endParaRPr lang="en-US" sz="2200" dirty="0">
                        <a:effectLst/>
                        <a:latin typeface="Calibri" panose="020F0502020204030204" pitchFamily="34" charset="0"/>
                        <a:ea typeface="Times New Roman" panose="02020603050405020304" pitchFamily="18" charset="0"/>
                      </a:endParaRPr>
                    </a:p>
                    <a:p>
                      <a:pPr marR="153035">
                        <a:lnSpc>
                          <a:spcPct val="115000"/>
                        </a:lnSpc>
                        <a:spcAft>
                          <a:spcPts val="1000"/>
                        </a:spcAft>
                      </a:pPr>
                      <a:endParaRPr lang="en-US" sz="2200" dirty="0">
                        <a:effectLst/>
                        <a:latin typeface="Calibri" panose="020F0502020204030204" pitchFamily="34" charset="0"/>
                        <a:ea typeface="Times New Roman" panose="02020603050405020304" pitchFamily="18" charset="0"/>
                      </a:endParaRPr>
                    </a:p>
                  </a:txBody>
                  <a:tcPr marL="45498" marR="45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2591097"/>
                  </a:ext>
                </a:extLst>
              </a:tr>
            </a:tbl>
          </a:graphicData>
        </a:graphic>
      </p:graphicFrame>
    </p:spTree>
    <p:extLst>
      <p:ext uri="{BB962C8B-B14F-4D97-AF65-F5344CB8AC3E}">
        <p14:creationId xmlns:p14="http://schemas.microsoft.com/office/powerpoint/2010/main" val="3634489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71650919"/>
              </p:ext>
            </p:extLst>
          </p:nvPr>
        </p:nvGraphicFramePr>
        <p:xfrm>
          <a:off x="314036" y="240145"/>
          <a:ext cx="11776364" cy="6483542"/>
        </p:xfrm>
        <a:graphic>
          <a:graphicData uri="http://schemas.openxmlformats.org/drawingml/2006/table">
            <a:tbl>
              <a:tblPr firstRow="1" firstCol="1" bandRow="1"/>
              <a:tblGrid>
                <a:gridCol w="3731219">
                  <a:extLst>
                    <a:ext uri="{9D8B030D-6E8A-4147-A177-3AD203B41FA5}">
                      <a16:colId xmlns:a16="http://schemas.microsoft.com/office/drawing/2014/main" val="3681845095"/>
                    </a:ext>
                  </a:extLst>
                </a:gridCol>
                <a:gridCol w="8045145">
                  <a:extLst>
                    <a:ext uri="{9D8B030D-6E8A-4147-A177-3AD203B41FA5}">
                      <a16:colId xmlns:a16="http://schemas.microsoft.com/office/drawing/2014/main" val="3535840837"/>
                    </a:ext>
                  </a:extLst>
                </a:gridCol>
              </a:tblGrid>
              <a:tr h="654319">
                <a:tc gridSpan="2">
                  <a:txBody>
                    <a:bodyPr/>
                    <a:lstStyle/>
                    <a:p>
                      <a:pPr marR="153035" algn="ctr">
                        <a:lnSpc>
                          <a:spcPct val="115000"/>
                        </a:lnSpc>
                        <a:spcAft>
                          <a:spcPts val="1000"/>
                        </a:spcAft>
                      </a:pPr>
                      <a:r>
                        <a:rPr lang="en-US" sz="2400" b="1" dirty="0">
                          <a:solidFill>
                            <a:srgbClr val="FF0000"/>
                          </a:solidFill>
                          <a:effectLst/>
                          <a:latin typeface="Times New Roman" panose="02020603050405020304" pitchFamily="18" charset="0"/>
                          <a:ea typeface="Times New Roman" panose="02020603050405020304" pitchFamily="18" charset="0"/>
                        </a:rPr>
                        <a:t>PHIẾU HỌC TẬP </a:t>
                      </a:r>
                      <a:r>
                        <a:rPr lang="en-US" sz="2400" b="1" dirty="0" err="1">
                          <a:solidFill>
                            <a:srgbClr val="FF0000"/>
                          </a:solidFill>
                          <a:effectLst/>
                          <a:latin typeface="Times New Roman" panose="02020603050405020304" pitchFamily="18" charset="0"/>
                          <a:ea typeface="Times New Roman" panose="02020603050405020304" pitchFamily="18" charset="0"/>
                        </a:rPr>
                        <a:t>SỐ</a:t>
                      </a:r>
                      <a:r>
                        <a:rPr lang="en-US" sz="2400" b="1" dirty="0">
                          <a:solidFill>
                            <a:srgbClr val="FF0000"/>
                          </a:solidFill>
                          <a:effectLst/>
                          <a:latin typeface="Times New Roman" panose="02020603050405020304" pitchFamily="18" charset="0"/>
                          <a:ea typeface="Times New Roman" panose="02020603050405020304" pitchFamily="18" charset="0"/>
                        </a:rPr>
                        <a:t> 02</a:t>
                      </a:r>
                      <a:endParaRPr lang="en-US" sz="2400" dirty="0">
                        <a:effectLst/>
                        <a:latin typeface="Calibri" panose="020F0502020204030204" pitchFamily="34" charset="0"/>
                        <a:ea typeface="Times New Roman" panose="02020603050405020304" pitchFamily="18" charset="0"/>
                      </a:endParaRPr>
                    </a:p>
                    <a:p>
                      <a:pPr marR="153035" algn="ctr">
                        <a:lnSpc>
                          <a:spcPct val="115000"/>
                        </a:lnSpc>
                        <a:spcAft>
                          <a:spcPts val="1000"/>
                        </a:spcAft>
                      </a:pPr>
                      <a:r>
                        <a:rPr lang="en-US" sz="2400" b="1" dirty="0">
                          <a:solidFill>
                            <a:srgbClr val="FF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Họ</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và</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tên</a:t>
                      </a:r>
                      <a:r>
                        <a:rPr lang="en-US" sz="2400" b="1" dirty="0">
                          <a:solidFill>
                            <a:srgbClr val="000000"/>
                          </a:solidFill>
                          <a:effectLst/>
                          <a:latin typeface="Times New Roman" panose="02020603050405020304" pitchFamily="18" charset="0"/>
                          <a:ea typeface="Times New Roman" panose="02020603050405020304" pitchFamily="18" charset="0"/>
                        </a:rPr>
                        <a:t> HS:  </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Lớp</a:t>
                      </a:r>
                      <a:r>
                        <a:rPr lang="en-US" sz="2400" b="1" dirty="0">
                          <a:solidFill>
                            <a:srgbClr val="000000"/>
                          </a:solidFill>
                          <a:effectLst/>
                          <a:latin typeface="Times New Roman" panose="02020603050405020304" pitchFamily="18" charset="0"/>
                          <a:ea typeface="Times New Roman" panose="02020603050405020304" pitchFamily="18" charset="0"/>
                        </a:rPr>
                        <a:t>:</a:t>
                      </a:r>
                      <a:r>
                        <a:rPr lang="en-US" sz="2400" dirty="0">
                          <a:solidFill>
                            <a:srgbClr val="000000"/>
                          </a:solidFill>
                          <a:effectLst/>
                          <a:latin typeface="Times New Roman" panose="02020603050405020304" pitchFamily="18" charset="0"/>
                          <a:ea typeface="Times New Roman" panose="02020603050405020304" pitchFamily="18" charset="0"/>
                        </a:rPr>
                        <a:t> ……..</a:t>
                      </a:r>
                      <a:endParaRPr lang="en-US" sz="2400" dirty="0">
                        <a:effectLst/>
                        <a:latin typeface="Calibri" panose="020F0502020204030204" pitchFamily="34" charset="0"/>
                        <a:ea typeface="Times New Roman" panose="02020603050405020304" pitchFamily="18" charset="0"/>
                      </a:endParaRPr>
                    </a:p>
                  </a:txBody>
                  <a:tcPr marL="45498" marR="45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435266671"/>
                  </a:ext>
                </a:extLst>
              </a:tr>
              <a:tr h="316822">
                <a:tc>
                  <a:txBody>
                    <a:bodyPr/>
                    <a:lstStyle/>
                    <a:p>
                      <a:pPr marR="153035" algn="ctr">
                        <a:lnSpc>
                          <a:spcPct val="115000"/>
                        </a:lnSpc>
                        <a:spcAft>
                          <a:spcPts val="1000"/>
                        </a:spcAft>
                      </a:pPr>
                      <a:r>
                        <a:rPr lang="en-US" sz="2400" b="1" dirty="0" err="1">
                          <a:solidFill>
                            <a:srgbClr val="5B9BD5"/>
                          </a:solidFill>
                          <a:effectLst/>
                          <a:latin typeface="Times New Roman" panose="02020603050405020304" pitchFamily="18" charset="0"/>
                          <a:ea typeface="Times New Roman" panose="02020603050405020304" pitchFamily="18" charset="0"/>
                        </a:rPr>
                        <a:t>Yêu</a:t>
                      </a:r>
                      <a:r>
                        <a:rPr lang="en-US" sz="2400" b="1" dirty="0">
                          <a:solidFill>
                            <a:srgbClr val="5B9BD5"/>
                          </a:solidFill>
                          <a:effectLst/>
                          <a:latin typeface="Times New Roman" panose="02020603050405020304" pitchFamily="18" charset="0"/>
                          <a:ea typeface="Times New Roman" panose="02020603050405020304" pitchFamily="18" charset="0"/>
                        </a:rPr>
                        <a:t> </a:t>
                      </a:r>
                      <a:r>
                        <a:rPr lang="en-US" sz="2400" b="1" dirty="0" err="1">
                          <a:solidFill>
                            <a:srgbClr val="5B9BD5"/>
                          </a:solidFill>
                          <a:effectLst/>
                          <a:latin typeface="Times New Roman" panose="02020603050405020304" pitchFamily="18" charset="0"/>
                          <a:ea typeface="Times New Roman" panose="02020603050405020304" pitchFamily="18" charset="0"/>
                        </a:rPr>
                        <a:t>cầu</a:t>
                      </a:r>
                      <a:r>
                        <a:rPr lang="en-US" sz="2400" b="1" dirty="0">
                          <a:solidFill>
                            <a:srgbClr val="5B9BD5"/>
                          </a:solidFill>
                          <a:effectLst/>
                          <a:latin typeface="Times New Roman" panose="02020603050405020304" pitchFamily="18" charset="0"/>
                          <a:ea typeface="Times New Roman" panose="02020603050405020304" pitchFamily="18" charset="0"/>
                        </a:rPr>
                        <a:t> 1: </a:t>
                      </a:r>
                      <a:r>
                        <a:rPr lang="en-US" sz="2400" b="1" dirty="0" err="1">
                          <a:solidFill>
                            <a:srgbClr val="5B9BD5"/>
                          </a:solidFill>
                          <a:effectLst/>
                          <a:latin typeface="Times New Roman" panose="02020603050405020304" pitchFamily="18" charset="0"/>
                          <a:ea typeface="Times New Roman" panose="02020603050405020304" pitchFamily="18" charset="0"/>
                        </a:rPr>
                        <a:t>Bài</a:t>
                      </a:r>
                      <a:r>
                        <a:rPr lang="en-US" sz="2400" b="1" dirty="0">
                          <a:solidFill>
                            <a:srgbClr val="5B9BD5"/>
                          </a:solidFill>
                          <a:effectLst/>
                          <a:latin typeface="Times New Roman" panose="02020603050405020304" pitchFamily="18" charset="0"/>
                          <a:ea typeface="Times New Roman" panose="02020603050405020304" pitchFamily="18" charset="0"/>
                        </a:rPr>
                        <a:t> 1- SGK/</a:t>
                      </a:r>
                      <a:endParaRPr lang="en-US" sz="2400" dirty="0">
                        <a:effectLst/>
                        <a:latin typeface="Calibri" panose="020F0502020204030204" pitchFamily="34" charset="0"/>
                        <a:ea typeface="Times New Roman" panose="02020603050405020304" pitchFamily="18" charset="0"/>
                      </a:endParaRPr>
                    </a:p>
                  </a:txBody>
                  <a:tcPr marL="45498" marR="45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53035" algn="ctr">
                        <a:lnSpc>
                          <a:spcPct val="115000"/>
                        </a:lnSpc>
                        <a:spcAft>
                          <a:spcPts val="1000"/>
                        </a:spcAft>
                      </a:pPr>
                      <a:r>
                        <a:rPr lang="en-US" sz="2400" b="1" dirty="0" err="1">
                          <a:solidFill>
                            <a:srgbClr val="5B9BD5"/>
                          </a:solidFill>
                          <a:effectLst/>
                          <a:latin typeface="Times New Roman" panose="02020603050405020304" pitchFamily="18" charset="0"/>
                          <a:ea typeface="Times New Roman" panose="02020603050405020304" pitchFamily="18" charset="0"/>
                        </a:rPr>
                        <a:t>Đáp</a:t>
                      </a:r>
                      <a:r>
                        <a:rPr lang="en-US" sz="2400" b="1" baseline="0" dirty="0">
                          <a:solidFill>
                            <a:srgbClr val="5B9BD5"/>
                          </a:solidFill>
                          <a:effectLst/>
                          <a:latin typeface="Times New Roman" panose="02020603050405020304" pitchFamily="18" charset="0"/>
                          <a:ea typeface="Times New Roman" panose="02020603050405020304" pitchFamily="18" charset="0"/>
                        </a:rPr>
                        <a:t> </a:t>
                      </a:r>
                      <a:r>
                        <a:rPr lang="en-US" sz="2400" b="1" baseline="0" dirty="0" err="1">
                          <a:solidFill>
                            <a:srgbClr val="5B9BD5"/>
                          </a:solidFill>
                          <a:effectLst/>
                          <a:latin typeface="Times New Roman" panose="02020603050405020304" pitchFamily="18" charset="0"/>
                          <a:ea typeface="Times New Roman" panose="02020603050405020304" pitchFamily="18" charset="0"/>
                        </a:rPr>
                        <a:t>án</a:t>
                      </a:r>
                      <a:endParaRPr lang="en-US" sz="2400" dirty="0">
                        <a:effectLst/>
                        <a:latin typeface="Calibri" panose="020F0502020204030204" pitchFamily="34" charset="0"/>
                        <a:ea typeface="Times New Roman" panose="02020603050405020304" pitchFamily="18" charset="0"/>
                      </a:endParaRPr>
                    </a:p>
                  </a:txBody>
                  <a:tcPr marL="45498" marR="45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0117729"/>
                  </a:ext>
                </a:extLst>
              </a:tr>
              <a:tr h="2892099">
                <a:tc>
                  <a:txBody>
                    <a:bodyPr/>
                    <a:lstStyle/>
                    <a:p>
                      <a:pPr marR="153035">
                        <a:lnSpc>
                          <a:spcPct val="115000"/>
                        </a:lnSpc>
                        <a:spcAft>
                          <a:spcPts val="1000"/>
                        </a:spcAft>
                      </a:pPr>
                      <a:r>
                        <a:rPr lang="en-US" sz="2400" dirty="0" err="1">
                          <a:solidFill>
                            <a:srgbClr val="000000"/>
                          </a:solidFill>
                          <a:effectLst/>
                          <a:latin typeface="Times New Roman" panose="02020603050405020304" pitchFamily="18" charset="0"/>
                          <a:ea typeface="Times New Roman" panose="02020603050405020304" pitchFamily="18" charset="0"/>
                        </a:rPr>
                        <a:t>Xác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định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phân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tích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tác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dụng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rPr>
                        <a:t> BPTT </a:t>
                      </a:r>
                      <a:r>
                        <a:rPr lang="en-US" sz="2400" dirty="0" err="1">
                          <a:solidFill>
                            <a:srgbClr val="000000"/>
                          </a:solidFill>
                          <a:effectLst/>
                          <a:latin typeface="Times New Roman" panose="02020603050405020304" pitchFamily="18" charset="0"/>
                          <a:ea typeface="Times New Roman" panose="02020603050405020304" pitchFamily="18" charset="0"/>
                        </a:rPr>
                        <a:t>thể</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hiện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ngữ</a:t>
                      </a:r>
                      <a:r>
                        <a:rPr lang="en-US" sz="2400" dirty="0">
                          <a:solidFill>
                            <a:srgbClr val="000000"/>
                          </a:solidFill>
                          <a:effectLst/>
                          <a:latin typeface="Times New Roman" panose="02020603050405020304" pitchFamily="18" charset="0"/>
                          <a:ea typeface="Times New Roman" panose="02020603050405020304" pitchFamily="18" charset="0"/>
                        </a:rPr>
                        <a:t> in </a:t>
                      </a:r>
                      <a:r>
                        <a:rPr lang="en-US" sz="2400" dirty="0" err="1">
                          <a:solidFill>
                            <a:srgbClr val="000000"/>
                          </a:solidFill>
                          <a:effectLst/>
                          <a:latin typeface="Times New Roman" panose="02020603050405020304" pitchFamily="18" charset="0"/>
                          <a:ea typeface="Times New Roman" panose="02020603050405020304" pitchFamily="18" charset="0"/>
                        </a:rPr>
                        <a:t>đậm</a:t>
                      </a:r>
                      <a:r>
                        <a:rPr lang="en-US" sz="2400" dirty="0">
                          <a:solidFill>
                            <a:srgbClr val="000000"/>
                          </a:solidFill>
                          <a:effectLst/>
                          <a:latin typeface="Times New Roman" panose="02020603050405020304" pitchFamily="18" charset="0"/>
                          <a:ea typeface="Times New Roman" panose="02020603050405020304" pitchFamily="18" charset="0"/>
                        </a:rPr>
                        <a:t> ở </a:t>
                      </a:r>
                      <a:r>
                        <a:rPr lang="en-US" sz="2400" dirty="0" err="1">
                          <a:solidFill>
                            <a:srgbClr val="000000"/>
                          </a:solidFill>
                          <a:effectLst/>
                          <a:latin typeface="Times New Roman" panose="02020603050405020304" pitchFamily="18" charset="0"/>
                          <a:ea typeface="Times New Roman" panose="02020603050405020304" pitchFamily="18" charset="0"/>
                        </a:rPr>
                        <a:t>khổ</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dưới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đây</a:t>
                      </a:r>
                      <a:r>
                        <a:rPr lang="en-US" sz="2400" dirty="0">
                          <a:solidFill>
                            <a:srgbClr val="000000"/>
                          </a:solidFill>
                          <a:effectLst/>
                          <a:latin typeface="Times New Roman" panose="02020603050405020304" pitchFamily="18" charset="0"/>
                          <a:ea typeface="Times New Roman" panose="02020603050405020304" pitchFamily="18" charset="0"/>
                        </a:rPr>
                        <a:t>: </a:t>
                      </a:r>
                      <a:endParaRPr lang="en-US" sz="2400" dirty="0">
                        <a:effectLst/>
                        <a:latin typeface="Calibri" panose="020F0502020204030204" pitchFamily="34" charset="0"/>
                        <a:ea typeface="Times New Roman" panose="02020603050405020304" pitchFamily="18" charset="0"/>
                      </a:endParaRPr>
                    </a:p>
                    <a:p>
                      <a:pPr marR="153035">
                        <a:lnSpc>
                          <a:spcPct val="115000"/>
                        </a:lnSpc>
                        <a:spcAft>
                          <a:spcPts val="1000"/>
                        </a:spcAft>
                      </a:pP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Thỉnh</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thoảng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rPr>
                        <a:t>nàng</a:t>
                      </a:r>
                      <a:r>
                        <a:rPr lang="en-US" sz="2400" b="1" i="1" dirty="0">
                          <a:solidFill>
                            <a:srgbClr val="000000"/>
                          </a:solidFill>
                          <a:effectLst/>
                          <a:latin typeface="Times New Roman" panose="02020603050405020304" pitchFamily="18" charset="0"/>
                          <a:ea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rPr>
                        <a:t>trăng</a:t>
                      </a:r>
                      <a:r>
                        <a:rPr lang="en-US" sz="2400" b="1" i="1" dirty="0">
                          <a:solidFill>
                            <a:srgbClr val="000000"/>
                          </a:solidFill>
                          <a:effectLst/>
                          <a:latin typeface="Times New Roman" panose="02020603050405020304" pitchFamily="18" charset="0"/>
                          <a:ea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rPr>
                        <a:t>tự</a:t>
                      </a:r>
                      <a:r>
                        <a:rPr lang="en-US" sz="2400" b="1" i="1" dirty="0">
                          <a:solidFill>
                            <a:srgbClr val="000000"/>
                          </a:solidFill>
                          <a:effectLst/>
                          <a:latin typeface="Times New Roman" panose="02020603050405020304" pitchFamily="18" charset="0"/>
                          <a:ea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rPr>
                        <a:t>ngẩn</a:t>
                      </a:r>
                      <a:r>
                        <a:rPr lang="en-US" sz="2400" b="1" i="1" dirty="0">
                          <a:solidFill>
                            <a:srgbClr val="000000"/>
                          </a:solidFill>
                          <a:effectLst/>
                          <a:latin typeface="Times New Roman" panose="02020603050405020304" pitchFamily="18" charset="0"/>
                          <a:ea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rPr>
                        <a:t>ngơ</a:t>
                      </a:r>
                      <a:br>
                        <a:rPr lang="en-US" sz="2400" i="1" dirty="0">
                          <a:solidFill>
                            <a:srgbClr val="000000"/>
                          </a:solidFill>
                          <a:effectLst/>
                          <a:latin typeface="Times New Roman" panose="02020603050405020304" pitchFamily="18" charset="0"/>
                          <a:ea typeface="Times New Roman" panose="02020603050405020304" pitchFamily="18" charset="0"/>
                        </a:rPr>
                      </a:br>
                      <a:r>
                        <a:rPr lang="en-US" sz="2400" i="1" dirty="0">
                          <a:solidFill>
                            <a:srgbClr val="000000"/>
                          </a:solidFill>
                          <a:effectLst/>
                          <a:latin typeface="Times New Roman" panose="02020603050405020304" pitchFamily="18" charset="0"/>
                          <a:ea typeface="Times New Roman" panose="02020603050405020304" pitchFamily="18" charset="0"/>
                        </a:rPr>
                        <a:t>Non </a:t>
                      </a:r>
                      <a:r>
                        <a:rPr lang="en-US" sz="2400" i="1" dirty="0" err="1">
                          <a:solidFill>
                            <a:srgbClr val="000000"/>
                          </a:solidFill>
                          <a:effectLst/>
                          <a:latin typeface="Times New Roman" panose="02020603050405020304" pitchFamily="18" charset="0"/>
                          <a:ea typeface="Times New Roman" panose="02020603050405020304" pitchFamily="18" charset="0"/>
                        </a:rPr>
                        <a:t>xa</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khởi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sự</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nhạt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sương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mờ</a:t>
                      </a:r>
                      <a:br>
                        <a:rPr lang="en-US" sz="2400" i="1" dirty="0">
                          <a:solidFill>
                            <a:srgbClr val="000000"/>
                          </a:solidFill>
                          <a:effectLst/>
                          <a:latin typeface="Times New Roman" panose="02020603050405020304" pitchFamily="18" charset="0"/>
                          <a:ea typeface="Times New Roman" panose="02020603050405020304" pitchFamily="18" charset="0"/>
                        </a:rPr>
                      </a:b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Đã</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nghe</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rPr>
                        <a:t>rét</a:t>
                      </a:r>
                      <a:r>
                        <a:rPr lang="en-US" sz="2400" b="1" i="1" dirty="0">
                          <a:solidFill>
                            <a:srgbClr val="000000"/>
                          </a:solidFill>
                          <a:effectLst/>
                          <a:latin typeface="Times New Roman" panose="02020603050405020304" pitchFamily="18" charset="0"/>
                          <a:ea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rPr>
                        <a:t>mướt</a:t>
                      </a:r>
                      <a:r>
                        <a:rPr lang="en-US" sz="2400" b="1" i="1" dirty="0">
                          <a:solidFill>
                            <a:srgbClr val="000000"/>
                          </a:solidFill>
                          <a:effectLst/>
                          <a:latin typeface="Times New Roman" panose="02020603050405020304" pitchFamily="18" charset="0"/>
                          <a:ea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rPr>
                        <a:t>luồn</a:t>
                      </a:r>
                      <a:r>
                        <a:rPr lang="en-US" sz="2400" b="1" i="1" dirty="0">
                          <a:solidFill>
                            <a:srgbClr val="000000"/>
                          </a:solidFill>
                          <a:effectLst/>
                          <a:latin typeface="Times New Roman" panose="02020603050405020304" pitchFamily="18" charset="0"/>
                          <a:ea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rPr>
                        <a:t>trong</a:t>
                      </a:r>
                      <a:r>
                        <a:rPr lang="en-US" sz="2400" b="1" i="1" dirty="0">
                          <a:solidFill>
                            <a:srgbClr val="000000"/>
                          </a:solidFill>
                          <a:effectLst/>
                          <a:latin typeface="Times New Roman" panose="02020603050405020304" pitchFamily="18" charset="0"/>
                          <a:ea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rPr>
                        <a:t>gió</a:t>
                      </a:r>
                      <a:br>
                        <a:rPr lang="en-US" sz="2400" b="1" i="1" dirty="0">
                          <a:solidFill>
                            <a:srgbClr val="000000"/>
                          </a:solidFill>
                          <a:effectLst/>
                          <a:latin typeface="Times New Roman" panose="02020603050405020304" pitchFamily="18" charset="0"/>
                          <a:ea typeface="Times New Roman" panose="02020603050405020304" pitchFamily="18" charset="0"/>
                        </a:rPr>
                      </a:b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rPr>
                        <a:t>Đã</a:t>
                      </a:r>
                      <a:r>
                        <a:rPr lang="en-US" sz="2400" b="1" i="1" dirty="0">
                          <a:solidFill>
                            <a:srgbClr val="000000"/>
                          </a:solidFill>
                          <a:effectLst/>
                          <a:latin typeface="Times New Roman" panose="02020603050405020304" pitchFamily="18" charset="0"/>
                          <a:ea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rPr>
                        <a:t>vắng</a:t>
                      </a:r>
                      <a:r>
                        <a:rPr lang="en-US" sz="2400" b="1" i="1" dirty="0">
                          <a:solidFill>
                            <a:srgbClr val="000000"/>
                          </a:solidFill>
                          <a:effectLst/>
                          <a:latin typeface="Times New Roman" panose="02020603050405020304" pitchFamily="18" charset="0"/>
                          <a:ea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rPr>
                        <a:t>người</a:t>
                      </a:r>
                      <a:r>
                        <a:rPr lang="en-US" sz="2400" b="1" i="1" dirty="0">
                          <a:solidFill>
                            <a:srgbClr val="000000"/>
                          </a:solidFill>
                          <a:effectLst/>
                          <a:latin typeface="Times New Roman" panose="02020603050405020304" pitchFamily="18" charset="0"/>
                          <a:ea typeface="Times New Roman" panose="02020603050405020304" pitchFamily="18" charset="0"/>
                        </a:rPr>
                        <a:t> sang </a:t>
                      </a:r>
                      <a:r>
                        <a:rPr lang="en-US" sz="2400" b="1" i="1" dirty="0" err="1">
                          <a:solidFill>
                            <a:srgbClr val="000000"/>
                          </a:solidFill>
                          <a:effectLst/>
                          <a:latin typeface="Times New Roman" panose="02020603050405020304" pitchFamily="18" charset="0"/>
                          <a:ea typeface="Times New Roman" panose="02020603050405020304" pitchFamily="18" charset="0"/>
                        </a:rPr>
                        <a:t>những</a:t>
                      </a:r>
                      <a:r>
                        <a:rPr lang="en-US" sz="2400" b="1" i="1" dirty="0">
                          <a:solidFill>
                            <a:srgbClr val="000000"/>
                          </a:solidFill>
                          <a:effectLst/>
                          <a:latin typeface="Times New Roman" panose="02020603050405020304" pitchFamily="18" charset="0"/>
                          <a:ea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rPr>
                        <a:t>chuyến</a:t>
                      </a:r>
                      <a:r>
                        <a:rPr lang="en-US" sz="2400" b="1" i="1" dirty="0">
                          <a:solidFill>
                            <a:srgbClr val="000000"/>
                          </a:solidFill>
                          <a:effectLst/>
                          <a:latin typeface="Times New Roman" panose="02020603050405020304" pitchFamily="18" charset="0"/>
                          <a:ea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rPr>
                        <a:t>đò</a:t>
                      </a:r>
                      <a:r>
                        <a:rPr lang="en-US" sz="2400" b="1" dirty="0">
                          <a:solidFill>
                            <a:srgbClr val="000000"/>
                          </a:solidFill>
                          <a:effectLst/>
                          <a:latin typeface="Times New Roman" panose="02020603050405020304" pitchFamily="18" charset="0"/>
                          <a:ea typeface="Times New Roman" panose="02020603050405020304" pitchFamily="18" charset="0"/>
                        </a:rPr>
                        <a:t> </a:t>
                      </a:r>
                      <a:endParaRPr lang="en-US" sz="2400" b="1" dirty="0">
                        <a:effectLst/>
                        <a:latin typeface="Calibri" panose="020F0502020204030204" pitchFamily="34" charset="0"/>
                        <a:ea typeface="Times New Roman" panose="02020603050405020304" pitchFamily="18" charset="0"/>
                      </a:endParaRPr>
                    </a:p>
                  </a:txBody>
                  <a:tcPr marL="45498" marR="45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53035">
                        <a:lnSpc>
                          <a:spcPct val="115000"/>
                        </a:lnSpc>
                        <a:spcAft>
                          <a:spcPts val="1000"/>
                        </a:spcAft>
                      </a:pPr>
                      <a:r>
                        <a:rPr lang="en-US" sz="2400" dirty="0">
                          <a:solidFill>
                            <a:srgbClr val="000000"/>
                          </a:solidFill>
                          <a:effectLst/>
                          <a:latin typeface="Times New Roman" panose="02020603050405020304" pitchFamily="18" charset="0"/>
                          <a:ea typeface="Times New Roman" panose="02020603050405020304" pitchFamily="18" charset="0"/>
                        </a:rPr>
                        <a:t> </a:t>
                      </a:r>
                      <a:endParaRPr lang="en-US" sz="2400" dirty="0">
                        <a:effectLst/>
                        <a:latin typeface="Calibri" panose="020F0502020204030204" pitchFamily="34" charset="0"/>
                        <a:ea typeface="Times New Roman" panose="02020603050405020304" pitchFamily="18" charset="0"/>
                      </a:endParaRPr>
                    </a:p>
                  </a:txBody>
                  <a:tcPr marL="45498" marR="454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700869"/>
                  </a:ext>
                </a:extLst>
              </a:tr>
            </a:tbl>
          </a:graphicData>
        </a:graphic>
      </p:graphicFrame>
      <p:sp>
        <p:nvSpPr>
          <p:cNvPr id="3" name="TextBox 2"/>
          <p:cNvSpPr txBox="1"/>
          <p:nvPr/>
        </p:nvSpPr>
        <p:spPr>
          <a:xfrm>
            <a:off x="4137891" y="1533236"/>
            <a:ext cx="7887853" cy="5632311"/>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in </a:t>
            </a:r>
            <a:r>
              <a:rPr lang="en-US" sz="2400" dirty="0" err="1">
                <a:latin typeface="Times New Roman" panose="02020603050405020304" pitchFamily="18" charset="0"/>
                <a:cs typeface="Times New Roman" panose="02020603050405020304" pitchFamily="18" charset="0"/>
              </a:rPr>
              <a:t>đậm</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p>
          <a:p>
            <a:pPr marL="342900" indent="-342900">
              <a:buFontTx/>
              <a:buChar char="-"/>
            </a:pPr>
            <a:r>
              <a:rPr lang="en-US" sz="2400" dirty="0" err="1">
                <a:latin typeface="Times New Roman" panose="02020603050405020304" pitchFamily="18" charset="0"/>
                <a:cs typeface="Times New Roman" panose="02020603050405020304" pitchFamily="18" charset="0"/>
              </a:rPr>
              <a:t>Biện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hóa</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nàng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trăng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tự</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ngẩn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ngơ</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rét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mướt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luồn</a:t>
            </a:r>
            <a:endParaRPr lang="en-US" sz="2400" i="1" dirty="0">
              <a:latin typeface="Times New Roman" panose="02020603050405020304" pitchFamily="18" charset="0"/>
              <a:cs typeface="Times New Roman" panose="02020603050405020304" pitchFamily="18" charset="0"/>
            </a:endParaRPr>
          </a:p>
          <a:p>
            <a:pPr marL="342900" indent="-342900">
              <a:buFontTx/>
              <a:buChar char="-"/>
            </a:pPr>
            <a:r>
              <a:rPr lang="en-US" sz="2400" dirty="0" err="1">
                <a:latin typeface="Times New Roman" panose="02020603050405020304" pitchFamily="18" charset="0"/>
                <a:cs typeface="Times New Roman" panose="02020603050405020304" pitchFamily="18" charset="0"/>
              </a:rPr>
              <a:t>Biện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giác</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nghe</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rét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mướt</a:t>
            </a:r>
            <a:endParaRPr lang="en-US" sz="2400" i="1"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ngữ</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Đã</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vắng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người</a:t>
            </a:r>
            <a:r>
              <a:rPr lang="en-US" sz="2400" i="1" dirty="0">
                <a:latin typeface="Times New Roman" panose="02020603050405020304" pitchFamily="18" charset="0"/>
                <a:cs typeface="Times New Roman" panose="02020603050405020304" pitchFamily="18" charset="0"/>
              </a:rPr>
              <a:t> sang </a:t>
            </a:r>
            <a:r>
              <a:rPr lang="en-US" sz="2400" i="1" dirty="0" err="1">
                <a:latin typeface="Times New Roman" panose="02020603050405020304" pitchFamily="18" charset="0"/>
                <a:cs typeface="Times New Roman" panose="02020603050405020304" pitchFamily="18" charset="0"/>
              </a:rPr>
              <a:t>những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chuyến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đò</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đò</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sang)</a:t>
            </a:r>
          </a:p>
          <a:p>
            <a:r>
              <a:rPr lang="en-US" sz="2400" b="1" dirty="0">
                <a:latin typeface="Times New Roman" panose="02020603050405020304" pitchFamily="18" charset="0"/>
                <a:cs typeface="Times New Roman" panose="02020603050405020304" pitchFamily="18" charset="0"/>
              </a:rPr>
              <a:t>=&gt; </a:t>
            </a:r>
            <a:r>
              <a:rPr lang="en-US" sz="2400" b="1" dirty="0" err="1">
                <a:latin typeface="Times New Roman" panose="02020603050405020304" pitchFamily="18" charset="0"/>
                <a:cs typeface="Times New Roman" panose="02020603050405020304" pitchFamily="18" charset="0"/>
              </a:rPr>
              <a:t>Tác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dụng</a:t>
            </a:r>
            <a:r>
              <a:rPr lang="en-US" sz="2400" b="1"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đọc</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mùa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tiết</a:t>
            </a:r>
            <a:r>
              <a:rPr lang="en-US" sz="2400" dirty="0">
                <a:latin typeface="Times New Roman" panose="02020603050405020304" pitchFamily="18" charset="0"/>
                <a:cs typeface="Times New Roman" panose="02020603050405020304" pitchFamily="18" charset="0"/>
              </a:rPr>
              <a:t> se </a:t>
            </a:r>
            <a:r>
              <a:rPr lang="en-US" sz="2400" dirty="0" err="1">
                <a:latin typeface="Times New Roman" panose="02020603050405020304" pitchFamily="18" charset="0"/>
                <a:cs typeface="Times New Roman" panose="02020603050405020304" pitchFamily="18" charset="0"/>
              </a:rPr>
              <a:t>se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mùa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400" y="314036"/>
            <a:ext cx="2279767" cy="701964"/>
          </a:xfrm>
          <a:prstGeom prst="rect">
            <a:avLst/>
          </a:prstGeom>
        </p:spPr>
      </p:pic>
    </p:spTree>
    <p:extLst>
      <p:ext uri="{BB962C8B-B14F-4D97-AF65-F5344CB8AC3E}">
        <p14:creationId xmlns:p14="http://schemas.microsoft.com/office/powerpoint/2010/main" val="33571255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arn(inVertical)">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barn(inVertical)">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barn(inVertical)">
                                      <p:cBhvr>
                                        <p:cTn id="30" dur="500"/>
                                        <p:tgtEl>
                                          <p:spTgt spid="3">
                                            <p:txEl>
                                              <p:pRg st="6" end="6"/>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barn(inVertical)">
                                      <p:cBhvr>
                                        <p:cTn id="33" dur="500"/>
                                        <p:tgtEl>
                                          <p:spTgt spid="3">
                                            <p:txEl>
                                              <p:pRg st="7" end="7"/>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barn(inVertical)">
                                      <p:cBhvr>
                                        <p:cTn id="3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96146" y="1602409"/>
            <a:ext cx="8100292" cy="492122"/>
          </a:xfrm>
          <a:prstGeom prst="rect">
            <a:avLst/>
          </a:prstGeom>
        </p:spPr>
        <p:txBody>
          <a:bodyPr wrap="square">
            <a:spAutoFit/>
          </a:bodyPr>
          <a:lstStyle/>
          <a:p>
            <a:pPr marL="69850" marR="61595" algn="just">
              <a:lnSpc>
                <a:spcPct val="115000"/>
              </a:lnSpc>
              <a:spcAft>
                <a:spcPts val="0"/>
              </a:spcAft>
            </a:pPr>
            <a:endParaRPr lang="en-US" sz="2400" dirty="0">
              <a:effectLst/>
              <a:latin typeface="Calibri" panose="020F0502020204030204" pitchFamily="34" charset="0"/>
              <a:ea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981" y="54589"/>
            <a:ext cx="2232667" cy="806491"/>
          </a:xfrm>
          <a:prstGeom prst="rect">
            <a:avLst/>
          </a:prstGeom>
        </p:spPr>
      </p:pic>
      <p:sp>
        <p:nvSpPr>
          <p:cNvPr id="6" name="TextBox 5">
            <a:extLst>
              <a:ext uri="{FF2B5EF4-FFF2-40B4-BE49-F238E27FC236}">
                <a16:creationId xmlns:a16="http://schemas.microsoft.com/office/drawing/2014/main" id="{513D9934-BB77-4E97-BF6C-A71C151C51B8}"/>
              </a:ext>
            </a:extLst>
          </p:cNvPr>
          <p:cNvSpPr txBox="1"/>
          <p:nvPr/>
        </p:nvSpPr>
        <p:spPr>
          <a:xfrm>
            <a:off x="251512" y="861080"/>
            <a:ext cx="11535507" cy="6007157"/>
          </a:xfrm>
          <a:prstGeom prst="rect">
            <a:avLst/>
          </a:prstGeom>
          <a:noFill/>
        </p:spPr>
        <p:txBody>
          <a:bodyPr wrap="square">
            <a:spAutoFit/>
          </a:bodyPr>
          <a:lstStyle/>
          <a:p>
            <a:pPr marL="69850" marR="61595" algn="just">
              <a:lnSpc>
                <a:spcPct val="115000"/>
              </a:lnSpc>
              <a:spcAft>
                <a:spcPts val="0"/>
              </a:spcAft>
            </a:pPr>
            <a:r>
              <a:rPr lang="en-US" sz="2800" dirty="0" err="1">
                <a:latin typeface="Times New Roman" panose="02020603050405020304" pitchFamily="18" charset="0"/>
                <a:ea typeface="Calibri" panose="020F0502020204030204" pitchFamily="34" charset="0"/>
              </a:rPr>
              <a:t>Các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biện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pháp</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tu</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từ</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được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sử</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dụng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trong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khổ</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thơ</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trên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là</a:t>
            </a:r>
            <a:r>
              <a:rPr lang="en-US" sz="2800" dirty="0">
                <a:latin typeface="Times New Roman" panose="02020603050405020304" pitchFamily="18" charset="0"/>
                <a:ea typeface="Calibri" panose="020F0502020204030204" pitchFamily="34" charset="0"/>
              </a:rPr>
              <a:t>: </a:t>
            </a:r>
          </a:p>
          <a:p>
            <a:pPr marL="69850" marR="61595" algn="just">
              <a:lnSpc>
                <a:spcPct val="115000"/>
              </a:lnSpc>
              <a:spcAft>
                <a:spcPts val="0"/>
              </a:spcAft>
            </a:pP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Lặp</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cấu</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trúc</a:t>
            </a:r>
            <a:r>
              <a:rPr lang="en-US" sz="2800" dirty="0">
                <a:latin typeface="Times New Roman" panose="02020603050405020304" pitchFamily="18" charset="0"/>
                <a:ea typeface="Calibri" panose="020F0502020204030204" pitchFamily="34" charset="0"/>
              </a:rPr>
              <a:t>: </a:t>
            </a:r>
            <a:r>
              <a:rPr lang="en-US" sz="2800" i="1" dirty="0" err="1">
                <a:latin typeface="Times New Roman" panose="02020603050405020304" pitchFamily="18" charset="0"/>
                <a:ea typeface="Calibri" panose="020F0502020204030204" pitchFamily="34" charset="0"/>
              </a:rPr>
              <a:t>Sông</a:t>
            </a:r>
            <a:r>
              <a:rPr lang="en-US" sz="2800" i="1" dirty="0">
                <a:latin typeface="Times New Roman" panose="02020603050405020304" pitchFamily="18" charset="0"/>
                <a:ea typeface="Calibri" panose="020F0502020204030204" pitchFamily="34" charset="0"/>
              </a:rPr>
              <a:t> </a:t>
            </a:r>
            <a:r>
              <a:rPr lang="en-US" sz="2800" i="1" dirty="0" err="1">
                <a:latin typeface="Times New Roman" panose="02020603050405020304" pitchFamily="18" charset="0"/>
                <a:ea typeface="Calibri" panose="020F0502020204030204" pitchFamily="34" charset="0"/>
              </a:rPr>
              <a:t>Đáy</a:t>
            </a:r>
            <a:r>
              <a:rPr lang="en-US" sz="2800" i="1" dirty="0">
                <a:latin typeface="Times New Roman" panose="02020603050405020304" pitchFamily="18" charset="0"/>
                <a:ea typeface="Calibri" panose="020F0502020204030204" pitchFamily="34" charset="0"/>
              </a:rPr>
              <a:t> </a:t>
            </a:r>
            <a:r>
              <a:rPr lang="en-US" sz="2800" i="1" dirty="0" err="1">
                <a:latin typeface="Times New Roman" panose="02020603050405020304" pitchFamily="18" charset="0"/>
                <a:ea typeface="Calibri" panose="020F0502020204030204" pitchFamily="34" charset="0"/>
              </a:rPr>
              <a:t>ơi</a:t>
            </a:r>
            <a:r>
              <a:rPr lang="en-US" sz="2800" i="1" dirty="0">
                <a:latin typeface="Times New Roman" panose="02020603050405020304" pitchFamily="18" charset="0"/>
                <a:ea typeface="Calibri" panose="020F0502020204030204" pitchFamily="34" charset="0"/>
              </a:rPr>
              <a:t>,</a:t>
            </a:r>
            <a:r>
              <a:rPr lang="en-US" sz="2800" i="1" dirty="0">
                <a:solidFill>
                  <a:srgbClr val="000000"/>
                </a:solidFill>
                <a:latin typeface="Times New Roman" panose="02020603050405020304" pitchFamily="18" charset="0"/>
                <a:ea typeface="Calibri" panose="020F0502020204030204" pitchFamily="34" charset="0"/>
              </a:rPr>
              <a:t> </a:t>
            </a:r>
            <a:r>
              <a:rPr lang="en-US" sz="2800" i="1" dirty="0" err="1">
                <a:solidFill>
                  <a:srgbClr val="000000"/>
                </a:solidFill>
                <a:latin typeface="Times New Roman" panose="02020603050405020304" pitchFamily="18" charset="0"/>
                <a:ea typeface="Calibri" panose="020F0502020204030204" pitchFamily="34" charset="0"/>
              </a:rPr>
              <a:t>sông</a:t>
            </a:r>
            <a:r>
              <a:rPr lang="en-US" sz="2800" i="1" dirty="0">
                <a:solidFill>
                  <a:srgbClr val="000000"/>
                </a:solidFill>
                <a:latin typeface="Times New Roman" panose="02020603050405020304" pitchFamily="18" charset="0"/>
                <a:ea typeface="Calibri" panose="020F0502020204030204" pitchFamily="34" charset="0"/>
              </a:rPr>
              <a:t> </a:t>
            </a:r>
            <a:r>
              <a:rPr lang="en-US" sz="2800" i="1" dirty="0" err="1">
                <a:solidFill>
                  <a:srgbClr val="000000"/>
                </a:solidFill>
                <a:latin typeface="Times New Roman" panose="02020603050405020304" pitchFamily="18" charset="0"/>
                <a:ea typeface="Calibri" panose="020F0502020204030204" pitchFamily="34" charset="0"/>
              </a:rPr>
              <a:t>Đáy</a:t>
            </a:r>
            <a:r>
              <a:rPr lang="en-US" sz="2800" i="1" dirty="0">
                <a:solidFill>
                  <a:srgbClr val="000000"/>
                </a:solidFill>
                <a:latin typeface="Times New Roman" panose="02020603050405020304" pitchFamily="18" charset="0"/>
                <a:ea typeface="Calibri" panose="020F0502020204030204" pitchFamily="34" charset="0"/>
              </a:rPr>
              <a:t> </a:t>
            </a:r>
            <a:r>
              <a:rPr lang="en-US" sz="2800" i="1" dirty="0" err="1">
                <a:solidFill>
                  <a:srgbClr val="000000"/>
                </a:solidFill>
                <a:latin typeface="Times New Roman" panose="02020603050405020304" pitchFamily="18" charset="0"/>
                <a:ea typeface="Calibri" panose="020F0502020204030204" pitchFamily="34" charset="0"/>
              </a:rPr>
              <a:t>ơi</a:t>
            </a:r>
            <a:r>
              <a:rPr lang="en-US" sz="2800" i="1" dirty="0">
                <a:solidFill>
                  <a:srgbClr val="000000"/>
                </a:solidFill>
                <a:latin typeface="Times New Roman" panose="02020603050405020304" pitchFamily="18" charset="0"/>
                <a:ea typeface="Calibri" panose="020F0502020204030204" pitchFamily="34" charset="0"/>
              </a:rPr>
              <a:t>.</a:t>
            </a:r>
            <a:endParaRPr lang="en-US" sz="2800" dirty="0">
              <a:latin typeface="Times New Roman" panose="02020603050405020304" pitchFamily="18" charset="0"/>
              <a:ea typeface="Calibri" panose="020F0502020204030204" pitchFamily="34" charset="0"/>
            </a:endParaRPr>
          </a:p>
          <a:p>
            <a:pPr marL="69850" marR="61595" algn="just">
              <a:lnSpc>
                <a:spcPct val="115000"/>
              </a:lnSpc>
              <a:spcAft>
                <a:spcPts val="0"/>
              </a:spcAft>
            </a:pPr>
            <a:r>
              <a:rPr lang="en-US" sz="2800" dirty="0">
                <a:solidFill>
                  <a:srgbClr val="000000"/>
                </a:solidFill>
                <a:latin typeface="Times New Roman" panose="02020603050405020304" pitchFamily="18" charset="0"/>
                <a:ea typeface="Calibri" panose="020F0502020204030204" pitchFamily="34" charset="0"/>
              </a:rPr>
              <a:t>+ So </a:t>
            </a:r>
            <a:r>
              <a:rPr lang="en-US" sz="2800" dirty="0" err="1">
                <a:solidFill>
                  <a:srgbClr val="000000"/>
                </a:solidFill>
                <a:latin typeface="Times New Roman" panose="02020603050405020304" pitchFamily="18" charset="0"/>
                <a:ea typeface="Calibri" panose="020F0502020204030204" pitchFamily="34" charset="0"/>
              </a:rPr>
              <a:t>sánh</a:t>
            </a:r>
            <a:r>
              <a:rPr lang="en-US" sz="2800" dirty="0">
                <a:solidFill>
                  <a:srgbClr val="000000"/>
                </a:solidFill>
                <a:latin typeface="Times New Roman" panose="02020603050405020304" pitchFamily="18" charset="0"/>
                <a:ea typeface="Calibri" panose="020F0502020204030204" pitchFamily="34" charset="0"/>
              </a:rPr>
              <a:t>: </a:t>
            </a:r>
            <a:endParaRPr lang="en-US" sz="2800" dirty="0">
              <a:latin typeface="Times New Roman" panose="02020603050405020304" pitchFamily="18" charset="0"/>
              <a:ea typeface="Calibri" panose="020F0502020204030204" pitchFamily="34" charset="0"/>
            </a:endParaRPr>
          </a:p>
          <a:p>
            <a:pPr marR="153035" algn="just">
              <a:lnSpc>
                <a:spcPct val="115000"/>
              </a:lnSpc>
              <a:spcAft>
                <a:spcPts val="0"/>
              </a:spcAft>
            </a:pPr>
            <a:r>
              <a:rPr lang="en-US" sz="2800" i="1" dirty="0" err="1">
                <a:solidFill>
                  <a:srgbClr val="000000"/>
                </a:solidFill>
                <a:latin typeface="Times New Roman" panose="02020603050405020304" pitchFamily="18" charset="0"/>
                <a:ea typeface="Times New Roman" panose="02020603050405020304" pitchFamily="18" charset="0"/>
              </a:rPr>
              <a:t>Sông</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Đáy</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chảy</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vào</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đời</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tôi</a:t>
            </a:r>
            <a:r>
              <a:rPr lang="en-US" sz="2800" i="1" dirty="0">
                <a:solidFill>
                  <a:srgbClr val="000000"/>
                </a:solidFill>
                <a:latin typeface="Times New Roman" panose="02020603050405020304" pitchFamily="18" charset="0"/>
                <a:ea typeface="Times New Roman" panose="02020603050405020304" pitchFamily="18" charset="0"/>
              </a:rPr>
              <a:t>/</a:t>
            </a:r>
            <a:r>
              <a:rPr lang="en-US" sz="2800" i="1" dirty="0" err="1">
                <a:solidFill>
                  <a:srgbClr val="000000"/>
                </a:solidFill>
                <a:latin typeface="Times New Roman" panose="02020603050405020304" pitchFamily="18" charset="0"/>
                <a:ea typeface="Times New Roman" panose="02020603050405020304" pitchFamily="18" charset="0"/>
              </a:rPr>
              <a:t>Như</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mẹ</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tôi</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gánh</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nặng</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rẽ</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vào</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ngõ</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sau</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mỗi</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buổi</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chiều</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đi</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làm</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về</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vất</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vả</a:t>
            </a:r>
            <a:r>
              <a:rPr lang="en-US" sz="2800"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Năm</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tháng</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sống</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xa</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quê</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tôi</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như</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người</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bước</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hụt</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Mẹ</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tôi</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đã</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già</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như</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cát</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bên</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bờ</a:t>
            </a:r>
            <a:r>
              <a:rPr lang="en-US" sz="2800" i="1" dirty="0">
                <a:solidFill>
                  <a:srgbClr val="000000"/>
                </a:solidFill>
                <a:latin typeface="Times New Roman" panose="02020603050405020304" pitchFamily="18" charset="0"/>
                <a:ea typeface="Times New Roman" panose="02020603050405020304" pitchFamily="18" charset="0"/>
              </a:rPr>
              <a:t>.</a:t>
            </a:r>
            <a:endParaRPr lang="en-US" sz="2800" dirty="0">
              <a:latin typeface="Calibri" panose="020F0502020204030204" pitchFamily="34" charset="0"/>
              <a:ea typeface="Times New Roman" panose="02020603050405020304" pitchFamily="18" charset="0"/>
            </a:endParaRPr>
          </a:p>
          <a:p>
            <a:pPr marR="153035" algn="just">
              <a:lnSpc>
                <a:spcPct val="115000"/>
              </a:lnSpc>
              <a:spcAft>
                <a:spcPts val="0"/>
              </a:spcAft>
            </a:pPr>
            <a:r>
              <a:rPr lang="en-US" sz="2800" b="1" dirty="0">
                <a:solidFill>
                  <a:srgbClr val="000000"/>
                </a:solidFill>
                <a:latin typeface="Times New Roman" panose="02020603050405020304" pitchFamily="18" charset="0"/>
                <a:ea typeface="Times New Roman" panose="02020603050405020304" pitchFamily="18" charset="0"/>
              </a:rPr>
              <a:t>=&gt; </a:t>
            </a:r>
            <a:r>
              <a:rPr lang="en-US" sz="2800" b="1" dirty="0" err="1">
                <a:solidFill>
                  <a:srgbClr val="000000"/>
                </a:solidFill>
                <a:latin typeface="Times New Roman" panose="02020603050405020304" pitchFamily="18" charset="0"/>
                <a:ea typeface="Times New Roman" panose="02020603050405020304" pitchFamily="18" charset="0"/>
              </a:rPr>
              <a:t>Tác</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dụng</a:t>
            </a:r>
            <a:r>
              <a:rPr lang="en-US" sz="2800" b="1" dirty="0">
                <a:solidFill>
                  <a:srgbClr val="000000"/>
                </a:solidFill>
                <a:latin typeface="Times New Roman" panose="02020603050405020304" pitchFamily="18" charset="0"/>
                <a:ea typeface="Times New Roman" panose="02020603050405020304" pitchFamily="18" charset="0"/>
              </a:rPr>
              <a:t>: </a:t>
            </a:r>
            <a:endParaRPr lang="en-US" sz="2800" b="1" dirty="0">
              <a:latin typeface="Calibri" panose="020F0502020204030204" pitchFamily="34" charset="0"/>
              <a:ea typeface="Times New Roman" panose="02020603050405020304" pitchFamily="18" charset="0"/>
            </a:endParaRPr>
          </a:p>
          <a:p>
            <a:pPr marR="153035" algn="just">
              <a:lnSpc>
                <a:spcPct val="115000"/>
              </a:lnSpc>
              <a:spcAft>
                <a:spcPts val="0"/>
              </a:spcAft>
            </a:pP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các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BPTT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trên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bài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thơ</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yếu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tố</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sẽ</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trở</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nên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dễ</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hiểu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dễ</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hình</a:t>
            </a:r>
            <a:r>
              <a:rPr lang="en-US" sz="2800" dirty="0">
                <a:solidFill>
                  <a:srgbClr val="000000"/>
                </a:solidFill>
                <a:latin typeface="Times New Roman" panose="02020603050405020304" pitchFamily="18" charset="0"/>
                <a:ea typeface="Times New Roman" panose="02020603050405020304" pitchFamily="18" charset="0"/>
              </a:rPr>
              <a:t> dung, </a:t>
            </a:r>
            <a:r>
              <a:rPr lang="en-US" sz="2800" dirty="0" err="1">
                <a:solidFill>
                  <a:srgbClr val="000000"/>
                </a:solidFill>
                <a:latin typeface="Times New Roman" panose="02020603050405020304" pitchFamily="18" charset="0"/>
                <a:ea typeface="Times New Roman" panose="02020603050405020304" pitchFamily="18" charset="0"/>
              </a:rPr>
              <a:t>bởi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các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hình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ảnh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tượng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trưng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nhờ</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biện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pháp</a:t>
            </a:r>
            <a:r>
              <a:rPr lang="en-US" sz="2800" dirty="0">
                <a:solidFill>
                  <a:srgbClr val="000000"/>
                </a:solidFill>
                <a:latin typeface="Times New Roman" panose="02020603050405020304" pitchFamily="18" charset="0"/>
                <a:ea typeface="Times New Roman" panose="02020603050405020304" pitchFamily="18" charset="0"/>
              </a:rPr>
              <a:t> so </a:t>
            </a:r>
            <a:r>
              <a:rPr lang="en-US" sz="2800" dirty="0" err="1">
                <a:solidFill>
                  <a:srgbClr val="000000"/>
                </a:solidFill>
                <a:latin typeface="Times New Roman" panose="02020603050405020304" pitchFamily="18" charset="0"/>
                <a:ea typeface="Times New Roman" panose="02020603050405020304" pitchFamily="18" charset="0"/>
              </a:rPr>
              <a:t>sánh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được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liên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tưởng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đến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các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hình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ảnh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gần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gũi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bình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dị</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quen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thuộc</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latin typeface="Calibri" panose="020F0502020204030204" pitchFamily="34" charset="0"/>
              <a:ea typeface="Times New Roman" panose="02020603050405020304" pitchFamily="18" charset="0"/>
            </a:endParaRPr>
          </a:p>
          <a:p>
            <a:pPr marR="153035" algn="just">
              <a:lnSpc>
                <a:spcPct val="115000"/>
              </a:lnSpc>
              <a:spcAft>
                <a:spcPts val="0"/>
              </a:spcAft>
            </a:pPr>
            <a:r>
              <a:rPr lang="en-US" sz="2800" dirty="0">
                <a:solidFill>
                  <a:srgbClr val="000000"/>
                </a:solidFill>
                <a:latin typeface="Times New Roman" panose="02020603050405020304" pitchFamily="18" charset="0"/>
                <a:ea typeface="Times New Roman" panose="02020603050405020304" pitchFamily="18" charset="0"/>
              </a:rPr>
              <a:t>- Qua </a:t>
            </a:r>
            <a:r>
              <a:rPr lang="en-US" sz="2800" dirty="0" err="1">
                <a:solidFill>
                  <a:srgbClr val="000000"/>
                </a:solidFill>
                <a:latin typeface="Times New Roman" panose="02020603050405020304" pitchFamily="18" charset="0"/>
                <a:ea typeface="Times New Roman" panose="02020603050405020304" pitchFamily="18" charset="0"/>
              </a:rPr>
              <a:t>đó</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đọc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thể</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thấu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hiểu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được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sự</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gắn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bó</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thơ</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rPr>
              <a:t> con </a:t>
            </a:r>
            <a:r>
              <a:rPr lang="en-US" sz="2800" dirty="0" err="1">
                <a:solidFill>
                  <a:srgbClr val="000000"/>
                </a:solidFill>
                <a:latin typeface="Times New Roman" panose="02020603050405020304" pitchFamily="18" charset="0"/>
                <a:ea typeface="Times New Roman" panose="02020603050405020304" pitchFamily="18" charset="0"/>
              </a:rPr>
              <a:t>sông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Đáy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quê</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hương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tình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cảm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sâu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nặng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dành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mẹ</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quê</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hương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quê</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3668551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92364"/>
            <a:ext cx="12108873" cy="6950364"/>
          </a:xfrm>
        </p:spPr>
      </p:pic>
      <p:sp>
        <p:nvSpPr>
          <p:cNvPr id="3" name="Rectangle 2"/>
          <p:cNvSpPr/>
          <p:nvPr/>
        </p:nvSpPr>
        <p:spPr>
          <a:xfrm>
            <a:off x="1459346" y="2049448"/>
            <a:ext cx="9273308" cy="2867132"/>
          </a:xfrm>
          <a:prstGeom prst="rect">
            <a:avLst/>
          </a:prstGeom>
        </p:spPr>
        <p:txBody>
          <a:bodyPr wrap="square">
            <a:spAutoFit/>
          </a:bodyPr>
          <a:lstStyle/>
          <a:p>
            <a:pPr marL="69850" marR="58420" algn="ctr">
              <a:lnSpc>
                <a:spcPct val="115000"/>
              </a:lnSpc>
              <a:spcAft>
                <a:spcPts val="0"/>
              </a:spcAft>
            </a:pPr>
            <a:r>
              <a:rPr lang="en-US" sz="4000" b="1" kern="100" dirty="0" err="1">
                <a:solidFill>
                  <a:srgbClr val="FF0000"/>
                </a:solidFill>
                <a:latin typeface="Times New Roman" panose="02020603050405020304" pitchFamily="18" charset="0"/>
                <a:ea typeface="Calibri" panose="020F0502020204030204" pitchFamily="34" charset="0"/>
              </a:rPr>
              <a:t>Nhiệm</a:t>
            </a:r>
            <a:r>
              <a:rPr lang="en-US" sz="4000" b="1" kern="100" dirty="0">
                <a:solidFill>
                  <a:srgbClr val="FF0000"/>
                </a:solidFill>
                <a:latin typeface="Times New Roman" panose="02020603050405020304" pitchFamily="18" charset="0"/>
                <a:ea typeface="Calibri" panose="020F0502020204030204" pitchFamily="34" charset="0"/>
              </a:rPr>
              <a:t> </a:t>
            </a:r>
            <a:r>
              <a:rPr lang="en-US" sz="4000" b="1" kern="100" dirty="0" err="1">
                <a:solidFill>
                  <a:srgbClr val="FF0000"/>
                </a:solidFill>
                <a:latin typeface="Times New Roman" panose="02020603050405020304" pitchFamily="18" charset="0"/>
                <a:ea typeface="Calibri" panose="020F0502020204030204" pitchFamily="34" charset="0"/>
              </a:rPr>
              <a:t>vụ</a:t>
            </a:r>
            <a:r>
              <a:rPr lang="en-US" sz="4000" b="1" kern="100" dirty="0">
                <a:solidFill>
                  <a:srgbClr val="FF0000"/>
                </a:solidFill>
                <a:latin typeface="Times New Roman" panose="02020603050405020304" pitchFamily="18" charset="0"/>
                <a:ea typeface="Calibri" panose="020F0502020204030204" pitchFamily="34" charset="0"/>
              </a:rPr>
              <a:t> 2: </a:t>
            </a:r>
            <a:r>
              <a:rPr lang="en-US" sz="4000" kern="100" dirty="0">
                <a:solidFill>
                  <a:srgbClr val="FF0000"/>
                </a:solidFill>
                <a:latin typeface="Times New Roman" panose="02020603050405020304" pitchFamily="18" charset="0"/>
                <a:ea typeface="Calibri" panose="020F0502020204030204" pitchFamily="34" charset="0"/>
              </a:rPr>
              <a:t>GV chia HS </a:t>
            </a:r>
            <a:r>
              <a:rPr lang="en-US" sz="4000" kern="100" dirty="0" err="1">
                <a:solidFill>
                  <a:srgbClr val="FF0000"/>
                </a:solidFill>
                <a:latin typeface="Times New Roman" panose="02020603050405020304" pitchFamily="18" charset="0"/>
                <a:ea typeface="Calibri" panose="020F0502020204030204" pitchFamily="34" charset="0"/>
              </a:rPr>
              <a:t>thành</a:t>
            </a:r>
            <a:r>
              <a:rPr lang="en-US" sz="4000" kern="100" dirty="0">
                <a:solidFill>
                  <a:srgbClr val="FF0000"/>
                </a:solidFill>
                <a:latin typeface="Times New Roman" panose="02020603050405020304" pitchFamily="18" charset="0"/>
                <a:ea typeface="Calibri" panose="020F0502020204030204" pitchFamily="34" charset="0"/>
              </a:rPr>
              <a:t> </a:t>
            </a:r>
            <a:r>
              <a:rPr lang="en-US" sz="4000" kern="100" dirty="0" err="1">
                <a:solidFill>
                  <a:srgbClr val="FF0000"/>
                </a:solidFill>
                <a:latin typeface="Times New Roman" panose="02020603050405020304" pitchFamily="18" charset="0"/>
                <a:ea typeface="Calibri" panose="020F0502020204030204" pitchFamily="34" charset="0"/>
              </a:rPr>
              <a:t>các</a:t>
            </a:r>
            <a:r>
              <a:rPr lang="en-US" sz="4000" kern="100" dirty="0">
                <a:solidFill>
                  <a:srgbClr val="FF0000"/>
                </a:solidFill>
                <a:latin typeface="Times New Roman" panose="02020603050405020304" pitchFamily="18" charset="0"/>
                <a:ea typeface="Calibri" panose="020F0502020204030204" pitchFamily="34" charset="0"/>
              </a:rPr>
              <a:t> </a:t>
            </a:r>
            <a:r>
              <a:rPr lang="en-US" sz="4000" kern="100" dirty="0" err="1">
                <a:solidFill>
                  <a:srgbClr val="FF0000"/>
                </a:solidFill>
                <a:latin typeface="Times New Roman" panose="02020603050405020304" pitchFamily="18" charset="0"/>
                <a:ea typeface="Calibri" panose="020F0502020204030204" pitchFamily="34" charset="0"/>
              </a:rPr>
              <a:t>nhóm</a:t>
            </a:r>
            <a:r>
              <a:rPr lang="en-US" sz="4000" kern="100" dirty="0">
                <a:solidFill>
                  <a:srgbClr val="FF0000"/>
                </a:solidFill>
                <a:latin typeface="Times New Roman" panose="02020603050405020304" pitchFamily="18" charset="0"/>
                <a:ea typeface="Calibri" panose="020F0502020204030204" pitchFamily="34" charset="0"/>
              </a:rPr>
              <a:t> </a:t>
            </a:r>
            <a:r>
              <a:rPr lang="en-US" sz="4000" kern="100" dirty="0" err="1">
                <a:solidFill>
                  <a:srgbClr val="FF0000"/>
                </a:solidFill>
                <a:latin typeface="Times New Roman" panose="02020603050405020304" pitchFamily="18" charset="0"/>
                <a:ea typeface="Calibri" panose="020F0502020204030204" pitchFamily="34" charset="0"/>
              </a:rPr>
              <a:t>thực</a:t>
            </a:r>
            <a:r>
              <a:rPr lang="en-US" sz="4000" kern="100" dirty="0">
                <a:solidFill>
                  <a:srgbClr val="FF0000"/>
                </a:solidFill>
                <a:latin typeface="Times New Roman" panose="02020603050405020304" pitchFamily="18" charset="0"/>
                <a:ea typeface="Calibri" panose="020F0502020204030204" pitchFamily="34" charset="0"/>
              </a:rPr>
              <a:t> </a:t>
            </a:r>
            <a:r>
              <a:rPr lang="en-US" sz="4000" kern="100" dirty="0" err="1">
                <a:solidFill>
                  <a:srgbClr val="FF0000"/>
                </a:solidFill>
                <a:latin typeface="Times New Roman" panose="02020603050405020304" pitchFamily="18" charset="0"/>
                <a:ea typeface="Calibri" panose="020F0502020204030204" pitchFamily="34" charset="0"/>
              </a:rPr>
              <a:t>hiện</a:t>
            </a:r>
            <a:r>
              <a:rPr lang="en-US" sz="4000" kern="100" dirty="0">
                <a:solidFill>
                  <a:srgbClr val="FF0000"/>
                </a:solidFill>
                <a:latin typeface="Times New Roman" panose="02020603050405020304" pitchFamily="18" charset="0"/>
                <a:ea typeface="Calibri" panose="020F0502020204030204" pitchFamily="34" charset="0"/>
              </a:rPr>
              <a:t> </a:t>
            </a:r>
            <a:r>
              <a:rPr lang="en-US" sz="4000" kern="100" dirty="0" err="1">
                <a:solidFill>
                  <a:srgbClr val="FF0000"/>
                </a:solidFill>
                <a:latin typeface="Times New Roman" panose="02020603050405020304" pitchFamily="18" charset="0"/>
                <a:ea typeface="Calibri" panose="020F0502020204030204" pitchFamily="34" charset="0"/>
              </a:rPr>
              <a:t>yêu</a:t>
            </a:r>
            <a:r>
              <a:rPr lang="en-US" sz="4000" kern="100" dirty="0">
                <a:solidFill>
                  <a:srgbClr val="FF0000"/>
                </a:solidFill>
                <a:latin typeface="Times New Roman" panose="02020603050405020304" pitchFamily="18" charset="0"/>
                <a:ea typeface="Calibri" panose="020F0502020204030204" pitchFamily="34" charset="0"/>
              </a:rPr>
              <a:t> </a:t>
            </a:r>
            <a:r>
              <a:rPr lang="en-US" sz="4000" kern="100" dirty="0" err="1">
                <a:solidFill>
                  <a:srgbClr val="FF0000"/>
                </a:solidFill>
                <a:latin typeface="Times New Roman" panose="02020603050405020304" pitchFamily="18" charset="0"/>
                <a:ea typeface="Calibri" panose="020F0502020204030204" pitchFamily="34" charset="0"/>
              </a:rPr>
              <a:t>cầu</a:t>
            </a:r>
            <a:r>
              <a:rPr lang="en-US" sz="4000" kern="100" dirty="0">
                <a:solidFill>
                  <a:srgbClr val="FF0000"/>
                </a:solidFill>
                <a:latin typeface="Times New Roman" panose="02020603050405020304" pitchFamily="18" charset="0"/>
                <a:ea typeface="Calibri" panose="020F0502020204030204" pitchFamily="34" charset="0"/>
              </a:rPr>
              <a:t> </a:t>
            </a:r>
            <a:r>
              <a:rPr lang="en-US" sz="4000" kern="100" dirty="0" err="1">
                <a:solidFill>
                  <a:srgbClr val="FF0000"/>
                </a:solidFill>
                <a:latin typeface="Times New Roman" panose="02020603050405020304" pitchFamily="18" charset="0"/>
                <a:ea typeface="Calibri" panose="020F0502020204030204" pitchFamily="34" charset="0"/>
              </a:rPr>
              <a:t>bài</a:t>
            </a:r>
            <a:r>
              <a:rPr lang="en-US" sz="4000" kern="100" dirty="0">
                <a:solidFill>
                  <a:srgbClr val="FF0000"/>
                </a:solidFill>
                <a:latin typeface="Times New Roman" panose="02020603050405020304" pitchFamily="18" charset="0"/>
                <a:ea typeface="Calibri" panose="020F0502020204030204" pitchFamily="34" charset="0"/>
              </a:rPr>
              <a:t> 3, 4 </a:t>
            </a:r>
            <a:r>
              <a:rPr lang="en-US" sz="4000" kern="100" dirty="0" err="1">
                <a:solidFill>
                  <a:srgbClr val="FF0000"/>
                </a:solidFill>
                <a:latin typeface="Times New Roman" panose="02020603050405020304" pitchFamily="18" charset="0"/>
                <a:ea typeface="Calibri" panose="020F0502020204030204" pitchFamily="34" charset="0"/>
              </a:rPr>
              <a:t>trong</a:t>
            </a:r>
            <a:r>
              <a:rPr lang="en-US" sz="4000" kern="100" dirty="0">
                <a:solidFill>
                  <a:srgbClr val="FF0000"/>
                </a:solidFill>
                <a:latin typeface="Times New Roman" panose="02020603050405020304" pitchFamily="18" charset="0"/>
                <a:ea typeface="Calibri" panose="020F0502020204030204" pitchFamily="34" charset="0"/>
              </a:rPr>
              <a:t> </a:t>
            </a:r>
            <a:r>
              <a:rPr lang="en-US" sz="4000" kern="100" dirty="0" err="1">
                <a:solidFill>
                  <a:srgbClr val="FF0000"/>
                </a:solidFill>
                <a:latin typeface="Times New Roman" panose="02020603050405020304" pitchFamily="18" charset="0"/>
                <a:ea typeface="Calibri" panose="020F0502020204030204" pitchFamily="34" charset="0"/>
              </a:rPr>
              <a:t>SGK</a:t>
            </a:r>
            <a:endParaRPr lang="en-US" sz="4000" dirty="0">
              <a:solidFill>
                <a:srgbClr val="FF0000"/>
              </a:solidFill>
              <a:latin typeface="Times New Roman" panose="02020603050405020304" pitchFamily="18" charset="0"/>
              <a:ea typeface="Calibri" panose="020F0502020204030204" pitchFamily="34" charset="0"/>
            </a:endParaRPr>
          </a:p>
          <a:p>
            <a:pPr marL="641350" marR="58420" indent="-571500" algn="ctr">
              <a:lnSpc>
                <a:spcPct val="115000"/>
              </a:lnSpc>
              <a:spcAft>
                <a:spcPts val="0"/>
              </a:spcAft>
              <a:buFontTx/>
              <a:buChar char="-"/>
            </a:pPr>
            <a:r>
              <a:rPr lang="en-US" sz="4000" kern="100" dirty="0" err="1">
                <a:solidFill>
                  <a:srgbClr val="FF0000"/>
                </a:solidFill>
                <a:latin typeface="Times New Roman" panose="02020603050405020304" pitchFamily="18" charset="0"/>
                <a:ea typeface="Calibri" panose="020F0502020204030204" pitchFamily="34" charset="0"/>
              </a:rPr>
              <a:t>Nhóm</a:t>
            </a:r>
            <a:r>
              <a:rPr lang="en-US" sz="4000" kern="100" dirty="0">
                <a:solidFill>
                  <a:srgbClr val="FF0000"/>
                </a:solidFill>
                <a:latin typeface="Times New Roman" panose="02020603050405020304" pitchFamily="18" charset="0"/>
                <a:ea typeface="Calibri" panose="020F0502020204030204" pitchFamily="34" charset="0"/>
              </a:rPr>
              <a:t> 1,2: </a:t>
            </a:r>
            <a:r>
              <a:rPr lang="en-US" sz="4000" kern="100" dirty="0" err="1">
                <a:solidFill>
                  <a:srgbClr val="FF0000"/>
                </a:solidFill>
                <a:latin typeface="Times New Roman" panose="02020603050405020304" pitchFamily="18" charset="0"/>
                <a:ea typeface="Calibri" panose="020F0502020204030204" pitchFamily="34" charset="0"/>
              </a:rPr>
              <a:t>bài</a:t>
            </a:r>
            <a:r>
              <a:rPr lang="en-US" sz="4000" kern="100" dirty="0">
                <a:solidFill>
                  <a:srgbClr val="FF0000"/>
                </a:solidFill>
                <a:latin typeface="Times New Roman" panose="02020603050405020304" pitchFamily="18" charset="0"/>
                <a:ea typeface="Calibri" panose="020F0502020204030204" pitchFamily="34" charset="0"/>
              </a:rPr>
              <a:t> </a:t>
            </a:r>
            <a:r>
              <a:rPr lang="en-US" sz="4000" kern="100" dirty="0" err="1">
                <a:solidFill>
                  <a:srgbClr val="FF0000"/>
                </a:solidFill>
                <a:latin typeface="Times New Roman" panose="02020603050405020304" pitchFamily="18" charset="0"/>
                <a:ea typeface="Calibri" panose="020F0502020204030204" pitchFamily="34" charset="0"/>
              </a:rPr>
              <a:t>tập</a:t>
            </a:r>
            <a:r>
              <a:rPr lang="en-US" sz="4000" kern="100" dirty="0">
                <a:solidFill>
                  <a:srgbClr val="FF0000"/>
                </a:solidFill>
                <a:latin typeface="Times New Roman" panose="02020603050405020304" pitchFamily="18" charset="0"/>
                <a:ea typeface="Calibri" panose="020F0502020204030204" pitchFamily="34" charset="0"/>
              </a:rPr>
              <a:t> 3</a:t>
            </a:r>
          </a:p>
          <a:p>
            <a:pPr marL="641350" marR="58420" indent="-571500" algn="ctr">
              <a:lnSpc>
                <a:spcPct val="115000"/>
              </a:lnSpc>
              <a:spcAft>
                <a:spcPts val="0"/>
              </a:spcAft>
              <a:buFontTx/>
              <a:buChar char="-"/>
            </a:pPr>
            <a:r>
              <a:rPr lang="en-US" sz="4000" kern="100" dirty="0" err="1">
                <a:solidFill>
                  <a:srgbClr val="FF0000"/>
                </a:solidFill>
                <a:latin typeface="Times New Roman" panose="02020603050405020304" pitchFamily="18" charset="0"/>
                <a:ea typeface="Calibri" panose="020F0502020204030204" pitchFamily="34" charset="0"/>
              </a:rPr>
              <a:t>Nhóm</a:t>
            </a:r>
            <a:r>
              <a:rPr lang="en-US" sz="4000" kern="100" dirty="0">
                <a:solidFill>
                  <a:srgbClr val="FF0000"/>
                </a:solidFill>
                <a:latin typeface="Times New Roman" panose="02020603050405020304" pitchFamily="18" charset="0"/>
                <a:ea typeface="Calibri" panose="020F0502020204030204" pitchFamily="34" charset="0"/>
              </a:rPr>
              <a:t> 3,4: </a:t>
            </a:r>
            <a:r>
              <a:rPr lang="en-US" sz="4000" kern="100" dirty="0" err="1">
                <a:solidFill>
                  <a:srgbClr val="FF0000"/>
                </a:solidFill>
                <a:latin typeface="Times New Roman" panose="02020603050405020304" pitchFamily="18" charset="0"/>
                <a:ea typeface="Calibri" panose="020F0502020204030204" pitchFamily="34" charset="0"/>
              </a:rPr>
              <a:t>bài</a:t>
            </a:r>
            <a:r>
              <a:rPr lang="en-US" sz="4000" kern="100" dirty="0">
                <a:solidFill>
                  <a:srgbClr val="FF0000"/>
                </a:solidFill>
                <a:latin typeface="Times New Roman" panose="02020603050405020304" pitchFamily="18" charset="0"/>
                <a:ea typeface="Calibri" panose="020F0502020204030204" pitchFamily="34" charset="0"/>
              </a:rPr>
              <a:t> </a:t>
            </a:r>
            <a:r>
              <a:rPr lang="en-US" sz="4000" kern="100" dirty="0" err="1">
                <a:solidFill>
                  <a:srgbClr val="FF0000"/>
                </a:solidFill>
                <a:latin typeface="Times New Roman" panose="02020603050405020304" pitchFamily="18" charset="0"/>
                <a:ea typeface="Calibri" panose="020F0502020204030204" pitchFamily="34" charset="0"/>
              </a:rPr>
              <a:t>tập</a:t>
            </a:r>
            <a:r>
              <a:rPr lang="en-US" sz="4000" kern="100" dirty="0">
                <a:solidFill>
                  <a:srgbClr val="FF0000"/>
                </a:solidFill>
                <a:latin typeface="Times New Roman" panose="02020603050405020304" pitchFamily="18" charset="0"/>
                <a:ea typeface="Calibri" panose="020F0502020204030204" pitchFamily="34" charset="0"/>
              </a:rPr>
              <a:t> 4</a:t>
            </a:r>
          </a:p>
        </p:txBody>
      </p:sp>
    </p:spTree>
    <p:extLst>
      <p:ext uri="{BB962C8B-B14F-4D97-AF65-F5344CB8AC3E}">
        <p14:creationId xmlns:p14="http://schemas.microsoft.com/office/powerpoint/2010/main" val="26710314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915670-4382-4B80-9579-F55A3C58BF15}"/>
              </a:ext>
            </a:extLst>
          </p:cNvPr>
          <p:cNvSpPr>
            <a:spLocks noGrp="1"/>
          </p:cNvSpPr>
          <p:nvPr>
            <p:ph type="title"/>
          </p:nvPr>
        </p:nvSpPr>
        <p:sp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p:spPr>
        <p:txBody>
          <a:bodyPr/>
          <a:lstStyle/>
          <a:p>
            <a:pPr algn="ctr"/>
            <a:r>
              <a:rPr lang="en-US" b="1" dirty="0" err="1">
                <a:solidFill>
                  <a:srgbClr val="FF0000"/>
                </a:solidFill>
                <a:latin typeface="Standout" panose="00000400000000000000" pitchFamily="2" charset="0"/>
                <a:ea typeface="Standout" panose="00000400000000000000" pitchFamily="2" charset="0"/>
                <a:cs typeface="Standout" panose="00000400000000000000" pitchFamily="2" charset="0"/>
              </a:rPr>
              <a:t>TRÒ</a:t>
            </a:r>
            <a:r>
              <a:rPr lang="en-US" b="1" dirty="0">
                <a:solidFill>
                  <a:srgbClr val="FF0000"/>
                </a:solidFill>
                <a:latin typeface="Standout" panose="00000400000000000000" pitchFamily="2" charset="0"/>
                <a:ea typeface="Standout" panose="00000400000000000000" pitchFamily="2" charset="0"/>
                <a:cs typeface="Standout" panose="00000400000000000000" pitchFamily="2" charset="0"/>
              </a:rPr>
              <a:t> </a:t>
            </a:r>
            <a:r>
              <a:rPr lang="en-US" b="1" dirty="0" err="1">
                <a:solidFill>
                  <a:srgbClr val="FF0000"/>
                </a:solidFill>
                <a:latin typeface="Standout" panose="00000400000000000000" pitchFamily="2" charset="0"/>
                <a:ea typeface="Standout" panose="00000400000000000000" pitchFamily="2" charset="0"/>
                <a:cs typeface="Standout" panose="00000400000000000000" pitchFamily="2" charset="0"/>
              </a:rPr>
              <a:t>CHƠI</a:t>
            </a:r>
            <a:r>
              <a:rPr lang="en-US" b="1" dirty="0">
                <a:solidFill>
                  <a:srgbClr val="FF0000"/>
                </a:solidFill>
                <a:latin typeface="Standout" panose="00000400000000000000" pitchFamily="2" charset="0"/>
                <a:ea typeface="Standout" panose="00000400000000000000" pitchFamily="2" charset="0"/>
                <a:cs typeface="Standout" panose="00000400000000000000" pitchFamily="2" charset="0"/>
              </a:rPr>
              <a:t>: </a:t>
            </a:r>
            <a:br>
              <a:rPr lang="en-US" b="1" dirty="0">
                <a:solidFill>
                  <a:srgbClr val="FF0000"/>
                </a:solidFill>
                <a:latin typeface="Standout" panose="00000400000000000000" pitchFamily="2" charset="0"/>
                <a:ea typeface="Standout" panose="00000400000000000000" pitchFamily="2" charset="0"/>
                <a:cs typeface="Standout" panose="00000400000000000000" pitchFamily="2" charset="0"/>
              </a:rPr>
            </a:br>
            <a:r>
              <a:rPr lang="en-US" b="1" dirty="0" err="1">
                <a:solidFill>
                  <a:srgbClr val="FF0000"/>
                </a:solidFill>
                <a:latin typeface="Standout" panose="00000400000000000000" pitchFamily="2" charset="0"/>
                <a:ea typeface="Standout" panose="00000400000000000000" pitchFamily="2" charset="0"/>
                <a:cs typeface="Standout" panose="00000400000000000000" pitchFamily="2" charset="0"/>
              </a:rPr>
              <a:t>TRẢ</a:t>
            </a:r>
            <a:r>
              <a:rPr lang="en-US" b="1" dirty="0">
                <a:solidFill>
                  <a:srgbClr val="FF0000"/>
                </a:solidFill>
                <a:latin typeface="Standout" panose="00000400000000000000" pitchFamily="2" charset="0"/>
                <a:ea typeface="Standout" panose="00000400000000000000" pitchFamily="2" charset="0"/>
                <a:cs typeface="Standout" panose="00000400000000000000" pitchFamily="2" charset="0"/>
              </a:rPr>
              <a:t> </a:t>
            </a:r>
            <a:r>
              <a:rPr lang="en-US" b="1" dirty="0" err="1">
                <a:solidFill>
                  <a:srgbClr val="FF0000"/>
                </a:solidFill>
                <a:latin typeface="Standout" panose="00000400000000000000" pitchFamily="2" charset="0"/>
                <a:ea typeface="Standout" panose="00000400000000000000" pitchFamily="2" charset="0"/>
                <a:cs typeface="Standout" panose="00000400000000000000" pitchFamily="2" charset="0"/>
              </a:rPr>
              <a:t>LỜI</a:t>
            </a:r>
            <a:r>
              <a:rPr lang="en-US" b="1" dirty="0">
                <a:solidFill>
                  <a:srgbClr val="FF0000"/>
                </a:solidFill>
                <a:latin typeface="Standout" panose="00000400000000000000" pitchFamily="2" charset="0"/>
                <a:ea typeface="Standout" panose="00000400000000000000" pitchFamily="2" charset="0"/>
                <a:cs typeface="Standout" panose="00000400000000000000" pitchFamily="2" charset="0"/>
              </a:rPr>
              <a:t> </a:t>
            </a:r>
            <a:r>
              <a:rPr lang="en-US" b="1" dirty="0" err="1">
                <a:solidFill>
                  <a:srgbClr val="FF0000"/>
                </a:solidFill>
                <a:latin typeface="Standout" panose="00000400000000000000" pitchFamily="2" charset="0"/>
                <a:ea typeface="Standout" panose="00000400000000000000" pitchFamily="2" charset="0"/>
                <a:cs typeface="Standout" panose="00000400000000000000" pitchFamily="2" charset="0"/>
              </a:rPr>
              <a:t>NHANH</a:t>
            </a:r>
            <a:r>
              <a:rPr lang="en-US" b="1" dirty="0">
                <a:solidFill>
                  <a:srgbClr val="FF0000"/>
                </a:solidFill>
                <a:latin typeface="Standout" panose="00000400000000000000" pitchFamily="2" charset="0"/>
                <a:ea typeface="Standout" panose="00000400000000000000" pitchFamily="2" charset="0"/>
                <a:cs typeface="Standout" panose="00000400000000000000" pitchFamily="2" charset="0"/>
              </a:rPr>
              <a:t> </a:t>
            </a:r>
            <a:r>
              <a:rPr lang="en-US" b="1" dirty="0" err="1">
                <a:solidFill>
                  <a:srgbClr val="FF0000"/>
                </a:solidFill>
                <a:latin typeface="Standout" panose="00000400000000000000" pitchFamily="2" charset="0"/>
                <a:ea typeface="Standout" panose="00000400000000000000" pitchFamily="2" charset="0"/>
                <a:cs typeface="Standout" panose="00000400000000000000" pitchFamily="2" charset="0"/>
              </a:rPr>
              <a:t>CÓ</a:t>
            </a:r>
            <a:r>
              <a:rPr lang="en-US" b="1" dirty="0">
                <a:solidFill>
                  <a:srgbClr val="FF0000"/>
                </a:solidFill>
                <a:latin typeface="Standout" panose="00000400000000000000" pitchFamily="2" charset="0"/>
                <a:ea typeface="Standout" panose="00000400000000000000" pitchFamily="2" charset="0"/>
                <a:cs typeface="Standout" panose="00000400000000000000" pitchFamily="2" charset="0"/>
              </a:rPr>
              <a:t> </a:t>
            </a:r>
            <a:r>
              <a:rPr lang="en-US" b="1" dirty="0" err="1">
                <a:solidFill>
                  <a:srgbClr val="FF0000"/>
                </a:solidFill>
                <a:latin typeface="Standout" panose="00000400000000000000" pitchFamily="2" charset="0"/>
                <a:ea typeface="Standout" panose="00000400000000000000" pitchFamily="2" charset="0"/>
                <a:cs typeface="Standout" panose="00000400000000000000" pitchFamily="2" charset="0"/>
              </a:rPr>
              <a:t>THƯỞNG</a:t>
            </a:r>
            <a:endParaRPr lang="en-US" b="1" dirty="0">
              <a:solidFill>
                <a:srgbClr val="FF0000"/>
              </a:solidFill>
              <a:latin typeface="Standout" panose="00000400000000000000" pitchFamily="2" charset="0"/>
              <a:ea typeface="Standout" panose="00000400000000000000" pitchFamily="2" charset="0"/>
              <a:cs typeface="Standout" panose="00000400000000000000" pitchFamily="2" charset="0"/>
            </a:endParaRPr>
          </a:p>
        </p:txBody>
      </p:sp>
      <p:sp>
        <p:nvSpPr>
          <p:cNvPr id="4" name="Content Placeholder 3">
            <a:extLst>
              <a:ext uri="{FF2B5EF4-FFF2-40B4-BE49-F238E27FC236}">
                <a16:creationId xmlns:a16="http://schemas.microsoft.com/office/drawing/2014/main" id="{535B4F8B-B3C6-460A-82FF-299131A00D31}"/>
              </a:ext>
            </a:extLst>
          </p:cNvPr>
          <p:cNvSpPr>
            <a:spLocks noGrp="1"/>
          </p:cNvSpPr>
          <p:nvPr>
            <p:ph idx="1"/>
          </p:nvPr>
        </p:nvSpPr>
        <p:spPr>
          <a:solidFill>
            <a:srgbClr val="92D050"/>
          </a:solidFill>
        </p:spPr>
        <p:txBody>
          <a:bodyPr>
            <a:normAutofit/>
          </a:bodyPr>
          <a:lstStyle/>
          <a:p>
            <a:pPr marL="0" indent="0">
              <a:buNone/>
            </a:pPr>
            <a:r>
              <a:rPr lang="en-US" sz="4000" dirty="0" err="1">
                <a:solidFill>
                  <a:srgbClr val="002060"/>
                </a:solidFill>
                <a:highlight>
                  <a:srgbClr val="00FFFF"/>
                </a:highlight>
                <a:latin typeface="Times New Roman" panose="02020603050405020304" pitchFamily="18" charset="0"/>
                <a:cs typeface="Times New Roman" panose="02020603050405020304" pitchFamily="18" charset="0"/>
              </a:rPr>
              <a:t>Luật</a:t>
            </a:r>
            <a:r>
              <a:rPr lang="en-US" sz="4000" dirty="0">
                <a:solidFill>
                  <a:srgbClr val="002060"/>
                </a:solidFill>
                <a:highlight>
                  <a:srgbClr val="00FFFF"/>
                </a:highlight>
                <a:latin typeface="Times New Roman" panose="02020603050405020304" pitchFamily="18" charset="0"/>
                <a:cs typeface="Times New Roman" panose="02020603050405020304" pitchFamily="18" charset="0"/>
              </a:rPr>
              <a:t> </a:t>
            </a:r>
            <a:r>
              <a:rPr lang="en-US" sz="4000" dirty="0" err="1">
                <a:solidFill>
                  <a:srgbClr val="002060"/>
                </a:solidFill>
                <a:highlight>
                  <a:srgbClr val="00FFFF"/>
                </a:highlight>
                <a:latin typeface="Times New Roman" panose="02020603050405020304" pitchFamily="18" charset="0"/>
                <a:cs typeface="Times New Roman" panose="02020603050405020304" pitchFamily="18" charset="0"/>
              </a:rPr>
              <a:t>chơi</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Mỗi</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câu</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hỏi</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sẽ</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có</a:t>
            </a:r>
            <a:r>
              <a:rPr lang="en-US" sz="4000" dirty="0">
                <a:solidFill>
                  <a:srgbClr val="002060"/>
                </a:solidFill>
                <a:latin typeface="Times New Roman" panose="02020603050405020304" pitchFamily="18" charset="0"/>
                <a:cs typeface="Times New Roman" panose="02020603050405020304" pitchFamily="18" charset="0"/>
              </a:rPr>
              <a:t> 4 </a:t>
            </a:r>
            <a:r>
              <a:rPr lang="en-US" sz="4000" dirty="0" err="1">
                <a:solidFill>
                  <a:srgbClr val="002060"/>
                </a:solidFill>
                <a:latin typeface="Times New Roman" panose="02020603050405020304" pitchFamily="18" charset="0"/>
                <a:cs typeface="Times New Roman" panose="02020603050405020304" pitchFamily="18" charset="0"/>
              </a:rPr>
              <a:t>đáp</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án</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trong</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đó</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chỉ</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có</a:t>
            </a:r>
            <a:r>
              <a:rPr lang="en-US" sz="4000" dirty="0">
                <a:solidFill>
                  <a:srgbClr val="002060"/>
                </a:solidFill>
                <a:latin typeface="Times New Roman" panose="02020603050405020304" pitchFamily="18" charset="0"/>
                <a:cs typeface="Times New Roman" panose="02020603050405020304" pitchFamily="18" charset="0"/>
              </a:rPr>
              <a:t> 1 </a:t>
            </a:r>
            <a:r>
              <a:rPr lang="en-US" sz="4000" dirty="0" err="1">
                <a:solidFill>
                  <a:srgbClr val="002060"/>
                </a:solidFill>
                <a:latin typeface="Times New Roman" panose="02020603050405020304" pitchFamily="18" charset="0"/>
                <a:cs typeface="Times New Roman" panose="02020603050405020304" pitchFamily="18" charset="0"/>
              </a:rPr>
              <a:t>đáp</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án</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chính</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xác</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Các</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em</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đọc</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câu</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hỏi</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và</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giơ</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tay</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trả</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lời</a:t>
            </a:r>
            <a:r>
              <a:rPr lang="en-US" sz="4000" dirty="0">
                <a:solidFill>
                  <a:srgbClr val="002060"/>
                </a:solidFill>
                <a:latin typeface="Times New Roman" panose="02020603050405020304" pitchFamily="18" charset="0"/>
                <a:cs typeface="Times New Roman" panose="02020603050405020304" pitchFamily="18" charset="0"/>
              </a:rPr>
              <a:t>. Ai </a:t>
            </a:r>
            <a:r>
              <a:rPr lang="en-US" sz="4000" dirty="0" err="1">
                <a:solidFill>
                  <a:srgbClr val="002060"/>
                </a:solidFill>
                <a:latin typeface="Times New Roman" panose="02020603050405020304" pitchFamily="18" charset="0"/>
                <a:cs typeface="Times New Roman" panose="02020603050405020304" pitchFamily="18" charset="0"/>
              </a:rPr>
              <a:t>giơ</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tay</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nhanh</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nhất</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sẽ</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được</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quyền</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trả</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lời</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câu</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hỏi</a:t>
            </a:r>
            <a:r>
              <a:rPr lang="en-US" sz="4000" dirty="0">
                <a:solidFill>
                  <a:srgbClr val="002060"/>
                </a:solidFill>
                <a:latin typeface="Times New Roman" panose="02020603050405020304" pitchFamily="18" charset="0"/>
                <a:cs typeface="Times New Roman" panose="02020603050405020304" pitchFamily="18" charset="0"/>
              </a:rPr>
              <a:t>.</a:t>
            </a:r>
          </a:p>
          <a:p>
            <a:pPr>
              <a:buFontTx/>
              <a:buChar char="-"/>
            </a:pPr>
            <a:r>
              <a:rPr lang="en-US" sz="4000" dirty="0" err="1">
                <a:solidFill>
                  <a:srgbClr val="002060"/>
                </a:solidFill>
                <a:latin typeface="Times New Roman" panose="02020603050405020304" pitchFamily="18" charset="0"/>
                <a:cs typeface="Times New Roman" panose="02020603050405020304" pitchFamily="18" charset="0"/>
              </a:rPr>
              <a:t>Trả</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lời</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đúng</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câu</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hỏi</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sẽ</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nhận</a:t>
            </a:r>
            <a:r>
              <a:rPr lang="en-US" sz="4000" dirty="0">
                <a:solidFill>
                  <a:srgbClr val="002060"/>
                </a:solidFill>
                <a:latin typeface="Times New Roman" panose="02020603050405020304" pitchFamily="18" charset="0"/>
                <a:cs typeface="Times New Roman" panose="02020603050405020304" pitchFamily="18" charset="0"/>
              </a:rPr>
              <a:t> 1 </a:t>
            </a:r>
            <a:r>
              <a:rPr lang="en-US" sz="4000" dirty="0" err="1">
                <a:solidFill>
                  <a:srgbClr val="002060"/>
                </a:solidFill>
                <a:latin typeface="Times New Roman" panose="02020603050405020304" pitchFamily="18" charset="0"/>
                <a:cs typeface="Times New Roman" panose="02020603050405020304" pitchFamily="18" charset="0"/>
              </a:rPr>
              <a:t>phần</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quà</a:t>
            </a:r>
            <a:r>
              <a:rPr lang="en-US" sz="4000" dirty="0">
                <a:solidFill>
                  <a:srgbClr val="002060"/>
                </a:solidFill>
                <a:latin typeface="Times New Roman" panose="02020603050405020304" pitchFamily="18" charset="0"/>
                <a:cs typeface="Times New Roman" panose="02020603050405020304" pitchFamily="18" charset="0"/>
              </a:rPr>
              <a:t>.</a:t>
            </a:r>
          </a:p>
          <a:p>
            <a:pPr>
              <a:buFontTx/>
              <a:buChar char="-"/>
            </a:pPr>
            <a:r>
              <a:rPr lang="en-US" sz="4000" dirty="0" err="1">
                <a:solidFill>
                  <a:srgbClr val="002060"/>
                </a:solidFill>
                <a:latin typeface="Times New Roman" panose="02020603050405020304" pitchFamily="18" charset="0"/>
                <a:cs typeface="Times New Roman" panose="02020603050405020304" pitchFamily="18" charset="0"/>
              </a:rPr>
              <a:t>Trả</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lời</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sai</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sẽ</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bị</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phạt</a:t>
            </a:r>
            <a:r>
              <a:rPr lang="en-US" sz="4000"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33499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4">
                                            <p:bg/>
                                          </p:spTgt>
                                        </p:tgtEl>
                                        <p:attrNameLst>
                                          <p:attrName>style.visibility</p:attrName>
                                        </p:attrNameLst>
                                      </p:cBhvr>
                                      <p:to>
                                        <p:strVal val="visible"/>
                                      </p:to>
                                    </p:set>
                                    <p:animEffect transition="in" filter="randombar(horizontal)">
                                      <p:cBhvr>
                                        <p:cTn id="14" dur="500"/>
                                        <p:tgtEl>
                                          <p:spTgt spid="4">
                                            <p:bg/>
                                          </p:spTgt>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p:cTn id="1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20" dur="1000"/>
                                        <p:tgtEl>
                                          <p:spTgt spid="4">
                                            <p:txEl>
                                              <p:pRg st="0" end="0"/>
                                            </p:txEl>
                                          </p:spTgt>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p:cTn id="23"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4">
                                            <p:txEl>
                                              <p:pRg st="1" end="1"/>
                                            </p:txEl>
                                          </p:spTgt>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 calcmode="lin" valueType="num">
                                      <p:cBhvr>
                                        <p:cTn id="29"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30"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31"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32"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uiExpand="1"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7634197" cy="6858000"/>
          </a:xfrm>
        </p:spPr>
      </p:pic>
      <p:sp>
        <p:nvSpPr>
          <p:cNvPr id="5" name="TextBox 4"/>
          <p:cNvSpPr txBox="1"/>
          <p:nvPr/>
        </p:nvSpPr>
        <p:spPr>
          <a:xfrm>
            <a:off x="3279252" y="621144"/>
            <a:ext cx="8709890" cy="5109091"/>
          </a:xfrm>
          <a:prstGeom prst="rect">
            <a:avLst/>
          </a:prstGeom>
          <a:noFill/>
        </p:spPr>
        <p:txBody>
          <a:bodyPr wrap="square" rtlCol="0">
            <a:spAutoFit/>
          </a:bodyPr>
          <a:lstStyle/>
          <a:p>
            <a:pPr algn="just"/>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Các</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câu</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hỏi</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tu</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từ</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trong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bài</a:t>
            </a:r>
            <a:r>
              <a:rPr lang="en-US" sz="2800" b="1" dirty="0">
                <a:solidFill>
                  <a:srgbClr val="0070C0"/>
                </a:solidFill>
                <a:latin typeface="Times New Roman" panose="02020603050405020304" pitchFamily="18" charset="0"/>
                <a:cs typeface="Times New Roman" panose="02020603050405020304" pitchFamily="18" charset="0"/>
              </a:rPr>
              <a:t> “ </a:t>
            </a:r>
            <a:r>
              <a:rPr lang="en-US" sz="2800" b="1" dirty="0" err="1">
                <a:solidFill>
                  <a:srgbClr val="0070C0"/>
                </a:solidFill>
                <a:latin typeface="Times New Roman" panose="02020603050405020304" pitchFamily="18" charset="0"/>
                <a:cs typeface="Times New Roman" panose="02020603050405020304" pitchFamily="18" charset="0"/>
              </a:rPr>
              <a:t>Đây</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thôn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Vĩ</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Dạ</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là</a:t>
            </a:r>
            <a:r>
              <a:rPr lang="en-US" sz="2800" b="1" dirty="0">
                <a:solidFill>
                  <a:srgbClr val="0070C0"/>
                </a:solidFill>
                <a:latin typeface="Times New Roman" panose="02020603050405020304" pitchFamily="18" charset="0"/>
                <a:cs typeface="Times New Roman" panose="02020603050405020304" pitchFamily="18" charset="0"/>
              </a:rPr>
              <a:t>:</a:t>
            </a:r>
          </a:p>
          <a:p>
            <a:pPr algn="just"/>
            <a:r>
              <a:rPr lang="en-US" sz="2800" dirty="0">
                <a:solidFill>
                  <a:srgbClr val="0070C0"/>
                </a:solidFill>
                <a:latin typeface="Times New Roman" panose="02020603050405020304" pitchFamily="18" charset="0"/>
                <a:cs typeface="Times New Roman" panose="02020603050405020304" pitchFamily="18" charset="0"/>
              </a:rPr>
              <a:t> </a:t>
            </a:r>
            <a:r>
              <a:rPr lang="en-US" sz="2800" i="1" dirty="0">
                <a:solidFill>
                  <a:srgbClr val="0070C0"/>
                </a:solidFill>
                <a:latin typeface="Times New Roman" panose="02020603050405020304" pitchFamily="18" charset="0"/>
                <a:cs typeface="Times New Roman" panose="02020603050405020304" pitchFamily="18" charset="0"/>
              </a:rPr>
              <a:t>Sao </a:t>
            </a:r>
            <a:r>
              <a:rPr lang="en-US" sz="2800" i="1" dirty="0" err="1">
                <a:solidFill>
                  <a:srgbClr val="0070C0"/>
                </a:solidFill>
                <a:latin typeface="Times New Roman" panose="02020603050405020304" pitchFamily="18" charset="0"/>
                <a:cs typeface="Times New Roman" panose="02020603050405020304" pitchFamily="18" charset="0"/>
              </a:rPr>
              <a:t>anh</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không</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về</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chơi</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thôn</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Vĩ</a:t>
            </a:r>
            <a:r>
              <a:rPr lang="en-US" sz="2800" i="1" dirty="0">
                <a:solidFill>
                  <a:srgbClr val="0070C0"/>
                </a:solidFill>
                <a:latin typeface="Times New Roman" panose="02020603050405020304" pitchFamily="18" charset="0"/>
                <a:cs typeface="Times New Roman" panose="02020603050405020304" pitchFamily="18" charset="0"/>
              </a:rPr>
              <a:t>? </a:t>
            </a:r>
          </a:p>
          <a:p>
            <a:pPr algn="just"/>
            <a:r>
              <a:rPr lang="en-US" sz="2800" i="1" dirty="0" err="1">
                <a:solidFill>
                  <a:srgbClr val="0070C0"/>
                </a:solidFill>
                <a:latin typeface="Times New Roman" panose="02020603050405020304" pitchFamily="18" charset="0"/>
                <a:cs typeface="Times New Roman" panose="02020603050405020304" pitchFamily="18" charset="0"/>
              </a:rPr>
              <a:t>Có</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chở</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trăng</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về</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kịp</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tối</a:t>
            </a:r>
            <a:r>
              <a:rPr lang="en-US" sz="2800" i="1" dirty="0">
                <a:solidFill>
                  <a:srgbClr val="0070C0"/>
                </a:solidFill>
                <a:latin typeface="Times New Roman" panose="02020603050405020304" pitchFamily="18" charset="0"/>
                <a:cs typeface="Times New Roman" panose="02020603050405020304" pitchFamily="18" charset="0"/>
              </a:rPr>
              <a:t> nay? </a:t>
            </a:r>
          </a:p>
          <a:p>
            <a:pPr algn="just"/>
            <a:r>
              <a:rPr lang="en-US" sz="2800" i="1" dirty="0">
                <a:solidFill>
                  <a:srgbClr val="0070C0"/>
                </a:solidFill>
                <a:latin typeface="Times New Roman" panose="02020603050405020304" pitchFamily="18" charset="0"/>
                <a:cs typeface="Times New Roman" panose="02020603050405020304" pitchFamily="18" charset="0"/>
              </a:rPr>
              <a:t>Ai </a:t>
            </a:r>
            <a:r>
              <a:rPr lang="en-US" sz="2800" i="1" dirty="0" err="1">
                <a:solidFill>
                  <a:srgbClr val="0070C0"/>
                </a:solidFill>
                <a:latin typeface="Times New Roman" panose="02020603050405020304" pitchFamily="18" charset="0"/>
                <a:cs typeface="Times New Roman" panose="02020603050405020304" pitchFamily="18" charset="0"/>
              </a:rPr>
              <a:t>biết</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tình</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ai</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có</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đậm</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đà</a:t>
            </a:r>
            <a:r>
              <a:rPr lang="en-US" sz="2800" i="1" dirty="0">
                <a:solidFill>
                  <a:srgbClr val="0070C0"/>
                </a:solidFill>
                <a:latin typeface="Times New Roman" panose="02020603050405020304" pitchFamily="18" charset="0"/>
                <a:cs typeface="Times New Roman" panose="02020603050405020304" pitchFamily="18" charset="0"/>
              </a:rPr>
              <a:t>?</a:t>
            </a:r>
            <a:endParaRPr lang="en-US" sz="2800" dirty="0">
              <a:solidFill>
                <a:srgbClr val="0070C0"/>
              </a:solidFill>
              <a:latin typeface="Times New Roman" panose="02020603050405020304" pitchFamily="18" charset="0"/>
              <a:cs typeface="Times New Roman" panose="02020603050405020304" pitchFamily="18" charset="0"/>
            </a:endParaRPr>
          </a:p>
          <a:p>
            <a:pPr algn="just"/>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Tác</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dụng</a:t>
            </a:r>
            <a:r>
              <a:rPr lang="en-US" sz="2800" b="1" dirty="0">
                <a:solidFill>
                  <a:srgbClr val="0070C0"/>
                </a:solidFill>
                <a:latin typeface="Times New Roman" panose="02020603050405020304" pitchFamily="18" charset="0"/>
                <a:cs typeface="Times New Roman" panose="02020603050405020304" pitchFamily="18" charset="0"/>
              </a:rPr>
              <a:t>:</a:t>
            </a:r>
          </a:p>
          <a:p>
            <a:pPr algn="just"/>
            <a:r>
              <a:rPr lang="vi-VN" sz="2800" dirty="0">
                <a:solidFill>
                  <a:srgbClr val="0070C0"/>
                </a:solidFill>
                <a:latin typeface="Times New Roman" panose="02020603050405020304" pitchFamily="18" charset="0"/>
                <a:cs typeface="Times New Roman" panose="02020603050405020304" pitchFamily="18" charset="0"/>
              </a:rPr>
              <a:t>- Thể hiện sự trăn trở của nhân vật trữ tình về việc không thể trở về thôn Vĩ, về sự còn lại quá ít của thời gian đời người, về tình đời;</a:t>
            </a:r>
            <a:endParaRPr lang="en-US" sz="2800" dirty="0">
              <a:solidFill>
                <a:srgbClr val="0070C0"/>
              </a:solidFill>
              <a:latin typeface="Times New Roman" panose="02020603050405020304" pitchFamily="18" charset="0"/>
              <a:cs typeface="Times New Roman" panose="02020603050405020304" pitchFamily="18" charset="0"/>
            </a:endParaRPr>
          </a:p>
          <a:p>
            <a:pPr algn="just"/>
            <a:r>
              <a:rPr lang="vi-VN" sz="2800" dirty="0">
                <a:solidFill>
                  <a:srgbClr val="0070C0"/>
                </a:solidFill>
                <a:latin typeface="Times New Roman" panose="02020603050405020304" pitchFamily="18" charset="0"/>
                <a:cs typeface="Times New Roman" panose="02020603050405020304" pitchFamily="18" charset="0"/>
              </a:rPr>
              <a:t>- Từ đó thể hiện tình yêu đời, yêu cuộc sống; khao khát sống mãnh liệt của nhân vật trữ tình;</a:t>
            </a:r>
            <a:endParaRPr lang="en-US" sz="2800" dirty="0">
              <a:solidFill>
                <a:srgbClr val="0070C0"/>
              </a:solidFill>
              <a:latin typeface="Times New Roman" panose="02020603050405020304" pitchFamily="18" charset="0"/>
              <a:cs typeface="Times New Roman" panose="02020603050405020304" pitchFamily="18" charset="0"/>
            </a:endParaRPr>
          </a:p>
          <a:p>
            <a:pPr algn="just"/>
            <a:r>
              <a:rPr lang="vi-VN" sz="2800" dirty="0">
                <a:solidFill>
                  <a:srgbClr val="0070C0"/>
                </a:solidFill>
                <a:latin typeface="Times New Roman" panose="02020603050405020304" pitchFamily="18" charset="0"/>
                <a:cs typeface="Times New Roman" panose="02020603050405020304" pitchFamily="18" charset="0"/>
              </a:rPr>
              <a:t>- Giúp cho bài thơ giàu nhịp điệu, đậm chất trữ tình.</a:t>
            </a:r>
            <a:endParaRPr lang="en-US" sz="2800" dirty="0">
              <a:solidFill>
                <a:srgbClr val="0070C0"/>
              </a:solidFill>
              <a:latin typeface="Times New Roman" panose="02020603050405020304" pitchFamily="18" charset="0"/>
              <a:cs typeface="Times New Roman" panose="02020603050405020304" pitchFamily="18" charset="0"/>
            </a:endParaRPr>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092" y="284577"/>
            <a:ext cx="2603634" cy="673135"/>
          </a:xfrm>
          <a:prstGeom prst="rect">
            <a:avLst/>
          </a:prstGeom>
        </p:spPr>
      </p:pic>
    </p:spTree>
    <p:extLst>
      <p:ext uri="{BB962C8B-B14F-4D97-AF65-F5344CB8AC3E}">
        <p14:creationId xmlns:p14="http://schemas.microsoft.com/office/powerpoint/2010/main" val="15680220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barn(inVertical)">
                                      <p:cBhvr>
                                        <p:cTn id="15" dur="500"/>
                                        <p:tgtEl>
                                          <p:spTgt spid="5">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barn(inVertical)">
                                      <p:cBhvr>
                                        <p:cTn id="18" dur="500"/>
                                        <p:tgtEl>
                                          <p:spTgt spid="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barn(inVertical)">
                                      <p:cBhvr>
                                        <p:cTn id="23" dur="500"/>
                                        <p:tgtEl>
                                          <p:spTgt spid="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barn(inVertical)">
                                      <p:cBhvr>
                                        <p:cTn id="28" dur="500"/>
                                        <p:tgtEl>
                                          <p:spTgt spid="5">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Effect transition="in" filter="barn(inVertical)">
                                      <p:cBhvr>
                                        <p:cTn id="33" dur="500"/>
                                        <p:tgtEl>
                                          <p:spTgt spid="5">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5">
                                            <p:txEl>
                                              <p:pRg st="7" end="7"/>
                                            </p:txEl>
                                          </p:spTgt>
                                        </p:tgtEl>
                                        <p:attrNameLst>
                                          <p:attrName>style.visibility</p:attrName>
                                        </p:attrNameLst>
                                      </p:cBhvr>
                                      <p:to>
                                        <p:strVal val="visible"/>
                                      </p:to>
                                    </p:set>
                                    <p:animEffect transition="in" filter="barn(inVertical)">
                                      <p:cBhvr>
                                        <p:cTn id="38"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7634197" cy="6858000"/>
          </a:xfrm>
        </p:spPr>
      </p:pic>
      <p:sp>
        <p:nvSpPr>
          <p:cNvPr id="5" name="TextBox 4"/>
          <p:cNvSpPr txBox="1"/>
          <p:nvPr/>
        </p:nvSpPr>
        <p:spPr>
          <a:xfrm>
            <a:off x="3103417" y="720436"/>
            <a:ext cx="8211128" cy="5109091"/>
          </a:xfrm>
          <a:prstGeom prst="rect">
            <a:avLst/>
          </a:prstGeom>
          <a:noFill/>
        </p:spPr>
        <p:txBody>
          <a:bodyPr wrap="square" rtlCol="0">
            <a:spAutoFit/>
          </a:bodyPr>
          <a:lstStyle/>
          <a:p>
            <a:r>
              <a:rPr lang="en-US" b="1" dirty="0"/>
              <a:t> </a:t>
            </a:r>
            <a:endParaRPr lang="en-US" dirty="0"/>
          </a:p>
          <a:p>
            <a:pPr algn="just"/>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Biện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pháp</a:t>
            </a:r>
            <a:r>
              <a:rPr lang="en-US" sz="2800" b="1" dirty="0">
                <a:solidFill>
                  <a:srgbClr val="0070C0"/>
                </a:solidFill>
                <a:latin typeface="Times New Roman" panose="02020603050405020304" pitchFamily="18" charset="0"/>
                <a:cs typeface="Times New Roman" panose="02020603050405020304" pitchFamily="18" charset="0"/>
              </a:rPr>
              <a:t> so </a:t>
            </a:r>
            <a:r>
              <a:rPr lang="en-US" sz="2800" b="1" dirty="0" err="1">
                <a:solidFill>
                  <a:srgbClr val="0070C0"/>
                </a:solidFill>
                <a:latin typeface="Times New Roman" panose="02020603050405020304" pitchFamily="18" charset="0"/>
                <a:cs typeface="Times New Roman" panose="02020603050405020304" pitchFamily="18" charset="0"/>
              </a:rPr>
              <a:t>sánh</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và</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lặp</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cấu</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trúc</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trong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bài</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Tình</a:t>
            </a:r>
            <a:r>
              <a:rPr lang="en-US" sz="2800" b="1" dirty="0">
                <a:solidFill>
                  <a:srgbClr val="0070C0"/>
                </a:solidFill>
                <a:latin typeface="Times New Roman" panose="02020603050405020304" pitchFamily="18" charset="0"/>
                <a:cs typeface="Times New Roman" panose="02020603050405020304" pitchFamily="18" charset="0"/>
              </a:rPr>
              <a:t> ca ban </a:t>
            </a:r>
            <a:r>
              <a:rPr lang="en-US" sz="2800" b="1" dirty="0" err="1">
                <a:solidFill>
                  <a:srgbClr val="0070C0"/>
                </a:solidFill>
                <a:latin typeface="Times New Roman" panose="02020603050405020304" pitchFamily="18" charset="0"/>
                <a:cs typeface="Times New Roman" panose="02020603050405020304" pitchFamily="18" charset="0"/>
              </a:rPr>
              <a:t>mai</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là</a:t>
            </a:r>
            <a:r>
              <a:rPr lang="en-US" sz="2800" b="1" dirty="0">
                <a:solidFill>
                  <a:srgbClr val="0070C0"/>
                </a:solidFill>
                <a:latin typeface="Times New Roman" panose="02020603050405020304" pitchFamily="18" charset="0"/>
                <a:cs typeface="Times New Roman" panose="02020603050405020304" pitchFamily="18" charset="0"/>
              </a:rPr>
              <a:t>:</a:t>
            </a:r>
          </a:p>
          <a:p>
            <a:pPr algn="just"/>
            <a:r>
              <a:rPr lang="en-US" sz="2800" dirty="0">
                <a:solidFill>
                  <a:srgbClr val="0070C0"/>
                </a:solidFill>
                <a:latin typeface="Times New Roman" panose="02020603050405020304" pitchFamily="18" charset="0"/>
                <a:cs typeface="Times New Roman" panose="02020603050405020304" pitchFamily="18" charset="0"/>
              </a:rPr>
              <a:t>+So </a:t>
            </a:r>
            <a:r>
              <a:rPr lang="en-US" sz="2800" dirty="0" err="1">
                <a:solidFill>
                  <a:srgbClr val="0070C0"/>
                </a:solidFill>
                <a:latin typeface="Times New Roman" panose="02020603050405020304" pitchFamily="18" charset="0"/>
                <a:cs typeface="Times New Roman" panose="02020603050405020304" pitchFamily="18" charset="0"/>
              </a:rPr>
              <a:t>sánh</a:t>
            </a:r>
            <a:r>
              <a:rPr lang="en-US" sz="2800"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em</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đi-như</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chiều</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đi</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em</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về</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tựa</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mai</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về</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tình</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em</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sao</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khuya</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tình</a:t>
            </a:r>
            <a:r>
              <a:rPr lang="en-US" sz="2800" i="1" dirty="0">
                <a:solidFill>
                  <a:srgbClr val="0070C0"/>
                </a:solidFill>
                <a:latin typeface="Times New Roman" panose="02020603050405020304" pitchFamily="18" charset="0"/>
                <a:cs typeface="Times New Roman" panose="02020603050405020304" pitchFamily="18" charset="0"/>
              </a:rPr>
              <a:t> ta- </a:t>
            </a:r>
            <a:r>
              <a:rPr lang="en-US" sz="2800" i="1" dirty="0" err="1">
                <a:solidFill>
                  <a:srgbClr val="0070C0"/>
                </a:solidFill>
                <a:latin typeface="Times New Roman" panose="02020603050405020304" pitchFamily="18" charset="0"/>
                <a:cs typeface="Times New Roman" panose="02020603050405020304" pitchFamily="18" charset="0"/>
              </a:rPr>
              <a:t>lộc</a:t>
            </a:r>
            <a:r>
              <a:rPr lang="en-US" sz="2800" i="1" dirty="0">
                <a:solidFill>
                  <a:srgbClr val="0070C0"/>
                </a:solidFill>
                <a:latin typeface="Times New Roman" panose="02020603050405020304" pitchFamily="18" charset="0"/>
                <a:cs typeface="Times New Roman" panose="02020603050405020304" pitchFamily="18" charset="0"/>
              </a:rPr>
              <a:t> </a:t>
            </a:r>
            <a:r>
              <a:rPr lang="vi-VN" sz="2800" i="1" dirty="0">
                <a:solidFill>
                  <a:srgbClr val="0070C0"/>
                </a:solidFill>
                <a:latin typeface="Times New Roman" panose="02020603050405020304" pitchFamily="18" charset="0"/>
                <a:cs typeface="Times New Roman" panose="02020603050405020304" pitchFamily="18" charset="0"/>
              </a:rPr>
              <a:t>biếc</a:t>
            </a:r>
            <a:r>
              <a:rPr lang="en-US" sz="2800" i="1" dirty="0">
                <a:solidFill>
                  <a:srgbClr val="0070C0"/>
                </a:solidFill>
                <a:latin typeface="Times New Roman" panose="02020603050405020304" pitchFamily="18" charset="0"/>
                <a:cs typeface="Times New Roman" panose="02020603050405020304" pitchFamily="18" charset="0"/>
              </a:rPr>
              <a:t>.</a:t>
            </a:r>
            <a:endParaRPr lang="en-US" sz="2800" dirty="0">
              <a:solidFill>
                <a:srgbClr val="0070C0"/>
              </a:solidFill>
              <a:latin typeface="Times New Roman" panose="02020603050405020304" pitchFamily="18" charset="0"/>
              <a:cs typeface="Times New Roman" panose="02020603050405020304" pitchFamily="18" charset="0"/>
            </a:endParaRPr>
          </a:p>
          <a:p>
            <a:pPr algn="just"/>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Lặp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cấu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trúc</a:t>
            </a:r>
            <a:r>
              <a:rPr lang="en-US" sz="2800" dirty="0">
                <a:solidFill>
                  <a:srgbClr val="0070C0"/>
                </a:solidFill>
                <a:latin typeface="Times New Roman" panose="02020603050405020304" pitchFamily="18" charset="0"/>
                <a:cs typeface="Times New Roman" panose="02020603050405020304" pitchFamily="18" charset="0"/>
              </a:rPr>
              <a:t>: </a:t>
            </a:r>
            <a:r>
              <a:rPr lang="en-US" sz="2800" i="1" dirty="0">
                <a:solidFill>
                  <a:srgbClr val="0070C0"/>
                </a:solidFill>
                <a:latin typeface="Times New Roman" panose="02020603050405020304" pitchFamily="18" charset="0"/>
                <a:cs typeface="Times New Roman" panose="02020603050405020304" pitchFamily="18" charset="0"/>
              </a:rPr>
              <a:t>…</a:t>
            </a:r>
            <a:r>
              <a:rPr lang="en-US" sz="2800" i="1" dirty="0" err="1">
                <a:solidFill>
                  <a:srgbClr val="0070C0"/>
                </a:solidFill>
                <a:latin typeface="Times New Roman" panose="02020603050405020304" pitchFamily="18" charset="0"/>
                <a:cs typeface="Times New Roman" panose="02020603050405020304" pitchFamily="18" charset="0"/>
              </a:rPr>
              <a:t>đi</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như</a:t>
            </a:r>
            <a:r>
              <a:rPr lang="en-US" sz="2800" i="1" dirty="0">
                <a:solidFill>
                  <a:srgbClr val="0070C0"/>
                </a:solidFill>
                <a:latin typeface="Times New Roman" panose="02020603050405020304" pitchFamily="18" charset="0"/>
                <a:cs typeface="Times New Roman" panose="02020603050405020304" pitchFamily="18" charset="0"/>
              </a:rPr>
              <a:t> … </a:t>
            </a:r>
            <a:r>
              <a:rPr lang="en-US" sz="2800" i="1" dirty="0" err="1">
                <a:solidFill>
                  <a:srgbClr val="0070C0"/>
                </a:solidFill>
                <a:latin typeface="Times New Roman" panose="02020603050405020304" pitchFamily="18" charset="0"/>
                <a:cs typeface="Times New Roman" panose="02020603050405020304" pitchFamily="18" charset="0"/>
              </a:rPr>
              <a:t>đi</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tình</a:t>
            </a:r>
            <a:r>
              <a:rPr lang="en-US" sz="2800" i="1" dirty="0">
                <a:solidFill>
                  <a:srgbClr val="0070C0"/>
                </a:solidFill>
                <a:latin typeface="Times New Roman" panose="02020603050405020304" pitchFamily="18" charset="0"/>
                <a:cs typeface="Times New Roman" panose="02020603050405020304" pitchFamily="18" charset="0"/>
              </a:rPr>
              <a:t>… </a:t>
            </a:r>
            <a:r>
              <a:rPr lang="vi-VN" sz="2800" i="1" dirty="0">
                <a:solidFill>
                  <a:srgbClr val="0070C0"/>
                </a:solidFill>
                <a:latin typeface="Times New Roman" panose="02020603050405020304" pitchFamily="18" charset="0"/>
                <a:cs typeface="Times New Roman" panose="02020603050405020304" pitchFamily="18" charset="0"/>
              </a:rPr>
              <a:t>như..</a:t>
            </a:r>
            <a:r>
              <a:rPr lang="en-US" sz="2800" dirty="0">
                <a:solidFill>
                  <a:srgbClr val="0070C0"/>
                </a:solidFill>
                <a:latin typeface="Times New Roman" panose="02020603050405020304" pitchFamily="18" charset="0"/>
                <a:cs typeface="Times New Roman" panose="02020603050405020304" pitchFamily="18" charset="0"/>
              </a:rPr>
              <a:t>.</a:t>
            </a:r>
          </a:p>
          <a:p>
            <a:pPr algn="just"/>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Tác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dụng</a:t>
            </a:r>
            <a:r>
              <a:rPr lang="en-US" sz="2800" dirty="0">
                <a:solidFill>
                  <a:srgbClr val="0070C0"/>
                </a:solidFill>
                <a:latin typeface="Times New Roman" panose="02020603050405020304" pitchFamily="18" charset="0"/>
                <a:cs typeface="Times New Roman" panose="02020603050405020304" pitchFamily="18" charset="0"/>
              </a:rPr>
              <a:t>: </a:t>
            </a:r>
          </a:p>
          <a:p>
            <a:pPr algn="just"/>
            <a:r>
              <a:rPr lang="vi-VN" sz="2800" dirty="0">
                <a:solidFill>
                  <a:srgbClr val="0070C0"/>
                </a:solidFill>
                <a:latin typeface="Times New Roman" panose="02020603050405020304" pitchFamily="18" charset="0"/>
                <a:cs typeface="Times New Roman" panose="02020603050405020304" pitchFamily="18" charset="0"/>
              </a:rPr>
              <a:t>+ Làm nổi bật, tuyệt </a:t>
            </a:r>
            <a:r>
              <a:rPr lang="en-US" sz="2800" dirty="0" err="1">
                <a:solidFill>
                  <a:srgbClr val="0070C0"/>
                </a:solidFill>
                <a:latin typeface="Times New Roman" panose="02020603050405020304" pitchFamily="18" charset="0"/>
                <a:cs typeface="Times New Roman" panose="02020603050405020304" pitchFamily="18" charset="0"/>
              </a:rPr>
              <a:t>đối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hóa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vai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trò</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người</a:t>
            </a:r>
            <a:r>
              <a:rPr lang="en-US" sz="2800" dirty="0">
                <a:solidFill>
                  <a:srgbClr val="0070C0"/>
                </a:solidFill>
                <a:latin typeface="Times New Roman" panose="02020603050405020304" pitchFamily="18" charset="0"/>
                <a:cs typeface="Times New Roman" panose="02020603050405020304" pitchFamily="18" charset="0"/>
              </a:rPr>
              <a:t> con </a:t>
            </a:r>
            <a:r>
              <a:rPr lang="en-US" sz="2800" dirty="0" err="1">
                <a:solidFill>
                  <a:srgbClr val="0070C0"/>
                </a:solidFill>
                <a:latin typeface="Times New Roman" panose="02020603050405020304" pitchFamily="18" charset="0"/>
                <a:cs typeface="Times New Roman" panose="02020603050405020304" pitchFamily="18" charset="0"/>
              </a:rPr>
              <a:t>gái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trong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đời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sống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tinh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thần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mình và khẳng định sức mạnh của tình yêu.</a:t>
            </a:r>
            <a:endParaRPr lang="en-US" sz="2800" dirty="0">
              <a:solidFill>
                <a:srgbClr val="0070C0"/>
              </a:solidFill>
              <a:latin typeface="Times New Roman" panose="02020603050405020304" pitchFamily="18" charset="0"/>
              <a:cs typeface="Times New Roman" panose="02020603050405020304" pitchFamily="18" charset="0"/>
            </a:endParaRPr>
          </a:p>
          <a:p>
            <a:pPr algn="just"/>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Làm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cho</a:t>
            </a:r>
            <a:r>
              <a:rPr lang="en-US" sz="2800"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bài </a:t>
            </a:r>
            <a:r>
              <a:rPr lang="en-US" sz="2800" dirty="0" err="1">
                <a:solidFill>
                  <a:srgbClr val="0070C0"/>
                </a:solidFill>
                <a:latin typeface="Times New Roman" panose="02020603050405020304" pitchFamily="18" charset="0"/>
                <a:cs typeface="Times New Roman" panose="02020603050405020304" pitchFamily="18" charset="0"/>
              </a:rPr>
              <a:t>thơ</a:t>
            </a:r>
            <a:r>
              <a:rPr lang="en-US" sz="2800"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giàu hình ảnh, </a:t>
            </a:r>
            <a:r>
              <a:rPr lang="en-US" sz="2800" dirty="0" err="1">
                <a:solidFill>
                  <a:srgbClr val="0070C0"/>
                </a:solidFill>
                <a:latin typeface="Times New Roman" panose="02020603050405020304" pitchFamily="18" charset="0"/>
                <a:cs typeface="Times New Roman" panose="02020603050405020304" pitchFamily="18" charset="0"/>
              </a:rPr>
              <a:t>sinh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động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gần</a:t>
            </a:r>
            <a:r>
              <a:rPr lang="en-US" sz="2800"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gũi; các câu thơ được liên kết chặt chẽ.</a:t>
            </a: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796" y="168253"/>
            <a:ext cx="2425825" cy="831893"/>
          </a:xfrm>
          <a:prstGeom prst="rect">
            <a:avLst/>
          </a:prstGeom>
        </p:spPr>
      </p:pic>
    </p:spTree>
    <p:extLst>
      <p:ext uri="{BB962C8B-B14F-4D97-AF65-F5344CB8AC3E}">
        <p14:creationId xmlns:p14="http://schemas.microsoft.com/office/powerpoint/2010/main" val="28729144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arn(inVertic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barn(inVertical)">
                                      <p:cBhvr>
                                        <p:cTn id="15" dur="500"/>
                                        <p:tgtEl>
                                          <p:spTgt spid="5">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barn(inVertical)">
                                      <p:cBhvr>
                                        <p:cTn id="20" dur="500"/>
                                        <p:tgtEl>
                                          <p:spTgt spid="5">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Effect transition="in" filter="barn(inVertical)">
                                      <p:cBhvr>
                                        <p:cTn id="25" dur="500"/>
                                        <p:tgtEl>
                                          <p:spTgt spid="5">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6" end="6"/>
                                            </p:txEl>
                                          </p:spTgt>
                                        </p:tgtEl>
                                        <p:attrNameLst>
                                          <p:attrName>style.visibility</p:attrName>
                                        </p:attrNameLst>
                                      </p:cBhvr>
                                      <p:to>
                                        <p:strVal val="visible"/>
                                      </p:to>
                                    </p:set>
                                    <p:animEffect transition="in" filter="barn(inVertical)">
                                      <p:cBhvr>
                                        <p:cTn id="30"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6292" y="914399"/>
            <a:ext cx="9291781" cy="5216381"/>
          </a:xfrm>
          <a:prstGeom prst="rect">
            <a:avLst/>
          </a:prstGeom>
          <a:ln w="228600" cap="sq" cmpd="thickThin">
            <a:solidFill>
              <a:srgbClr val="000000"/>
            </a:solidFill>
            <a:prstDash val="solid"/>
            <a:miter lim="800000"/>
          </a:ln>
          <a:effectLst>
            <a:innerShdw blurRad="76200">
              <a:srgbClr val="000000"/>
            </a:innerShdw>
          </a:effectLst>
        </p:spPr>
      </p:pic>
      <p:sp>
        <p:nvSpPr>
          <p:cNvPr id="5" name="Rectangle 4"/>
          <p:cNvSpPr/>
          <p:nvPr/>
        </p:nvSpPr>
        <p:spPr>
          <a:xfrm>
            <a:off x="3770072" y="2968591"/>
            <a:ext cx="4931158" cy="1107996"/>
          </a:xfrm>
          <a:prstGeom prst="rect">
            <a:avLst/>
          </a:prstGeom>
        </p:spPr>
        <p:txBody>
          <a:bodyPr wrap="none">
            <a:spAutoFit/>
          </a:bodyPr>
          <a:lstStyle/>
          <a:p>
            <a:pPr algn="ctr"/>
            <a:r>
              <a:rPr lang="en-US" sz="6600" b="1" dirty="0">
                <a:solidFill>
                  <a:srgbClr val="0070C0"/>
                </a:solidFill>
                <a:effectLst/>
                <a:latin typeface="Times New Roman" panose="02020603050405020304" pitchFamily="18" charset="0"/>
                <a:ea typeface="Times New Roman" panose="02020603050405020304" pitchFamily="18" charset="0"/>
                <a:cs typeface="Calibri" panose="020F0502020204030204" pitchFamily="34" charset="0"/>
              </a:rPr>
              <a:t>VẬN DỤNG </a:t>
            </a:r>
            <a:endParaRPr lang="en-US" sz="6600" dirty="0">
              <a:solidFill>
                <a:srgbClr val="0070C0"/>
              </a:solidFill>
            </a:endParaRPr>
          </a:p>
        </p:txBody>
      </p:sp>
    </p:spTree>
    <p:extLst>
      <p:ext uri="{BB962C8B-B14F-4D97-AF65-F5344CB8AC3E}">
        <p14:creationId xmlns:p14="http://schemas.microsoft.com/office/powerpoint/2010/main" val="27381649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090399" cy="6858000"/>
          </a:xfrm>
        </p:spPr>
      </p:pic>
      <p:sp>
        <p:nvSpPr>
          <p:cNvPr id="3" name="Rectangle 2"/>
          <p:cNvSpPr/>
          <p:nvPr/>
        </p:nvSpPr>
        <p:spPr>
          <a:xfrm>
            <a:off x="549563" y="471927"/>
            <a:ext cx="11092873" cy="4421660"/>
          </a:xfrm>
          <a:prstGeom prst="rect">
            <a:avLst/>
          </a:prstGeom>
        </p:spPr>
        <p:txBody>
          <a:bodyPr wrap="square">
            <a:spAutoFit/>
          </a:bodyPr>
          <a:lstStyle/>
          <a:p>
            <a:pPr algn="just">
              <a:lnSpc>
                <a:spcPct val="130000"/>
              </a:lnSpc>
              <a:spcAft>
                <a:spcPts val="0"/>
              </a:spcAft>
              <a:tabLst>
                <a:tab pos="90170" algn="l"/>
              </a:tabLst>
            </a:pPr>
            <a:endParaRPr lang="en-US" sz="2800" b="1" dirty="0">
              <a:solidFill>
                <a:srgbClr val="0D0D0D"/>
              </a:solidFill>
              <a:latin typeface="Times New Roman" panose="02020603050405020304" pitchFamily="18" charset="0"/>
              <a:ea typeface="Times New Roman" panose="02020603050405020304" pitchFamily="18" charset="0"/>
            </a:endParaRPr>
          </a:p>
          <a:p>
            <a:pPr algn="just">
              <a:lnSpc>
                <a:spcPct val="130000"/>
              </a:lnSpc>
              <a:spcAft>
                <a:spcPts val="0"/>
              </a:spcAft>
              <a:tabLst>
                <a:tab pos="90170" algn="l"/>
              </a:tabLst>
            </a:pPr>
            <a:endParaRPr lang="en-US" sz="2800" b="1" dirty="0">
              <a:solidFill>
                <a:srgbClr val="0D0D0D"/>
              </a:solidFill>
              <a:latin typeface="Times New Roman" panose="02020603050405020304" pitchFamily="18" charset="0"/>
              <a:ea typeface="Times New Roman" panose="02020603050405020304" pitchFamily="18" charset="0"/>
            </a:endParaRPr>
          </a:p>
          <a:p>
            <a:pPr algn="just">
              <a:lnSpc>
                <a:spcPct val="130000"/>
              </a:lnSpc>
              <a:spcAft>
                <a:spcPts val="0"/>
              </a:spcAft>
              <a:tabLst>
                <a:tab pos="90170" algn="l"/>
              </a:tabLst>
            </a:pPr>
            <a:endParaRPr lang="en-US" sz="2800" b="1" dirty="0">
              <a:solidFill>
                <a:srgbClr val="0D0D0D"/>
              </a:solidFill>
              <a:latin typeface="Times New Roman" panose="02020603050405020304" pitchFamily="18" charset="0"/>
              <a:ea typeface="Times New Roman" panose="02020603050405020304" pitchFamily="18" charset="0"/>
            </a:endParaRPr>
          </a:p>
          <a:p>
            <a:pPr algn="just">
              <a:lnSpc>
                <a:spcPct val="130000"/>
              </a:lnSpc>
              <a:spcAft>
                <a:spcPts val="0"/>
              </a:spcAft>
              <a:tabLst>
                <a:tab pos="90170" algn="l"/>
              </a:tabLst>
            </a:pPr>
            <a:endParaRPr lang="en-US" sz="2800" b="1" dirty="0">
              <a:solidFill>
                <a:srgbClr val="0D0D0D"/>
              </a:solidFill>
              <a:latin typeface="Times New Roman" panose="02020603050405020304" pitchFamily="18" charset="0"/>
              <a:ea typeface="Times New Roman" panose="02020603050405020304" pitchFamily="18" charset="0"/>
            </a:endParaRPr>
          </a:p>
          <a:p>
            <a:pPr algn="just">
              <a:lnSpc>
                <a:spcPct val="130000"/>
              </a:lnSpc>
              <a:spcAft>
                <a:spcPts val="0"/>
              </a:spcAft>
              <a:tabLst>
                <a:tab pos="90170" algn="l"/>
              </a:tabLst>
            </a:pPr>
            <a:r>
              <a:rPr lang="en-US" sz="3600" b="1" dirty="0" err="1">
                <a:solidFill>
                  <a:srgbClr val="0D0D0D"/>
                </a:solidFill>
                <a:latin typeface="Times New Roman" panose="02020603050405020304" pitchFamily="18" charset="0"/>
                <a:ea typeface="Times New Roman" panose="02020603050405020304" pitchFamily="18" charset="0"/>
              </a:rPr>
              <a:t>Yêu</a:t>
            </a:r>
            <a:r>
              <a:rPr lang="en-US" sz="3600" b="1" dirty="0">
                <a:solidFill>
                  <a:srgbClr val="0D0D0D"/>
                </a:solidFill>
                <a:latin typeface="Times New Roman" panose="02020603050405020304" pitchFamily="18" charset="0"/>
                <a:ea typeface="Times New Roman" panose="02020603050405020304" pitchFamily="18" charset="0"/>
              </a:rPr>
              <a:t> </a:t>
            </a:r>
            <a:r>
              <a:rPr lang="en-US" sz="3600" b="1" dirty="0" err="1">
                <a:solidFill>
                  <a:srgbClr val="0D0D0D"/>
                </a:solidFill>
                <a:latin typeface="Times New Roman" panose="02020603050405020304" pitchFamily="18" charset="0"/>
                <a:ea typeface="Times New Roman" panose="02020603050405020304" pitchFamily="18" charset="0"/>
              </a:rPr>
              <a:t>cầu</a:t>
            </a:r>
            <a:r>
              <a:rPr lang="en-US" sz="3600" b="1" dirty="0">
                <a:solidFill>
                  <a:srgbClr val="0D0D0D"/>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Viết</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đoạn</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văn</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khoảng</a:t>
            </a:r>
            <a:r>
              <a:rPr lang="en-US" sz="3600" dirty="0">
                <a:solidFill>
                  <a:srgbClr val="000000"/>
                </a:solidFill>
                <a:latin typeface="Times New Roman" panose="02020603050405020304" pitchFamily="18" charset="0"/>
                <a:ea typeface="Times New Roman" panose="02020603050405020304" pitchFamily="18" charset="0"/>
              </a:rPr>
              <a:t> 5 – 7 </a:t>
            </a:r>
            <a:r>
              <a:rPr lang="en-US" sz="3600" dirty="0" err="1">
                <a:solidFill>
                  <a:srgbClr val="000000"/>
                </a:solidFill>
                <a:latin typeface="Times New Roman" panose="02020603050405020304" pitchFamily="18" charset="0"/>
                <a:ea typeface="Times New Roman" panose="02020603050405020304" pitchFamily="18" charset="0"/>
              </a:rPr>
              <a:t>dòng</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trình</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bày</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cảm</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nhận</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về</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một</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đoạn</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thơ</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mà</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em</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yêu</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thích</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trong</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đoạn</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văn</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có</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sử</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dụng</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biện</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pháp</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tu</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từ</a:t>
            </a:r>
            <a:r>
              <a:rPr lang="en-US" sz="3600" dirty="0">
                <a:solidFill>
                  <a:srgbClr val="000000"/>
                </a:solidFill>
                <a:latin typeface="Times New Roman" panose="02020603050405020304" pitchFamily="18" charset="0"/>
                <a:ea typeface="Times New Roman" panose="02020603050405020304" pitchFamily="18" charset="0"/>
              </a:rPr>
              <a:t> so </a:t>
            </a:r>
            <a:r>
              <a:rPr lang="en-US" sz="3600" dirty="0" err="1">
                <a:solidFill>
                  <a:srgbClr val="000000"/>
                </a:solidFill>
                <a:latin typeface="Times New Roman" panose="02020603050405020304" pitchFamily="18" charset="0"/>
                <a:ea typeface="Times New Roman" panose="02020603050405020304" pitchFamily="18" charset="0"/>
              </a:rPr>
              <a:t>sánh</a:t>
            </a:r>
            <a:r>
              <a:rPr lang="en-US" sz="3600" dirty="0">
                <a:solidFill>
                  <a:srgbClr val="000000"/>
                </a:solidFill>
                <a:latin typeface="Times New Roman" panose="02020603050405020304" pitchFamily="18" charset="0"/>
                <a:ea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268144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8C1E6A-D693-485E-BCE1-ABB4817B4706}"/>
              </a:ext>
            </a:extLst>
          </p:cNvPr>
          <p:cNvSpPr>
            <a:spLocks noGrp="1"/>
          </p:cNvSpPr>
          <p:nvPr>
            <p:ph idx="1"/>
          </p:nvPr>
        </p:nvSpPr>
        <p:spPr>
          <a:xfrm>
            <a:off x="112543" y="140677"/>
            <a:ext cx="11802792" cy="6513341"/>
          </a:xfrm>
          <a:pattFill prst="pct50">
            <a:fgClr>
              <a:schemeClr val="accent1"/>
            </a:fgClr>
            <a:bgClr>
              <a:schemeClr val="bg1"/>
            </a:bgClr>
          </a:pattFill>
        </p:spPr>
        <p:txBody>
          <a:bodyPr>
            <a:normAutofit/>
          </a:bodyPr>
          <a:lstStyle/>
          <a:p>
            <a:pPr algn="just"/>
            <a:r>
              <a:rPr lang="en-US" sz="28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Nguyễn</a:t>
            </a:r>
            <a:r>
              <a:rPr lang="en-US" sz="3200" dirty="0">
                <a:latin typeface="Times New Roman" panose="02020603050405020304" pitchFamily="18" charset="0"/>
                <a:cs typeface="Times New Roman" panose="02020603050405020304" pitchFamily="18" charset="0"/>
              </a:rPr>
              <a:t> Quang </a:t>
            </a:r>
            <a:r>
              <a:rPr lang="en-US" sz="3200" dirty="0" err="1">
                <a:latin typeface="Times New Roman" panose="02020603050405020304" pitchFamily="18" charset="0"/>
                <a:cs typeface="Times New Roman" panose="02020603050405020304" pitchFamily="18" charset="0"/>
              </a:rPr>
              <a:t>Thiều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sắc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cs typeface="Times New Roman" panose="02020603050405020304" pitchFamily="18" charset="0"/>
              </a:rPr>
              <a:t>đối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mẹ</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quê</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hương</a:t>
            </a:r>
            <a:r>
              <a:rPr lang="en-US" sz="3200" dirty="0">
                <a:latin typeface="Times New Roman" panose="02020603050405020304" pitchFamily="18" charset="0"/>
                <a:cs typeface="Times New Roman" panose="02020603050405020304" pitchFamily="18" charset="0"/>
              </a:rPr>
              <a:t>. Qua </a:t>
            </a:r>
            <a:r>
              <a:rPr lang="en-US" sz="3200" dirty="0" err="1">
                <a:latin typeface="Times New Roman" panose="02020603050405020304" pitchFamily="18" charset="0"/>
                <a:cs typeface="Times New Roman" panose="02020603050405020304" pitchFamily="18" charset="0"/>
              </a:rPr>
              <a:t>khổ</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xúc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nghẹn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trở</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quê</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Mở</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đầu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khổ</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hóa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gũi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dòng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Dòng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gặp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Giờ</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gọi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gặp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sau</a:t>
            </a:r>
            <a:r>
              <a:rPr lang="en-US" sz="3200" dirty="0">
                <a:latin typeface="Times New Roman" panose="02020603050405020304" pitchFamily="18" charset="0"/>
                <a:cs typeface="Times New Roman" panose="02020603050405020304" pitchFamily="18" charset="0"/>
              </a:rPr>
              <a:t> bao </a:t>
            </a:r>
            <a:r>
              <a:rPr lang="en-US" sz="3200" dirty="0" err="1">
                <a:latin typeface="Times New Roman" panose="02020603050405020304" pitchFamily="18" charset="0"/>
                <a:cs typeface="Times New Roman" panose="02020603050405020304" pitchFamily="18" charset="0"/>
              </a:rPr>
              <a:t>lâu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ẩn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Mẹ</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bờ</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khắc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sắc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mẹ</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theo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gian</a:t>
            </a:r>
            <a:r>
              <a:rPr lang="en-US" sz="3200" dirty="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cuối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khổ</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bộc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tâm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trạng</a:t>
            </a:r>
            <a:r>
              <a:rPr lang="en-US" sz="3200" dirty="0">
                <a:latin typeface="Times New Roman" panose="02020603050405020304" pitchFamily="18" charset="0"/>
                <a:cs typeface="Times New Roman" panose="02020603050405020304" pitchFamily="18" charset="0"/>
              </a:rPr>
              <a:t> day </a:t>
            </a:r>
            <a:r>
              <a:rPr lang="en-US" sz="3200" dirty="0" err="1">
                <a:latin typeface="Times New Roman" panose="02020603050405020304" pitchFamily="18" charset="0"/>
                <a:cs typeface="Times New Roman" panose="02020603050405020304" pitchFamily="18" charset="0"/>
              </a:rPr>
              <a:t>dứt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òa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nuối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quê</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dòng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quê</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mẹ</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lâu</a:t>
            </a:r>
            <a:r>
              <a:rPr lang="en-US" sz="3200" dirty="0">
                <a:latin typeface="Times New Roman" panose="02020603050405020304" pitchFamily="18" charset="0"/>
                <a:cs typeface="Times New Roman" panose="02020603050405020304" pitchFamily="18" charset="0"/>
              </a:rPr>
              <a:t>. Qua </a:t>
            </a:r>
            <a:r>
              <a:rPr lang="en-US" sz="3200" dirty="0" err="1">
                <a:latin typeface="Times New Roman" panose="02020603050405020304" pitchFamily="18" charset="0"/>
                <a:cs typeface="Times New Roman" panose="02020603050405020304" pitchFamily="18" charset="0"/>
              </a:rPr>
              <a:t>đây</a:t>
            </a:r>
            <a:r>
              <a:rPr lang="en-US" sz="3200" dirty="0">
                <a:latin typeface="Times New Roman" panose="02020603050405020304" pitchFamily="18" charset="0"/>
                <a:cs typeface="Times New Roman" panose="02020603050405020304" pitchFamily="18" charset="0"/>
              </a:rPr>
              <a:t>, ta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mẹ</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dòng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quê</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ngọn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lửa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lúc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cũng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tim.</a:t>
            </a:r>
            <a:endParaRPr lang="en-US" sz="32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8326211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56747168"/>
              </p:ext>
            </p:extLst>
          </p:nvPr>
        </p:nvGraphicFramePr>
        <p:xfrm>
          <a:off x="526473" y="201168"/>
          <a:ext cx="11102109" cy="6269228"/>
        </p:xfrm>
        <a:graphic>
          <a:graphicData uri="http://schemas.openxmlformats.org/drawingml/2006/table">
            <a:tbl>
              <a:tblPr firstRow="1" firstCol="1" bandRow="1"/>
              <a:tblGrid>
                <a:gridCol w="8383453">
                  <a:extLst>
                    <a:ext uri="{9D8B030D-6E8A-4147-A177-3AD203B41FA5}">
                      <a16:colId xmlns:a16="http://schemas.microsoft.com/office/drawing/2014/main" val="931926093"/>
                    </a:ext>
                  </a:extLst>
                </a:gridCol>
                <a:gridCol w="1255623">
                  <a:extLst>
                    <a:ext uri="{9D8B030D-6E8A-4147-A177-3AD203B41FA5}">
                      <a16:colId xmlns:a16="http://schemas.microsoft.com/office/drawing/2014/main" val="851307451"/>
                    </a:ext>
                  </a:extLst>
                </a:gridCol>
                <a:gridCol w="1463033">
                  <a:extLst>
                    <a:ext uri="{9D8B030D-6E8A-4147-A177-3AD203B41FA5}">
                      <a16:colId xmlns:a16="http://schemas.microsoft.com/office/drawing/2014/main" val="2598767500"/>
                    </a:ext>
                  </a:extLst>
                </a:gridCol>
              </a:tblGrid>
              <a:tr h="865698">
                <a:tc>
                  <a:txBody>
                    <a:bodyPr/>
                    <a:lstStyle/>
                    <a:p>
                      <a:pPr marL="1365885" marR="1357630" algn="ctr">
                        <a:lnSpc>
                          <a:spcPct val="130000"/>
                        </a:lnSpc>
                        <a:spcAft>
                          <a:spcPts val="0"/>
                        </a:spcAft>
                      </a:pP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2800" b="1" spc="-2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dung</a:t>
                      </a:r>
                      <a:r>
                        <a:rPr lang="en-US" sz="2800" b="1" spc="-2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kiểm</a:t>
                      </a:r>
                      <a:r>
                        <a:rPr lang="en-US" sz="2800" b="1" spc="-15"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spc="-25"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tra</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2415">
                        <a:lnSpc>
                          <a:spcPct val="130000"/>
                        </a:lnSpc>
                        <a:spcAft>
                          <a:spcPts val="0"/>
                        </a:spcAft>
                      </a:pPr>
                      <a:r>
                        <a:rPr lang="en-US" sz="2800" b="1" spc="-25">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Đạt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60655" marR="152400" algn="ctr">
                        <a:lnSpc>
                          <a:spcPct val="130000"/>
                        </a:lnSpc>
                        <a:spcAft>
                          <a:spcPts val="0"/>
                        </a:spcAft>
                      </a:pPr>
                      <a:r>
                        <a:rPr lang="en-US" sz="2800" b="1" spc="-2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Chưa</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marL="160655" marR="151765" algn="ctr">
                        <a:lnSpc>
                          <a:spcPct val="130000"/>
                        </a:lnSpc>
                        <a:spcAft>
                          <a:spcPts val="0"/>
                        </a:spcAft>
                      </a:pPr>
                      <a:r>
                        <a:rPr lang="en-US" sz="2800" b="1" spc="-25">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đạt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1001677"/>
                  </a:ext>
                </a:extLst>
              </a:tr>
              <a:tr h="432849">
                <a:tc>
                  <a:txBody>
                    <a:bodyPr/>
                    <a:lstStyle/>
                    <a:p>
                      <a:pPr algn="just">
                        <a:lnSpc>
                          <a:spcPct val="130000"/>
                        </a:lnSpc>
                        <a:spcAft>
                          <a:spcPts val="0"/>
                        </a:spcAft>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5 – 7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0">
                        <a:lnSpc>
                          <a:spcPct val="130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0">
                        <a:lnSpc>
                          <a:spcPct val="130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8444386"/>
                  </a:ext>
                </a:extLst>
              </a:tr>
              <a:tr h="865698">
                <a:tc>
                  <a:txBody>
                    <a:bodyPr/>
                    <a:lstStyle/>
                    <a:p>
                      <a:pPr algn="just">
                        <a:lnSpc>
                          <a:spcPct val="130000"/>
                        </a:lnSpc>
                        <a:spcAft>
                          <a:spcPts val="0"/>
                        </a:spcAft>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0">
                        <a:lnSpc>
                          <a:spcPct val="130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0">
                        <a:lnSpc>
                          <a:spcPct val="130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3108505"/>
                  </a:ext>
                </a:extLst>
              </a:tr>
              <a:tr h="432849">
                <a:tc>
                  <a:txBody>
                    <a:bodyPr/>
                    <a:lstStyle/>
                    <a:p>
                      <a:pPr algn="just">
                        <a:lnSpc>
                          <a:spcPct val="130000"/>
                        </a:lnSpc>
                        <a:spcAft>
                          <a:spcPts val="0"/>
                        </a:spcAft>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0">
                        <a:lnSpc>
                          <a:spcPct val="130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0">
                        <a:lnSpc>
                          <a:spcPct val="130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8919187"/>
                  </a:ext>
                </a:extLst>
              </a:tr>
              <a:tr h="432849">
                <a:tc>
                  <a:txBody>
                    <a:bodyPr/>
                    <a:lstStyle/>
                    <a:p>
                      <a:pPr algn="just">
                        <a:lnSpc>
                          <a:spcPct val="130000"/>
                        </a:lnSpc>
                        <a:spcAft>
                          <a:spcPts val="0"/>
                        </a:spcAft>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0">
                        <a:lnSpc>
                          <a:spcPct val="130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0">
                        <a:lnSpc>
                          <a:spcPct val="130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4372828"/>
                  </a:ext>
                </a:extLst>
              </a:tr>
              <a:tr h="865698">
                <a:tc>
                  <a:txBody>
                    <a:bodyPr/>
                    <a:lstStyle/>
                    <a:p>
                      <a:pPr algn="just">
                        <a:lnSpc>
                          <a:spcPct val="130000"/>
                        </a:lnSpc>
                        <a:spcAft>
                          <a:spcPts val="0"/>
                        </a:spcAft>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trật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0">
                        <a:lnSpc>
                          <a:spcPct val="130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0">
                        <a:lnSpc>
                          <a:spcPct val="130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6523588"/>
                  </a:ext>
                </a:extLst>
              </a:tr>
              <a:tr h="432849">
                <a:tc>
                  <a:txBody>
                    <a:bodyPr/>
                    <a:lstStyle/>
                    <a:p>
                      <a:pPr algn="just">
                        <a:lnSpc>
                          <a:spcPct val="130000"/>
                        </a:lnSpc>
                        <a:spcAft>
                          <a:spcPts val="0"/>
                        </a:spcAft>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so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0">
                        <a:lnSpc>
                          <a:spcPct val="130000"/>
                        </a:lnSpc>
                        <a:spcAft>
                          <a:spcPts val="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0">
                        <a:lnSpc>
                          <a:spcPct val="130000"/>
                        </a:lnSpc>
                        <a:spcAft>
                          <a:spcPts val="0"/>
                        </a:spcAft>
                      </a:pP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969172"/>
                  </a:ext>
                </a:extLst>
              </a:tr>
            </a:tbl>
          </a:graphicData>
        </a:graphic>
      </p:graphicFrame>
    </p:spTree>
    <p:extLst>
      <p:ext uri="{BB962C8B-B14F-4D97-AF65-F5344CB8AC3E}">
        <p14:creationId xmlns:p14="http://schemas.microsoft.com/office/powerpoint/2010/main" val="14793454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pattFill prst="pct50">
          <a:fgClr>
            <a:schemeClr val="accent1"/>
          </a:fgClr>
          <a:bgClr>
            <a:schemeClr val="bg1"/>
          </a:bgClr>
        </a:patt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766CAC-7E79-4878-BD87-045CBA74E49E}"/>
              </a:ext>
            </a:extLst>
          </p:cNvPr>
          <p:cNvSpPr>
            <a:spLocks noGrp="1"/>
          </p:cNvSpPr>
          <p:nvPr>
            <p:ph idx="1"/>
          </p:nvPr>
        </p:nvSpPr>
        <p:spPr>
          <a:xfrm>
            <a:off x="316041" y="157362"/>
            <a:ext cx="11697768" cy="6700638"/>
          </a:xfrm>
          <a:pattFill prst="pct5">
            <a:fgClr>
              <a:schemeClr val="accent1"/>
            </a:fgClr>
            <a:bgClr>
              <a:schemeClr val="bg1"/>
            </a:bgClr>
          </a:pattFill>
        </p:spPr>
        <p:txBody>
          <a:bodyPr>
            <a:noAutofit/>
          </a:bodyPr>
          <a:lstStyle/>
          <a:p>
            <a:pPr marL="0" indent="0" algn="just">
              <a:buNone/>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Nguyễn</a:t>
            </a:r>
            <a:r>
              <a:rPr lang="en-US" sz="3200" dirty="0">
                <a:latin typeface="Times New Roman" panose="02020603050405020304" pitchFamily="18" charset="0"/>
                <a:cs typeface="Times New Roman" panose="02020603050405020304" pitchFamily="18" charset="0"/>
              </a:rPr>
              <a:t> Quang </a:t>
            </a:r>
            <a:r>
              <a:rPr lang="en-US" sz="3200" dirty="0" err="1">
                <a:latin typeface="Times New Roman" panose="02020603050405020304" pitchFamily="18" charset="0"/>
                <a:cs typeface="Times New Roman" panose="02020603050405020304" pitchFamily="18" charset="0"/>
              </a:rPr>
              <a:t>Thiều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sắc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cs typeface="Times New Roman" panose="02020603050405020304" pitchFamily="18" charset="0"/>
              </a:rPr>
              <a:t>đối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mẹ</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quê</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hương</a:t>
            </a:r>
            <a:r>
              <a:rPr lang="en-US" sz="3200" dirty="0">
                <a:latin typeface="Times New Roman" panose="02020603050405020304" pitchFamily="18" charset="0"/>
                <a:cs typeface="Times New Roman" panose="02020603050405020304" pitchFamily="18" charset="0"/>
              </a:rPr>
              <a:t>. Qua </a:t>
            </a:r>
            <a:r>
              <a:rPr lang="en-US" sz="3200" dirty="0" err="1">
                <a:latin typeface="Times New Roman" panose="02020603050405020304" pitchFamily="18" charset="0"/>
                <a:cs typeface="Times New Roman" panose="02020603050405020304" pitchFamily="18" charset="0"/>
              </a:rPr>
              <a:t>khổ</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xúc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nghẹn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trở</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quê</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Mở</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đầu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khổ</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hóa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gũi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dòng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Dòng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gặp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Giờ</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đây</a:t>
            </a:r>
            <a:r>
              <a:rPr lang="en-US" sz="3200"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tác</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giả</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gọi</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tha</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thiết</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như</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thông</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báo</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rằng</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tôi</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đã</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về</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gặp</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lại</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sau</a:t>
            </a:r>
            <a:r>
              <a:rPr lang="en-US" sz="3200" b="1" u="sng" dirty="0">
                <a:latin typeface="Times New Roman" panose="02020603050405020304" pitchFamily="18" charset="0"/>
                <a:cs typeface="Times New Roman" panose="02020603050405020304" pitchFamily="18" charset="0"/>
              </a:rPr>
              <a:t> bao </a:t>
            </a:r>
            <a:r>
              <a:rPr lang="en-US" sz="3200" b="1" u="sng" dirty="0" err="1">
                <a:latin typeface="Times New Roman" panose="02020603050405020304" pitchFamily="18" charset="0"/>
                <a:cs typeface="Times New Roman" panose="02020603050405020304" pitchFamily="18" charset="0"/>
              </a:rPr>
              <a:t>lâu</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xa</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ẩn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Mẹ</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bờ</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khắc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sắc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mẹ</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theo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gian</a:t>
            </a:r>
            <a:r>
              <a:rPr lang="en-US" sz="3200" dirty="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cuối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khổ</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bộc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tâm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trạng</a:t>
            </a:r>
            <a:r>
              <a:rPr lang="en-US" sz="3200" dirty="0">
                <a:latin typeface="Times New Roman" panose="02020603050405020304" pitchFamily="18" charset="0"/>
                <a:cs typeface="Times New Roman" panose="02020603050405020304" pitchFamily="18" charset="0"/>
              </a:rPr>
              <a:t> day </a:t>
            </a:r>
            <a:r>
              <a:rPr lang="en-US" sz="3200" dirty="0" err="1">
                <a:latin typeface="Times New Roman" panose="02020603050405020304" pitchFamily="18" charset="0"/>
                <a:cs typeface="Times New Roman" panose="02020603050405020304" pitchFamily="18" charset="0"/>
              </a:rPr>
              <a:t>dứt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òa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nuối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quê</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dòng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quê</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mẹ</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lâu</a:t>
            </a:r>
            <a:r>
              <a:rPr lang="en-US" sz="3200" dirty="0">
                <a:latin typeface="Times New Roman" panose="02020603050405020304" pitchFamily="18" charset="0"/>
                <a:cs typeface="Times New Roman" panose="02020603050405020304" pitchFamily="18" charset="0"/>
              </a:rPr>
              <a:t>. Qua </a:t>
            </a:r>
            <a:r>
              <a:rPr lang="en-US" sz="3200" dirty="0" err="1">
                <a:latin typeface="Times New Roman" panose="02020603050405020304" pitchFamily="18" charset="0"/>
                <a:cs typeface="Times New Roman" panose="02020603050405020304" pitchFamily="18" charset="0"/>
              </a:rPr>
              <a:t>đây</a:t>
            </a:r>
            <a:r>
              <a:rPr lang="en-US" sz="3200" dirty="0">
                <a:latin typeface="Times New Roman" panose="02020603050405020304" pitchFamily="18" charset="0"/>
                <a:cs typeface="Times New Roman" panose="02020603050405020304" pitchFamily="18" charset="0"/>
              </a:rPr>
              <a:t>, ta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tình</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cảm</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của</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thi</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sĩ</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dành</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cho</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mẹ</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cho</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dòng</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sông</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cho</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quê</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hương</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như</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một</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ngọn</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lửa</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lúc</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nào</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cũng</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rực</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cháy</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trong</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tim</a:t>
            </a:r>
            <a:r>
              <a:rPr lang="en-US" sz="3200" dirty="0" err="1">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925991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7164" y="266700"/>
            <a:ext cx="10825018" cy="6324600"/>
          </a:xfrm>
          <a:prstGeom prst="rect">
            <a:avLst/>
          </a:prstGeom>
        </p:spPr>
      </p:pic>
    </p:spTree>
    <p:extLst>
      <p:ext uri="{BB962C8B-B14F-4D97-AF65-F5344CB8AC3E}">
        <p14:creationId xmlns:p14="http://schemas.microsoft.com/office/powerpoint/2010/main" val="697739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090399" cy="6858000"/>
          </a:xfrm>
        </p:spPr>
      </p:pic>
      <p:sp>
        <p:nvSpPr>
          <p:cNvPr id="3" name="Rectangle 2"/>
          <p:cNvSpPr/>
          <p:nvPr/>
        </p:nvSpPr>
        <p:spPr>
          <a:xfrm>
            <a:off x="549563" y="471927"/>
            <a:ext cx="11092873" cy="596574"/>
          </a:xfrm>
          <a:prstGeom prst="rect">
            <a:avLst/>
          </a:prstGeom>
        </p:spPr>
        <p:txBody>
          <a:bodyPr wrap="square">
            <a:spAutoFit/>
          </a:bodyPr>
          <a:lstStyle/>
          <a:p>
            <a:pPr algn="just">
              <a:lnSpc>
                <a:spcPct val="130000"/>
              </a:lnSpc>
              <a:spcAft>
                <a:spcPts val="0"/>
              </a:spcAft>
              <a:tabLst>
                <a:tab pos="90170" algn="l"/>
              </a:tabLst>
            </a:pPr>
            <a:r>
              <a:rPr lang="en-US" sz="2800" b="1" dirty="0">
                <a:solidFill>
                  <a:srgbClr val="0D0D0D"/>
                </a:solidFill>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
        <p:nvSpPr>
          <p:cNvPr id="5" name="Rectangle 4"/>
          <p:cNvSpPr/>
          <p:nvPr/>
        </p:nvSpPr>
        <p:spPr>
          <a:xfrm>
            <a:off x="1385455" y="2147368"/>
            <a:ext cx="9800935" cy="1877437"/>
          </a:xfrm>
          <a:prstGeom prst="rect">
            <a:avLst/>
          </a:prstGeom>
        </p:spPr>
        <p:txBody>
          <a:bodyPr wrap="square">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HƯỚNG DẪN VỀ NHÀ:</a:t>
            </a:r>
            <a:endParaRPr lang="en-US" sz="3200" dirty="0">
              <a:solidFill>
                <a:srgbClr val="FF0000"/>
              </a:solidFill>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Viết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bài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nghị</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luận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về</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một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phẩm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thơ</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3072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510659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AutoShape 2" descr="hình nền thỏi và đồng tiền vàng – Gold | Hình nền, Vàng, Hìn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Nhân hóa"/>
          <p:cNvSpPr/>
          <p:nvPr/>
        </p:nvSpPr>
        <p:spPr>
          <a:xfrm>
            <a:off x="6081977" y="4833028"/>
            <a:ext cx="4906798" cy="770816"/>
          </a:xfrm>
          <a:prstGeom prst="rect">
            <a:avLst/>
          </a:prstGeom>
          <a:solidFill>
            <a:schemeClr val="accent2">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dirty="0">
                <a:solidFill>
                  <a:schemeClr val="tx1"/>
                </a:solidFill>
                <a:latin typeface="+mj-lt"/>
              </a:rPr>
              <a:t>D. Nhân hóa</a:t>
            </a:r>
            <a:endParaRPr lang="en-US" sz="3200" dirty="0">
              <a:solidFill>
                <a:schemeClr val="tx1"/>
              </a:solidFill>
              <a:latin typeface="+mj-lt"/>
            </a:endParaRPr>
          </a:p>
        </p:txBody>
      </p:sp>
      <p:sp>
        <p:nvSpPr>
          <p:cNvPr id="5" name="Snip Diagonal Corner Rectangle 4"/>
          <p:cNvSpPr/>
          <p:nvPr/>
        </p:nvSpPr>
        <p:spPr>
          <a:xfrm>
            <a:off x="1061582" y="639492"/>
            <a:ext cx="9927193" cy="1772563"/>
          </a:xfrm>
          <a:prstGeom prst="snip2DiagRect">
            <a:avLst/>
          </a:prstGeom>
          <a:solidFill>
            <a:schemeClr val="tx2">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dirty="0">
                <a:solidFill>
                  <a:schemeClr val="tx1"/>
                </a:solidFill>
                <a:latin typeface="+mj-lt"/>
              </a:rPr>
              <a:t>Câu 1</a:t>
            </a:r>
            <a:r>
              <a:rPr lang="vi-VN" sz="3200" dirty="0">
                <a:solidFill>
                  <a:schemeClr val="tx1"/>
                </a:solidFill>
                <a:latin typeface="+mj-lt"/>
              </a:rPr>
              <a:t>. Gọi tên sự vật, hiện tượng này bằng tên sự vật, hiện tượng khác có nét tương cận với nó là biện pháp tu từ gì ?  </a:t>
            </a:r>
            <a:endParaRPr lang="en-US" sz="3200" dirty="0">
              <a:solidFill>
                <a:schemeClr val="tx1"/>
              </a:solidFill>
              <a:latin typeface="+mj-lt"/>
            </a:endParaRPr>
          </a:p>
        </p:txBody>
      </p:sp>
      <p:sp>
        <p:nvSpPr>
          <p:cNvPr id="6" name="Ẩn dụ"/>
          <p:cNvSpPr/>
          <p:nvPr/>
        </p:nvSpPr>
        <p:spPr>
          <a:xfrm>
            <a:off x="6081977" y="3857227"/>
            <a:ext cx="4906798" cy="770816"/>
          </a:xfrm>
          <a:prstGeom prst="rect">
            <a:avLst/>
          </a:prstGeom>
          <a:solidFill>
            <a:schemeClr val="accent2">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dirty="0">
                <a:solidFill>
                  <a:schemeClr val="tx1"/>
                </a:solidFill>
                <a:latin typeface="+mj-lt"/>
              </a:rPr>
              <a:t>B. </a:t>
            </a:r>
            <a:r>
              <a:rPr lang="vi-VN" sz="3200">
                <a:solidFill>
                  <a:schemeClr val="tx1"/>
                </a:solidFill>
                <a:latin typeface="+mj-lt"/>
              </a:rPr>
              <a:t>Ẩn dụ</a:t>
            </a:r>
            <a:endParaRPr lang="vi-VN" sz="3200" dirty="0">
              <a:solidFill>
                <a:schemeClr val="tx1"/>
              </a:solidFill>
              <a:latin typeface="+mj-lt"/>
            </a:endParaRPr>
          </a:p>
        </p:txBody>
      </p:sp>
      <p:sp>
        <p:nvSpPr>
          <p:cNvPr id="7" name="Hoán dụ"/>
          <p:cNvSpPr/>
          <p:nvPr/>
        </p:nvSpPr>
        <p:spPr>
          <a:xfrm>
            <a:off x="1061582" y="4833028"/>
            <a:ext cx="4906798" cy="770816"/>
          </a:xfrm>
          <a:prstGeom prst="rect">
            <a:avLst/>
          </a:prstGeom>
          <a:solidFill>
            <a:schemeClr val="accent2">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dirty="0">
                <a:solidFill>
                  <a:schemeClr val="tx1"/>
                </a:solidFill>
                <a:latin typeface="+mj-lt"/>
              </a:rPr>
              <a:t>C. </a:t>
            </a:r>
            <a:r>
              <a:rPr lang="vi-VN" sz="3200">
                <a:solidFill>
                  <a:schemeClr val="tx1"/>
                </a:solidFill>
                <a:latin typeface="+mj-lt"/>
              </a:rPr>
              <a:t>Hoán dụ</a:t>
            </a:r>
            <a:endParaRPr lang="vi-VN" sz="3200" dirty="0">
              <a:solidFill>
                <a:schemeClr val="tx1"/>
              </a:solidFill>
              <a:latin typeface="+mj-lt"/>
            </a:endParaRPr>
          </a:p>
        </p:txBody>
      </p:sp>
      <p:sp>
        <p:nvSpPr>
          <p:cNvPr id="8" name="So sánh"/>
          <p:cNvSpPr/>
          <p:nvPr/>
        </p:nvSpPr>
        <p:spPr>
          <a:xfrm>
            <a:off x="1061582" y="3882702"/>
            <a:ext cx="4906798" cy="770816"/>
          </a:xfrm>
          <a:prstGeom prst="rect">
            <a:avLst/>
          </a:prstGeom>
          <a:solidFill>
            <a:schemeClr val="accent2">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vi-VN" sz="3200" dirty="0">
                <a:solidFill>
                  <a:schemeClr val="tx1"/>
                </a:solidFill>
                <a:latin typeface="+mj-lt"/>
              </a:rPr>
              <a:t>A. So sánh</a:t>
            </a:r>
            <a:endParaRPr kumimoji="0" lang="vi-VN" sz="6000" b="0" i="0" u="none" strike="noStrike" kern="1200" cap="none" spc="0" normalizeH="0" baseline="0" noProof="0" dirty="0">
              <a:ln>
                <a:noFill/>
              </a:ln>
              <a:solidFill>
                <a:prstClr val="black"/>
              </a:solidFill>
              <a:effectLst/>
              <a:uLnTx/>
              <a:uFillTx/>
              <a:latin typeface="+mj-lt"/>
              <a:cs typeface="Times New Roman" pitchFamily="18" charset="0"/>
            </a:endParaRPr>
          </a:p>
        </p:txBody>
      </p:sp>
    </p:spTree>
    <p:extLst>
      <p:ext uri="{BB962C8B-B14F-4D97-AF65-F5344CB8AC3E}">
        <p14:creationId xmlns:p14="http://schemas.microsoft.com/office/powerpoint/2010/main" val="4775636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1" presetClass="emph" presetSubtype="2" fill="hold" nodeType="clickEffect">
                                  <p:stCondLst>
                                    <p:cond delay="0"/>
                                  </p:stCondLst>
                                  <p:childTnLst>
                                    <p:animClr clrSpc="rgb" dir="cw">
                                      <p:cBhvr>
                                        <p:cTn id="14" dur="2000" fill="hold"/>
                                        <p:tgtEl>
                                          <p:spTgt spid="7"/>
                                        </p:tgtEl>
                                        <p:attrNameLst>
                                          <p:attrName>fillcolor</p:attrName>
                                        </p:attrNameLst>
                                      </p:cBhvr>
                                      <p:to>
                                        <a:srgbClr val="00B050"/>
                                      </p:to>
                                    </p:animClr>
                                    <p:set>
                                      <p:cBhvr>
                                        <p:cTn id="15" dur="2000" fill="hold"/>
                                        <p:tgtEl>
                                          <p:spTgt spid="7"/>
                                        </p:tgtEl>
                                        <p:attrNameLst>
                                          <p:attrName>fill.type</p:attrName>
                                        </p:attrNameLst>
                                      </p:cBhvr>
                                      <p:to>
                                        <p:strVal val="solid"/>
                                      </p:to>
                                    </p:set>
                                    <p:set>
                                      <p:cBhvr>
                                        <p:cTn id="16" dur="2000" fill="hold"/>
                                        <p:tgtEl>
                                          <p:spTgt spid="7"/>
                                        </p:tgtEl>
                                        <p:attrNameLst>
                                          <p:attrName>fill.on</p:attrName>
                                        </p:attrNameLst>
                                      </p:cBhvr>
                                      <p:to>
                                        <p:strVal val="true"/>
                                      </p:to>
                                    </p:set>
                                  </p:childTnLst>
                                  <p:subTnLst>
                                    <p:audio>
                                      <p:cMediaNode>
                                        <p:cTn display="0" masterRel="sameClick">
                                          <p:stCondLst>
                                            <p:cond evt="begin" delay="0">
                                              <p:tn val="13"/>
                                            </p:cond>
                                          </p:stCondLst>
                                          <p:endCondLst>
                                            <p:cond evt="onStopAudio" delay="0">
                                              <p:tgtEl>
                                                <p:sldTgt/>
                                              </p:tgtEl>
                                            </p:cond>
                                          </p:endCondLst>
                                        </p:cTn>
                                        <p:tgtEl>
                                          <p:sndTgt r:embed="rId2" name="Am_thanh_tra_loi_Dung_chinh_xac-www_tiengdong_com.wav"/>
                                        </p:tgtEl>
                                      </p:cMediaNode>
                                    </p:audio>
                                  </p:subTnLst>
                                </p:cTn>
                              </p:par>
                            </p:childTnLst>
                          </p:cTn>
                        </p:par>
                      </p:childTnLst>
                    </p:cTn>
                  </p:par>
                </p:childTnLst>
              </p:cTn>
              <p:nextCondLst>
                <p:cond evt="onClick" delay="0">
                  <p:tgtEl>
                    <p:spTgt spid="7"/>
                  </p:tgtEl>
                </p:cond>
              </p:nextCondLst>
            </p:seq>
            <p:seq concurrent="1" nextAc="seek">
              <p:cTn id="17" restart="whenNotActive" fill="hold" evtFilter="cancelBubble" nodeType="interactiveSeq">
                <p:stCondLst>
                  <p:cond evt="onClick" delay="0">
                    <p:tgtEl>
                      <p:spTgt spid="8"/>
                    </p:tgtEl>
                  </p:cond>
                </p:stCondLst>
                <p:endSync evt="end" delay="0">
                  <p:rtn val="all"/>
                </p:endSync>
                <p:childTnLst>
                  <p:par>
                    <p:cTn id="18" fill="hold">
                      <p:stCondLst>
                        <p:cond delay="0"/>
                      </p:stCondLst>
                      <p:childTnLst>
                        <p:par>
                          <p:cTn id="19" fill="hold">
                            <p:stCondLst>
                              <p:cond delay="0"/>
                            </p:stCondLst>
                            <p:childTnLst>
                              <p:par>
                                <p:cTn id="20" presetID="1" presetClass="emph" presetSubtype="2" fill="hold" nodeType="clickEffect">
                                  <p:stCondLst>
                                    <p:cond delay="0"/>
                                  </p:stCondLst>
                                  <p:childTnLst>
                                    <p:animClr clrSpc="rgb" dir="cw">
                                      <p:cBhvr>
                                        <p:cTn id="21" dur="500" fill="hold"/>
                                        <p:tgtEl>
                                          <p:spTgt spid="8"/>
                                        </p:tgtEl>
                                        <p:attrNameLst>
                                          <p:attrName>fillcolor</p:attrName>
                                        </p:attrNameLst>
                                      </p:cBhvr>
                                      <p:to>
                                        <a:srgbClr val="C00000"/>
                                      </p:to>
                                    </p:animClr>
                                    <p:set>
                                      <p:cBhvr>
                                        <p:cTn id="22" dur="500" fill="hold"/>
                                        <p:tgtEl>
                                          <p:spTgt spid="8"/>
                                        </p:tgtEl>
                                        <p:attrNameLst>
                                          <p:attrName>fill.type</p:attrName>
                                        </p:attrNameLst>
                                      </p:cBhvr>
                                      <p:to>
                                        <p:strVal val="solid"/>
                                      </p:to>
                                    </p:set>
                                    <p:set>
                                      <p:cBhvr>
                                        <p:cTn id="23" dur="500" fill="hold"/>
                                        <p:tgtEl>
                                          <p:spTgt spid="8"/>
                                        </p:tgtEl>
                                        <p:attrNameLst>
                                          <p:attrName>fill.on</p:attrName>
                                        </p:attrNameLst>
                                      </p:cBhvr>
                                      <p:to>
                                        <p:strVal val="true"/>
                                      </p:to>
                                    </p:set>
                                  </p:childTnLst>
                                  <p:subTnLst>
                                    <p:audio>
                                      <p:cMediaNode>
                                        <p:cTn display="0" masterRel="sameClick">
                                          <p:stCondLst>
                                            <p:cond evt="begin" delay="0">
                                              <p:tn val="20"/>
                                            </p:cond>
                                          </p:stCondLst>
                                          <p:endCondLst>
                                            <p:cond evt="onStopAudio" delay="0">
                                              <p:tgtEl>
                                                <p:sldTgt/>
                                              </p:tgtEl>
                                            </p:cond>
                                          </p:endCondLst>
                                        </p:cTn>
                                        <p:tgtEl>
                                          <p:sndTgt r:embed="rId3" name="tieng_bao_sai-www_tiengdong_com.wav"/>
                                        </p:tgtEl>
                                      </p:cMediaNode>
                                    </p:audio>
                                  </p:subTnLst>
                                </p:cTn>
                              </p:par>
                            </p:childTnLst>
                          </p:cTn>
                        </p:par>
                      </p:childTnLst>
                    </p:cTn>
                  </p:par>
                </p:childTnLst>
              </p:cTn>
              <p:nextCondLst>
                <p:cond evt="onClick" delay="0">
                  <p:tgtEl>
                    <p:spTgt spid="8"/>
                  </p:tgtEl>
                </p:cond>
              </p:nextCondLst>
            </p:seq>
            <p:seq concurrent="1" nextAc="seek">
              <p:cTn id="24" restart="whenNotActive" fill="hold" evtFilter="cancelBubble" nodeType="interactiveSeq">
                <p:stCondLst>
                  <p:cond evt="onClick" delay="0">
                    <p:tgtEl>
                      <p:spTgt spid="6"/>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6"/>
                                        </p:tgtEl>
                                        <p:attrNameLst>
                                          <p:attrName>fillcolor</p:attrName>
                                        </p:attrNameLst>
                                      </p:cBhvr>
                                      <p:to>
                                        <a:srgbClr val="C00000"/>
                                      </p:to>
                                    </p:animClr>
                                    <p:set>
                                      <p:cBhvr>
                                        <p:cTn id="29" dur="500" fill="hold"/>
                                        <p:tgtEl>
                                          <p:spTgt spid="6"/>
                                        </p:tgtEl>
                                        <p:attrNameLst>
                                          <p:attrName>fill.type</p:attrName>
                                        </p:attrNameLst>
                                      </p:cBhvr>
                                      <p:to>
                                        <p:strVal val="solid"/>
                                      </p:to>
                                    </p:set>
                                    <p:set>
                                      <p:cBhvr>
                                        <p:cTn id="30" dur="500" fill="hold"/>
                                        <p:tgtEl>
                                          <p:spTgt spid="6"/>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3" name="tieng_bao_sai-www_tiengdong_com.wav"/>
                                        </p:tgtEl>
                                      </p:cMediaNode>
                                    </p:audio>
                                  </p:subTnLst>
                                </p:cTn>
                              </p:par>
                            </p:childTnLst>
                          </p:cTn>
                        </p:par>
                      </p:childTnLst>
                    </p:cTn>
                  </p:par>
                </p:childTnLst>
              </p:cTn>
              <p:nextCondLst>
                <p:cond evt="onClick" delay="0">
                  <p:tgtEl>
                    <p:spTgt spid="6"/>
                  </p:tgtEl>
                </p:cond>
              </p:nextCondLst>
            </p:seq>
            <p:seq concurrent="1" nextAc="seek">
              <p:cTn id="31" restart="whenNotActive" fill="hold" evtFilter="cancelBubble" nodeType="interactiveSeq">
                <p:stCondLst>
                  <p:cond evt="onClick" delay="0">
                    <p:tgtEl>
                      <p:spTgt spid="4"/>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500" fill="hold"/>
                                        <p:tgtEl>
                                          <p:spTgt spid="4"/>
                                        </p:tgtEl>
                                        <p:attrNameLst>
                                          <p:attrName>fillcolor</p:attrName>
                                        </p:attrNameLst>
                                      </p:cBhvr>
                                      <p:to>
                                        <a:srgbClr val="C00000"/>
                                      </p:to>
                                    </p:animClr>
                                    <p:set>
                                      <p:cBhvr>
                                        <p:cTn id="36" dur="500" fill="hold"/>
                                        <p:tgtEl>
                                          <p:spTgt spid="4"/>
                                        </p:tgtEl>
                                        <p:attrNameLst>
                                          <p:attrName>fill.type</p:attrName>
                                        </p:attrNameLst>
                                      </p:cBhvr>
                                      <p:to>
                                        <p:strVal val="solid"/>
                                      </p:to>
                                    </p:set>
                                    <p:set>
                                      <p:cBhvr>
                                        <p:cTn id="37" dur="500" fill="hold"/>
                                        <p:tgtEl>
                                          <p:spTgt spid="4"/>
                                        </p:tgtEl>
                                        <p:attrNameLst>
                                          <p:attrName>fill.on</p:attrName>
                                        </p:attrNameLst>
                                      </p:cBhvr>
                                      <p:to>
                                        <p:strVal val="true"/>
                                      </p:to>
                                    </p:set>
                                  </p:childTnLst>
                                  <p:subTnLst>
                                    <p:audio>
                                      <p:cMediaNode>
                                        <p:cTn display="0" masterRel="sameClick">
                                          <p:stCondLst>
                                            <p:cond evt="begin" delay="0">
                                              <p:tn val="34"/>
                                            </p:cond>
                                          </p:stCondLst>
                                          <p:endCondLst>
                                            <p:cond evt="onStopAudio" delay="0">
                                              <p:tgtEl>
                                                <p:sldTgt/>
                                              </p:tgtEl>
                                            </p:cond>
                                          </p:endCondLst>
                                        </p:cTn>
                                        <p:tgtEl>
                                          <p:sndTgt r:embed="rId3" name="tieng_bao_sai-www_tiengdong_com.wav"/>
                                        </p:tgtEl>
                                      </p:cMediaNode>
                                    </p:audio>
                                  </p:subTnLst>
                                </p:cTn>
                              </p:par>
                            </p:childTnLst>
                          </p:cTn>
                        </p:par>
                      </p:childTnLst>
                    </p:cTn>
                  </p:par>
                </p:childTnLst>
              </p:cTn>
              <p:nextCondLst>
                <p:cond evt="onClick" delay="0">
                  <p:tgtEl>
                    <p:spTgt spid="4"/>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AutoShape 2" descr="hình nền thỏi và đồng tiền vàng – Gold | Hình nền, Vàng, Hìn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Snip Diagonal Corner Rectangle 3"/>
          <p:cNvSpPr/>
          <p:nvPr/>
        </p:nvSpPr>
        <p:spPr>
          <a:xfrm>
            <a:off x="1118380" y="587863"/>
            <a:ext cx="9927193" cy="1772563"/>
          </a:xfrm>
          <a:prstGeom prst="snip2DiagRect">
            <a:avLst/>
          </a:prstGeom>
          <a:solidFill>
            <a:schemeClr val="accent5">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dirty="0">
                <a:solidFill>
                  <a:schemeClr val="tx1"/>
                </a:solidFill>
                <a:latin typeface="+mj-lt"/>
              </a:rPr>
              <a:t>Câu 2</a:t>
            </a:r>
            <a:r>
              <a:rPr lang="vi-VN" sz="3200" dirty="0">
                <a:solidFill>
                  <a:schemeClr val="tx1"/>
                </a:solidFill>
                <a:latin typeface="+mj-lt"/>
              </a:rPr>
              <a:t>. Gọi tên sự vật, hiện tượng này bằng tên sự vật, hiện tượng khác có nét tương đồng với nó là biện pháp tu từ gì ?  </a:t>
            </a:r>
            <a:endParaRPr lang="en-US" sz="3200" dirty="0">
              <a:solidFill>
                <a:schemeClr val="tx1"/>
              </a:solidFill>
              <a:latin typeface="+mj-lt"/>
            </a:endParaRPr>
          </a:p>
        </p:txBody>
      </p:sp>
      <p:sp>
        <p:nvSpPr>
          <p:cNvPr id="5" name="Rectangle 4"/>
          <p:cNvSpPr/>
          <p:nvPr/>
        </p:nvSpPr>
        <p:spPr>
          <a:xfrm>
            <a:off x="1061582" y="3903559"/>
            <a:ext cx="4906798" cy="770816"/>
          </a:xfrm>
          <a:prstGeom prst="rect">
            <a:avLst/>
          </a:prstGeom>
          <a:solidFill>
            <a:schemeClr val="accent2">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vi-VN" sz="3200" dirty="0">
                <a:solidFill>
                  <a:schemeClr val="tx1"/>
                </a:solidFill>
                <a:latin typeface="+mj-lt"/>
              </a:rPr>
              <a:t>A. So sánh</a:t>
            </a:r>
            <a:endParaRPr kumimoji="0" lang="vi-VN" sz="6000" b="0" i="0" u="none" strike="noStrike" kern="1200" cap="none" spc="0" normalizeH="0" baseline="0" noProof="0" dirty="0">
              <a:ln>
                <a:noFill/>
              </a:ln>
              <a:solidFill>
                <a:prstClr val="black"/>
              </a:solidFill>
              <a:effectLst/>
              <a:uLnTx/>
              <a:uFillTx/>
              <a:latin typeface="+mj-lt"/>
              <a:cs typeface="Times New Roman" pitchFamily="18" charset="0"/>
            </a:endParaRPr>
          </a:p>
        </p:txBody>
      </p:sp>
      <p:sp>
        <p:nvSpPr>
          <p:cNvPr id="6" name="Rectangle 5"/>
          <p:cNvSpPr/>
          <p:nvPr/>
        </p:nvSpPr>
        <p:spPr>
          <a:xfrm>
            <a:off x="6081977" y="3907748"/>
            <a:ext cx="4906798" cy="770816"/>
          </a:xfrm>
          <a:prstGeom prst="rect">
            <a:avLst/>
          </a:prstGeom>
          <a:solidFill>
            <a:schemeClr val="accent2">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dirty="0">
                <a:solidFill>
                  <a:schemeClr val="tx1"/>
                </a:solidFill>
                <a:latin typeface="+mj-lt"/>
              </a:rPr>
              <a:t>B. Ẩn dụ</a:t>
            </a:r>
          </a:p>
        </p:txBody>
      </p:sp>
      <p:sp>
        <p:nvSpPr>
          <p:cNvPr id="7" name="Rectangle 6"/>
          <p:cNvSpPr/>
          <p:nvPr/>
        </p:nvSpPr>
        <p:spPr>
          <a:xfrm>
            <a:off x="1061582" y="4891054"/>
            <a:ext cx="4906798" cy="770816"/>
          </a:xfrm>
          <a:prstGeom prst="rect">
            <a:avLst/>
          </a:prstGeom>
          <a:solidFill>
            <a:schemeClr val="accent2">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dirty="0">
                <a:solidFill>
                  <a:schemeClr val="tx1"/>
                </a:solidFill>
                <a:latin typeface="+mj-lt"/>
              </a:rPr>
              <a:t>C. </a:t>
            </a:r>
            <a:r>
              <a:rPr lang="vi-VN" sz="3200">
                <a:solidFill>
                  <a:schemeClr val="tx1"/>
                </a:solidFill>
                <a:latin typeface="+mj-lt"/>
              </a:rPr>
              <a:t>Hoán dụ</a:t>
            </a:r>
            <a:endParaRPr lang="vi-VN" sz="3200" dirty="0">
              <a:solidFill>
                <a:schemeClr val="tx1"/>
              </a:solidFill>
              <a:latin typeface="+mj-lt"/>
            </a:endParaRPr>
          </a:p>
        </p:txBody>
      </p:sp>
      <p:sp>
        <p:nvSpPr>
          <p:cNvPr id="8" name="Rectangle 7"/>
          <p:cNvSpPr/>
          <p:nvPr/>
        </p:nvSpPr>
        <p:spPr>
          <a:xfrm>
            <a:off x="6081977" y="4895243"/>
            <a:ext cx="4906798" cy="770816"/>
          </a:xfrm>
          <a:prstGeom prst="rect">
            <a:avLst/>
          </a:prstGeom>
          <a:solidFill>
            <a:schemeClr val="accent2">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dirty="0">
                <a:solidFill>
                  <a:schemeClr val="tx1"/>
                </a:solidFill>
                <a:latin typeface="+mj-lt"/>
              </a:rPr>
              <a:t>D. Nhân hóa</a:t>
            </a:r>
            <a:endParaRPr lang="en-US" sz="3200" dirty="0">
              <a:solidFill>
                <a:schemeClr val="tx1"/>
              </a:solidFill>
              <a:latin typeface="+mj-lt"/>
            </a:endParaRPr>
          </a:p>
        </p:txBody>
      </p:sp>
    </p:spTree>
    <p:extLst>
      <p:ext uri="{BB962C8B-B14F-4D97-AF65-F5344CB8AC3E}">
        <p14:creationId xmlns:p14="http://schemas.microsoft.com/office/powerpoint/2010/main" val="4036286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6"/>
                    </p:tgtEl>
                  </p:cond>
                </p:stCondLst>
                <p:endSync evt="end" delay="0">
                  <p:rtn val="all"/>
                </p:endSync>
                <p:childTnLst>
                  <p:par>
                    <p:cTn id="11" fill="hold">
                      <p:stCondLst>
                        <p:cond delay="0"/>
                      </p:stCondLst>
                      <p:childTnLst>
                        <p:par>
                          <p:cTn id="12" fill="hold">
                            <p:stCondLst>
                              <p:cond delay="0"/>
                            </p:stCondLst>
                            <p:childTnLst>
                              <p:par>
                                <p:cTn id="13" presetID="1" presetClass="emph" presetSubtype="2" fill="hold" nodeType="clickEffect">
                                  <p:stCondLst>
                                    <p:cond delay="0"/>
                                  </p:stCondLst>
                                  <p:childTnLst>
                                    <p:animClr clrSpc="rgb" dir="cw">
                                      <p:cBhvr>
                                        <p:cTn id="14" dur="2000" fill="hold"/>
                                        <p:tgtEl>
                                          <p:spTgt spid="6"/>
                                        </p:tgtEl>
                                        <p:attrNameLst>
                                          <p:attrName>fillcolor</p:attrName>
                                        </p:attrNameLst>
                                      </p:cBhvr>
                                      <p:to>
                                        <a:srgbClr val="00B050"/>
                                      </p:to>
                                    </p:animClr>
                                    <p:set>
                                      <p:cBhvr>
                                        <p:cTn id="15" dur="2000" fill="hold"/>
                                        <p:tgtEl>
                                          <p:spTgt spid="6"/>
                                        </p:tgtEl>
                                        <p:attrNameLst>
                                          <p:attrName>fill.type</p:attrName>
                                        </p:attrNameLst>
                                      </p:cBhvr>
                                      <p:to>
                                        <p:strVal val="solid"/>
                                      </p:to>
                                    </p:set>
                                    <p:set>
                                      <p:cBhvr>
                                        <p:cTn id="16" dur="2000" fill="hold"/>
                                        <p:tgtEl>
                                          <p:spTgt spid="6"/>
                                        </p:tgtEl>
                                        <p:attrNameLst>
                                          <p:attrName>fill.on</p:attrName>
                                        </p:attrNameLst>
                                      </p:cBhvr>
                                      <p:to>
                                        <p:strVal val="true"/>
                                      </p:to>
                                    </p:set>
                                  </p:childTnLst>
                                  <p:subTnLst>
                                    <p:audio>
                                      <p:cMediaNode>
                                        <p:cTn display="0" masterRel="sameClick">
                                          <p:stCondLst>
                                            <p:cond evt="begin" delay="0">
                                              <p:tn val="13"/>
                                            </p:cond>
                                          </p:stCondLst>
                                          <p:endCondLst>
                                            <p:cond evt="onStopAudio" delay="0">
                                              <p:tgtEl>
                                                <p:sldTgt/>
                                              </p:tgtEl>
                                            </p:cond>
                                          </p:endCondLst>
                                        </p:cTn>
                                        <p:tgtEl>
                                          <p:sndTgt r:embed="rId2" name="Am_thanh_tra_loi_Dung_chinh_xac-www_tiengdong_com.wav"/>
                                        </p:tgtEl>
                                      </p:cMediaNode>
                                    </p:audio>
                                  </p:subTnLst>
                                </p:cTn>
                              </p:par>
                            </p:childTnLst>
                          </p:cTn>
                        </p:par>
                      </p:childTnLst>
                    </p:cTn>
                  </p:par>
                </p:childTnLst>
              </p:cTn>
              <p:nextCondLst>
                <p:cond evt="onClick" delay="0">
                  <p:tgtEl>
                    <p:spTgt spid="6"/>
                  </p:tgtEl>
                </p:cond>
              </p:nextCondLst>
            </p:seq>
            <p:seq concurrent="1" nextAc="seek">
              <p:cTn id="17" restart="whenNotActive" fill="hold" evtFilter="cancelBubble" nodeType="interactiveSeq">
                <p:stCondLst>
                  <p:cond evt="onClick" delay="0">
                    <p:tgtEl>
                      <p:spTgt spid="5"/>
                    </p:tgtEl>
                  </p:cond>
                </p:stCondLst>
                <p:endSync evt="end" delay="0">
                  <p:rtn val="all"/>
                </p:endSync>
                <p:childTnLst>
                  <p:par>
                    <p:cTn id="18" fill="hold">
                      <p:stCondLst>
                        <p:cond delay="0"/>
                      </p:stCondLst>
                      <p:childTnLst>
                        <p:par>
                          <p:cTn id="19" fill="hold">
                            <p:stCondLst>
                              <p:cond delay="0"/>
                            </p:stCondLst>
                            <p:childTnLst>
                              <p:par>
                                <p:cTn id="20" presetID="1" presetClass="emph" presetSubtype="2" fill="hold" nodeType="clickEffect">
                                  <p:stCondLst>
                                    <p:cond delay="0"/>
                                  </p:stCondLst>
                                  <p:childTnLst>
                                    <p:animClr clrSpc="rgb" dir="cw">
                                      <p:cBhvr>
                                        <p:cTn id="21" dur="2000" fill="hold"/>
                                        <p:tgtEl>
                                          <p:spTgt spid="5"/>
                                        </p:tgtEl>
                                        <p:attrNameLst>
                                          <p:attrName>fillcolor</p:attrName>
                                        </p:attrNameLst>
                                      </p:cBhvr>
                                      <p:to>
                                        <a:srgbClr val="FF0000"/>
                                      </p:to>
                                    </p:animClr>
                                    <p:set>
                                      <p:cBhvr>
                                        <p:cTn id="22" dur="2000" fill="hold"/>
                                        <p:tgtEl>
                                          <p:spTgt spid="5"/>
                                        </p:tgtEl>
                                        <p:attrNameLst>
                                          <p:attrName>fill.type</p:attrName>
                                        </p:attrNameLst>
                                      </p:cBhvr>
                                      <p:to>
                                        <p:strVal val="solid"/>
                                      </p:to>
                                    </p:set>
                                    <p:set>
                                      <p:cBhvr>
                                        <p:cTn id="23" dur="2000" fill="hold"/>
                                        <p:tgtEl>
                                          <p:spTgt spid="5"/>
                                        </p:tgtEl>
                                        <p:attrNameLst>
                                          <p:attrName>fill.on</p:attrName>
                                        </p:attrNameLst>
                                      </p:cBhvr>
                                      <p:to>
                                        <p:strVal val="true"/>
                                      </p:to>
                                    </p:set>
                                  </p:childTnLst>
                                  <p:subTnLst>
                                    <p:audio>
                                      <p:cMediaNode>
                                        <p:cTn display="0" masterRel="sameClick">
                                          <p:stCondLst>
                                            <p:cond evt="begin" delay="0">
                                              <p:tn val="20"/>
                                            </p:cond>
                                          </p:stCondLst>
                                          <p:endCondLst>
                                            <p:cond evt="onStopAudio" delay="0">
                                              <p:tgtEl>
                                                <p:sldTgt/>
                                              </p:tgtEl>
                                            </p:cond>
                                          </p:endCondLst>
                                        </p:cTn>
                                        <p:tgtEl>
                                          <p:sndTgt r:embed="rId3" name="tieng_bao_sai-www_tiengdong_com.wav"/>
                                        </p:tgtEl>
                                      </p:cMediaNode>
                                    </p:audio>
                                  </p:subTnLst>
                                </p:cTn>
                              </p:par>
                            </p:childTnLst>
                          </p:cTn>
                        </p:par>
                      </p:childTnLst>
                    </p:cTn>
                  </p:par>
                </p:childTnLst>
              </p:cTn>
              <p:nextCondLst>
                <p:cond evt="onClick" delay="0">
                  <p:tgtEl>
                    <p:spTgt spid="5"/>
                  </p:tgtEl>
                </p:cond>
              </p:nextCondLst>
            </p:seq>
            <p:seq concurrent="1" nextAc="seek">
              <p:cTn id="24" restart="whenNotActive" fill="hold" evtFilter="cancelBubble" nodeType="interactiveSeq">
                <p:stCondLst>
                  <p:cond evt="onClick" delay="0">
                    <p:tgtEl>
                      <p:spTgt spid="7"/>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7"/>
                                        </p:tgtEl>
                                        <p:attrNameLst>
                                          <p:attrName>fillcolor</p:attrName>
                                        </p:attrNameLst>
                                      </p:cBhvr>
                                      <p:to>
                                        <a:srgbClr val="FF0000"/>
                                      </p:to>
                                    </p:animClr>
                                    <p:set>
                                      <p:cBhvr>
                                        <p:cTn id="29" dur="2000" fill="hold"/>
                                        <p:tgtEl>
                                          <p:spTgt spid="7"/>
                                        </p:tgtEl>
                                        <p:attrNameLst>
                                          <p:attrName>fill.type</p:attrName>
                                        </p:attrNameLst>
                                      </p:cBhvr>
                                      <p:to>
                                        <p:strVal val="solid"/>
                                      </p:to>
                                    </p:set>
                                    <p:set>
                                      <p:cBhvr>
                                        <p:cTn id="30" dur="2000" fill="hold"/>
                                        <p:tgtEl>
                                          <p:spTgt spid="7"/>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3" name="tieng_bao_sai-www_tiengdong_com.wav"/>
                                        </p:tgtEl>
                                      </p:cMediaNode>
                                    </p:audio>
                                  </p:subTnLst>
                                </p:cTn>
                              </p:par>
                            </p:childTnLst>
                          </p:cTn>
                        </p:par>
                      </p:childTnLst>
                    </p:cTn>
                  </p:par>
                </p:childTnLst>
              </p:cTn>
              <p:nextCondLst>
                <p:cond evt="onClick" delay="0">
                  <p:tgtEl>
                    <p:spTgt spid="7"/>
                  </p:tgtEl>
                </p:cond>
              </p:nextCondLst>
            </p:seq>
            <p:seq concurrent="1" nextAc="seek">
              <p:cTn id="31" restart="whenNotActive" fill="hold" evtFilter="cancelBubble" nodeType="interactiveSeq">
                <p:stCondLst>
                  <p:cond evt="onClick" delay="0">
                    <p:tgtEl>
                      <p:spTgt spid="8"/>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2000" fill="hold"/>
                                        <p:tgtEl>
                                          <p:spTgt spid="8"/>
                                        </p:tgtEl>
                                        <p:attrNameLst>
                                          <p:attrName>fillcolor</p:attrName>
                                        </p:attrNameLst>
                                      </p:cBhvr>
                                      <p:to>
                                        <a:srgbClr val="FF0000"/>
                                      </p:to>
                                    </p:animClr>
                                    <p:set>
                                      <p:cBhvr>
                                        <p:cTn id="36" dur="2000" fill="hold"/>
                                        <p:tgtEl>
                                          <p:spTgt spid="8"/>
                                        </p:tgtEl>
                                        <p:attrNameLst>
                                          <p:attrName>fill.type</p:attrName>
                                        </p:attrNameLst>
                                      </p:cBhvr>
                                      <p:to>
                                        <p:strVal val="solid"/>
                                      </p:to>
                                    </p:set>
                                    <p:set>
                                      <p:cBhvr>
                                        <p:cTn id="37" dur="2000" fill="hold"/>
                                        <p:tgtEl>
                                          <p:spTgt spid="8"/>
                                        </p:tgtEl>
                                        <p:attrNameLst>
                                          <p:attrName>fill.on</p:attrName>
                                        </p:attrNameLst>
                                      </p:cBhvr>
                                      <p:to>
                                        <p:strVal val="true"/>
                                      </p:to>
                                    </p:set>
                                  </p:childTnLst>
                                  <p:subTnLst>
                                    <p:audio>
                                      <p:cMediaNode>
                                        <p:cTn display="0" masterRel="sameClick">
                                          <p:stCondLst>
                                            <p:cond evt="begin" delay="0">
                                              <p:tn val="34"/>
                                            </p:cond>
                                          </p:stCondLst>
                                          <p:endCondLst>
                                            <p:cond evt="onStopAudio" delay="0">
                                              <p:tgtEl>
                                                <p:sldTgt/>
                                              </p:tgtEl>
                                            </p:cond>
                                          </p:endCondLst>
                                        </p:cTn>
                                        <p:tgtEl>
                                          <p:sndTgt r:embed="rId3" name="tieng_bao_sai-www_tiengdong_com.wav"/>
                                        </p:tgtEl>
                                      </p:cMediaNode>
                                    </p:audio>
                                  </p:subTnLst>
                                </p:cTn>
                              </p:par>
                            </p:childTnLst>
                          </p:cTn>
                        </p:par>
                      </p:childTnLst>
                    </p:cTn>
                  </p:par>
                </p:childTnLst>
              </p:cTn>
              <p:nextCondLst>
                <p:cond evt="onClick" delay="0">
                  <p:tgtEl>
                    <p:spTgt spid="8"/>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AutoShape 2" descr="hình nền thỏi và đồng tiền vàng – Gold | Hình nền, Vàng, Hìn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Snip Diagonal Corner Rectangle 3"/>
          <p:cNvSpPr/>
          <p:nvPr/>
        </p:nvSpPr>
        <p:spPr>
          <a:xfrm>
            <a:off x="1062223" y="597099"/>
            <a:ext cx="9926552" cy="1772563"/>
          </a:xfrm>
          <a:prstGeom prst="snip2DiagRect">
            <a:avLst/>
          </a:prstGeom>
          <a:solidFill>
            <a:schemeClr val="accent1">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dirty="0">
                <a:solidFill>
                  <a:schemeClr val="tx1"/>
                </a:solidFill>
                <a:latin typeface="+mj-lt"/>
              </a:rPr>
              <a:t>Câu 3</a:t>
            </a:r>
            <a:r>
              <a:rPr lang="vi-VN" sz="3200" dirty="0">
                <a:solidFill>
                  <a:schemeClr val="tx1"/>
                </a:solidFill>
                <a:latin typeface="+mj-lt"/>
              </a:rPr>
              <a:t>. Điền vào dấu (...):</a:t>
            </a:r>
            <a:endParaRPr lang="en-US" sz="3200" dirty="0">
              <a:solidFill>
                <a:schemeClr val="tx1"/>
              </a:solidFill>
              <a:latin typeface="+mj-lt"/>
            </a:endParaRPr>
          </a:p>
          <a:p>
            <a:r>
              <a:rPr lang="vi-VN" sz="3200" b="1" dirty="0">
                <a:solidFill>
                  <a:schemeClr val="tx1"/>
                </a:solidFill>
                <a:latin typeface="+mj-lt"/>
              </a:rPr>
              <a:t>.... là </a:t>
            </a:r>
            <a:r>
              <a:rPr lang="en-US" sz="3200" b="1" dirty="0" err="1">
                <a:solidFill>
                  <a:schemeClr val="tx1"/>
                </a:solidFill>
                <a:latin typeface="+mj-lt"/>
              </a:rPr>
              <a:t>sử</a:t>
            </a:r>
            <a:r>
              <a:rPr lang="en-US" sz="3200" b="1" dirty="0">
                <a:solidFill>
                  <a:schemeClr val="tx1"/>
                </a:solidFill>
                <a:latin typeface="+mj-lt"/>
              </a:rPr>
              <a:t> </a:t>
            </a:r>
            <a:r>
              <a:rPr lang="en-US" sz="3200" b="1" dirty="0" err="1">
                <a:solidFill>
                  <a:schemeClr val="tx1"/>
                </a:solidFill>
                <a:latin typeface="+mj-lt"/>
              </a:rPr>
              <a:t>dụng</a:t>
            </a:r>
            <a:r>
              <a:rPr lang="en-US" sz="3200" b="1" dirty="0">
                <a:solidFill>
                  <a:schemeClr val="tx1"/>
                </a:solidFill>
                <a:latin typeface="+mj-lt"/>
              </a:rPr>
              <a:t> </a:t>
            </a:r>
            <a:r>
              <a:rPr lang="en-US" sz="3200" b="1" dirty="0" err="1">
                <a:solidFill>
                  <a:schemeClr val="tx1"/>
                </a:solidFill>
                <a:latin typeface="+mj-lt"/>
              </a:rPr>
              <a:t>từ</a:t>
            </a:r>
            <a:r>
              <a:rPr lang="en-US" sz="3200" b="1" dirty="0">
                <a:solidFill>
                  <a:schemeClr val="tx1"/>
                </a:solidFill>
                <a:latin typeface="+mj-lt"/>
              </a:rPr>
              <a:t> </a:t>
            </a:r>
            <a:r>
              <a:rPr lang="en-US" sz="3200" b="1" dirty="0" err="1">
                <a:solidFill>
                  <a:schemeClr val="tx1"/>
                </a:solidFill>
                <a:latin typeface="+mj-lt"/>
              </a:rPr>
              <a:t>ngữ</a:t>
            </a:r>
            <a:r>
              <a:rPr lang="en-US" sz="3200" b="1" dirty="0">
                <a:solidFill>
                  <a:schemeClr val="tx1"/>
                </a:solidFill>
                <a:latin typeface="+mj-lt"/>
              </a:rPr>
              <a:t> </a:t>
            </a:r>
            <a:r>
              <a:rPr lang="en-US" sz="3200" b="1" dirty="0" err="1">
                <a:solidFill>
                  <a:schemeClr val="tx1"/>
                </a:solidFill>
                <a:latin typeface="+mj-lt"/>
              </a:rPr>
              <a:t>chỉ</a:t>
            </a:r>
            <a:r>
              <a:rPr lang="en-US" sz="3200" b="1" dirty="0">
                <a:solidFill>
                  <a:schemeClr val="tx1"/>
                </a:solidFill>
                <a:latin typeface="+mj-lt"/>
              </a:rPr>
              <a:t> </a:t>
            </a:r>
            <a:r>
              <a:rPr lang="en-US" sz="3200" b="1" dirty="0" err="1">
                <a:solidFill>
                  <a:schemeClr val="tx1"/>
                </a:solidFill>
                <a:latin typeface="+mj-lt"/>
              </a:rPr>
              <a:t>hoạt</a:t>
            </a:r>
            <a:r>
              <a:rPr lang="en-US" sz="3200" b="1" dirty="0">
                <a:solidFill>
                  <a:schemeClr val="tx1"/>
                </a:solidFill>
                <a:latin typeface="+mj-lt"/>
              </a:rPr>
              <a:t> </a:t>
            </a:r>
            <a:r>
              <a:rPr lang="en-US" sz="3200" b="1" dirty="0" err="1">
                <a:solidFill>
                  <a:schemeClr val="tx1"/>
                </a:solidFill>
                <a:latin typeface="+mj-lt"/>
              </a:rPr>
              <a:t>động</a:t>
            </a:r>
            <a:r>
              <a:rPr lang="en-US" sz="3200" b="1" dirty="0">
                <a:solidFill>
                  <a:schemeClr val="tx1"/>
                </a:solidFill>
                <a:latin typeface="+mj-lt"/>
              </a:rPr>
              <a:t>, </a:t>
            </a:r>
            <a:r>
              <a:rPr lang="en-US" sz="3200" b="1" dirty="0" err="1">
                <a:solidFill>
                  <a:schemeClr val="tx1"/>
                </a:solidFill>
                <a:latin typeface="+mj-lt"/>
              </a:rPr>
              <a:t>tính</a:t>
            </a:r>
            <a:r>
              <a:rPr lang="en-US" sz="3200" b="1" dirty="0">
                <a:solidFill>
                  <a:schemeClr val="tx1"/>
                </a:solidFill>
                <a:latin typeface="+mj-lt"/>
              </a:rPr>
              <a:t> </a:t>
            </a:r>
            <a:r>
              <a:rPr lang="en-US" sz="3200" b="1" dirty="0" err="1">
                <a:solidFill>
                  <a:schemeClr val="tx1"/>
                </a:solidFill>
                <a:latin typeface="+mj-lt"/>
              </a:rPr>
              <a:t>cách</a:t>
            </a:r>
            <a:r>
              <a:rPr lang="en-US" sz="3200" b="1" dirty="0">
                <a:solidFill>
                  <a:schemeClr val="tx1"/>
                </a:solidFill>
                <a:latin typeface="+mj-lt"/>
              </a:rPr>
              <a:t> </a:t>
            </a:r>
            <a:r>
              <a:rPr lang="en-US" sz="3200" b="1" dirty="0" err="1">
                <a:solidFill>
                  <a:schemeClr val="tx1"/>
                </a:solidFill>
                <a:latin typeface="+mj-lt"/>
              </a:rPr>
              <a:t>vốn</a:t>
            </a:r>
            <a:r>
              <a:rPr lang="en-US" sz="3200" b="1" dirty="0">
                <a:solidFill>
                  <a:schemeClr val="tx1"/>
                </a:solidFill>
                <a:latin typeface="+mj-lt"/>
              </a:rPr>
              <a:t> </a:t>
            </a:r>
            <a:r>
              <a:rPr lang="en-US" sz="3200" b="1" dirty="0" err="1">
                <a:solidFill>
                  <a:schemeClr val="tx1"/>
                </a:solidFill>
                <a:latin typeface="+mj-lt"/>
              </a:rPr>
              <a:t>dành</a:t>
            </a:r>
            <a:r>
              <a:rPr lang="en-US" sz="3200" b="1" dirty="0">
                <a:solidFill>
                  <a:schemeClr val="tx1"/>
                </a:solidFill>
                <a:latin typeface="+mj-lt"/>
              </a:rPr>
              <a:t> </a:t>
            </a:r>
            <a:r>
              <a:rPr lang="en-US" sz="3200" b="1" dirty="0" err="1">
                <a:solidFill>
                  <a:schemeClr val="tx1"/>
                </a:solidFill>
                <a:latin typeface="+mj-lt"/>
              </a:rPr>
              <a:t>cho</a:t>
            </a:r>
            <a:r>
              <a:rPr lang="en-US" sz="3200" b="1" dirty="0">
                <a:solidFill>
                  <a:schemeClr val="tx1"/>
                </a:solidFill>
                <a:latin typeface="+mj-lt"/>
              </a:rPr>
              <a:t> con </a:t>
            </a:r>
            <a:r>
              <a:rPr lang="en-US" sz="3200" b="1" dirty="0" err="1">
                <a:solidFill>
                  <a:schemeClr val="tx1"/>
                </a:solidFill>
                <a:latin typeface="+mj-lt"/>
              </a:rPr>
              <a:t>người</a:t>
            </a:r>
            <a:r>
              <a:rPr lang="en-US" sz="3200" b="1" dirty="0">
                <a:solidFill>
                  <a:schemeClr val="tx1"/>
                </a:solidFill>
                <a:latin typeface="+mj-lt"/>
              </a:rPr>
              <a:t> </a:t>
            </a:r>
            <a:r>
              <a:rPr lang="en-US" sz="3200" b="1" dirty="0" err="1">
                <a:solidFill>
                  <a:schemeClr val="tx1"/>
                </a:solidFill>
                <a:latin typeface="+mj-lt"/>
              </a:rPr>
              <a:t>để</a:t>
            </a:r>
            <a:r>
              <a:rPr lang="en-US" sz="3200" b="1" dirty="0">
                <a:solidFill>
                  <a:schemeClr val="tx1"/>
                </a:solidFill>
                <a:latin typeface="+mj-lt"/>
              </a:rPr>
              <a:t> </a:t>
            </a:r>
            <a:r>
              <a:rPr lang="en-US" sz="3200" b="1" dirty="0" err="1">
                <a:solidFill>
                  <a:schemeClr val="tx1"/>
                </a:solidFill>
                <a:latin typeface="+mj-lt"/>
              </a:rPr>
              <a:t>miêu</a:t>
            </a:r>
            <a:r>
              <a:rPr lang="en-US" sz="3200" b="1" dirty="0">
                <a:solidFill>
                  <a:schemeClr val="tx1"/>
                </a:solidFill>
                <a:latin typeface="+mj-lt"/>
              </a:rPr>
              <a:t> </a:t>
            </a:r>
            <a:r>
              <a:rPr lang="en-US" sz="3200" b="1" dirty="0" err="1">
                <a:solidFill>
                  <a:schemeClr val="tx1"/>
                </a:solidFill>
                <a:latin typeface="+mj-lt"/>
              </a:rPr>
              <a:t>tả</a:t>
            </a:r>
            <a:r>
              <a:rPr lang="en-US" sz="3200" b="1" dirty="0">
                <a:solidFill>
                  <a:schemeClr val="tx1"/>
                </a:solidFill>
                <a:latin typeface="+mj-lt"/>
              </a:rPr>
              <a:t> </a:t>
            </a:r>
            <a:r>
              <a:rPr lang="en-US" sz="3200" b="1" dirty="0" err="1">
                <a:solidFill>
                  <a:schemeClr val="tx1"/>
                </a:solidFill>
                <a:latin typeface="+mj-lt"/>
              </a:rPr>
              <a:t>đồ</a:t>
            </a:r>
            <a:r>
              <a:rPr lang="en-US" sz="3200" b="1" dirty="0">
                <a:solidFill>
                  <a:schemeClr val="tx1"/>
                </a:solidFill>
                <a:latin typeface="+mj-lt"/>
              </a:rPr>
              <a:t> </a:t>
            </a:r>
            <a:r>
              <a:rPr lang="en-US" sz="3200" b="1" dirty="0" err="1">
                <a:solidFill>
                  <a:schemeClr val="tx1"/>
                </a:solidFill>
                <a:latin typeface="+mj-lt"/>
              </a:rPr>
              <a:t>vật</a:t>
            </a:r>
            <a:r>
              <a:rPr lang="en-US" sz="3200" b="1" dirty="0">
                <a:solidFill>
                  <a:schemeClr val="tx1"/>
                </a:solidFill>
                <a:latin typeface="+mj-lt"/>
              </a:rPr>
              <a:t>, </a:t>
            </a:r>
            <a:r>
              <a:rPr lang="en-US" sz="3200" b="1" dirty="0" err="1">
                <a:solidFill>
                  <a:schemeClr val="tx1"/>
                </a:solidFill>
                <a:latin typeface="+mj-lt"/>
              </a:rPr>
              <a:t>sự</a:t>
            </a:r>
            <a:r>
              <a:rPr lang="en-US" sz="3200" b="1" dirty="0">
                <a:solidFill>
                  <a:schemeClr val="tx1"/>
                </a:solidFill>
                <a:latin typeface="+mj-lt"/>
              </a:rPr>
              <a:t> </a:t>
            </a:r>
            <a:r>
              <a:rPr lang="en-US" sz="3200" b="1" dirty="0" err="1">
                <a:solidFill>
                  <a:schemeClr val="tx1"/>
                </a:solidFill>
                <a:latin typeface="+mj-lt"/>
              </a:rPr>
              <a:t>vật</a:t>
            </a:r>
            <a:r>
              <a:rPr lang="en-US" sz="3200" b="1" dirty="0">
                <a:solidFill>
                  <a:schemeClr val="tx1"/>
                </a:solidFill>
                <a:latin typeface="+mj-lt"/>
              </a:rPr>
              <a:t>, con </a:t>
            </a:r>
            <a:r>
              <a:rPr lang="en-US" sz="3200" b="1" dirty="0" err="1">
                <a:solidFill>
                  <a:schemeClr val="tx1"/>
                </a:solidFill>
                <a:latin typeface="+mj-lt"/>
              </a:rPr>
              <a:t>vật</a:t>
            </a:r>
            <a:r>
              <a:rPr lang="en-US" sz="3200" b="1" dirty="0">
                <a:solidFill>
                  <a:schemeClr val="tx1"/>
                </a:solidFill>
                <a:latin typeface="+mj-lt"/>
              </a:rPr>
              <a:t>,…</a:t>
            </a:r>
          </a:p>
        </p:txBody>
      </p:sp>
      <p:sp>
        <p:nvSpPr>
          <p:cNvPr id="5" name="Rectangle 4"/>
          <p:cNvSpPr/>
          <p:nvPr/>
        </p:nvSpPr>
        <p:spPr>
          <a:xfrm>
            <a:off x="6260731" y="3843015"/>
            <a:ext cx="4906481" cy="770816"/>
          </a:xfrm>
          <a:prstGeom prst="rect">
            <a:avLst/>
          </a:prstGeom>
          <a:solidFill>
            <a:schemeClr val="accent2">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vi-VN" sz="3200" dirty="0">
                <a:solidFill>
                  <a:schemeClr val="tx1"/>
                </a:solidFill>
                <a:latin typeface="+mj-lt"/>
              </a:rPr>
              <a:t>B. Ẩn dụ</a:t>
            </a:r>
            <a:endParaRPr kumimoji="0" lang="vi-VN" sz="6000" b="0" i="0" u="none" strike="noStrike" kern="1200" cap="none" spc="0" normalizeH="0" baseline="0" noProof="0" dirty="0">
              <a:ln>
                <a:noFill/>
              </a:ln>
              <a:solidFill>
                <a:prstClr val="black"/>
              </a:solidFill>
              <a:effectLst/>
              <a:uLnTx/>
              <a:uFillTx/>
              <a:latin typeface="+mj-lt"/>
              <a:cs typeface="Times New Roman" pitchFamily="18" charset="0"/>
            </a:endParaRPr>
          </a:p>
        </p:txBody>
      </p:sp>
      <p:sp>
        <p:nvSpPr>
          <p:cNvPr id="6" name="Rectangle 5"/>
          <p:cNvSpPr/>
          <p:nvPr/>
        </p:nvSpPr>
        <p:spPr>
          <a:xfrm>
            <a:off x="6260732" y="4891054"/>
            <a:ext cx="4906481" cy="770816"/>
          </a:xfrm>
          <a:prstGeom prst="rect">
            <a:avLst/>
          </a:prstGeom>
          <a:solidFill>
            <a:schemeClr val="accent2">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dirty="0">
                <a:solidFill>
                  <a:schemeClr val="tx1"/>
                </a:solidFill>
                <a:latin typeface="+mj-lt"/>
              </a:rPr>
              <a:t>D. Nhân hóa</a:t>
            </a:r>
            <a:endParaRPr lang="en-US" sz="3200" dirty="0">
              <a:solidFill>
                <a:schemeClr val="tx1"/>
              </a:solidFill>
              <a:latin typeface="+mj-lt"/>
            </a:endParaRPr>
          </a:p>
        </p:txBody>
      </p:sp>
      <p:sp>
        <p:nvSpPr>
          <p:cNvPr id="7" name="Rectangle 6"/>
          <p:cNvSpPr/>
          <p:nvPr/>
        </p:nvSpPr>
        <p:spPr>
          <a:xfrm>
            <a:off x="822034" y="4951009"/>
            <a:ext cx="4906481" cy="770816"/>
          </a:xfrm>
          <a:prstGeom prst="rect">
            <a:avLst/>
          </a:prstGeom>
          <a:solidFill>
            <a:schemeClr val="accent2">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dirty="0">
                <a:solidFill>
                  <a:schemeClr val="tx1"/>
                </a:solidFill>
                <a:latin typeface="+mj-lt"/>
              </a:rPr>
              <a:t>C. </a:t>
            </a:r>
            <a:r>
              <a:rPr lang="vi-VN" sz="3200">
                <a:solidFill>
                  <a:schemeClr val="tx1"/>
                </a:solidFill>
                <a:latin typeface="+mj-lt"/>
              </a:rPr>
              <a:t>Hoán dụ</a:t>
            </a:r>
            <a:endParaRPr lang="vi-VN" sz="3200" dirty="0">
              <a:solidFill>
                <a:schemeClr val="tx1"/>
              </a:solidFill>
              <a:latin typeface="+mj-lt"/>
            </a:endParaRPr>
          </a:p>
        </p:txBody>
      </p:sp>
      <p:sp>
        <p:nvSpPr>
          <p:cNvPr id="8" name="Rectangle 7"/>
          <p:cNvSpPr/>
          <p:nvPr/>
        </p:nvSpPr>
        <p:spPr>
          <a:xfrm>
            <a:off x="822035" y="3814834"/>
            <a:ext cx="4906481" cy="770816"/>
          </a:xfrm>
          <a:prstGeom prst="rect">
            <a:avLst/>
          </a:prstGeom>
          <a:solidFill>
            <a:schemeClr val="accent2">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vi-VN" sz="3200" dirty="0">
                <a:solidFill>
                  <a:schemeClr val="tx1"/>
                </a:solidFill>
                <a:latin typeface="+mj-lt"/>
              </a:rPr>
              <a:t>A. So sánh</a:t>
            </a:r>
            <a:endParaRPr kumimoji="0" lang="vi-VN" sz="6000" b="0" i="0" u="none" strike="noStrike" kern="1200" cap="none" spc="0" normalizeH="0" baseline="0" noProof="0" dirty="0">
              <a:ln>
                <a:noFill/>
              </a:ln>
              <a:solidFill>
                <a:prstClr val="black"/>
              </a:solidFill>
              <a:effectLst/>
              <a:uLnTx/>
              <a:uFillTx/>
              <a:latin typeface="+mj-lt"/>
              <a:cs typeface="Times New Roman" pitchFamily="18" charset="0"/>
            </a:endParaRPr>
          </a:p>
        </p:txBody>
      </p:sp>
    </p:spTree>
    <p:extLst>
      <p:ext uri="{BB962C8B-B14F-4D97-AF65-F5344CB8AC3E}">
        <p14:creationId xmlns:p14="http://schemas.microsoft.com/office/powerpoint/2010/main" val="35886209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8"/>
                    </p:tgtEl>
                  </p:cond>
                </p:stCondLst>
                <p:endSync evt="end" delay="0">
                  <p:rtn val="all"/>
                </p:endSync>
                <p:childTnLst>
                  <p:par>
                    <p:cTn id="11" fill="hold">
                      <p:stCondLst>
                        <p:cond delay="0"/>
                      </p:stCondLst>
                      <p:childTnLst>
                        <p:par>
                          <p:cTn id="12" fill="hold">
                            <p:stCondLst>
                              <p:cond delay="0"/>
                            </p:stCondLst>
                            <p:childTnLst>
                              <p:par>
                                <p:cTn id="13" presetID="1" presetClass="emph" presetSubtype="2" fill="hold" nodeType="clickEffect">
                                  <p:stCondLst>
                                    <p:cond delay="0"/>
                                  </p:stCondLst>
                                  <p:childTnLst>
                                    <p:animClr clrSpc="rgb" dir="cw">
                                      <p:cBhvr>
                                        <p:cTn id="14" dur="2000" fill="hold"/>
                                        <p:tgtEl>
                                          <p:spTgt spid="8"/>
                                        </p:tgtEl>
                                        <p:attrNameLst>
                                          <p:attrName>fillcolor</p:attrName>
                                        </p:attrNameLst>
                                      </p:cBhvr>
                                      <p:to>
                                        <a:srgbClr val="FF0000"/>
                                      </p:to>
                                    </p:animClr>
                                    <p:set>
                                      <p:cBhvr>
                                        <p:cTn id="15" dur="2000" fill="hold"/>
                                        <p:tgtEl>
                                          <p:spTgt spid="8"/>
                                        </p:tgtEl>
                                        <p:attrNameLst>
                                          <p:attrName>fill.type</p:attrName>
                                        </p:attrNameLst>
                                      </p:cBhvr>
                                      <p:to>
                                        <p:strVal val="solid"/>
                                      </p:to>
                                    </p:set>
                                    <p:set>
                                      <p:cBhvr>
                                        <p:cTn id="16" dur="2000" fill="hold"/>
                                        <p:tgtEl>
                                          <p:spTgt spid="8"/>
                                        </p:tgtEl>
                                        <p:attrNameLst>
                                          <p:attrName>fill.on</p:attrName>
                                        </p:attrNameLst>
                                      </p:cBhvr>
                                      <p:to>
                                        <p:strVal val="true"/>
                                      </p:to>
                                    </p:set>
                                  </p:childTnLst>
                                  <p:subTnLst>
                                    <p:audio>
                                      <p:cMediaNode>
                                        <p:cTn display="0" masterRel="sameClick">
                                          <p:stCondLst>
                                            <p:cond evt="begin" delay="0">
                                              <p:tn val="13"/>
                                            </p:cond>
                                          </p:stCondLst>
                                          <p:endCondLst>
                                            <p:cond evt="onStopAudio" delay="0">
                                              <p:tgtEl>
                                                <p:sldTgt/>
                                              </p:tgtEl>
                                            </p:cond>
                                          </p:endCondLst>
                                        </p:cTn>
                                        <p:tgtEl>
                                          <p:sndTgt r:embed="rId2" name="tieng_bao_sai-www_tiengdong_com.wav"/>
                                        </p:tgtEl>
                                      </p:cMediaNode>
                                    </p:audio>
                                  </p:subTnLst>
                                </p:cTn>
                              </p:par>
                            </p:childTnLst>
                          </p:cTn>
                        </p:par>
                      </p:childTnLst>
                    </p:cTn>
                  </p:par>
                </p:childTnLst>
              </p:cTn>
              <p:nextCondLst>
                <p:cond evt="onClick" delay="0">
                  <p:tgtEl>
                    <p:spTgt spid="8"/>
                  </p:tgtEl>
                </p:cond>
              </p:nextCondLst>
            </p:seq>
            <p:seq concurrent="1" nextAc="seek">
              <p:cTn id="17" restart="whenNotActive" fill="hold" evtFilter="cancelBubble" nodeType="interactiveSeq">
                <p:stCondLst>
                  <p:cond evt="onClick" delay="0">
                    <p:tgtEl>
                      <p:spTgt spid="6"/>
                    </p:tgtEl>
                  </p:cond>
                </p:stCondLst>
                <p:endSync evt="end" delay="0">
                  <p:rtn val="all"/>
                </p:endSync>
                <p:childTnLst>
                  <p:par>
                    <p:cTn id="18" fill="hold">
                      <p:stCondLst>
                        <p:cond delay="0"/>
                      </p:stCondLst>
                      <p:childTnLst>
                        <p:par>
                          <p:cTn id="19" fill="hold">
                            <p:stCondLst>
                              <p:cond delay="0"/>
                            </p:stCondLst>
                            <p:childTnLst>
                              <p:par>
                                <p:cTn id="20" presetID="1" presetClass="emph" presetSubtype="2" fill="hold" nodeType="clickEffect">
                                  <p:stCondLst>
                                    <p:cond delay="0"/>
                                  </p:stCondLst>
                                  <p:childTnLst>
                                    <p:animClr clrSpc="rgb" dir="cw">
                                      <p:cBhvr>
                                        <p:cTn id="21" dur="2000" fill="hold"/>
                                        <p:tgtEl>
                                          <p:spTgt spid="6"/>
                                        </p:tgtEl>
                                        <p:attrNameLst>
                                          <p:attrName>fillcolor</p:attrName>
                                        </p:attrNameLst>
                                      </p:cBhvr>
                                      <p:to>
                                        <a:srgbClr val="00B050"/>
                                      </p:to>
                                    </p:animClr>
                                    <p:set>
                                      <p:cBhvr>
                                        <p:cTn id="22" dur="2000" fill="hold"/>
                                        <p:tgtEl>
                                          <p:spTgt spid="6"/>
                                        </p:tgtEl>
                                        <p:attrNameLst>
                                          <p:attrName>fill.type</p:attrName>
                                        </p:attrNameLst>
                                      </p:cBhvr>
                                      <p:to>
                                        <p:strVal val="solid"/>
                                      </p:to>
                                    </p:set>
                                    <p:set>
                                      <p:cBhvr>
                                        <p:cTn id="23" dur="2000" fill="hold"/>
                                        <p:tgtEl>
                                          <p:spTgt spid="6"/>
                                        </p:tgtEl>
                                        <p:attrNameLst>
                                          <p:attrName>fill.on</p:attrName>
                                        </p:attrNameLst>
                                      </p:cBhvr>
                                      <p:to>
                                        <p:strVal val="true"/>
                                      </p:to>
                                    </p:set>
                                  </p:childTnLst>
                                  <p:subTnLst>
                                    <p:audio>
                                      <p:cMediaNode>
                                        <p:cTn display="0" masterRel="sameClick">
                                          <p:stCondLst>
                                            <p:cond evt="begin" delay="0">
                                              <p:tn val="20"/>
                                            </p:cond>
                                          </p:stCondLst>
                                          <p:endCondLst>
                                            <p:cond evt="onStopAudio" delay="0">
                                              <p:tgtEl>
                                                <p:sldTgt/>
                                              </p:tgtEl>
                                            </p:cond>
                                          </p:endCondLst>
                                        </p:cTn>
                                        <p:tgtEl>
                                          <p:sndTgt r:embed="rId3" name="Am_thanh_tra_loi_Dung_chinh_xac-www_tiengdong_com.wav"/>
                                        </p:tgtEl>
                                      </p:cMediaNode>
                                    </p:audio>
                                  </p:subTnLst>
                                </p:cTn>
                              </p:par>
                            </p:childTnLst>
                          </p:cTn>
                        </p:par>
                      </p:childTnLst>
                    </p:cTn>
                  </p:par>
                </p:childTnLst>
              </p:cTn>
              <p:nextCondLst>
                <p:cond evt="onClick" delay="0">
                  <p:tgtEl>
                    <p:spTgt spid="6"/>
                  </p:tgtEl>
                </p:cond>
              </p:nextCondLst>
            </p:seq>
            <p:seq concurrent="1" nextAc="seek">
              <p:cTn id="24" restart="whenNotActive" fill="hold" evtFilter="cancelBubble" nodeType="interactiveSeq">
                <p:stCondLst>
                  <p:cond evt="onClick" delay="0">
                    <p:tgtEl>
                      <p:spTgt spid="5"/>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5"/>
                                        </p:tgtEl>
                                        <p:attrNameLst>
                                          <p:attrName>fillcolor</p:attrName>
                                        </p:attrNameLst>
                                      </p:cBhvr>
                                      <p:to>
                                        <a:srgbClr val="FF0000"/>
                                      </p:to>
                                    </p:animClr>
                                    <p:set>
                                      <p:cBhvr>
                                        <p:cTn id="29" dur="2000" fill="hold"/>
                                        <p:tgtEl>
                                          <p:spTgt spid="5"/>
                                        </p:tgtEl>
                                        <p:attrNameLst>
                                          <p:attrName>fill.type</p:attrName>
                                        </p:attrNameLst>
                                      </p:cBhvr>
                                      <p:to>
                                        <p:strVal val="solid"/>
                                      </p:to>
                                    </p:set>
                                    <p:set>
                                      <p:cBhvr>
                                        <p:cTn id="30" dur="2000" fill="hold"/>
                                        <p:tgtEl>
                                          <p:spTgt spid="5"/>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2" name="tieng_bao_sai-www_tiengdong_com.wav"/>
                                        </p:tgtEl>
                                      </p:cMediaNode>
                                    </p:audio>
                                  </p:subTnLst>
                                </p:cTn>
                              </p:par>
                            </p:childTnLst>
                          </p:cTn>
                        </p:par>
                      </p:childTnLst>
                    </p:cTn>
                  </p:par>
                </p:childTnLst>
              </p:cTn>
              <p:nextCondLst>
                <p:cond evt="onClick" delay="0">
                  <p:tgtEl>
                    <p:spTgt spid="5"/>
                  </p:tgtEl>
                </p:cond>
              </p:nextCondLst>
            </p:seq>
            <p:seq concurrent="1" nextAc="seek">
              <p:cTn id="31" restart="whenNotActive" fill="hold" evtFilter="cancelBubble" nodeType="interactiveSeq">
                <p:stCondLst>
                  <p:cond evt="onClick" delay="0">
                    <p:tgtEl>
                      <p:spTgt spid="7"/>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2000" fill="hold"/>
                                        <p:tgtEl>
                                          <p:spTgt spid="7"/>
                                        </p:tgtEl>
                                        <p:attrNameLst>
                                          <p:attrName>fillcolor</p:attrName>
                                        </p:attrNameLst>
                                      </p:cBhvr>
                                      <p:to>
                                        <a:srgbClr val="FF0000"/>
                                      </p:to>
                                    </p:animClr>
                                    <p:set>
                                      <p:cBhvr>
                                        <p:cTn id="36" dur="2000" fill="hold"/>
                                        <p:tgtEl>
                                          <p:spTgt spid="7"/>
                                        </p:tgtEl>
                                        <p:attrNameLst>
                                          <p:attrName>fill.type</p:attrName>
                                        </p:attrNameLst>
                                      </p:cBhvr>
                                      <p:to>
                                        <p:strVal val="solid"/>
                                      </p:to>
                                    </p:set>
                                    <p:set>
                                      <p:cBhvr>
                                        <p:cTn id="37" dur="2000" fill="hold"/>
                                        <p:tgtEl>
                                          <p:spTgt spid="7"/>
                                        </p:tgtEl>
                                        <p:attrNameLst>
                                          <p:attrName>fill.on</p:attrName>
                                        </p:attrNameLst>
                                      </p:cBhvr>
                                      <p:to>
                                        <p:strVal val="true"/>
                                      </p:to>
                                    </p:set>
                                  </p:childTnLst>
                                  <p:subTnLst>
                                    <p:audio>
                                      <p:cMediaNode>
                                        <p:cTn display="0" masterRel="sameClick">
                                          <p:stCondLst>
                                            <p:cond evt="begin" delay="0">
                                              <p:tn val="34"/>
                                            </p:cond>
                                          </p:stCondLst>
                                          <p:endCondLst>
                                            <p:cond evt="onStopAudio" delay="0">
                                              <p:tgtEl>
                                                <p:sldTgt/>
                                              </p:tgtEl>
                                            </p:cond>
                                          </p:endCondLst>
                                        </p:cTn>
                                        <p:tgtEl>
                                          <p:sndTgt r:embed="rId2" name="tieng_bao_sai-www_tiengdong_com.wav"/>
                                        </p:tgtEl>
                                      </p:cMediaNode>
                                    </p:audio>
                                  </p:subTnLst>
                                </p:cTn>
                              </p:par>
                            </p:childTnLst>
                          </p:cTn>
                        </p:par>
                      </p:childTnLst>
                    </p:cTn>
                  </p:par>
                </p:childTnLst>
              </p:cTn>
              <p:nextCondLst>
                <p:cond evt="onClick" delay="0">
                  <p:tgtEl>
                    <p:spTgt spid="7"/>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AutoShape 2" descr="hình nền thỏi và đồng tiền vàng – Gold | Hình nền, Vàng, Hìn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Snip Diagonal Corner Rectangle 3"/>
          <p:cNvSpPr/>
          <p:nvPr/>
        </p:nvSpPr>
        <p:spPr>
          <a:xfrm>
            <a:off x="1061582" y="597099"/>
            <a:ext cx="9927193" cy="1772563"/>
          </a:xfrm>
          <a:prstGeom prst="snip2DiagRect">
            <a:avLst/>
          </a:prstGeom>
          <a:solidFill>
            <a:schemeClr val="tx2">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dirty="0">
                <a:solidFill>
                  <a:schemeClr val="tx1"/>
                </a:solidFill>
                <a:latin typeface="+mj-lt"/>
              </a:rPr>
              <a:t>Câu 4.</a:t>
            </a:r>
            <a:r>
              <a:rPr lang="vi-VN" sz="3200" dirty="0">
                <a:solidFill>
                  <a:schemeClr val="tx1"/>
                </a:solidFill>
                <a:latin typeface="+mj-lt"/>
              </a:rPr>
              <a:t> Đ</a:t>
            </a:r>
            <a:r>
              <a:rPr lang="en-US" sz="3200" dirty="0" err="1">
                <a:solidFill>
                  <a:schemeClr val="tx1"/>
                </a:solidFill>
                <a:latin typeface="Times New Roman" panose="02020603050405020304" pitchFamily="18" charset="0"/>
                <a:cs typeface="Times New Roman" panose="02020603050405020304" pitchFamily="18" charset="0"/>
              </a:rPr>
              <a:t>ối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chiếu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sự</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vật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sự</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việc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này</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với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sự</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vật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sự</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việc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khác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có</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nét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tương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đồng</a:t>
            </a:r>
            <a:r>
              <a:rPr lang="vi-VN" sz="3200" dirty="0">
                <a:solidFill>
                  <a:schemeClr val="tx1"/>
                </a:solidFill>
                <a:latin typeface="Times New Roman" panose="02020603050405020304" pitchFamily="18" charset="0"/>
                <a:cs typeface="Times New Roman" panose="02020603050405020304" pitchFamily="18" charset="0"/>
              </a:rPr>
              <a:t> </a:t>
            </a:r>
            <a:r>
              <a:rPr lang="vi-VN" sz="3200" dirty="0">
                <a:solidFill>
                  <a:schemeClr val="tx1"/>
                </a:solidFill>
                <a:latin typeface="+mj-lt"/>
              </a:rPr>
              <a:t>là biện pháp tu từ gì ?</a:t>
            </a:r>
            <a:endParaRPr lang="en-US" sz="3200" dirty="0">
              <a:solidFill>
                <a:schemeClr val="tx1"/>
              </a:solidFill>
              <a:latin typeface="+mj-lt"/>
            </a:endParaRPr>
          </a:p>
        </p:txBody>
      </p:sp>
      <p:sp>
        <p:nvSpPr>
          <p:cNvPr id="5" name="Rectangle 4"/>
          <p:cNvSpPr/>
          <p:nvPr/>
        </p:nvSpPr>
        <p:spPr>
          <a:xfrm>
            <a:off x="6081977" y="3814834"/>
            <a:ext cx="4906798" cy="770816"/>
          </a:xfrm>
          <a:prstGeom prst="rect">
            <a:avLst/>
          </a:prstGeom>
          <a:solidFill>
            <a:schemeClr val="accent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dirty="0">
                <a:solidFill>
                  <a:schemeClr val="tx1"/>
                </a:solidFill>
                <a:latin typeface="+mj-lt"/>
              </a:rPr>
              <a:t>B. </a:t>
            </a:r>
            <a:r>
              <a:rPr lang="vi-VN" sz="3200">
                <a:solidFill>
                  <a:schemeClr val="tx1"/>
                </a:solidFill>
                <a:latin typeface="+mj-lt"/>
              </a:rPr>
              <a:t>Ẩn dụ</a:t>
            </a:r>
            <a:endParaRPr lang="vi-VN" sz="3200" dirty="0">
              <a:solidFill>
                <a:schemeClr val="tx1"/>
              </a:solidFill>
              <a:latin typeface="+mj-lt"/>
            </a:endParaRPr>
          </a:p>
        </p:txBody>
      </p:sp>
      <p:sp>
        <p:nvSpPr>
          <p:cNvPr id="6" name="Rectangle 5"/>
          <p:cNvSpPr/>
          <p:nvPr/>
        </p:nvSpPr>
        <p:spPr>
          <a:xfrm>
            <a:off x="1061582" y="3825767"/>
            <a:ext cx="4906798" cy="770816"/>
          </a:xfrm>
          <a:prstGeom prst="rect">
            <a:avLst/>
          </a:prstGeom>
          <a:solidFill>
            <a:schemeClr val="accent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vi-VN" sz="3200" dirty="0">
                <a:solidFill>
                  <a:schemeClr val="tx1"/>
                </a:solidFill>
                <a:latin typeface="+mj-lt"/>
              </a:rPr>
              <a:t>A. So sánh</a:t>
            </a:r>
            <a:endParaRPr kumimoji="0" lang="vi-VN" sz="6000" b="0" i="0" u="none" strike="noStrike" kern="1200" cap="none" spc="0" normalizeH="0" baseline="0" noProof="0" dirty="0">
              <a:ln>
                <a:noFill/>
              </a:ln>
              <a:solidFill>
                <a:prstClr val="black"/>
              </a:solidFill>
              <a:effectLst/>
              <a:uLnTx/>
              <a:uFillTx/>
              <a:latin typeface="+mj-lt"/>
              <a:cs typeface="Times New Roman" pitchFamily="18" charset="0"/>
            </a:endParaRPr>
          </a:p>
        </p:txBody>
      </p:sp>
      <p:sp>
        <p:nvSpPr>
          <p:cNvPr id="7" name="Rectangle 6"/>
          <p:cNvSpPr/>
          <p:nvPr/>
        </p:nvSpPr>
        <p:spPr>
          <a:xfrm>
            <a:off x="1061582" y="4891054"/>
            <a:ext cx="4906798" cy="770816"/>
          </a:xfrm>
          <a:prstGeom prst="rect">
            <a:avLst/>
          </a:prstGeom>
          <a:solidFill>
            <a:schemeClr val="accent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dirty="0">
                <a:solidFill>
                  <a:schemeClr val="tx1"/>
                </a:solidFill>
                <a:latin typeface="+mj-lt"/>
              </a:rPr>
              <a:t>C. </a:t>
            </a:r>
            <a:r>
              <a:rPr lang="vi-VN" sz="3200">
                <a:solidFill>
                  <a:schemeClr val="tx1"/>
                </a:solidFill>
                <a:latin typeface="+mj-lt"/>
              </a:rPr>
              <a:t>Hoán dụ</a:t>
            </a:r>
            <a:endParaRPr lang="vi-VN" sz="3200" dirty="0">
              <a:solidFill>
                <a:schemeClr val="tx1"/>
              </a:solidFill>
              <a:latin typeface="+mj-lt"/>
            </a:endParaRPr>
          </a:p>
        </p:txBody>
      </p:sp>
      <p:sp>
        <p:nvSpPr>
          <p:cNvPr id="8" name="Rectangle 7"/>
          <p:cNvSpPr/>
          <p:nvPr/>
        </p:nvSpPr>
        <p:spPr>
          <a:xfrm>
            <a:off x="6081977" y="4895243"/>
            <a:ext cx="4906798" cy="770816"/>
          </a:xfrm>
          <a:prstGeom prst="rect">
            <a:avLst/>
          </a:prstGeom>
          <a:solidFill>
            <a:schemeClr val="accent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dirty="0">
                <a:solidFill>
                  <a:schemeClr val="tx1"/>
                </a:solidFill>
                <a:latin typeface="+mj-lt"/>
              </a:rPr>
              <a:t>D. Nhân hóa</a:t>
            </a:r>
            <a:endParaRPr lang="en-US" sz="3200" dirty="0">
              <a:solidFill>
                <a:schemeClr val="tx1"/>
              </a:solidFill>
              <a:latin typeface="+mj-lt"/>
            </a:endParaRPr>
          </a:p>
        </p:txBody>
      </p:sp>
    </p:spTree>
    <p:extLst>
      <p:ext uri="{BB962C8B-B14F-4D97-AF65-F5344CB8AC3E}">
        <p14:creationId xmlns:p14="http://schemas.microsoft.com/office/powerpoint/2010/main" val="9954050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6"/>
                    </p:tgtEl>
                  </p:cond>
                </p:stCondLst>
                <p:endSync evt="end" delay="0">
                  <p:rtn val="all"/>
                </p:endSync>
                <p:childTnLst>
                  <p:par>
                    <p:cTn id="11" fill="hold">
                      <p:stCondLst>
                        <p:cond delay="0"/>
                      </p:stCondLst>
                      <p:childTnLst>
                        <p:par>
                          <p:cTn id="12" fill="hold">
                            <p:stCondLst>
                              <p:cond delay="0"/>
                            </p:stCondLst>
                            <p:childTnLst>
                              <p:par>
                                <p:cTn id="13" presetID="1" presetClass="emph" presetSubtype="2" fill="hold" nodeType="clickEffect">
                                  <p:stCondLst>
                                    <p:cond delay="0"/>
                                  </p:stCondLst>
                                  <p:childTnLst>
                                    <p:animClr clrSpc="rgb" dir="cw">
                                      <p:cBhvr>
                                        <p:cTn id="14" dur="2000" fill="hold"/>
                                        <p:tgtEl>
                                          <p:spTgt spid="6"/>
                                        </p:tgtEl>
                                        <p:attrNameLst>
                                          <p:attrName>fillcolor</p:attrName>
                                        </p:attrNameLst>
                                      </p:cBhvr>
                                      <p:to>
                                        <a:srgbClr val="00B050"/>
                                      </p:to>
                                    </p:animClr>
                                    <p:set>
                                      <p:cBhvr>
                                        <p:cTn id="15" dur="2000" fill="hold"/>
                                        <p:tgtEl>
                                          <p:spTgt spid="6"/>
                                        </p:tgtEl>
                                        <p:attrNameLst>
                                          <p:attrName>fill.type</p:attrName>
                                        </p:attrNameLst>
                                      </p:cBhvr>
                                      <p:to>
                                        <p:strVal val="solid"/>
                                      </p:to>
                                    </p:set>
                                    <p:set>
                                      <p:cBhvr>
                                        <p:cTn id="16" dur="2000" fill="hold"/>
                                        <p:tgtEl>
                                          <p:spTgt spid="6"/>
                                        </p:tgtEl>
                                        <p:attrNameLst>
                                          <p:attrName>fill.on</p:attrName>
                                        </p:attrNameLst>
                                      </p:cBhvr>
                                      <p:to>
                                        <p:strVal val="true"/>
                                      </p:to>
                                    </p:set>
                                  </p:childTnLst>
                                  <p:subTnLst>
                                    <p:audio>
                                      <p:cMediaNode>
                                        <p:cTn display="0" masterRel="sameClick">
                                          <p:stCondLst>
                                            <p:cond evt="begin" delay="0">
                                              <p:tn val="13"/>
                                            </p:cond>
                                          </p:stCondLst>
                                          <p:endCondLst>
                                            <p:cond evt="onStopAudio" delay="0">
                                              <p:tgtEl>
                                                <p:sldTgt/>
                                              </p:tgtEl>
                                            </p:cond>
                                          </p:endCondLst>
                                        </p:cTn>
                                        <p:tgtEl>
                                          <p:sndTgt r:embed="rId2" name="Am_thanh_tra_loi_Dung_chinh_xac-www_tiengdong_com.wav"/>
                                        </p:tgtEl>
                                      </p:cMediaNode>
                                    </p:audio>
                                  </p:subTnLst>
                                </p:cTn>
                              </p:par>
                            </p:childTnLst>
                          </p:cTn>
                        </p:par>
                      </p:childTnLst>
                    </p:cTn>
                  </p:par>
                </p:childTnLst>
              </p:cTn>
              <p:nextCondLst>
                <p:cond evt="onClick" delay="0">
                  <p:tgtEl>
                    <p:spTgt spid="6"/>
                  </p:tgtEl>
                </p:cond>
              </p:nextCondLst>
            </p:seq>
            <p:seq concurrent="1" nextAc="seek">
              <p:cTn id="17" restart="whenNotActive" fill="hold" evtFilter="cancelBubble" nodeType="interactiveSeq">
                <p:stCondLst>
                  <p:cond evt="onClick" delay="0">
                    <p:tgtEl>
                      <p:spTgt spid="5"/>
                    </p:tgtEl>
                  </p:cond>
                </p:stCondLst>
                <p:endSync evt="end" delay="0">
                  <p:rtn val="all"/>
                </p:endSync>
                <p:childTnLst>
                  <p:par>
                    <p:cTn id="18" fill="hold">
                      <p:stCondLst>
                        <p:cond delay="0"/>
                      </p:stCondLst>
                      <p:childTnLst>
                        <p:par>
                          <p:cTn id="19" fill="hold">
                            <p:stCondLst>
                              <p:cond delay="0"/>
                            </p:stCondLst>
                            <p:childTnLst>
                              <p:par>
                                <p:cTn id="20" presetID="1" presetClass="emph" presetSubtype="2" fill="hold" nodeType="clickEffect">
                                  <p:stCondLst>
                                    <p:cond delay="0"/>
                                  </p:stCondLst>
                                  <p:childTnLst>
                                    <p:animClr clrSpc="rgb" dir="cw">
                                      <p:cBhvr>
                                        <p:cTn id="21" dur="2000" fill="hold"/>
                                        <p:tgtEl>
                                          <p:spTgt spid="5"/>
                                        </p:tgtEl>
                                        <p:attrNameLst>
                                          <p:attrName>fillcolor</p:attrName>
                                        </p:attrNameLst>
                                      </p:cBhvr>
                                      <p:to>
                                        <a:schemeClr val="accent2"/>
                                      </p:to>
                                    </p:animClr>
                                    <p:set>
                                      <p:cBhvr>
                                        <p:cTn id="22" dur="2000" fill="hold"/>
                                        <p:tgtEl>
                                          <p:spTgt spid="5"/>
                                        </p:tgtEl>
                                        <p:attrNameLst>
                                          <p:attrName>fill.type</p:attrName>
                                        </p:attrNameLst>
                                      </p:cBhvr>
                                      <p:to>
                                        <p:strVal val="solid"/>
                                      </p:to>
                                    </p:set>
                                    <p:set>
                                      <p:cBhvr>
                                        <p:cTn id="23" dur="2000" fill="hold"/>
                                        <p:tgtEl>
                                          <p:spTgt spid="5"/>
                                        </p:tgtEl>
                                        <p:attrNameLst>
                                          <p:attrName>fill.on</p:attrName>
                                        </p:attrNameLst>
                                      </p:cBhvr>
                                      <p:to>
                                        <p:strVal val="true"/>
                                      </p:to>
                                    </p:set>
                                  </p:childTnLst>
                                  <p:subTnLst>
                                    <p:audio>
                                      <p:cMediaNode>
                                        <p:cTn display="0" masterRel="sameClick">
                                          <p:stCondLst>
                                            <p:cond evt="begin" delay="0">
                                              <p:tn val="20"/>
                                            </p:cond>
                                          </p:stCondLst>
                                          <p:endCondLst>
                                            <p:cond evt="onStopAudio" delay="0">
                                              <p:tgtEl>
                                                <p:sldTgt/>
                                              </p:tgtEl>
                                            </p:cond>
                                          </p:endCondLst>
                                        </p:cTn>
                                        <p:tgtEl>
                                          <p:sndTgt r:embed="rId3" name="tieng_bao_sai-www_tiengdong_com.wav"/>
                                        </p:tgtEl>
                                      </p:cMediaNode>
                                    </p:audio>
                                  </p:subTnLst>
                                </p:cTn>
                              </p:par>
                            </p:childTnLst>
                          </p:cTn>
                        </p:par>
                      </p:childTnLst>
                    </p:cTn>
                  </p:par>
                </p:childTnLst>
              </p:cTn>
              <p:nextCondLst>
                <p:cond evt="onClick" delay="0">
                  <p:tgtEl>
                    <p:spTgt spid="5"/>
                  </p:tgtEl>
                </p:cond>
              </p:nextCondLst>
            </p:seq>
            <p:seq concurrent="1" nextAc="seek">
              <p:cTn id="24" restart="whenNotActive" fill="hold" evtFilter="cancelBubble" nodeType="interactiveSeq">
                <p:stCondLst>
                  <p:cond evt="onClick" delay="0">
                    <p:tgtEl>
                      <p:spTgt spid="7"/>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7"/>
                                        </p:tgtEl>
                                        <p:attrNameLst>
                                          <p:attrName>fillcolor</p:attrName>
                                        </p:attrNameLst>
                                      </p:cBhvr>
                                      <p:to>
                                        <a:schemeClr val="accent2"/>
                                      </p:to>
                                    </p:animClr>
                                    <p:set>
                                      <p:cBhvr>
                                        <p:cTn id="29" dur="2000" fill="hold"/>
                                        <p:tgtEl>
                                          <p:spTgt spid="7"/>
                                        </p:tgtEl>
                                        <p:attrNameLst>
                                          <p:attrName>fill.type</p:attrName>
                                        </p:attrNameLst>
                                      </p:cBhvr>
                                      <p:to>
                                        <p:strVal val="solid"/>
                                      </p:to>
                                    </p:set>
                                    <p:set>
                                      <p:cBhvr>
                                        <p:cTn id="30" dur="2000" fill="hold"/>
                                        <p:tgtEl>
                                          <p:spTgt spid="7"/>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3" name="tieng_bao_sai-www_tiengdong_com.wav"/>
                                        </p:tgtEl>
                                      </p:cMediaNode>
                                    </p:audio>
                                  </p:subTnLst>
                                </p:cTn>
                              </p:par>
                            </p:childTnLst>
                          </p:cTn>
                        </p:par>
                      </p:childTnLst>
                    </p:cTn>
                  </p:par>
                </p:childTnLst>
              </p:cTn>
              <p:nextCondLst>
                <p:cond evt="onClick" delay="0">
                  <p:tgtEl>
                    <p:spTgt spid="7"/>
                  </p:tgtEl>
                </p:cond>
              </p:nextCondLst>
            </p:seq>
            <p:seq concurrent="1" nextAc="seek">
              <p:cTn id="31" restart="whenNotActive" fill="hold" evtFilter="cancelBubble" nodeType="interactiveSeq">
                <p:stCondLst>
                  <p:cond evt="onClick" delay="0">
                    <p:tgtEl>
                      <p:spTgt spid="8"/>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2000" fill="hold"/>
                                        <p:tgtEl>
                                          <p:spTgt spid="8"/>
                                        </p:tgtEl>
                                        <p:attrNameLst>
                                          <p:attrName>fillcolor</p:attrName>
                                        </p:attrNameLst>
                                      </p:cBhvr>
                                      <p:to>
                                        <a:schemeClr val="accent2"/>
                                      </p:to>
                                    </p:animClr>
                                    <p:set>
                                      <p:cBhvr>
                                        <p:cTn id="36" dur="2000" fill="hold"/>
                                        <p:tgtEl>
                                          <p:spTgt spid="8"/>
                                        </p:tgtEl>
                                        <p:attrNameLst>
                                          <p:attrName>fill.type</p:attrName>
                                        </p:attrNameLst>
                                      </p:cBhvr>
                                      <p:to>
                                        <p:strVal val="solid"/>
                                      </p:to>
                                    </p:set>
                                    <p:set>
                                      <p:cBhvr>
                                        <p:cTn id="37" dur="2000" fill="hold"/>
                                        <p:tgtEl>
                                          <p:spTgt spid="8"/>
                                        </p:tgtEl>
                                        <p:attrNameLst>
                                          <p:attrName>fill.on</p:attrName>
                                        </p:attrNameLst>
                                      </p:cBhvr>
                                      <p:to>
                                        <p:strVal val="true"/>
                                      </p:to>
                                    </p:set>
                                  </p:childTnLst>
                                  <p:subTnLst>
                                    <p:audio>
                                      <p:cMediaNode>
                                        <p:cTn display="0" masterRel="sameClick">
                                          <p:stCondLst>
                                            <p:cond evt="begin" delay="0">
                                              <p:tn val="34"/>
                                            </p:cond>
                                          </p:stCondLst>
                                          <p:endCondLst>
                                            <p:cond evt="onStopAudio" delay="0">
                                              <p:tgtEl>
                                                <p:sldTgt/>
                                              </p:tgtEl>
                                            </p:cond>
                                          </p:endCondLst>
                                        </p:cTn>
                                        <p:tgtEl>
                                          <p:sndTgt r:embed="rId3" name="tieng_bao_sai-www_tiengdong_com.wav"/>
                                        </p:tgtEl>
                                      </p:cMediaNode>
                                    </p:audio>
                                  </p:subTnLst>
                                </p:cTn>
                              </p:par>
                            </p:childTnLst>
                          </p:cTn>
                        </p:par>
                      </p:childTnLst>
                    </p:cTn>
                  </p:par>
                </p:childTnLst>
              </p:cTn>
              <p:nextCondLst>
                <p:cond evt="onClick" delay="0">
                  <p:tgtEl>
                    <p:spTgt spid="8"/>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AutoShape 2" descr="hình nền thỏi và đồng tiền vàng – Gold | Hình nền, Vàng, Hìn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Snip Diagonal Corner Rectangle 3"/>
          <p:cNvSpPr/>
          <p:nvPr/>
        </p:nvSpPr>
        <p:spPr>
          <a:xfrm>
            <a:off x="1061582" y="597099"/>
            <a:ext cx="9927193" cy="1772563"/>
          </a:xfrm>
          <a:prstGeom prst="snip2DiagRect">
            <a:avLst/>
          </a:prstGeom>
          <a:solidFill>
            <a:schemeClr val="tx2">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dirty="0">
                <a:solidFill>
                  <a:schemeClr val="tx1"/>
                </a:solidFill>
                <a:latin typeface="Times New Roman" panose="02020603050405020304" pitchFamily="18" charset="0"/>
                <a:cs typeface="Times New Roman" panose="02020603050405020304" pitchFamily="18" charset="0"/>
              </a:rPr>
              <a:t>Câu 5.</a:t>
            </a:r>
            <a:r>
              <a:rPr lang="en-US" sz="3200" i="1" dirty="0">
                <a:solidFill>
                  <a:schemeClr val="tx1"/>
                </a:solidFill>
                <a:latin typeface="Times New Roman" panose="02020603050405020304" pitchFamily="18" charset="0"/>
                <a:cs typeface="Times New Roman" panose="02020603050405020304" pitchFamily="18" charset="0"/>
              </a:rPr>
              <a:t>  </a:t>
            </a:r>
            <a:r>
              <a:rPr lang="vi-VN" sz="3200" dirty="0">
                <a:solidFill>
                  <a:schemeClr val="tx1"/>
                </a:solidFill>
                <a:latin typeface="Times New Roman" panose="02020603050405020304" pitchFamily="18" charset="0"/>
                <a:cs typeface="Times New Roman" panose="02020603050405020304" pitchFamily="18" charset="0"/>
              </a:rPr>
              <a:t>Câu:</a:t>
            </a:r>
            <a:r>
              <a:rPr lang="vi-VN" sz="3200" i="1" dirty="0">
                <a:solidFill>
                  <a:schemeClr val="tx1"/>
                </a:solidFill>
                <a:latin typeface="Times New Roman" panose="02020603050405020304" pitchFamily="18" charset="0"/>
                <a:cs typeface="Times New Roman" panose="02020603050405020304" pitchFamily="18" charset="0"/>
              </a:rPr>
              <a:t> “</a:t>
            </a:r>
            <a:r>
              <a:rPr lang="en-US" sz="3200" i="1" dirty="0">
                <a:solidFill>
                  <a:schemeClr val="tx1"/>
                </a:solidFill>
                <a:latin typeface="Times New Roman" panose="02020603050405020304" pitchFamily="18" charset="0"/>
                <a:cs typeface="Times New Roman" panose="02020603050405020304" pitchFamily="18" charset="0"/>
              </a:rPr>
              <a:t>Tre, </a:t>
            </a:r>
            <a:r>
              <a:rPr lang="en-US" sz="3200" i="1" dirty="0" err="1">
                <a:solidFill>
                  <a:schemeClr val="tx1"/>
                </a:solidFill>
                <a:latin typeface="Times New Roman" panose="02020603050405020304" pitchFamily="18" charset="0"/>
                <a:cs typeface="Times New Roman" panose="02020603050405020304" pitchFamily="18" charset="0"/>
              </a:rPr>
              <a:t>nứa</a:t>
            </a:r>
            <a:r>
              <a:rPr lang="en-US" sz="3200" i="1" dirty="0">
                <a:solidFill>
                  <a:schemeClr val="tx1"/>
                </a:solidFill>
                <a:latin typeface="Times New Roman" panose="02020603050405020304" pitchFamily="18" charset="0"/>
                <a:cs typeface="Times New Roman" panose="02020603050405020304" pitchFamily="18" charset="0"/>
              </a:rPr>
              <a:t>, </a:t>
            </a:r>
            <a:r>
              <a:rPr lang="en-US" sz="3200" i="1" dirty="0" err="1">
                <a:solidFill>
                  <a:schemeClr val="tx1"/>
                </a:solidFill>
                <a:latin typeface="Times New Roman" panose="02020603050405020304" pitchFamily="18" charset="0"/>
                <a:cs typeface="Times New Roman" panose="02020603050405020304" pitchFamily="18" charset="0"/>
              </a:rPr>
              <a:t>trúc</a:t>
            </a:r>
            <a:r>
              <a:rPr lang="en-US" sz="3200" i="1" dirty="0">
                <a:solidFill>
                  <a:schemeClr val="tx1"/>
                </a:solidFill>
                <a:latin typeface="Times New Roman" panose="02020603050405020304" pitchFamily="18" charset="0"/>
                <a:cs typeface="Times New Roman" panose="02020603050405020304" pitchFamily="18" charset="0"/>
              </a:rPr>
              <a:t>, </a:t>
            </a:r>
            <a:r>
              <a:rPr lang="en-US" sz="3200" i="1" dirty="0" err="1">
                <a:solidFill>
                  <a:schemeClr val="tx1"/>
                </a:solidFill>
                <a:latin typeface="Times New Roman" panose="02020603050405020304" pitchFamily="18" charset="0"/>
                <a:cs typeface="Times New Roman" panose="02020603050405020304" pitchFamily="18" charset="0"/>
              </a:rPr>
              <a:t>mai</a:t>
            </a:r>
            <a:r>
              <a:rPr lang="en-US" sz="3200" i="1" dirty="0">
                <a:solidFill>
                  <a:schemeClr val="tx1"/>
                </a:solidFill>
                <a:latin typeface="Times New Roman" panose="02020603050405020304" pitchFamily="18" charset="0"/>
                <a:cs typeface="Times New Roman" panose="02020603050405020304" pitchFamily="18" charset="0"/>
              </a:rPr>
              <a:t>, </a:t>
            </a:r>
            <a:r>
              <a:rPr lang="en-US" sz="3200" i="1" dirty="0" err="1">
                <a:solidFill>
                  <a:schemeClr val="tx1"/>
                </a:solidFill>
                <a:latin typeface="Times New Roman" panose="02020603050405020304" pitchFamily="18" charset="0"/>
                <a:cs typeface="Times New Roman" panose="02020603050405020304" pitchFamily="18" charset="0"/>
              </a:rPr>
              <a:t>vầu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mấy</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chục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loại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khác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nhau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nhưng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cùng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chung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một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mầm</a:t>
            </a:r>
            <a:r>
              <a:rPr lang="en-US" sz="3200" dirty="0">
                <a:solidFill>
                  <a:schemeClr val="tx1"/>
                </a:solidFill>
                <a:latin typeface="Times New Roman" panose="02020603050405020304" pitchFamily="18" charset="0"/>
                <a:cs typeface="Times New Roman" panose="02020603050405020304" pitchFamily="18" charset="0"/>
              </a:rPr>
              <a:t> non </a:t>
            </a:r>
            <a:r>
              <a:rPr lang="en-US" sz="3200" dirty="0" err="1">
                <a:solidFill>
                  <a:schemeClr val="tx1"/>
                </a:solidFill>
                <a:latin typeface="Times New Roman" panose="02020603050405020304" pitchFamily="18" charset="0"/>
                <a:cs typeface="Times New Roman" panose="02020603050405020304" pitchFamily="18" charset="0"/>
              </a:rPr>
              <a:t>măng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mọc</a:t>
            </a:r>
            <a:r>
              <a:rPr lang="en-US" sz="3200" dirty="0">
                <a:solidFill>
                  <a:schemeClr val="tx1"/>
                </a:solidFill>
                <a:latin typeface="Times New Roman" panose="02020603050405020304" pitchFamily="18" charset="0"/>
                <a:cs typeface="Times New Roman" panose="02020603050405020304" pitchFamily="18" charset="0"/>
              </a:rPr>
              <a:t> </a:t>
            </a:r>
            <a:r>
              <a:rPr lang="vi-VN" sz="3200" dirty="0">
                <a:solidFill>
                  <a:schemeClr val="tx1"/>
                </a:solidFill>
                <a:latin typeface="Times New Roman" panose="02020603050405020304" pitchFamily="18" charset="0"/>
                <a:cs typeface="Times New Roman" panose="02020603050405020304" pitchFamily="18" charset="0"/>
              </a:rPr>
              <a:t>thẳng”</a:t>
            </a:r>
            <a:r>
              <a:rPr lang="en-US" sz="3200" dirty="0">
                <a:solidFill>
                  <a:schemeClr val="tx1"/>
                </a:solidFill>
                <a:latin typeface="Times New Roman" panose="02020603050405020304" pitchFamily="18" charset="0"/>
                <a:cs typeface="Times New Roman" panose="02020603050405020304" pitchFamily="18" charset="0"/>
              </a:rPr>
              <a:t> </a:t>
            </a:r>
            <a:r>
              <a:rPr lang="vi-VN" sz="3200" dirty="0">
                <a:solidFill>
                  <a:schemeClr val="tx1"/>
                </a:solidFill>
                <a:latin typeface="Times New Roman" panose="02020603050405020304" pitchFamily="18" charset="0"/>
                <a:cs typeface="Times New Roman" panose="02020603050405020304" pitchFamily="18" charset="0"/>
              </a:rPr>
              <a:t>sử dụng biện pháp tu từ </a:t>
            </a:r>
            <a:r>
              <a:rPr lang="en-US" sz="3200" dirty="0" err="1">
                <a:solidFill>
                  <a:schemeClr val="tx1"/>
                </a:solidFill>
                <a:latin typeface="Times New Roman" panose="02020603050405020304" pitchFamily="18" charset="0"/>
                <a:cs typeface="Times New Roman" panose="02020603050405020304" pitchFamily="18" charset="0"/>
              </a:rPr>
              <a:t>gì</a:t>
            </a:r>
            <a:r>
              <a:rPr lang="en-US" sz="3200" dirty="0">
                <a:solidFill>
                  <a:schemeClr val="tx1"/>
                </a:solidFill>
                <a:latin typeface="Times New Roman" panose="02020603050405020304" pitchFamily="18" charset="0"/>
                <a:cs typeface="Times New Roman" panose="02020603050405020304" pitchFamily="18" charset="0"/>
              </a:rPr>
              <a:t>?</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5" name="Rectangle 4"/>
          <p:cNvSpPr/>
          <p:nvPr/>
        </p:nvSpPr>
        <p:spPr>
          <a:xfrm>
            <a:off x="6081977" y="3814834"/>
            <a:ext cx="4906798" cy="770816"/>
          </a:xfrm>
          <a:prstGeom prst="rect">
            <a:avLst/>
          </a:prstGeom>
          <a:solidFill>
            <a:schemeClr val="accent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dirty="0">
                <a:solidFill>
                  <a:schemeClr val="tx1"/>
                </a:solidFill>
                <a:latin typeface="Times New Roman" panose="02020603050405020304" pitchFamily="18" charset="0"/>
                <a:cs typeface="Times New Roman" panose="02020603050405020304" pitchFamily="18" charset="0"/>
              </a:rPr>
              <a:t>B. Ẩn dụ</a:t>
            </a:r>
          </a:p>
        </p:txBody>
      </p:sp>
      <p:sp>
        <p:nvSpPr>
          <p:cNvPr id="6" name="Rectangle 5"/>
          <p:cNvSpPr/>
          <p:nvPr/>
        </p:nvSpPr>
        <p:spPr>
          <a:xfrm>
            <a:off x="1061582" y="3825767"/>
            <a:ext cx="4906798" cy="770816"/>
          </a:xfrm>
          <a:prstGeom prst="rect">
            <a:avLst/>
          </a:prstGeom>
          <a:solidFill>
            <a:schemeClr val="accent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vi-VN" sz="3200" dirty="0">
                <a:solidFill>
                  <a:schemeClr val="tx1"/>
                </a:solidFill>
                <a:latin typeface="Times New Roman" panose="02020603050405020304" pitchFamily="18" charset="0"/>
                <a:cs typeface="Times New Roman" panose="02020603050405020304" pitchFamily="18" charset="0"/>
              </a:rPr>
              <a:t>A. Liệt kê</a:t>
            </a:r>
            <a:endParaRPr kumimoji="0" lang="vi-VN" sz="60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7" name="Rectangle 6"/>
          <p:cNvSpPr/>
          <p:nvPr/>
        </p:nvSpPr>
        <p:spPr>
          <a:xfrm>
            <a:off x="1061582" y="4891054"/>
            <a:ext cx="4906798" cy="770816"/>
          </a:xfrm>
          <a:prstGeom prst="rect">
            <a:avLst/>
          </a:prstGeom>
          <a:solidFill>
            <a:schemeClr val="accent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dirty="0">
                <a:solidFill>
                  <a:schemeClr val="tx1"/>
                </a:solidFill>
                <a:latin typeface="Times New Roman" panose="02020603050405020304" pitchFamily="18" charset="0"/>
                <a:cs typeface="Times New Roman" panose="02020603050405020304" pitchFamily="18" charset="0"/>
              </a:rPr>
              <a:t>C. </a:t>
            </a:r>
            <a:r>
              <a:rPr lang="vi-VN" sz="3200">
                <a:solidFill>
                  <a:schemeClr val="tx1"/>
                </a:solidFill>
                <a:latin typeface="Times New Roman" panose="02020603050405020304" pitchFamily="18" charset="0"/>
                <a:cs typeface="Times New Roman" panose="02020603050405020304" pitchFamily="18" charset="0"/>
              </a:rPr>
              <a:t>Điệp</a:t>
            </a:r>
            <a:r>
              <a:rPr lang="en-US" sz="3200">
                <a:solidFill>
                  <a:schemeClr val="tx1"/>
                </a:solidFill>
                <a:latin typeface="Times New Roman" panose="02020603050405020304" pitchFamily="18" charset="0"/>
                <a:cs typeface="Times New Roman" panose="02020603050405020304" pitchFamily="18" charset="0"/>
              </a:rPr>
              <a:t> ngữ</a:t>
            </a:r>
            <a:endParaRPr lang="vi-VN" sz="3200" dirty="0">
              <a:solidFill>
                <a:schemeClr val="tx1"/>
              </a:solidFill>
              <a:latin typeface="Times New Roman" panose="02020603050405020304" pitchFamily="18" charset="0"/>
              <a:cs typeface="Times New Roman" panose="02020603050405020304" pitchFamily="18" charset="0"/>
            </a:endParaRPr>
          </a:p>
        </p:txBody>
      </p:sp>
      <p:sp>
        <p:nvSpPr>
          <p:cNvPr id="8" name="Rectangle 7"/>
          <p:cNvSpPr/>
          <p:nvPr/>
        </p:nvSpPr>
        <p:spPr>
          <a:xfrm>
            <a:off x="6081977" y="4895243"/>
            <a:ext cx="4906798" cy="770816"/>
          </a:xfrm>
          <a:prstGeom prst="rect">
            <a:avLst/>
          </a:prstGeom>
          <a:solidFill>
            <a:schemeClr val="accent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dirty="0">
                <a:solidFill>
                  <a:schemeClr val="tx1"/>
                </a:solidFill>
                <a:latin typeface="Times New Roman" panose="02020603050405020304" pitchFamily="18" charset="0"/>
                <a:cs typeface="Times New Roman" panose="02020603050405020304" pitchFamily="18" charset="0"/>
              </a:rPr>
              <a:t>D. Nhân hóa</a:t>
            </a:r>
            <a:endParaRPr lang="en-US"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02861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6"/>
                    </p:tgtEl>
                  </p:cond>
                </p:stCondLst>
                <p:endSync evt="end" delay="0">
                  <p:rtn val="all"/>
                </p:endSync>
                <p:childTnLst>
                  <p:par>
                    <p:cTn id="11" fill="hold">
                      <p:stCondLst>
                        <p:cond delay="0"/>
                      </p:stCondLst>
                      <p:childTnLst>
                        <p:par>
                          <p:cTn id="12" fill="hold">
                            <p:stCondLst>
                              <p:cond delay="0"/>
                            </p:stCondLst>
                            <p:childTnLst>
                              <p:par>
                                <p:cTn id="13" presetID="1" presetClass="emph" presetSubtype="2" fill="hold" nodeType="clickEffect">
                                  <p:stCondLst>
                                    <p:cond delay="0"/>
                                  </p:stCondLst>
                                  <p:childTnLst>
                                    <p:animClr clrSpc="rgb" dir="cw">
                                      <p:cBhvr>
                                        <p:cTn id="14" dur="2000" fill="hold"/>
                                        <p:tgtEl>
                                          <p:spTgt spid="6"/>
                                        </p:tgtEl>
                                        <p:attrNameLst>
                                          <p:attrName>fillcolor</p:attrName>
                                        </p:attrNameLst>
                                      </p:cBhvr>
                                      <p:to>
                                        <a:srgbClr val="00B050"/>
                                      </p:to>
                                    </p:animClr>
                                    <p:set>
                                      <p:cBhvr>
                                        <p:cTn id="15" dur="2000" fill="hold"/>
                                        <p:tgtEl>
                                          <p:spTgt spid="6"/>
                                        </p:tgtEl>
                                        <p:attrNameLst>
                                          <p:attrName>fill.type</p:attrName>
                                        </p:attrNameLst>
                                      </p:cBhvr>
                                      <p:to>
                                        <p:strVal val="solid"/>
                                      </p:to>
                                    </p:set>
                                    <p:set>
                                      <p:cBhvr>
                                        <p:cTn id="16" dur="2000" fill="hold"/>
                                        <p:tgtEl>
                                          <p:spTgt spid="6"/>
                                        </p:tgtEl>
                                        <p:attrNameLst>
                                          <p:attrName>fill.on</p:attrName>
                                        </p:attrNameLst>
                                      </p:cBhvr>
                                      <p:to>
                                        <p:strVal val="true"/>
                                      </p:to>
                                    </p:set>
                                  </p:childTnLst>
                                  <p:subTnLst>
                                    <p:audio>
                                      <p:cMediaNode vol="65000">
                                        <p:cTn display="0" masterRel="sameClick">
                                          <p:stCondLst>
                                            <p:cond evt="begin" delay="0">
                                              <p:tn val="13"/>
                                            </p:cond>
                                          </p:stCondLst>
                                          <p:endCondLst>
                                            <p:cond evt="onStopAudio" delay="0">
                                              <p:tgtEl>
                                                <p:sldTgt/>
                                              </p:tgtEl>
                                            </p:cond>
                                          </p:endCondLst>
                                        </p:cTn>
                                        <p:tgtEl>
                                          <p:sndTgt r:embed="rId2" name="Am_thanh_tra_loi_Dung_chinh_xac-www_tiengdong_com.wav"/>
                                        </p:tgtEl>
                                      </p:cMediaNode>
                                    </p:audio>
                                  </p:subTnLst>
                                </p:cTn>
                              </p:par>
                            </p:childTnLst>
                          </p:cTn>
                        </p:par>
                      </p:childTnLst>
                    </p:cTn>
                  </p:par>
                </p:childTnLst>
              </p:cTn>
              <p:nextCondLst>
                <p:cond evt="onClick" delay="0">
                  <p:tgtEl>
                    <p:spTgt spid="6"/>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1" presetClass="emph" presetSubtype="2" fill="hold" nodeType="clickEffect">
                                  <p:stCondLst>
                                    <p:cond delay="0"/>
                                  </p:stCondLst>
                                  <p:childTnLst>
                                    <p:animClr clrSpc="rgb" dir="cw">
                                      <p:cBhvr>
                                        <p:cTn id="21" dur="2000" fill="hold"/>
                                        <p:tgtEl>
                                          <p:spTgt spid="7"/>
                                        </p:tgtEl>
                                        <p:attrNameLst>
                                          <p:attrName>fillcolor</p:attrName>
                                        </p:attrNameLst>
                                      </p:cBhvr>
                                      <p:to>
                                        <a:srgbClr val="FF0000"/>
                                      </p:to>
                                    </p:animClr>
                                    <p:set>
                                      <p:cBhvr>
                                        <p:cTn id="22" dur="2000" fill="hold"/>
                                        <p:tgtEl>
                                          <p:spTgt spid="7"/>
                                        </p:tgtEl>
                                        <p:attrNameLst>
                                          <p:attrName>fill.type</p:attrName>
                                        </p:attrNameLst>
                                      </p:cBhvr>
                                      <p:to>
                                        <p:strVal val="solid"/>
                                      </p:to>
                                    </p:set>
                                    <p:set>
                                      <p:cBhvr>
                                        <p:cTn id="23" dur="2000" fill="hold"/>
                                        <p:tgtEl>
                                          <p:spTgt spid="7"/>
                                        </p:tgtEl>
                                        <p:attrNameLst>
                                          <p:attrName>fill.on</p:attrName>
                                        </p:attrNameLst>
                                      </p:cBhvr>
                                      <p:to>
                                        <p:strVal val="true"/>
                                      </p:to>
                                    </p:set>
                                  </p:childTnLst>
                                  <p:subTnLst>
                                    <p:audio>
                                      <p:cMediaNode vol="20000">
                                        <p:cTn display="0" masterRel="sameClick">
                                          <p:stCondLst>
                                            <p:cond evt="begin" delay="0">
                                              <p:tn val="20"/>
                                            </p:cond>
                                          </p:stCondLst>
                                          <p:endCondLst>
                                            <p:cond evt="onStopAudio" delay="0">
                                              <p:tgtEl>
                                                <p:sldTgt/>
                                              </p:tgtEl>
                                            </p:cond>
                                          </p:endCondLst>
                                        </p:cTn>
                                        <p:tgtEl>
                                          <p:sndTgt r:embed="rId3" name="tieng_bao_sai-www_tiengdong_com.wav"/>
                                        </p:tgtEl>
                                      </p:cMediaNode>
                                    </p:audio>
                                  </p:subTnLst>
                                </p:cTn>
                              </p:par>
                            </p:childTnLst>
                          </p:cTn>
                        </p:par>
                      </p:childTnLst>
                    </p:cTn>
                  </p:par>
                </p:childTnLst>
              </p:cTn>
              <p:nextCondLst>
                <p:cond evt="onClick" delay="0">
                  <p:tgtEl>
                    <p:spTgt spid="7"/>
                  </p:tgtEl>
                </p:cond>
              </p:nextCondLst>
            </p:seq>
            <p:seq concurrent="1" nextAc="seek">
              <p:cTn id="24" restart="whenNotActive" fill="hold" evtFilter="cancelBubble" nodeType="interactiveSeq">
                <p:stCondLst>
                  <p:cond evt="onClick" delay="0">
                    <p:tgtEl>
                      <p:spTgt spid="5"/>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5"/>
                                        </p:tgtEl>
                                        <p:attrNameLst>
                                          <p:attrName>fillcolor</p:attrName>
                                        </p:attrNameLst>
                                      </p:cBhvr>
                                      <p:to>
                                        <a:srgbClr val="FF0000"/>
                                      </p:to>
                                    </p:animClr>
                                    <p:set>
                                      <p:cBhvr>
                                        <p:cTn id="29" dur="2000" fill="hold"/>
                                        <p:tgtEl>
                                          <p:spTgt spid="5"/>
                                        </p:tgtEl>
                                        <p:attrNameLst>
                                          <p:attrName>fill.type</p:attrName>
                                        </p:attrNameLst>
                                      </p:cBhvr>
                                      <p:to>
                                        <p:strVal val="solid"/>
                                      </p:to>
                                    </p:set>
                                    <p:set>
                                      <p:cBhvr>
                                        <p:cTn id="30" dur="2000" fill="hold"/>
                                        <p:tgtEl>
                                          <p:spTgt spid="5"/>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3" name="tieng_bao_sai-www_tiengdong_com.wav"/>
                                        </p:tgtEl>
                                      </p:cMediaNode>
                                    </p:audio>
                                  </p:subTnLst>
                                </p:cTn>
                              </p:par>
                            </p:childTnLst>
                          </p:cTn>
                        </p:par>
                      </p:childTnLst>
                    </p:cTn>
                  </p:par>
                </p:childTnLst>
              </p:cTn>
              <p:nextCondLst>
                <p:cond evt="onClick" delay="0">
                  <p:tgtEl>
                    <p:spTgt spid="5"/>
                  </p:tgtEl>
                </p:cond>
              </p:nextCondLst>
            </p:seq>
            <p:seq concurrent="1" nextAc="seek">
              <p:cTn id="31" restart="whenNotActive" fill="hold" evtFilter="cancelBubble" nodeType="interactiveSeq">
                <p:stCondLst>
                  <p:cond evt="onClick" delay="0">
                    <p:tgtEl>
                      <p:spTgt spid="8"/>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2000" fill="hold"/>
                                        <p:tgtEl>
                                          <p:spTgt spid="8"/>
                                        </p:tgtEl>
                                        <p:attrNameLst>
                                          <p:attrName>fillcolor</p:attrName>
                                        </p:attrNameLst>
                                      </p:cBhvr>
                                      <p:to>
                                        <a:srgbClr val="FF0000"/>
                                      </p:to>
                                    </p:animClr>
                                    <p:set>
                                      <p:cBhvr>
                                        <p:cTn id="36" dur="2000" fill="hold"/>
                                        <p:tgtEl>
                                          <p:spTgt spid="8"/>
                                        </p:tgtEl>
                                        <p:attrNameLst>
                                          <p:attrName>fill.type</p:attrName>
                                        </p:attrNameLst>
                                      </p:cBhvr>
                                      <p:to>
                                        <p:strVal val="solid"/>
                                      </p:to>
                                    </p:set>
                                    <p:set>
                                      <p:cBhvr>
                                        <p:cTn id="37" dur="2000" fill="hold"/>
                                        <p:tgtEl>
                                          <p:spTgt spid="8"/>
                                        </p:tgtEl>
                                        <p:attrNameLst>
                                          <p:attrName>fill.on</p:attrName>
                                        </p:attrNameLst>
                                      </p:cBhvr>
                                      <p:to>
                                        <p:strVal val="true"/>
                                      </p:to>
                                    </p:set>
                                  </p:childTnLst>
                                  <p:subTnLst>
                                    <p:audio>
                                      <p:cMediaNode vol="15000">
                                        <p:cTn display="0" masterRel="sameClick">
                                          <p:stCondLst>
                                            <p:cond evt="begin" delay="0">
                                              <p:tn val="34"/>
                                            </p:cond>
                                          </p:stCondLst>
                                          <p:endCondLst>
                                            <p:cond evt="onStopAudio" delay="0">
                                              <p:tgtEl>
                                                <p:sldTgt/>
                                              </p:tgtEl>
                                            </p:cond>
                                          </p:endCondLst>
                                        </p:cTn>
                                        <p:tgtEl>
                                          <p:sndTgt r:embed="rId3" name="tieng_bao_sai-www_tiengdong_com.wav"/>
                                        </p:tgtEl>
                                      </p:cMediaNode>
                                    </p:audio>
                                  </p:subTnLst>
                                </p:cTn>
                              </p:par>
                            </p:childTnLst>
                          </p:cTn>
                        </p:par>
                      </p:childTnLst>
                    </p:cTn>
                  </p:par>
                </p:childTnLst>
              </p:cTn>
              <p:nextCondLst>
                <p:cond evt="onClick" delay="0">
                  <p:tgtEl>
                    <p:spTgt spid="8"/>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AutoShape 2" descr="hình nền thỏi và đồng tiền vàng – Gold | Hình nền, Vàng, Hìn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6081977" y="4833028"/>
            <a:ext cx="4906798" cy="770816"/>
          </a:xfrm>
          <a:prstGeom prst="rect">
            <a:avLst/>
          </a:prstGeom>
          <a:solidFill>
            <a:schemeClr val="accent2">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dirty="0">
                <a:solidFill>
                  <a:schemeClr val="tx1"/>
                </a:solidFill>
                <a:latin typeface="+mj-lt"/>
              </a:rPr>
              <a:t>D. So sánh</a:t>
            </a:r>
            <a:endParaRPr lang="en-US" sz="3200" dirty="0">
              <a:solidFill>
                <a:schemeClr val="tx1"/>
              </a:solidFill>
              <a:latin typeface="+mj-lt"/>
            </a:endParaRPr>
          </a:p>
        </p:txBody>
      </p:sp>
      <p:sp>
        <p:nvSpPr>
          <p:cNvPr id="5" name="Snip Diagonal Corner Rectangle 4"/>
          <p:cNvSpPr/>
          <p:nvPr/>
        </p:nvSpPr>
        <p:spPr>
          <a:xfrm>
            <a:off x="1061582" y="595822"/>
            <a:ext cx="9927193" cy="2131417"/>
          </a:xfrm>
          <a:prstGeom prst="snip2DiagRect">
            <a:avLst/>
          </a:prstGeom>
          <a:solidFill>
            <a:schemeClr val="accent1">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dirty="0">
                <a:solidFill>
                  <a:schemeClr val="tx1"/>
                </a:solidFill>
                <a:latin typeface="+mj-lt"/>
              </a:rPr>
              <a:t>Câu 6. </a:t>
            </a:r>
            <a:r>
              <a:rPr lang="vi-VN" sz="3200" dirty="0">
                <a:solidFill>
                  <a:schemeClr val="tx1"/>
                </a:solidFill>
                <a:latin typeface="+mj-lt"/>
              </a:rPr>
              <a:t>Hai câu thơ sau sử dụng biện pháp tu từ nào?</a:t>
            </a:r>
            <a:endParaRPr lang="en-US" sz="3200" dirty="0">
              <a:solidFill>
                <a:schemeClr val="tx1"/>
              </a:solidFill>
              <a:latin typeface="+mj-lt"/>
            </a:endParaRPr>
          </a:p>
          <a:p>
            <a:r>
              <a:rPr lang="vi-VN" sz="3200" dirty="0">
                <a:solidFill>
                  <a:schemeClr val="tx1"/>
                </a:solidFill>
                <a:latin typeface="+mj-lt"/>
              </a:rPr>
              <a:t>                            </a:t>
            </a:r>
            <a:r>
              <a:rPr lang="vi-VN" sz="3200" i="1" dirty="0">
                <a:solidFill>
                  <a:schemeClr val="tx1"/>
                </a:solidFill>
                <a:latin typeface="+mj-lt"/>
              </a:rPr>
              <a:t>Còn bạc, còn tiền, còn đệ tử</a:t>
            </a:r>
            <a:endParaRPr lang="en-US" sz="3200" dirty="0">
              <a:solidFill>
                <a:schemeClr val="tx1"/>
              </a:solidFill>
              <a:latin typeface="+mj-lt"/>
            </a:endParaRPr>
          </a:p>
          <a:p>
            <a:r>
              <a:rPr lang="vi-VN" sz="3200" i="1" dirty="0">
                <a:solidFill>
                  <a:schemeClr val="tx1"/>
                </a:solidFill>
                <a:latin typeface="+mj-lt"/>
              </a:rPr>
              <a:t>                            Hết cơm, hết rượu, hết ông tôi</a:t>
            </a:r>
            <a:endParaRPr lang="en-US" sz="3200" dirty="0">
              <a:solidFill>
                <a:schemeClr val="tx1"/>
              </a:solidFill>
              <a:latin typeface="+mj-lt"/>
            </a:endParaRPr>
          </a:p>
          <a:p>
            <a:r>
              <a:rPr lang="vi-VN" sz="3200" dirty="0">
                <a:solidFill>
                  <a:schemeClr val="tx1"/>
                </a:solidFill>
                <a:latin typeface="+mj-lt"/>
              </a:rPr>
              <a:t>                                                    (Nguyễn Bỉnh</a:t>
            </a:r>
            <a:endParaRPr kumimoji="0" lang="en-US" altLang="en-US" sz="3200" b="1" i="1" u="none" strike="noStrike" kern="1200" cap="none" spc="0" normalizeH="0" baseline="0" noProof="0" dirty="0">
              <a:ln>
                <a:noFill/>
              </a:ln>
              <a:solidFill>
                <a:srgbClr val="FF0000"/>
              </a:solidFill>
              <a:effectLst/>
              <a:uLnTx/>
              <a:uFillTx/>
              <a:latin typeface="+mj-lt"/>
              <a:cs typeface="Times New Roman" pitchFamily="18" charset="0"/>
            </a:endParaRPr>
          </a:p>
        </p:txBody>
      </p:sp>
      <p:sp>
        <p:nvSpPr>
          <p:cNvPr id="6" name="Rectangle 5"/>
          <p:cNvSpPr/>
          <p:nvPr/>
        </p:nvSpPr>
        <p:spPr>
          <a:xfrm>
            <a:off x="6081977" y="3857227"/>
            <a:ext cx="4906798" cy="770816"/>
          </a:xfrm>
          <a:prstGeom prst="rect">
            <a:avLst/>
          </a:prstGeom>
          <a:solidFill>
            <a:schemeClr val="accent2">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dirty="0">
                <a:solidFill>
                  <a:schemeClr val="tx1"/>
                </a:solidFill>
                <a:latin typeface="+mj-lt"/>
              </a:rPr>
              <a:t>B. Lặp cú pháp</a:t>
            </a:r>
          </a:p>
        </p:txBody>
      </p:sp>
      <p:sp>
        <p:nvSpPr>
          <p:cNvPr id="7" name="Rectangle 6"/>
          <p:cNvSpPr/>
          <p:nvPr/>
        </p:nvSpPr>
        <p:spPr>
          <a:xfrm>
            <a:off x="1061582" y="4833028"/>
            <a:ext cx="4906798" cy="770816"/>
          </a:xfrm>
          <a:prstGeom prst="rect">
            <a:avLst/>
          </a:prstGeom>
          <a:solidFill>
            <a:schemeClr val="accent2">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dirty="0">
                <a:solidFill>
                  <a:schemeClr val="tx1"/>
                </a:solidFill>
                <a:latin typeface="+mj-lt"/>
              </a:rPr>
              <a:t>C</a:t>
            </a:r>
            <a:r>
              <a:rPr lang="vi-VN" sz="3200">
                <a:solidFill>
                  <a:schemeClr val="tx1"/>
                </a:solidFill>
                <a:latin typeface="+mj-lt"/>
              </a:rPr>
              <a:t>. Đối</a:t>
            </a:r>
            <a:endParaRPr lang="vi-VN" sz="3200" dirty="0">
              <a:solidFill>
                <a:schemeClr val="tx1"/>
              </a:solidFill>
              <a:latin typeface="+mj-lt"/>
            </a:endParaRPr>
          </a:p>
        </p:txBody>
      </p:sp>
      <p:sp>
        <p:nvSpPr>
          <p:cNvPr id="8" name="Rectangle 7"/>
          <p:cNvSpPr/>
          <p:nvPr/>
        </p:nvSpPr>
        <p:spPr>
          <a:xfrm>
            <a:off x="1061582" y="3882702"/>
            <a:ext cx="4906798" cy="770816"/>
          </a:xfrm>
          <a:prstGeom prst="rect">
            <a:avLst/>
          </a:prstGeom>
          <a:solidFill>
            <a:schemeClr val="accent2">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vi-VN" sz="3200" dirty="0">
                <a:solidFill>
                  <a:schemeClr val="tx1"/>
                </a:solidFill>
                <a:latin typeface="+mj-lt"/>
              </a:rPr>
              <a:t>A. Liệt kê</a:t>
            </a:r>
            <a:endParaRPr kumimoji="0" lang="vi-VN" sz="6000" b="0" i="0" u="none" strike="noStrike" kern="1200" cap="none" spc="0" normalizeH="0" baseline="0" noProof="0" dirty="0">
              <a:ln>
                <a:noFill/>
              </a:ln>
              <a:solidFill>
                <a:prstClr val="black"/>
              </a:solidFill>
              <a:effectLst/>
              <a:uLnTx/>
              <a:uFillTx/>
              <a:latin typeface="+mj-lt"/>
              <a:cs typeface="Times New Roman" pitchFamily="18" charset="0"/>
            </a:endParaRPr>
          </a:p>
        </p:txBody>
      </p:sp>
    </p:spTree>
    <p:extLst>
      <p:ext uri="{BB962C8B-B14F-4D97-AF65-F5344CB8AC3E}">
        <p14:creationId xmlns:p14="http://schemas.microsoft.com/office/powerpoint/2010/main" val="36453430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8"/>
                    </p:tgtEl>
                  </p:cond>
                </p:stCondLst>
                <p:endSync evt="end" delay="0">
                  <p:rtn val="all"/>
                </p:endSync>
                <p:childTnLst>
                  <p:par>
                    <p:cTn id="11" fill="hold">
                      <p:stCondLst>
                        <p:cond delay="0"/>
                      </p:stCondLst>
                      <p:childTnLst>
                        <p:par>
                          <p:cTn id="12" fill="hold">
                            <p:stCondLst>
                              <p:cond delay="0"/>
                            </p:stCondLst>
                            <p:childTnLst>
                              <p:par>
                                <p:cTn id="13" presetID="1" presetClass="emph" presetSubtype="2" fill="hold" nodeType="clickEffect">
                                  <p:stCondLst>
                                    <p:cond delay="0"/>
                                  </p:stCondLst>
                                  <p:childTnLst>
                                    <p:animClr clrSpc="rgb" dir="cw">
                                      <p:cBhvr>
                                        <p:cTn id="14" dur="2000" fill="hold"/>
                                        <p:tgtEl>
                                          <p:spTgt spid="8"/>
                                        </p:tgtEl>
                                        <p:attrNameLst>
                                          <p:attrName>fillcolor</p:attrName>
                                        </p:attrNameLst>
                                      </p:cBhvr>
                                      <p:to>
                                        <a:srgbClr val="FF0000"/>
                                      </p:to>
                                    </p:animClr>
                                    <p:set>
                                      <p:cBhvr>
                                        <p:cTn id="15" dur="2000" fill="hold"/>
                                        <p:tgtEl>
                                          <p:spTgt spid="8"/>
                                        </p:tgtEl>
                                        <p:attrNameLst>
                                          <p:attrName>fill.type</p:attrName>
                                        </p:attrNameLst>
                                      </p:cBhvr>
                                      <p:to>
                                        <p:strVal val="solid"/>
                                      </p:to>
                                    </p:set>
                                    <p:set>
                                      <p:cBhvr>
                                        <p:cTn id="16" dur="2000" fill="hold"/>
                                        <p:tgtEl>
                                          <p:spTgt spid="8"/>
                                        </p:tgtEl>
                                        <p:attrNameLst>
                                          <p:attrName>fill.on</p:attrName>
                                        </p:attrNameLst>
                                      </p:cBhvr>
                                      <p:to>
                                        <p:strVal val="true"/>
                                      </p:to>
                                    </p:set>
                                  </p:childTnLst>
                                  <p:subTnLst>
                                    <p:audio>
                                      <p:cMediaNode>
                                        <p:cTn display="0" masterRel="sameClick">
                                          <p:stCondLst>
                                            <p:cond evt="begin" delay="0">
                                              <p:tn val="13"/>
                                            </p:cond>
                                          </p:stCondLst>
                                          <p:endCondLst>
                                            <p:cond evt="onStopAudio" delay="0">
                                              <p:tgtEl>
                                                <p:sldTgt/>
                                              </p:tgtEl>
                                            </p:cond>
                                          </p:endCondLst>
                                        </p:cTn>
                                        <p:tgtEl>
                                          <p:sndTgt r:embed="rId2" name="tieng_bao_sai-www_tiengdong_com.wav"/>
                                        </p:tgtEl>
                                      </p:cMediaNode>
                                    </p:audio>
                                  </p:subTnLst>
                                </p:cTn>
                              </p:par>
                            </p:childTnLst>
                          </p:cTn>
                        </p:par>
                      </p:childTnLst>
                    </p:cTn>
                  </p:par>
                </p:childTnLst>
              </p:cTn>
              <p:nextCondLst>
                <p:cond evt="onClick" delay="0">
                  <p:tgtEl>
                    <p:spTgt spid="8"/>
                  </p:tgtEl>
                </p:cond>
              </p:nextCondLst>
            </p:seq>
            <p:seq concurrent="1" nextAc="seek">
              <p:cTn id="17" restart="whenNotActive" fill="hold" evtFilter="cancelBubble" nodeType="interactiveSeq">
                <p:stCondLst>
                  <p:cond evt="onClick" delay="0">
                    <p:tgtEl>
                      <p:spTgt spid="6"/>
                    </p:tgtEl>
                  </p:cond>
                </p:stCondLst>
                <p:endSync evt="end" delay="0">
                  <p:rtn val="all"/>
                </p:endSync>
                <p:childTnLst>
                  <p:par>
                    <p:cTn id="18" fill="hold">
                      <p:stCondLst>
                        <p:cond delay="0"/>
                      </p:stCondLst>
                      <p:childTnLst>
                        <p:par>
                          <p:cTn id="19" fill="hold">
                            <p:stCondLst>
                              <p:cond delay="0"/>
                            </p:stCondLst>
                            <p:childTnLst>
                              <p:par>
                                <p:cTn id="20" presetID="1" presetClass="emph" presetSubtype="2" fill="hold" nodeType="clickEffect">
                                  <p:stCondLst>
                                    <p:cond delay="0"/>
                                  </p:stCondLst>
                                  <p:childTnLst>
                                    <p:animClr clrSpc="rgb" dir="cw">
                                      <p:cBhvr>
                                        <p:cTn id="21" dur="2000" fill="hold"/>
                                        <p:tgtEl>
                                          <p:spTgt spid="6"/>
                                        </p:tgtEl>
                                        <p:attrNameLst>
                                          <p:attrName>fillcolor</p:attrName>
                                        </p:attrNameLst>
                                      </p:cBhvr>
                                      <p:to>
                                        <a:srgbClr val="FF0000"/>
                                      </p:to>
                                    </p:animClr>
                                    <p:set>
                                      <p:cBhvr>
                                        <p:cTn id="22" dur="2000" fill="hold"/>
                                        <p:tgtEl>
                                          <p:spTgt spid="6"/>
                                        </p:tgtEl>
                                        <p:attrNameLst>
                                          <p:attrName>fill.type</p:attrName>
                                        </p:attrNameLst>
                                      </p:cBhvr>
                                      <p:to>
                                        <p:strVal val="solid"/>
                                      </p:to>
                                    </p:set>
                                    <p:set>
                                      <p:cBhvr>
                                        <p:cTn id="23" dur="2000" fill="hold"/>
                                        <p:tgtEl>
                                          <p:spTgt spid="6"/>
                                        </p:tgtEl>
                                        <p:attrNameLst>
                                          <p:attrName>fill.on</p:attrName>
                                        </p:attrNameLst>
                                      </p:cBhvr>
                                      <p:to>
                                        <p:strVal val="true"/>
                                      </p:to>
                                    </p:set>
                                  </p:childTnLst>
                                  <p:subTnLst>
                                    <p:audio>
                                      <p:cMediaNode>
                                        <p:cTn display="0" masterRel="sameClick">
                                          <p:stCondLst>
                                            <p:cond evt="begin" delay="0">
                                              <p:tn val="20"/>
                                            </p:cond>
                                          </p:stCondLst>
                                          <p:endCondLst>
                                            <p:cond evt="onStopAudio" delay="0">
                                              <p:tgtEl>
                                                <p:sldTgt/>
                                              </p:tgtEl>
                                            </p:cond>
                                          </p:endCondLst>
                                        </p:cTn>
                                        <p:tgtEl>
                                          <p:sndTgt r:embed="rId2" name="tieng_bao_sai-www_tiengdong_com.wav"/>
                                        </p:tgtEl>
                                      </p:cMediaNode>
                                    </p:audio>
                                  </p:subTnLst>
                                </p:cTn>
                              </p:par>
                            </p:childTnLst>
                          </p:cTn>
                        </p:par>
                      </p:childTnLst>
                    </p:cTn>
                  </p:par>
                </p:childTnLst>
              </p:cTn>
              <p:nextCondLst>
                <p:cond evt="onClick" delay="0">
                  <p:tgtEl>
                    <p:spTgt spid="6"/>
                  </p:tgtEl>
                </p:cond>
              </p:nextCondLst>
            </p:seq>
            <p:seq concurrent="1" nextAc="seek">
              <p:cTn id="24" restart="whenNotActive" fill="hold" evtFilter="cancelBubble" nodeType="interactiveSeq">
                <p:stCondLst>
                  <p:cond evt="onClick" delay="0">
                    <p:tgtEl>
                      <p:spTgt spid="7"/>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7"/>
                                        </p:tgtEl>
                                        <p:attrNameLst>
                                          <p:attrName>fillcolor</p:attrName>
                                        </p:attrNameLst>
                                      </p:cBhvr>
                                      <p:to>
                                        <a:srgbClr val="00B050"/>
                                      </p:to>
                                    </p:animClr>
                                    <p:set>
                                      <p:cBhvr>
                                        <p:cTn id="29" dur="2000" fill="hold"/>
                                        <p:tgtEl>
                                          <p:spTgt spid="7"/>
                                        </p:tgtEl>
                                        <p:attrNameLst>
                                          <p:attrName>fill.type</p:attrName>
                                        </p:attrNameLst>
                                      </p:cBhvr>
                                      <p:to>
                                        <p:strVal val="solid"/>
                                      </p:to>
                                    </p:set>
                                    <p:set>
                                      <p:cBhvr>
                                        <p:cTn id="30" dur="2000" fill="hold"/>
                                        <p:tgtEl>
                                          <p:spTgt spid="7"/>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3" name="Am_thanh_tra_loi_Dung_chinh_xac-www_tiengdong_com.wav"/>
                                        </p:tgtEl>
                                      </p:cMediaNode>
                                    </p:audio>
                                  </p:subTnLst>
                                </p:cTn>
                              </p:par>
                            </p:childTnLst>
                          </p:cTn>
                        </p:par>
                      </p:childTnLst>
                    </p:cTn>
                  </p:par>
                </p:childTnLst>
              </p:cTn>
              <p:nextCondLst>
                <p:cond evt="onClick" delay="0">
                  <p:tgtEl>
                    <p:spTgt spid="7"/>
                  </p:tgtEl>
                </p:cond>
              </p:nextCondLst>
            </p:seq>
            <p:seq concurrent="1" nextAc="seek">
              <p:cTn id="31" restart="whenNotActive" fill="hold" evtFilter="cancelBubble" nodeType="interactiveSeq">
                <p:stCondLst>
                  <p:cond evt="onClick" delay="0">
                    <p:tgtEl>
                      <p:spTgt spid="4"/>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2000" fill="hold"/>
                                        <p:tgtEl>
                                          <p:spTgt spid="4"/>
                                        </p:tgtEl>
                                        <p:attrNameLst>
                                          <p:attrName>fillcolor</p:attrName>
                                        </p:attrNameLst>
                                      </p:cBhvr>
                                      <p:to>
                                        <a:srgbClr val="FF0000"/>
                                      </p:to>
                                    </p:animClr>
                                    <p:set>
                                      <p:cBhvr>
                                        <p:cTn id="36" dur="2000" fill="hold"/>
                                        <p:tgtEl>
                                          <p:spTgt spid="4"/>
                                        </p:tgtEl>
                                        <p:attrNameLst>
                                          <p:attrName>fill.type</p:attrName>
                                        </p:attrNameLst>
                                      </p:cBhvr>
                                      <p:to>
                                        <p:strVal val="solid"/>
                                      </p:to>
                                    </p:set>
                                    <p:set>
                                      <p:cBhvr>
                                        <p:cTn id="37" dur="2000" fill="hold"/>
                                        <p:tgtEl>
                                          <p:spTgt spid="4"/>
                                        </p:tgtEl>
                                        <p:attrNameLst>
                                          <p:attrName>fill.on</p:attrName>
                                        </p:attrNameLst>
                                      </p:cBhvr>
                                      <p:to>
                                        <p:strVal val="true"/>
                                      </p:to>
                                    </p:set>
                                  </p:childTnLst>
                                  <p:subTnLst>
                                    <p:audio>
                                      <p:cMediaNode>
                                        <p:cTn display="0" masterRel="sameClick">
                                          <p:stCondLst>
                                            <p:cond evt="begin" delay="0">
                                              <p:tn val="34"/>
                                            </p:cond>
                                          </p:stCondLst>
                                          <p:endCondLst>
                                            <p:cond evt="onStopAudio" delay="0">
                                              <p:tgtEl>
                                                <p:sldTgt/>
                                              </p:tgtEl>
                                            </p:cond>
                                          </p:endCondLst>
                                        </p:cTn>
                                        <p:tgtEl>
                                          <p:sndTgt r:embed="rId2" name="tieng_bao_sai-www_tiengdong_com.wav"/>
                                        </p:tgtEl>
                                      </p:cMediaNode>
                                    </p:audio>
                                  </p:subTnLst>
                                </p:cTn>
                              </p:par>
                            </p:childTnLst>
                          </p:cTn>
                        </p:par>
                      </p:childTnLst>
                    </p:cTn>
                  </p:par>
                </p:childTnLst>
              </p:cTn>
              <p:nextCondLst>
                <p:cond evt="onClick" delay="0">
                  <p:tgtEl>
                    <p:spTgt spid="4"/>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561</TotalTime>
  <Words>3464</Words>
  <Application>Microsoft Office PowerPoint</Application>
  <PresentationFormat>Widescreen</PresentationFormat>
  <Paragraphs>269</Paragraphs>
  <Slides>39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Bodoni MT Black</vt:lpstr>
      <vt:lpstr>Calibri</vt:lpstr>
      <vt:lpstr>Calibri Light</vt:lpstr>
      <vt:lpstr>Standout</vt:lpstr>
      <vt:lpstr>Times New Roman</vt:lpstr>
      <vt:lpstr>Office Theme</vt:lpstr>
      <vt:lpstr>PowerPoint Presentation</vt:lpstr>
      <vt:lpstr>PowerPoint Presentation</vt:lpstr>
      <vt:lpstr>TRÒ CHƠI:  TRẢ LỜI NHANH CÓ THƯỞNG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pc</cp:lastModifiedBy>
  <cp:revision>33</cp:revision>
  <dcterms:created xsi:type="dcterms:W3CDTF">2023-11-11T15:33:51Z</dcterms:created>
  <dcterms:modified xsi:type="dcterms:W3CDTF">2025-04-01T02:55:03Z</dcterms:modified>
</cp:coreProperties>
</file>