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8" r:id="rId5"/>
    <p:sldId id="269" r:id="rId6"/>
    <p:sldId id="270" r:id="rId7"/>
    <p:sldId id="258" r:id="rId8"/>
    <p:sldId id="259" r:id="rId9"/>
    <p:sldId id="273" r:id="rId10"/>
    <p:sldId id="271" r:id="rId11"/>
    <p:sldId id="274" r:id="rId12"/>
    <p:sldId id="276" r:id="rId13"/>
    <p:sldId id="275" r:id="rId14"/>
    <p:sldId id="272" r:id="rId15"/>
    <p:sldId id="261" r:id="rId16"/>
    <p:sldId id="277" r:id="rId17"/>
    <p:sldId id="279" r:id="rId18"/>
    <p:sldId id="278" r:id="rId19"/>
    <p:sldId id="260" r:id="rId20"/>
    <p:sldId id="280" r:id="rId21"/>
    <p:sldId id="282" r:id="rId22"/>
    <p:sldId id="265" r:id="rId23"/>
    <p:sldId id="283" r:id="rId24"/>
    <p:sldId id="281" r:id="rId25"/>
    <p:sldId id="262" r:id="rId26"/>
    <p:sldId id="284" r:id="rId27"/>
    <p:sldId id="286" r:id="rId28"/>
    <p:sldId id="263" r:id="rId29"/>
    <p:sldId id="285" r:id="rId30"/>
    <p:sldId id="264" r:id="rId31"/>
    <p:sldId id="287" r:id="rId32"/>
    <p:sldId id="288" r:id="rId33"/>
    <p:sldId id="289" r:id="rId34"/>
    <p:sldId id="290" r:id="rId35"/>
    <p:sldId id="291" r:id="rId36"/>
    <p:sldId id="266"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docs.google.com/forms/d/e/1FAIpQLSdifqpf0-MCBKwL1u14mfgzUiFI4q1vhiq6cRz-iYPjL_HuIQ/viewform?usp=sf_link"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watch?v=uuGwxRwzJto"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6799328" y="1878507"/>
            <a:ext cx="10099820" cy="4247317"/>
          </a:xfrm>
          <a:prstGeom prst="rect">
            <a:avLst/>
          </a:prstGeom>
        </p:spPr>
        <p:txBody>
          <a:bodyPr lIns="0" tIns="0" rIns="0" bIns="0" rtlCol="0" anchor="t">
            <a:spAutoFit/>
          </a:bodyPr>
          <a:lstStyle/>
          <a:p>
            <a:r>
              <a:rPr lang="pt-BR" sz="138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THỜI</a:t>
            </a:r>
            <a:r>
              <a:rPr lang="vi-VN" sz="138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GIAN </a:t>
            </a:r>
            <a:r>
              <a:rPr lang="vi-VN" sz="13800" b="1" smtClean="0">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vi-VN" sz="138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Văn Cao - </a:t>
            </a:r>
            <a:endParaRPr lang="en-GB" sz="138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Freeform 8"/>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423711"/>
            <a:ext cx="16230600" cy="8834589"/>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4" name="Rectangle 13"/>
          <p:cNvSpPr/>
          <p:nvPr/>
        </p:nvSpPr>
        <p:spPr>
          <a:xfrm>
            <a:off x="3048000" y="874156"/>
            <a:ext cx="12801600" cy="2380139"/>
          </a:xfrm>
          <a:prstGeom prst="rect">
            <a:avLst/>
          </a:prstGeom>
        </p:spPr>
        <p:txBody>
          <a:bodyPr wrap="square">
            <a:spAutoFit/>
          </a:bodyPr>
          <a:lstStyle/>
          <a:p>
            <a:pPr algn="ctr">
              <a:spcAft>
                <a:spcPts val="1000"/>
              </a:spcAft>
            </a:pPr>
            <a:r>
              <a:rPr lang="en-US" sz="4400" b="1">
                <a:latin typeface="Times New Roman" panose="02020603050405020304" pitchFamily="18" charset="0"/>
                <a:ea typeface="Calibri" panose="020F0502020204030204" pitchFamily="34" charset="0"/>
                <a:cs typeface="Times New Roman" panose="02020603050405020304" pitchFamily="18" charset="0"/>
              </a:rPr>
              <a:t>Nhóm </a:t>
            </a:r>
            <a:r>
              <a:rPr lang="en-US" sz="4400" b="1" smtClean="0">
                <a:latin typeface="Times New Roman" panose="02020603050405020304" pitchFamily="18" charset="0"/>
                <a:ea typeface="Calibri" panose="020F0502020204030204" pitchFamily="34" charset="0"/>
                <a:cs typeface="Times New Roman" panose="02020603050405020304" pitchFamily="18" charset="0"/>
              </a:rPr>
              <a:t>1</a:t>
            </a:r>
            <a:endParaRPr lang="vi-VN" sz="4400" b="1" smtClean="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pPr>
            <a:r>
              <a:rPr lang="en-US" sz="4400" b="1" smtClean="0">
                <a:latin typeface="Times New Roman" panose="02020603050405020304" pitchFamily="18" charset="0"/>
                <a:ea typeface="Calibri" panose="020F0502020204030204" pitchFamily="34" charset="0"/>
                <a:cs typeface="Times New Roman" panose="02020603050405020304" pitchFamily="18" charset="0"/>
              </a:rPr>
              <a:t>Tìm </a:t>
            </a:r>
            <a:r>
              <a:rPr lang="en-US" sz="4400" b="1">
                <a:latin typeface="Times New Roman" panose="02020603050405020304" pitchFamily="18" charset="0"/>
                <a:ea typeface="Calibri" panose="020F0502020204030204" pitchFamily="34" charset="0"/>
                <a:cs typeface="Times New Roman" panose="02020603050405020304" pitchFamily="18" charset="0"/>
              </a:rPr>
              <a:t>hiểu đặc điểm thể loại và hình thức của bài </a:t>
            </a:r>
            <a:r>
              <a:rPr lang="en-US" sz="4400" b="1" smtClean="0">
                <a:latin typeface="Times New Roman" panose="02020603050405020304" pitchFamily="18" charset="0"/>
                <a:ea typeface="Calibri" panose="020F0502020204030204" pitchFamily="34" charset="0"/>
                <a:cs typeface="Times New Roman" panose="02020603050405020304" pitchFamily="18" charset="0"/>
              </a:rPr>
              <a:t>thơ</a:t>
            </a:r>
            <a:endParaRPr lang="en-GB" sz="4400" b="1">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tabLst>
                <a:tab pos="1386840" algn="l"/>
              </a:tabLst>
            </a:pPr>
            <a:r>
              <a:rPr lang="en-US" sz="4400">
                <a:latin typeface="Times New Roman" panose="02020603050405020304" pitchFamily="18" charset="0"/>
                <a:ea typeface="MS Mincho"/>
                <a:cs typeface="Times New Roman" panose="02020603050405020304" pitchFamily="18" charset="0"/>
              </a:rPr>
              <a:t>Đọc văn bản, hoàn thiện bảng kiến thức </a:t>
            </a:r>
            <a:r>
              <a:rPr lang="en-US" sz="4400" smtClean="0">
                <a:latin typeface="Times New Roman" panose="02020603050405020304" pitchFamily="18" charset="0"/>
                <a:ea typeface="MS Mincho"/>
                <a:cs typeface="Times New Roman" panose="02020603050405020304" pitchFamily="18" charset="0"/>
              </a:rPr>
              <a:t>sau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925688232"/>
              </p:ext>
            </p:extLst>
          </p:nvPr>
        </p:nvGraphicFramePr>
        <p:xfrm>
          <a:off x="2434338" y="4253006"/>
          <a:ext cx="14028924" cy="3602400"/>
        </p:xfrm>
        <a:graphic>
          <a:graphicData uri="http://schemas.openxmlformats.org/drawingml/2006/table">
            <a:tbl>
              <a:tblPr firstRow="1" firstCol="1" bandRow="1"/>
              <a:tblGrid>
                <a:gridCol w="8542524"/>
                <a:gridCol w="5486400"/>
              </a:tblGrid>
              <a:tr h="560866">
                <a:tc>
                  <a:txBody>
                    <a:bodyPr/>
                    <a:lstStyle/>
                    <a:p>
                      <a:pPr algn="ctr">
                        <a:lnSpc>
                          <a:spcPct val="115000"/>
                        </a:lnSpc>
                        <a:spcAft>
                          <a:spcPts val="0"/>
                        </a:spcAft>
                        <a:tabLst>
                          <a:tab pos="1386840" algn="l"/>
                        </a:tabLst>
                      </a:pPr>
                      <a:r>
                        <a:rPr lang="vi-VN" sz="4000" b="1">
                          <a:effectLst/>
                          <a:latin typeface="Times New Roman" panose="02020603050405020304" pitchFamily="18" charset="0"/>
                          <a:ea typeface="MS Mincho"/>
                          <a:cs typeface="Times New Roman" panose="02020603050405020304" pitchFamily="18" charset="0"/>
                        </a:rPr>
                        <a:t>Căn cứ tìm hiểu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4000" b="1">
                          <a:effectLst/>
                          <a:latin typeface="Times New Roman" panose="02020603050405020304" pitchFamily="18" charset="0"/>
                          <a:ea typeface="MS Mincho"/>
                          <a:cs typeface="Times New Roman" panose="02020603050405020304" pitchFamily="18" charset="0"/>
                        </a:rPr>
                        <a:t>Biểu hiện cụ thể</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866">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Thể thơ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866">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Các dòng thơ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7280">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Các hệ thống hình ảnh trong bài thơ</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0">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Nhịp điệu, giọng điệu  bài thơ</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MS Mincho"/>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475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2748458" y="423711"/>
            <a:ext cx="14510842" cy="8834589"/>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2054527165"/>
              </p:ext>
            </p:extLst>
          </p:nvPr>
        </p:nvGraphicFramePr>
        <p:xfrm>
          <a:off x="3336379" y="659276"/>
          <a:ext cx="13335000" cy="7495350"/>
        </p:xfrm>
        <a:graphic>
          <a:graphicData uri="http://schemas.openxmlformats.org/drawingml/2006/table">
            <a:tbl>
              <a:tblPr firstRow="1" firstCol="1" bandRow="1"/>
              <a:tblGrid>
                <a:gridCol w="13335000"/>
              </a:tblGrid>
              <a:tr h="6858308">
                <a:tc>
                  <a:txBody>
                    <a:bodyPr/>
                    <a:lstStyle/>
                    <a:p>
                      <a:pPr algn="ctr">
                        <a:lnSpc>
                          <a:spcPct val="115000"/>
                        </a:lnSpc>
                        <a:spcAft>
                          <a:spcPts val="0"/>
                        </a:spcAft>
                      </a:pP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Nhóm </a:t>
                      </a:r>
                      <a:r>
                        <a:rPr lang="vi-VN" sz="5400" b="1"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Tìm hiểu hình tượng thơ</a:t>
                      </a:r>
                      <a:endParaRPr lang="en-GB" sz="54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5400">
                          <a:effectLst/>
                          <a:latin typeface="Times New Roman" panose="02020603050405020304" pitchFamily="18" charset="0"/>
                          <a:ea typeface="MS Mincho"/>
                          <a:cs typeface="Times New Roman" panose="02020603050405020304" pitchFamily="18" charset="0"/>
                        </a:rPr>
                        <a:t>Đọc văn bản và trả lời các câu hỏi: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5400">
                          <a:effectLst/>
                          <a:latin typeface="Times New Roman" panose="02020603050405020304" pitchFamily="18" charset="0"/>
                          <a:ea typeface="MS Mincho"/>
                          <a:cs typeface="Times New Roman" panose="02020603050405020304" pitchFamily="18" charset="0"/>
                        </a:rPr>
                        <a:t>1. Dòng thơ đầu tiên cho thấy tác giả có cảm nhận như thế nào về thời gian?</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5400">
                          <a:effectLst/>
                          <a:latin typeface="Times New Roman" panose="02020603050405020304" pitchFamily="18" charset="0"/>
                          <a:ea typeface="MS Mincho"/>
                          <a:cs typeface="Times New Roman" panose="02020603050405020304" pitchFamily="18" charset="0"/>
                        </a:rPr>
                        <a:t>2. Thời gian có ảnh hưởng như thế nào đến thế giứ tự nhiên nói chung và nhân vật trữ tình nói riêng? Ảnh hưởng đó đem lại cảm xúc gì?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4936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3429000" y="423711"/>
            <a:ext cx="13830300" cy="8834589"/>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208750235"/>
              </p:ext>
            </p:extLst>
          </p:nvPr>
        </p:nvGraphicFramePr>
        <p:xfrm>
          <a:off x="4623471" y="647700"/>
          <a:ext cx="12089290" cy="7503795"/>
        </p:xfrm>
        <a:graphic>
          <a:graphicData uri="http://schemas.openxmlformats.org/drawingml/2006/table">
            <a:tbl>
              <a:tblPr firstRow="1" firstCol="1" bandRow="1"/>
              <a:tblGrid>
                <a:gridCol w="12089290"/>
              </a:tblGrid>
              <a:tr h="6248400">
                <a:tc>
                  <a:txBody>
                    <a:bodyPr/>
                    <a:lstStyle/>
                    <a:p>
                      <a:pPr algn="ctr">
                        <a:lnSpc>
                          <a:spcPct val="115000"/>
                        </a:lnSpc>
                        <a:spcAft>
                          <a:spcPts val="0"/>
                        </a:spcAft>
                      </a:pPr>
                      <a:r>
                        <a:rPr lang="vi-VN" sz="4800" b="1">
                          <a:effectLst/>
                          <a:latin typeface="Times New Roman" panose="02020603050405020304" pitchFamily="18" charset="0"/>
                          <a:ea typeface="Times New Roman" panose="02020603050405020304" pitchFamily="18" charset="0"/>
                          <a:cs typeface="Times New Roman" panose="02020603050405020304" pitchFamily="18" charset="0"/>
                        </a:rPr>
                        <a:t>Nhóm 3</a:t>
                      </a:r>
                      <a:r>
                        <a:rPr lang="vi-VN" sz="4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vi-VN" sz="4800" b="1">
                          <a:effectLst/>
                          <a:latin typeface="Times New Roman" panose="02020603050405020304" pitchFamily="18" charset="0"/>
                          <a:ea typeface="Times New Roman" panose="02020603050405020304" pitchFamily="18" charset="0"/>
                          <a:cs typeface="Times New Roman" panose="02020603050405020304" pitchFamily="18" charset="0"/>
                        </a:rPr>
                        <a:t>Tìm hiểu hình ảnh thơ</a:t>
                      </a:r>
                      <a:endParaRPr lang="en-GB" sz="48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4800">
                          <a:effectLst/>
                          <a:latin typeface="Times New Roman" panose="02020603050405020304" pitchFamily="18" charset="0"/>
                          <a:ea typeface="MS Mincho"/>
                          <a:cs typeface="Times New Roman" panose="02020603050405020304" pitchFamily="18" charset="0"/>
                        </a:rPr>
                        <a:t>Đọc văn bản và trả lời các câu hỏi: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4800">
                          <a:effectLst/>
                          <a:latin typeface="Times New Roman" panose="02020603050405020304" pitchFamily="18" charset="0"/>
                          <a:ea typeface="MS Mincho"/>
                          <a:cs typeface="Times New Roman" panose="02020603050405020304" pitchFamily="18" charset="0"/>
                        </a:rPr>
                        <a:t>1. Hình ảnh “câu thơ”, “bài hát” tượng trưng cho điều gì?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4800">
                          <a:effectLst/>
                          <a:latin typeface="Times New Roman" panose="02020603050405020304" pitchFamily="18" charset="0"/>
                          <a:ea typeface="MS Mincho"/>
                          <a:cs typeface="Times New Roman" panose="02020603050405020304" pitchFamily="18" charset="0"/>
                        </a:rPr>
                        <a:t>2. Việc lặp lại các từ “riêng”, “còn xanh” cho thấy suy nghĩ của tác giả về mối tương quan giữa thời gian và ý nghĩa của những hình ảnh đó như thế nào?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361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3154996" y="423711"/>
            <a:ext cx="14104303" cy="8834589"/>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2076773144"/>
              </p:ext>
            </p:extLst>
          </p:nvPr>
        </p:nvGraphicFramePr>
        <p:xfrm>
          <a:off x="3650326" y="874156"/>
          <a:ext cx="13037474" cy="7495350"/>
        </p:xfrm>
        <a:graphic>
          <a:graphicData uri="http://schemas.openxmlformats.org/drawingml/2006/table">
            <a:tbl>
              <a:tblPr firstRow="1" firstCol="1" bandRow="1"/>
              <a:tblGrid>
                <a:gridCol w="13037474"/>
              </a:tblGrid>
              <a:tr h="7055832">
                <a:tc>
                  <a:txBody>
                    <a:bodyPr/>
                    <a:lstStyle/>
                    <a:p>
                      <a:pPr algn="ctr">
                        <a:lnSpc>
                          <a:spcPct val="115000"/>
                        </a:lnSpc>
                        <a:spcAft>
                          <a:spcPts val="0"/>
                        </a:spcAft>
                      </a:pP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1386840" algn="l"/>
                        </a:tabLst>
                      </a:pP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Tìm hiểu các giá trị của bài thơ </a:t>
                      </a:r>
                      <a:endParaRPr lang="en-GB" sz="54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5400">
                          <a:effectLst/>
                          <a:latin typeface="Times New Roman" panose="02020603050405020304" pitchFamily="18" charset="0"/>
                          <a:ea typeface="MS Mincho"/>
                          <a:cs typeface="Times New Roman" panose="02020603050405020304" pitchFamily="18" charset="0"/>
                        </a:rPr>
                        <a:t>Đọc văn bản và trả lời các câu hỏi: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5400">
                          <a:effectLst/>
                          <a:latin typeface="Times New Roman" panose="02020603050405020304" pitchFamily="18" charset="0"/>
                          <a:ea typeface="MS Mincho"/>
                          <a:cs typeface="Times New Roman" panose="02020603050405020304" pitchFamily="18" charset="0"/>
                        </a:rPr>
                        <a:t>1. Nêu rõ những giá trị nhận thức, giáo dục, thẩm mĩ được thể hiện trong bài thơ.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5400">
                          <a:effectLst/>
                          <a:latin typeface="Times New Roman" panose="02020603050405020304" pitchFamily="18" charset="0"/>
                          <a:ea typeface="MS Mincho"/>
                          <a:cs typeface="Times New Roman" panose="02020603050405020304" pitchFamily="18" charset="0"/>
                        </a:rPr>
                        <a:t>2. Em hiểu dụng ý của nhà thơ trong hai dòng thơ cuối như thế nào? Hãy giải thích cách hiểu của em.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665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2318283" y="1876094"/>
            <a:ext cx="4909839" cy="7540153"/>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4"/>
            <a:stretch>
              <a:fillRect/>
            </a:stretch>
          </a:blipFill>
        </p:spPr>
      </p:sp>
      <p:sp>
        <p:nvSpPr>
          <p:cNvPr id="10" name="Freeform 10"/>
          <p:cNvSpPr/>
          <p:nvPr/>
        </p:nvSpPr>
        <p:spPr>
          <a:xfrm>
            <a:off x="13549799" y="7344672"/>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4"/>
            <a:stretch>
              <a:fillRect/>
            </a:stretch>
          </a:blipFill>
        </p:spPr>
      </p:sp>
      <p:sp>
        <p:nvSpPr>
          <p:cNvPr id="14" name="Freeform 5"/>
          <p:cNvSpPr/>
          <p:nvPr/>
        </p:nvSpPr>
        <p:spPr>
          <a:xfrm>
            <a:off x="7416360" y="1855098"/>
            <a:ext cx="10490640" cy="755560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15"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5"/>
            <a:stretch>
              <a:fillRect t="-4386" r="-4886" b="-27065"/>
            </a:stretch>
          </a:blipFill>
        </p:spPr>
      </p:sp>
      <p:sp>
        <p:nvSpPr>
          <p:cNvPr id="16" name="Freeform 10"/>
          <p:cNvSpPr/>
          <p:nvPr/>
        </p:nvSpPr>
        <p:spPr>
          <a:xfrm>
            <a:off x="8001000" y="7354041"/>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4"/>
            <a:stretch>
              <a:fillRect/>
            </a:stretch>
          </a:blipFill>
        </p:spPr>
      </p:sp>
      <p:sp>
        <p:nvSpPr>
          <p:cNvPr id="17" name="Rectangle 16"/>
          <p:cNvSpPr/>
          <p:nvPr/>
        </p:nvSpPr>
        <p:spPr>
          <a:xfrm>
            <a:off x="2559993" y="4149325"/>
            <a:ext cx="3990195" cy="1323439"/>
          </a:xfrm>
          <a:prstGeom prst="rect">
            <a:avLst/>
          </a:prstGeom>
        </p:spPr>
        <p:txBody>
          <a:bodyPr wrap="none">
            <a:spAutoFit/>
          </a:bodyPr>
          <a:lstStyle/>
          <a:p>
            <a:pPr algn="ctr"/>
            <a:r>
              <a:rPr lang="pt-BR"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 điểm thể </a:t>
            </a:r>
            <a:r>
              <a:rPr lang="pt-BR" sz="4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vi-VN" sz="4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 tự do</a:t>
            </a:r>
            <a:r>
              <a:rPr lang="pt-BR" sz="40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a:t>
            </a:r>
            <a:endParaRPr lang="en-GB" sz="4000">
              <a:latin typeface="Times New Roman" panose="02020603050405020304" pitchFamily="18" charset="0"/>
              <a:cs typeface="Times New Roman" panose="02020603050405020304" pitchFamily="18" charset="0"/>
            </a:endParaRPr>
          </a:p>
        </p:txBody>
      </p:sp>
      <p:sp>
        <p:nvSpPr>
          <p:cNvPr id="18" name="Rectangle 17"/>
          <p:cNvSpPr/>
          <p:nvPr/>
        </p:nvSpPr>
        <p:spPr>
          <a:xfrm>
            <a:off x="7594380" y="2029860"/>
            <a:ext cx="10134600" cy="6632585"/>
          </a:xfrm>
          <a:prstGeom prst="rect">
            <a:avLst/>
          </a:prstGeom>
        </p:spPr>
        <p:txBody>
          <a:bodyPr wrap="square">
            <a:spAutoFit/>
          </a:bodyPr>
          <a:lstStyle/>
          <a:p>
            <a:pPr marL="30480" marR="30480" algn="ctr">
              <a:spcAft>
                <a:spcPts val="1000"/>
              </a:spcAft>
            </a:pPr>
            <a:r>
              <a:rPr lang="en-US" sz="4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en-US"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 bài </a:t>
            </a:r>
            <a:r>
              <a:rPr lang="en-US" sz="4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endParaRPr lang="en-GB" sz="4000" b="1">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4000">
                <a:latin typeface="Times New Roman" panose="02020603050405020304" pitchFamily="18" charset="0"/>
                <a:ea typeface="MS Mincho"/>
                <a:cs typeface="Times New Roman" panose="02020603050405020304" pitchFamily="18" charset="0"/>
              </a:rPr>
              <a:t>+</a:t>
            </a:r>
            <a:r>
              <a:rPr lang="en-US" sz="4000">
                <a:solidFill>
                  <a:srgbClr val="FF0000"/>
                </a:solidFill>
                <a:latin typeface="Times New Roman" panose="02020603050405020304" pitchFamily="18" charset="0"/>
                <a:ea typeface="MS Mincho"/>
                <a:cs typeface="Times New Roman" panose="02020603050405020304" pitchFamily="18" charset="0"/>
              </a:rPr>
              <a:t> </a:t>
            </a:r>
            <a:r>
              <a:rPr lang="en-US" sz="4000">
                <a:latin typeface="Times New Roman" panose="02020603050405020304" pitchFamily="18" charset="0"/>
                <a:ea typeface="MS Mincho"/>
                <a:cs typeface="Times New Roman" panose="02020603050405020304" pitchFamily="18" charset="0"/>
              </a:rPr>
              <a:t>Các dòng thơ không đều nhau về số chữ; Nhiều câu thơ được ngắt thành nhiều dòng thơ. Một số dòng thơ không viết hoa chữ cái đầu tiên. </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4000">
                <a:latin typeface="Times New Roman" panose="02020603050405020304" pitchFamily="18" charset="0"/>
                <a:ea typeface="MS Mincho"/>
                <a:cs typeface="Times New Roman" panose="02020603050405020304" pitchFamily="18" charset="0"/>
              </a:rPr>
              <a:t>+ Hệ thống hình ảnh: Thời gian, chiếc lá, hòn sỏi, giếng cạn; câu thơ, bài hát, giếng nước.</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4000">
                <a:latin typeface="Times New Roman" panose="02020603050405020304" pitchFamily="18" charset="0"/>
                <a:ea typeface="MS Mincho"/>
                <a:cs typeface="Times New Roman" panose="02020603050405020304" pitchFamily="18" charset="0"/>
              </a:rPr>
              <a:t>+ Nhịp điệu, giọng điệu: Nhịp điệu linh hoạt từ 2/3 – 4 – 1 – 3 – 4 ...; giọng thơ: nhẹ nhàng, chiêm nghiệm, suy tư.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9"/>
          <p:cNvSpPr txBox="1"/>
          <p:nvPr/>
        </p:nvSpPr>
        <p:spPr>
          <a:xfrm>
            <a:off x="3200400" y="486776"/>
            <a:ext cx="12728647" cy="830997"/>
          </a:xfrm>
          <a:prstGeom prst="rect">
            <a:avLst/>
          </a:prstGeom>
        </p:spPr>
        <p:txBody>
          <a:bodyPr lIns="0" tIns="0" rIns="0" bIns="0" rtlCol="0" anchor="t">
            <a:spAutoFit/>
          </a:bodyPr>
          <a:lstStyle/>
          <a:p>
            <a:pPr marL="410211" lvl="1"/>
            <a:r>
              <a:rPr lang="pt-BR"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1. Đặc điểm thể loại</a:t>
            </a: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hình thức bài </a:t>
            </a:r>
            <a:r>
              <a:rPr lang="en-US" sz="54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endParaRPr lang="en-GB"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9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309343"/>
            <a:ext cx="16230600" cy="8834589"/>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spcBef>
                  <a:spcPct val="0"/>
                </a:spcBef>
              </a:pPr>
              <a:endParaRPr sz="2400"/>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Freeform 9"/>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0" name="TextBox 10"/>
          <p:cNvSpPr txBox="1"/>
          <p:nvPr/>
        </p:nvSpPr>
        <p:spPr>
          <a:xfrm>
            <a:off x="3200400" y="689146"/>
            <a:ext cx="12014752" cy="738664"/>
          </a:xfrm>
          <a:prstGeom prst="rect">
            <a:avLst/>
          </a:prstGeom>
        </p:spPr>
        <p:txBody>
          <a:bodyPr lIns="0" tIns="0" rIns="0" bIns="0" rtlCol="0" anchor="t">
            <a:spAutoFit/>
          </a:bodyPr>
          <a:lstStyle/>
          <a:p>
            <a:pPr algn="ctr"/>
            <a:r>
              <a:rPr lang="pt-BR" sz="4800" b="1">
                <a:latin typeface="Times New Roman" panose="02020603050405020304" pitchFamily="18" charset="0"/>
                <a:cs typeface="Times New Roman" panose="02020603050405020304" pitchFamily="18" charset="0"/>
              </a:rPr>
              <a:t>2. </a:t>
            </a:r>
            <a:r>
              <a:rPr lang="en-US" sz="4800" b="1">
                <a:latin typeface="Times New Roman" panose="02020603050405020304" pitchFamily="18" charset="0"/>
                <a:cs typeface="Times New Roman" panose="02020603050405020304" pitchFamily="18" charset="0"/>
              </a:rPr>
              <a:t>Hình tượng, hình ảnh thơ</a:t>
            </a:r>
            <a:endParaRPr lang="en-GB" sz="4800">
              <a:latin typeface="Times New Roman" panose="02020603050405020304" pitchFamily="18" charset="0"/>
              <a:cs typeface="Times New Roman" panose="02020603050405020304" pitchFamily="18" charset="0"/>
            </a:endParaRPr>
          </a:p>
        </p:txBody>
      </p:sp>
      <p:sp>
        <p:nvSpPr>
          <p:cNvPr id="11" name="TextBox 11"/>
          <p:cNvSpPr txBox="1"/>
          <p:nvPr/>
        </p:nvSpPr>
        <p:spPr>
          <a:xfrm>
            <a:off x="1151964" y="3196656"/>
            <a:ext cx="4417146" cy="4129336"/>
          </a:xfrm>
          <a:prstGeom prst="rect">
            <a:avLst/>
          </a:prstGeom>
        </p:spPr>
        <p:txBody>
          <a:bodyPr lIns="0" tIns="0" rIns="0" bIns="0" rtlCol="0" anchor="t">
            <a:spAutoFit/>
          </a:bodyPr>
          <a:lstStyle/>
          <a:p>
            <a:pPr marL="357486" lvl="1" algn="just">
              <a:lnSpc>
                <a:spcPts val="4636"/>
              </a:lnSpc>
            </a:pPr>
            <a:r>
              <a:rPr lang="pt-BR" sz="4000" b="1" i="1">
                <a:latin typeface="Times New Roman" panose="02020603050405020304" pitchFamily="18" charset="0"/>
                <a:cs typeface="Times New Roman" panose="02020603050405020304" pitchFamily="18" charset="0"/>
              </a:rPr>
              <a:t>Hình ảnh “Thời gian qua kẽ tay”: </a:t>
            </a:r>
            <a:r>
              <a:rPr lang="pt-BR" sz="4000">
                <a:latin typeface="Times New Roman" panose="02020603050405020304" pitchFamily="18" charset="0"/>
                <a:cs typeface="Times New Roman" panose="02020603050405020304" pitchFamily="18" charset="0"/>
              </a:rPr>
              <a:t>Gợi liên tưởng đến sự tương phản giữa cái hữu hình và vô hình, cái hữu hạn và vô hạn. </a:t>
            </a:r>
            <a:endParaRPr lang="en-US" sz="3600">
              <a:latin typeface="Times New Roman" panose="02020603050405020304" pitchFamily="18" charset="0"/>
              <a:ea typeface="Brice BoldCondensed"/>
              <a:cs typeface="Times New Roman" panose="02020603050405020304" pitchFamily="18" charset="0"/>
              <a:sym typeface="Brice BoldCondensed"/>
            </a:endParaRPr>
          </a:p>
        </p:txBody>
      </p:sp>
      <p:sp>
        <p:nvSpPr>
          <p:cNvPr id="12" name="AutoShape 12"/>
          <p:cNvSpPr/>
          <p:nvPr/>
        </p:nvSpPr>
        <p:spPr>
          <a:xfrm flipH="1" flipV="1">
            <a:off x="5802753" y="3341511"/>
            <a:ext cx="0" cy="3322542"/>
          </a:xfrm>
          <a:prstGeom prst="line">
            <a:avLst/>
          </a:prstGeom>
          <a:ln w="38100" cap="flat">
            <a:solidFill>
              <a:srgbClr val="000000"/>
            </a:solidFill>
            <a:prstDash val="solid"/>
            <a:headEnd type="none" w="sm" len="sm"/>
            <a:tailEnd type="none" w="sm" len="sm"/>
          </a:ln>
        </p:spPr>
      </p:sp>
      <p:sp>
        <p:nvSpPr>
          <p:cNvPr id="13" name="TextBox 13"/>
          <p:cNvSpPr txBox="1"/>
          <p:nvPr/>
        </p:nvSpPr>
        <p:spPr>
          <a:xfrm>
            <a:off x="5756987" y="2966359"/>
            <a:ext cx="5059989" cy="5309146"/>
          </a:xfrm>
          <a:prstGeom prst="rect">
            <a:avLst/>
          </a:prstGeom>
        </p:spPr>
        <p:txBody>
          <a:bodyPr wrap="square" lIns="0" tIns="0" rIns="0" bIns="0" rtlCol="0" anchor="t">
            <a:spAutoFit/>
          </a:bodyPr>
          <a:lstStyle/>
          <a:p>
            <a:pPr marL="357486" lvl="1" algn="just">
              <a:lnSpc>
                <a:spcPts val="4636"/>
              </a:lnSpc>
            </a:pPr>
            <a:r>
              <a:rPr lang="pt-BR" sz="4000" b="1" i="1">
                <a:latin typeface="Times New Roman" panose="02020603050405020304" pitchFamily="18" charset="0"/>
                <a:cs typeface="Times New Roman" panose="02020603050405020304" pitchFamily="18" charset="0"/>
              </a:rPr>
              <a:t>“Khô những chiếc lá”, “Rơi những kỷ niệm”: </a:t>
            </a:r>
            <a:r>
              <a:rPr lang="pt-BR" sz="4000">
                <a:latin typeface="Times New Roman" panose="02020603050405020304" pitchFamily="18" charset="0"/>
                <a:cs typeface="Times New Roman" panose="02020603050405020304" pitchFamily="18" charset="0"/>
              </a:rPr>
              <a:t>Gợi lên liên tưởng về sự lụi tàn, mờ nhạt của sự vật theo thời gian như lá rơi vào mùa thu, kỷ niệm quá lâu dần bị con người lãng quên.  </a:t>
            </a:r>
            <a:endParaRPr lang="en-US" sz="3600">
              <a:latin typeface="Times New Roman" panose="02020603050405020304" pitchFamily="18" charset="0"/>
              <a:ea typeface="Brice BoldCondensed"/>
              <a:cs typeface="Times New Roman" panose="02020603050405020304" pitchFamily="18" charset="0"/>
              <a:sym typeface="Brice BoldCondensed"/>
            </a:endParaRPr>
          </a:p>
        </p:txBody>
      </p:sp>
      <p:sp>
        <p:nvSpPr>
          <p:cNvPr id="14" name="AutoShape 14"/>
          <p:cNvSpPr/>
          <p:nvPr/>
        </p:nvSpPr>
        <p:spPr>
          <a:xfrm flipV="1">
            <a:off x="11127615" y="3341511"/>
            <a:ext cx="0" cy="3322542"/>
          </a:xfrm>
          <a:prstGeom prst="line">
            <a:avLst/>
          </a:prstGeom>
          <a:ln w="38100" cap="flat">
            <a:solidFill>
              <a:srgbClr val="000000"/>
            </a:solidFill>
            <a:prstDash val="solid"/>
            <a:headEnd type="none" w="sm" len="sm"/>
            <a:tailEnd type="none" w="sm" len="sm"/>
          </a:ln>
        </p:spPr>
      </p:sp>
      <p:sp>
        <p:nvSpPr>
          <p:cNvPr id="15" name="TextBox 15"/>
          <p:cNvSpPr txBox="1"/>
          <p:nvPr/>
        </p:nvSpPr>
        <p:spPr>
          <a:xfrm>
            <a:off x="11083894" y="3084192"/>
            <a:ext cx="5840568" cy="5309146"/>
          </a:xfrm>
          <a:prstGeom prst="rect">
            <a:avLst/>
          </a:prstGeom>
        </p:spPr>
        <p:txBody>
          <a:bodyPr wrap="square" lIns="0" tIns="0" rIns="0" bIns="0" rtlCol="0" anchor="t">
            <a:spAutoFit/>
          </a:bodyPr>
          <a:lstStyle/>
          <a:p>
            <a:pPr marL="357486" lvl="1" algn="just">
              <a:lnSpc>
                <a:spcPts val="4636"/>
              </a:lnSpc>
            </a:pPr>
            <a:r>
              <a:rPr lang="pt-BR" sz="4000" b="1">
                <a:latin typeface="Times New Roman" panose="02020603050405020304" pitchFamily="18" charset="0"/>
                <a:cs typeface="Times New Roman" panose="02020603050405020304" pitchFamily="18" charset="0"/>
              </a:rPr>
              <a:t>Phép so sánh kỉ niệm như tiếng sỏi: </a:t>
            </a:r>
            <a:r>
              <a:rPr lang="pt-BR" sz="4000">
                <a:latin typeface="Times New Roman" panose="02020603050405020304" pitchFamily="18" charset="0"/>
                <a:cs typeface="Times New Roman" panose="02020603050405020304" pitchFamily="18" charset="0"/>
              </a:rPr>
              <a:t>Những viên sỏi kỷ niệm đã hiện về nhưng không để lại âm thanh gì vì lòng giếng đời người đã cạn. Khi lòng giếng bị lấp đầy cũng là lúc kỷ niệm biến mất cùng khói sương.</a:t>
            </a:r>
            <a:endParaRPr lang="en-US" sz="3600">
              <a:latin typeface="Times New Roman" panose="02020603050405020304" pitchFamily="18" charset="0"/>
              <a:ea typeface="Brice BoldCondensed"/>
              <a:cs typeface="Times New Roman" panose="02020603050405020304" pitchFamily="18" charset="0"/>
              <a:sym typeface="Brice BoldCondensed"/>
            </a:endParaRPr>
          </a:p>
        </p:txBody>
      </p:sp>
      <p:sp>
        <p:nvSpPr>
          <p:cNvPr id="16" name="Rectangle 15"/>
          <p:cNvSpPr/>
          <p:nvPr/>
        </p:nvSpPr>
        <p:spPr>
          <a:xfrm>
            <a:off x="5767012" y="1665748"/>
            <a:ext cx="6311343" cy="830997"/>
          </a:xfrm>
          <a:prstGeom prst="rect">
            <a:avLst/>
          </a:prstGeom>
        </p:spPr>
        <p:txBody>
          <a:bodyPr wrap="none">
            <a:spAutoFit/>
          </a:bodyPr>
          <a:lstStyle/>
          <a:p>
            <a:pPr algn="ctr">
              <a:spcAft>
                <a:spcPts val="1000"/>
              </a:spcAft>
            </a:pPr>
            <a:r>
              <a:rPr lang="en-US" sz="4800" b="1">
                <a:latin typeface="Times New Roman" panose="02020603050405020304" pitchFamily="18" charset="0"/>
                <a:ea typeface="Calibri" panose="020F0502020204030204" pitchFamily="34" charset="0"/>
                <a:cs typeface="Times New Roman" panose="02020603050405020304" pitchFamily="18" charset="0"/>
              </a:rPr>
              <a:t>a. Hình tượng </a:t>
            </a:r>
            <a:r>
              <a:rPr lang="en-US" sz="4800" b="1" i="1">
                <a:latin typeface="Times New Roman" panose="02020603050405020304" pitchFamily="18" charset="0"/>
                <a:ea typeface="Calibri" panose="020F0502020204030204" pitchFamily="34" charset="0"/>
                <a:cs typeface="Times New Roman" panose="02020603050405020304" pitchFamily="18" charset="0"/>
              </a:rPr>
              <a:t>thời gian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423711"/>
            <a:ext cx="16230600" cy="8834589"/>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Freeform 9"/>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0" name="TextBox 10"/>
          <p:cNvSpPr txBox="1"/>
          <p:nvPr/>
        </p:nvSpPr>
        <p:spPr>
          <a:xfrm>
            <a:off x="3200400" y="788097"/>
            <a:ext cx="13322576"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b. Hình ảnh </a:t>
            </a:r>
            <a:r>
              <a:rPr lang="en-US" sz="6600" b="1" i="1">
                <a:latin typeface="Times New Roman" panose="02020603050405020304" pitchFamily="18" charset="0"/>
                <a:cs typeface="Times New Roman" panose="02020603050405020304" pitchFamily="18" charset="0"/>
              </a:rPr>
              <a:t>câu thơ, bài hát, đôi mắt</a:t>
            </a:r>
            <a:endParaRPr lang="en-GB" sz="6600">
              <a:latin typeface="Times New Roman" panose="02020603050405020304" pitchFamily="18" charset="0"/>
              <a:cs typeface="Times New Roman" panose="02020603050405020304" pitchFamily="18" charset="0"/>
            </a:endParaRPr>
          </a:p>
        </p:txBody>
      </p:sp>
      <p:sp>
        <p:nvSpPr>
          <p:cNvPr id="11" name="TextBox 11"/>
          <p:cNvSpPr txBox="1"/>
          <p:nvPr/>
        </p:nvSpPr>
        <p:spPr>
          <a:xfrm>
            <a:off x="3366678" y="2351646"/>
            <a:ext cx="7727452" cy="6155531"/>
          </a:xfrm>
          <a:prstGeom prst="rect">
            <a:avLst/>
          </a:prstGeom>
        </p:spPr>
        <p:txBody>
          <a:bodyPr wrap="square" lIns="0" tIns="0" rIns="0" bIns="0" rtlCol="0" anchor="t">
            <a:spAutoFit/>
          </a:bodyPr>
          <a:lstStyle/>
          <a:p>
            <a:pPr algn="just"/>
            <a:r>
              <a:rPr lang="pt-BR" sz="4000" b="1" i="1">
                <a:latin typeface="Times New Roman" panose="02020603050405020304" pitchFamily="18" charset="0"/>
                <a:cs typeface="Times New Roman" panose="02020603050405020304" pitchFamily="18" charset="0"/>
              </a:rPr>
              <a:t>Hình </a:t>
            </a:r>
            <a:r>
              <a:rPr lang="en-US" sz="4000" b="1" i="1">
                <a:latin typeface="Times New Roman" panose="02020603050405020304" pitchFamily="18" charset="0"/>
                <a:cs typeface="Times New Roman" panose="02020603050405020304" pitchFamily="18" charset="0"/>
              </a:rPr>
              <a:t>ảnh </a:t>
            </a:r>
            <a:r>
              <a:rPr lang="pt-BR" sz="4000" b="1" i="1">
                <a:latin typeface="Times New Roman" panose="02020603050405020304" pitchFamily="18" charset="0"/>
                <a:cs typeface="Times New Roman" panose="02020603050405020304" pitchFamily="18" charset="0"/>
              </a:rPr>
              <a:t>“câu thơ”, “bài hát” </a:t>
            </a:r>
            <a:endParaRPr lang="en-GB" sz="4000" b="1" i="1">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Là</a:t>
            </a:r>
            <a:r>
              <a:rPr lang="en-US" sz="4000">
                <a:latin typeface="Times New Roman" panose="02020603050405020304" pitchFamily="18" charset="0"/>
                <a:cs typeface="Times New Roman" panose="02020603050405020304" pitchFamily="18" charset="0"/>
              </a:rPr>
              <a:t> hình ảnh tượng trưng cho nghệ thuật, cái Đẹp.</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Điệp từ “riêng” cho thấy nghệ thuật và cái Đẹp vượt ra ngoài những quy luật chung, không bị chi phối bởi thời gian như các sự vật, hiện tượng khác. Điệp từ “còn xanh” cho thấy niềm tin của tác giả vào sự sự bất tử, vĩnh </a:t>
            </a:r>
            <a:r>
              <a:rPr lang="en-US" sz="4000" smtClean="0">
                <a:latin typeface="Times New Roman" panose="02020603050405020304" pitchFamily="18" charset="0"/>
                <a:cs typeface="Times New Roman" panose="02020603050405020304" pitchFamily="18" charset="0"/>
              </a:rPr>
              <a:t>hằng</a:t>
            </a:r>
            <a:r>
              <a:rPr lang="vi-VN" sz="40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của </a:t>
            </a:r>
            <a:r>
              <a:rPr lang="en-US" sz="4000">
                <a:latin typeface="Times New Roman" panose="02020603050405020304" pitchFamily="18" charset="0"/>
                <a:cs typeface="Times New Roman" panose="02020603050405020304" pitchFamily="18" charset="0"/>
              </a:rPr>
              <a:t>nghệ thuật và cái Đẹp. </a:t>
            </a:r>
            <a:r>
              <a:rPr lang="pt-BR" sz="4000">
                <a:solidFill>
                  <a:prstClr val="black"/>
                </a:solidFill>
                <a:latin typeface="Times New Roman" panose="02020603050405020304" pitchFamily="18" charset="0"/>
                <a:cs typeface="Times New Roman" panose="02020603050405020304" pitchFamily="18" charset="0"/>
              </a:rPr>
              <a:t> </a:t>
            </a:r>
            <a:endParaRPr lang="en-US" sz="40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2" name="AutoShape 12"/>
          <p:cNvSpPr/>
          <p:nvPr/>
        </p:nvSpPr>
        <p:spPr>
          <a:xfrm flipV="1">
            <a:off x="11430000" y="2497681"/>
            <a:ext cx="0" cy="6150584"/>
          </a:xfrm>
          <a:prstGeom prst="line">
            <a:avLst/>
          </a:prstGeom>
          <a:ln w="38100" cap="flat">
            <a:solidFill>
              <a:srgbClr val="000000"/>
            </a:solidFill>
            <a:prstDash val="solid"/>
            <a:headEnd type="none" w="sm" len="sm"/>
            <a:tailEnd type="none" w="sm" len="sm"/>
          </a:ln>
        </p:spPr>
      </p:sp>
      <p:sp>
        <p:nvSpPr>
          <p:cNvPr id="13" name="TextBox 13"/>
          <p:cNvSpPr txBox="1"/>
          <p:nvPr/>
        </p:nvSpPr>
        <p:spPr>
          <a:xfrm>
            <a:off x="11658599" y="2497681"/>
            <a:ext cx="5000007" cy="4719241"/>
          </a:xfrm>
          <a:prstGeom prst="rect">
            <a:avLst/>
          </a:prstGeom>
        </p:spPr>
        <p:txBody>
          <a:bodyPr wrap="square" lIns="0" tIns="0" rIns="0" bIns="0" rtlCol="0" anchor="t">
            <a:spAutoFit/>
          </a:bodyPr>
          <a:lstStyle/>
          <a:p>
            <a:pPr marL="357486" lvl="1" algn="just">
              <a:lnSpc>
                <a:spcPts val="4636"/>
              </a:lnSpc>
            </a:pPr>
            <a:r>
              <a:rPr lang="pt-BR" sz="4000" b="1" i="1">
                <a:latin typeface="Times New Roman" panose="02020603050405020304" pitchFamily="18" charset="0"/>
                <a:cs typeface="Times New Roman" panose="02020603050405020304" pitchFamily="18" charset="0"/>
              </a:rPr>
              <a:t>Hình </a:t>
            </a:r>
            <a:r>
              <a:rPr lang="en-US" sz="4000" b="1" i="1">
                <a:latin typeface="Times New Roman" panose="02020603050405020304" pitchFamily="18" charset="0"/>
                <a:cs typeface="Times New Roman" panose="02020603050405020304" pitchFamily="18" charset="0"/>
              </a:rPr>
              <a:t>ảnh </a:t>
            </a:r>
            <a:r>
              <a:rPr lang="pt-BR" sz="4000" b="1" i="1">
                <a:latin typeface="Times New Roman" panose="02020603050405020304" pitchFamily="18" charset="0"/>
                <a:cs typeface="Times New Roman" panose="02020603050405020304" pitchFamily="18" charset="0"/>
              </a:rPr>
              <a:t>“Đôi mắt em” </a:t>
            </a:r>
            <a:r>
              <a:rPr lang="pt-BR" sz="4000">
                <a:latin typeface="Times New Roman" panose="02020603050405020304" pitchFamily="18" charset="0"/>
                <a:cs typeface="Times New Roman" panose="02020603050405020304" pitchFamily="18" charset="0"/>
              </a:rPr>
              <a:t>→ hình ảnh đẹp tượng trưng cho người con gái mà tác giả yêu thương, là</a:t>
            </a:r>
            <a:r>
              <a:rPr lang="en-US" sz="4000">
                <a:latin typeface="Times New Roman" panose="02020603050405020304" pitchFamily="18" charset="0"/>
                <a:cs typeface="Times New Roman" panose="02020603050405020304" pitchFamily="18" charset="0"/>
              </a:rPr>
              <a:t> biểu tượng cho tình yêu. Tình yêu</a:t>
            </a:r>
            <a:r>
              <a:rPr lang="pt-BR" sz="4000">
                <a:latin typeface="Times New Roman" panose="02020603050405020304" pitchFamily="18" charset="0"/>
                <a:cs typeface="Times New Roman" panose="02020603050405020304" pitchFamily="18" charset="0"/>
              </a:rPr>
              <a:t> cũng luôn tồn tại cùng với thời gian</a:t>
            </a:r>
            <a:r>
              <a:rPr lang="en-US" sz="4000">
                <a:latin typeface="Times New Roman" panose="02020603050405020304" pitchFamily="18" charset="0"/>
                <a:cs typeface="Times New Roman" panose="02020603050405020304" pitchFamily="18" charset="0"/>
              </a:rPr>
              <a:t>. </a:t>
            </a:r>
            <a:endParaRPr lang="en-US" sz="40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Tree>
    <p:extLst>
      <p:ext uri="{BB962C8B-B14F-4D97-AF65-F5344CB8AC3E}">
        <p14:creationId xmlns:p14="http://schemas.microsoft.com/office/powerpoint/2010/main" val="192912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8" name="Freeform 8"/>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0" name="TextBox 12"/>
          <p:cNvSpPr txBox="1"/>
          <p:nvPr/>
        </p:nvSpPr>
        <p:spPr>
          <a:xfrm>
            <a:off x="6346903" y="2639797"/>
            <a:ext cx="10542978" cy="4062651"/>
          </a:xfrm>
          <a:prstGeom prst="rect">
            <a:avLst/>
          </a:prstGeom>
        </p:spPr>
        <p:txBody>
          <a:bodyPr wrap="square" lIns="0" tIns="0" rIns="0" bIns="0" rtlCol="0" anchor="t">
            <a:spAutoFit/>
          </a:bodyPr>
          <a:lstStyle/>
          <a:p>
            <a:pPr algn="ctr"/>
            <a:r>
              <a:rPr lang="pt-BR"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3. Giá</a:t>
            </a:r>
            <a:r>
              <a:rPr lang="en-US"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trị nhận thức, giáo dục và thẩm mĩ của bài thơ</a:t>
            </a:r>
            <a:endParaRPr lang="en-GB"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9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495300"/>
            <a:ext cx="16230600" cy="87630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TextBox 9"/>
          <p:cNvSpPr txBox="1"/>
          <p:nvPr/>
        </p:nvSpPr>
        <p:spPr>
          <a:xfrm>
            <a:off x="3459691" y="2902117"/>
            <a:ext cx="12512977" cy="2039020"/>
          </a:xfrm>
          <a:prstGeom prst="rect">
            <a:avLst/>
          </a:prstGeom>
        </p:spPr>
        <p:txBody>
          <a:bodyPr lIns="0" tIns="0" rIns="0" bIns="0" rtlCol="0" anchor="t">
            <a:spAutoFit/>
          </a:bodyPr>
          <a:lstStyle/>
          <a:p>
            <a:pPr algn="just">
              <a:lnSpc>
                <a:spcPts val="5320"/>
              </a:lnSpc>
            </a:pPr>
            <a:r>
              <a:rPr lang="pt-BR" sz="4000">
                <a:latin typeface="Times New Roman" panose="02020603050405020304" pitchFamily="18" charset="0"/>
                <a:cs typeface="Times New Roman" panose="02020603050405020304" pitchFamily="18" charset="0"/>
              </a:rPr>
              <a:t>Thời gian qua đi là miên viễn không bao giờ trở lại. Sự nghiệt ngã ấy chính là bi kịch của phận người, con người không thể nào nắm giữ, níu kéo được thời gian. </a:t>
            </a:r>
            <a:endParaRPr lang="en-US" sz="38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1" name="Freeform 11"/>
          <p:cNvSpPr/>
          <p:nvPr/>
        </p:nvSpPr>
        <p:spPr>
          <a:xfrm>
            <a:off x="2423599" y="2934428"/>
            <a:ext cx="722690" cy="669344"/>
          </a:xfrm>
          <a:custGeom>
            <a:avLst/>
            <a:gdLst/>
            <a:ahLst/>
            <a:cxnLst/>
            <a:rect l="l" t="t" r="r" b="b"/>
            <a:pathLst>
              <a:path w="722690" h="669344">
                <a:moveTo>
                  <a:pt x="0" y="0"/>
                </a:moveTo>
                <a:lnTo>
                  <a:pt x="722690" y="0"/>
                </a:lnTo>
                <a:lnTo>
                  <a:pt x="722690" y="669344"/>
                </a:lnTo>
                <a:lnTo>
                  <a:pt x="0" y="6693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3459691" y="5235089"/>
            <a:ext cx="12701093" cy="3077766"/>
          </a:xfrm>
          <a:prstGeom prst="rect">
            <a:avLst/>
          </a:prstGeom>
        </p:spPr>
        <p:txBody>
          <a:bodyPr lIns="0" tIns="0" rIns="0" bIns="0" rtlCol="0" anchor="t">
            <a:spAutoFit/>
          </a:bodyPr>
          <a:lstStyle/>
          <a:p>
            <a:pPr algn="just"/>
            <a:r>
              <a:rPr lang="pt-BR" sz="4000">
                <a:latin typeface="Times New Roman" panose="02020603050405020304" pitchFamily="18" charset="0"/>
                <a:cs typeface="Times New Roman" panose="02020603050405020304" pitchFamily="18" charset="0"/>
              </a:rPr>
              <a:t>Sức tàn phá của thời gian là không thể phủ nhận. Như cây thay lá mỗi khi đến mùa thu, thời gian làm mờ nhạt bao kỷ niệm… đó là sự tàn phá khốc liệt của thời gian lên sự vật. Cái vô tận của nó luôn khiến con người đôi khi cảm thấy sợ hãi bởi nó cũng không chừa một ai cả. </a:t>
            </a:r>
            <a:endParaRPr lang="en-GB" sz="4000">
              <a:latin typeface="Times New Roman" panose="02020603050405020304" pitchFamily="18" charset="0"/>
              <a:cs typeface="Times New Roman" panose="02020603050405020304" pitchFamily="18" charset="0"/>
            </a:endParaRPr>
          </a:p>
        </p:txBody>
      </p:sp>
      <p:sp>
        <p:nvSpPr>
          <p:cNvPr id="14" name="Freeform 14"/>
          <p:cNvSpPr/>
          <p:nvPr/>
        </p:nvSpPr>
        <p:spPr>
          <a:xfrm>
            <a:off x="2395024" y="5320814"/>
            <a:ext cx="722690" cy="669344"/>
          </a:xfrm>
          <a:custGeom>
            <a:avLst/>
            <a:gdLst/>
            <a:ahLst/>
            <a:cxnLst/>
            <a:rect l="l" t="t" r="r" b="b"/>
            <a:pathLst>
              <a:path w="722690" h="669344">
                <a:moveTo>
                  <a:pt x="0" y="0"/>
                </a:moveTo>
                <a:lnTo>
                  <a:pt x="722690" y="0"/>
                </a:lnTo>
                <a:lnTo>
                  <a:pt x="722690" y="669343"/>
                </a:lnTo>
                <a:lnTo>
                  <a:pt x="0" y="6693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Rectangle 14"/>
          <p:cNvSpPr/>
          <p:nvPr/>
        </p:nvSpPr>
        <p:spPr>
          <a:xfrm>
            <a:off x="4413979" y="1729857"/>
            <a:ext cx="10131300" cy="830997"/>
          </a:xfrm>
          <a:prstGeom prst="rect">
            <a:avLst/>
          </a:prstGeom>
        </p:spPr>
        <p:txBody>
          <a:bodyPr wrap="none">
            <a:spAutoFit/>
          </a:bodyPr>
          <a:lstStyle/>
          <a:p>
            <a:r>
              <a:rPr lang="en-US" sz="4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 chất và sự trôi chảy</a:t>
            </a:r>
            <a:r>
              <a:rPr lang="pt-BR" sz="4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của thời gian</a:t>
            </a:r>
            <a:endParaRPr lang="en-GB" sz="4800" b="1">
              <a:latin typeface="Times New Roman" panose="02020603050405020304" pitchFamily="18" charset="0"/>
              <a:cs typeface="Times New Roman" panose="02020603050405020304" pitchFamily="18" charset="0"/>
            </a:endParaRPr>
          </a:p>
        </p:txBody>
      </p:sp>
      <p:sp>
        <p:nvSpPr>
          <p:cNvPr id="16" name="Rectangle 15"/>
          <p:cNvSpPr/>
          <p:nvPr/>
        </p:nvSpPr>
        <p:spPr>
          <a:xfrm>
            <a:off x="6504017" y="739032"/>
            <a:ext cx="4780476" cy="830997"/>
          </a:xfrm>
          <a:prstGeom prst="rect">
            <a:avLst/>
          </a:prstGeom>
        </p:spPr>
        <p:txBody>
          <a:bodyPr wrap="none">
            <a:spAutoFit/>
          </a:bodyPr>
          <a:lstStyle/>
          <a:p>
            <a:r>
              <a:rPr lang="pt-BR" sz="4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4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trị nhận thức</a:t>
            </a:r>
            <a:endParaRPr lang="en-GB" sz="4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05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2" name="TextBox 12"/>
          <p:cNvSpPr txBox="1"/>
          <p:nvPr/>
        </p:nvSpPr>
        <p:spPr>
          <a:xfrm>
            <a:off x="3777129" y="1432274"/>
            <a:ext cx="12728647" cy="6647974"/>
          </a:xfrm>
          <a:prstGeom prst="rect">
            <a:avLst/>
          </a:prstGeom>
        </p:spPr>
        <p:txBody>
          <a:bodyPr lIns="0" tIns="0" rIns="0" bIns="0" rtlCol="0" anchor="t">
            <a:spAutoFit/>
          </a:bodyPr>
          <a:lstStyle/>
          <a:p>
            <a:pPr marL="410211" lvl="1" algn="just"/>
            <a:r>
              <a:rPr lang="en-US" sz="5400">
                <a:latin typeface="Times New Roman" panose="02020603050405020304" pitchFamily="18" charset="0"/>
                <a:cs typeface="Times New Roman" panose="02020603050405020304" pitchFamily="18" charset="0"/>
              </a:rPr>
              <a:t>Sự trường tồn vĩnh hằng của n</a:t>
            </a:r>
            <a:r>
              <a:rPr lang="pt-BR" sz="5400">
                <a:latin typeface="Times New Roman" panose="02020603050405020304" pitchFamily="18" charset="0"/>
                <a:cs typeface="Times New Roman" panose="02020603050405020304" pitchFamily="18" charset="0"/>
              </a:rPr>
              <a:t>ghệ thuật và tình yêu: Những giá trị thuộc về nghệ thuật và cái đẹp được kết tinh từ</a:t>
            </a:r>
            <a:r>
              <a:rPr lang="pt-BR" sz="5400" i="1">
                <a:latin typeface="Times New Roman" panose="02020603050405020304" pitchFamily="18" charset="0"/>
                <a:cs typeface="Times New Roman" panose="02020603050405020304" pitchFamily="18" charset="0"/>
              </a:rPr>
              <a:t> những câu thơ, những bài hát</a:t>
            </a:r>
            <a:r>
              <a:rPr lang="pt-BR" sz="5400">
                <a:latin typeface="Times New Roman" panose="02020603050405020304" pitchFamily="18" charset="0"/>
                <a:cs typeface="Times New Roman" panose="02020603050405020304" pitchFamily="18" charset="0"/>
              </a:rPr>
              <a:t> và đặc biệt là từ </a:t>
            </a:r>
            <a:r>
              <a:rPr lang="pt-BR" sz="5400" i="1">
                <a:latin typeface="Times New Roman" panose="02020603050405020304" pitchFamily="18" charset="0"/>
                <a:cs typeface="Times New Roman" panose="02020603050405020304" pitchFamily="18" charset="0"/>
              </a:rPr>
              <a:t>đôi mắt em</a:t>
            </a:r>
            <a:r>
              <a:rPr lang="pt-BR" sz="5400">
                <a:latin typeface="Times New Roman" panose="02020603050405020304" pitchFamily="18" charset="0"/>
                <a:cs typeface="Times New Roman" panose="02020603050405020304" pitchFamily="18" charset="0"/>
              </a:rPr>
              <a:t> </a:t>
            </a:r>
            <a:r>
              <a:rPr lang="vi-VN" sz="5400" smtClean="0">
                <a:latin typeface="Times New Roman" panose="02020603050405020304" pitchFamily="18" charset="0"/>
                <a:cs typeface="Times New Roman" panose="02020603050405020304" pitchFamily="18" charset="0"/>
              </a:rPr>
              <a:t>=</a:t>
            </a:r>
            <a:r>
              <a:rPr lang="vi-VN" sz="5400">
                <a:latin typeface="Times New Roman" panose="02020603050405020304" pitchFamily="18" charset="0"/>
                <a:cs typeface="Times New Roman" panose="02020603050405020304" pitchFamily="18" charset="0"/>
              </a:rPr>
              <a:t>&gt;</a:t>
            </a:r>
            <a:r>
              <a:rPr lang="pt-BR" sz="5400" smtClean="0">
                <a:latin typeface="Times New Roman" panose="02020603050405020304" pitchFamily="18" charset="0"/>
                <a:cs typeface="Times New Roman" panose="02020603050405020304" pitchFamily="18" charset="0"/>
              </a:rPr>
              <a:t> </a:t>
            </a:r>
            <a:r>
              <a:rPr lang="pt-BR" sz="5400">
                <a:latin typeface="Times New Roman" panose="02020603050405020304" pitchFamily="18" charset="0"/>
                <a:cs typeface="Times New Roman" panose="02020603050405020304" pitchFamily="18" charset="0"/>
              </a:rPr>
              <a:t>Nghệ thuật và tình yêu luôn khác biệt và luôn vượt lên mọi thứ tầm thường, tự thân nó luôn mang một sức mạnh trường tồn, vĩnh cửu bởi nó là hiện thân của cái đẹp. </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6793660" y="3346498"/>
            <a:ext cx="10099820" cy="2954655"/>
          </a:xfrm>
          <a:prstGeom prst="rect">
            <a:avLst/>
          </a:prstGeom>
        </p:spPr>
        <p:txBody>
          <a:bodyPr lIns="0" tIns="0" rIns="0" bIns="0" rtlCol="0" anchor="t">
            <a:spAutoFit/>
          </a:bodyPr>
          <a:lstStyle/>
          <a:p>
            <a:pPr algn="ctr"/>
            <a:r>
              <a:rPr lang="vi-VN"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r>
              <a:rPr lang="vi-VN" sz="9600" b="1" smtClean="0">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1 </a:t>
            </a:r>
            <a:r>
              <a:rPr lang="vi-VN"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endParaRPr lang="en-GB" sz="138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Freeform 8"/>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308499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TextBox 9"/>
          <p:cNvSpPr txBox="1"/>
          <p:nvPr/>
        </p:nvSpPr>
        <p:spPr>
          <a:xfrm>
            <a:off x="3272981" y="3467610"/>
            <a:ext cx="11967020" cy="1846659"/>
          </a:xfrm>
          <a:prstGeom prst="rect">
            <a:avLst/>
          </a:prstGeom>
        </p:spPr>
        <p:txBody>
          <a:bodyPr wrap="square" lIns="0" tIns="0" rIns="0" bIns="0" rtlCol="0" anchor="t">
            <a:spAutoFit/>
          </a:bodyPr>
          <a:lstStyle/>
          <a:p>
            <a:pPr algn="just"/>
            <a:r>
              <a:rPr lang="en-US" sz="6000">
                <a:latin typeface="Times New Roman" panose="02020603050405020304" pitchFamily="18" charset="0"/>
                <a:cs typeface="Times New Roman" panose="02020603050405020304" pitchFamily="18" charset="0"/>
              </a:rPr>
              <a:t>Trân trọng thời gian, trân trọng từng khoảnh khắc sống trên cuộc đời. </a:t>
            </a:r>
            <a:endParaRPr lang="en-US" sz="54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1" name="Freeform 11"/>
          <p:cNvSpPr/>
          <p:nvPr/>
        </p:nvSpPr>
        <p:spPr>
          <a:xfrm>
            <a:off x="2236888" y="3499921"/>
            <a:ext cx="722690" cy="669344"/>
          </a:xfrm>
          <a:custGeom>
            <a:avLst/>
            <a:gdLst/>
            <a:ahLst/>
            <a:cxnLst/>
            <a:rect l="l" t="t" r="r" b="b"/>
            <a:pathLst>
              <a:path w="722690" h="669344">
                <a:moveTo>
                  <a:pt x="0" y="0"/>
                </a:moveTo>
                <a:lnTo>
                  <a:pt x="722690" y="0"/>
                </a:lnTo>
                <a:lnTo>
                  <a:pt x="722690" y="669344"/>
                </a:lnTo>
                <a:lnTo>
                  <a:pt x="0" y="6693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3136623" y="748384"/>
            <a:ext cx="12014752" cy="1875513"/>
          </a:xfrm>
          <a:prstGeom prst="rect">
            <a:avLst/>
          </a:prstGeom>
        </p:spPr>
        <p:txBody>
          <a:bodyPr lIns="0" tIns="0" rIns="0" bIns="0" rtlCol="0" anchor="t">
            <a:spAutoFit/>
          </a:bodyPr>
          <a:lstStyle/>
          <a:p>
            <a:pPr algn="ctr">
              <a:lnSpc>
                <a:spcPts val="16487"/>
              </a:lnSpc>
            </a:pPr>
            <a:r>
              <a:rPr lang="en-US" sz="8000" b="1">
                <a:latin typeface="Times New Roman" panose="02020603050405020304" pitchFamily="18" charset="0"/>
                <a:cs typeface="Times New Roman" panose="02020603050405020304" pitchFamily="18" charset="0"/>
              </a:rPr>
              <a:t>Giá trị giáo dục</a:t>
            </a:r>
            <a:endParaRPr lang="en-US" sz="9600" b="1">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3" name="TextBox 13"/>
          <p:cNvSpPr txBox="1"/>
          <p:nvPr/>
        </p:nvSpPr>
        <p:spPr>
          <a:xfrm>
            <a:off x="3272980" y="5895951"/>
            <a:ext cx="12701093" cy="923330"/>
          </a:xfrm>
          <a:prstGeom prst="rect">
            <a:avLst/>
          </a:prstGeom>
        </p:spPr>
        <p:txBody>
          <a:bodyPr lIns="0" tIns="0" rIns="0" bIns="0" rtlCol="0" anchor="t">
            <a:spAutoFit/>
          </a:bodyPr>
          <a:lstStyle/>
          <a:p>
            <a:pPr algn="just"/>
            <a:r>
              <a:rPr lang="en-US" sz="6000">
                <a:latin typeface="Times New Roman" panose="02020603050405020304" pitchFamily="18" charset="0"/>
                <a:cs typeface="Times New Roman" panose="02020603050405020304" pitchFamily="18" charset="0"/>
              </a:rPr>
              <a:t>Trân quý nghệ thuật, tình yêu. </a:t>
            </a:r>
            <a:endParaRPr lang="en-US" sz="54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4" name="Freeform 14"/>
          <p:cNvSpPr/>
          <p:nvPr/>
        </p:nvSpPr>
        <p:spPr>
          <a:xfrm>
            <a:off x="2208313" y="5981676"/>
            <a:ext cx="722690" cy="669344"/>
          </a:xfrm>
          <a:custGeom>
            <a:avLst/>
            <a:gdLst/>
            <a:ahLst/>
            <a:cxnLst/>
            <a:rect l="l" t="t" r="r" b="b"/>
            <a:pathLst>
              <a:path w="722690" h="669344">
                <a:moveTo>
                  <a:pt x="0" y="0"/>
                </a:moveTo>
                <a:lnTo>
                  <a:pt x="722690" y="0"/>
                </a:lnTo>
                <a:lnTo>
                  <a:pt x="722690" y="669343"/>
                </a:lnTo>
                <a:lnTo>
                  <a:pt x="0" y="6693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7043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Freeform 9"/>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1" name="TextBox 11"/>
          <p:cNvSpPr txBox="1"/>
          <p:nvPr/>
        </p:nvSpPr>
        <p:spPr>
          <a:xfrm>
            <a:off x="2369464" y="2377893"/>
            <a:ext cx="13549069" cy="4924425"/>
          </a:xfrm>
          <a:prstGeom prst="rect">
            <a:avLst/>
          </a:prstGeom>
        </p:spPr>
        <p:txBody>
          <a:bodyPr lIns="0" tIns="0" rIns="0" bIns="0" rtlCol="0" anchor="t">
            <a:spAutoFit/>
          </a:bodyPr>
          <a:lstStyle/>
          <a:p>
            <a:pPr marL="410211" lvl="1" algn="ctr"/>
            <a:r>
              <a:rPr lang="en-US" sz="8000" b="1">
                <a:latin typeface="Times New Roman" panose="02020603050405020304" pitchFamily="18" charset="0"/>
                <a:cs typeface="Times New Roman" panose="02020603050405020304" pitchFamily="18" charset="0"/>
              </a:rPr>
              <a:t>Giá trị thẩm </a:t>
            </a:r>
            <a:r>
              <a:rPr lang="en-US" sz="8000" b="1" smtClean="0">
                <a:latin typeface="Times New Roman" panose="02020603050405020304" pitchFamily="18" charset="0"/>
                <a:cs typeface="Times New Roman" panose="02020603050405020304" pitchFamily="18" charset="0"/>
              </a:rPr>
              <a:t>mĩ</a:t>
            </a:r>
            <a:endParaRPr lang="vi-VN" sz="8000" b="1" smtClean="0">
              <a:latin typeface="Times New Roman" panose="02020603050405020304" pitchFamily="18" charset="0"/>
              <a:cs typeface="Times New Roman" panose="02020603050405020304" pitchFamily="18" charset="0"/>
            </a:endParaRPr>
          </a:p>
          <a:p>
            <a:pPr marL="410211" lvl="1" algn="ctr"/>
            <a:r>
              <a:rPr lang="en-US" sz="8000" b="1" smtClean="0">
                <a:latin typeface="Times New Roman" panose="02020603050405020304" pitchFamily="18" charset="0"/>
                <a:cs typeface="Times New Roman" panose="02020603050405020304" pitchFamily="18" charset="0"/>
              </a:rPr>
              <a:t> </a:t>
            </a:r>
            <a:r>
              <a:rPr lang="en-US" sz="8000">
                <a:latin typeface="Times New Roman" panose="02020603050405020304" pitchFamily="18" charset="0"/>
                <a:cs typeface="Times New Roman" panose="02020603050405020304" pitchFamily="18" charset="0"/>
              </a:rPr>
              <a:t>Cái đẹp của nghệ thuật nói chung và thơ ca nói riêng; cái đẹp của tình yêu. </a:t>
            </a:r>
            <a:endParaRPr lang="en-US" sz="80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Tree>
    <p:extLst>
      <p:ext uri="{BB962C8B-B14F-4D97-AF65-F5344CB8AC3E}">
        <p14:creationId xmlns:p14="http://schemas.microsoft.com/office/powerpoint/2010/main" val="9536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799943"/>
            <a:ext cx="5689016" cy="7458357"/>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615433" y="6422721"/>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4"/>
            <a:stretch>
              <a:fillRect/>
            </a:stretch>
          </a:blipFill>
        </p:spPr>
      </p:sp>
      <p:sp>
        <p:nvSpPr>
          <p:cNvPr id="11" name="TextBox 11"/>
          <p:cNvSpPr txBox="1"/>
          <p:nvPr/>
        </p:nvSpPr>
        <p:spPr>
          <a:xfrm>
            <a:off x="2819400" y="222863"/>
            <a:ext cx="12014752" cy="1354217"/>
          </a:xfrm>
          <a:prstGeom prst="rect">
            <a:avLst/>
          </a:prstGeom>
        </p:spPr>
        <p:txBody>
          <a:bodyPr lIns="0" tIns="0" rIns="0" bIns="0" rtlCol="0" anchor="t">
            <a:spAutoFit/>
          </a:bodyPr>
          <a:lstStyle/>
          <a:p>
            <a:pPr algn="ctr"/>
            <a:r>
              <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III. Tổng kết</a:t>
            </a:r>
            <a:endParaRPr lang="en-GB"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Freeform 5"/>
          <p:cNvSpPr/>
          <p:nvPr/>
        </p:nvSpPr>
        <p:spPr>
          <a:xfrm>
            <a:off x="6893262" y="1808249"/>
            <a:ext cx="11089938" cy="699016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15" name="Freeform 7"/>
          <p:cNvSpPr/>
          <p:nvPr/>
        </p:nvSpPr>
        <p:spPr>
          <a:xfrm>
            <a:off x="-700382" y="8334541"/>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5"/>
            <a:stretch>
              <a:fillRect t="-4386" r="-4886" b="-27065"/>
            </a:stretch>
          </a:blipFill>
        </p:spPr>
      </p:sp>
      <p:sp>
        <p:nvSpPr>
          <p:cNvPr id="16" name="Freeform 10"/>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4"/>
            <a:stretch>
              <a:fillRect/>
            </a:stretch>
          </a:blipFill>
        </p:spPr>
      </p:sp>
      <p:sp>
        <p:nvSpPr>
          <p:cNvPr id="17" name="Rectangle 16"/>
          <p:cNvSpPr/>
          <p:nvPr/>
        </p:nvSpPr>
        <p:spPr>
          <a:xfrm>
            <a:off x="1259107" y="2149428"/>
            <a:ext cx="5294094" cy="6186309"/>
          </a:xfrm>
          <a:prstGeom prst="rect">
            <a:avLst/>
          </a:prstGeom>
        </p:spPr>
        <p:txBody>
          <a:bodyPr wrap="square">
            <a:spAutoFit/>
          </a:bodyPr>
          <a:lstStyle/>
          <a:p>
            <a:pPr algn="ct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 </a:t>
            </a:r>
            <a:r>
              <a:rPr lang="vi-VN" sz="4400" b="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dung</a:t>
            </a:r>
          </a:p>
          <a:p>
            <a:pPr algn="just"/>
            <a:r>
              <a:rPr lang="vi-VN" sz="440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 bản khẳng định vẻ đẹp, sức sống vĩnh cửu của những câu thơ, những bài hát; thể hiện niềm tin của tác giả về sự trường tồn của những giá trị tinh thần của cuộc đời.</a:t>
            </a:r>
            <a:endParaRPr lang="en-GB" sz="4400">
              <a:latin typeface="Times New Roman" panose="02020603050405020304" pitchFamily="18" charset="0"/>
              <a:cs typeface="Times New Roman" panose="02020603050405020304" pitchFamily="18" charset="0"/>
            </a:endParaRPr>
          </a:p>
        </p:txBody>
      </p:sp>
      <p:sp>
        <p:nvSpPr>
          <p:cNvPr id="18" name="Rectangle 17"/>
          <p:cNvSpPr/>
          <p:nvPr/>
        </p:nvSpPr>
        <p:spPr>
          <a:xfrm>
            <a:off x="7253582" y="2048847"/>
            <a:ext cx="10196217" cy="6186309"/>
          </a:xfrm>
          <a:prstGeom prst="rect">
            <a:avLst/>
          </a:prstGeom>
        </p:spPr>
        <p:txBody>
          <a:bodyPr wrap="square">
            <a:spAutoFit/>
          </a:bodyPr>
          <a:lstStyle/>
          <a:p>
            <a:pPr algn="ctr">
              <a:spcAft>
                <a:spcPts val="0"/>
              </a:spcAft>
            </a:pPr>
            <a:r>
              <a:rPr lang="vi-VN" sz="4400" b="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Nghệ thuật</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440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Văn Cao dùng các hình thức ngôn từ mang nhiều tầng nghĩa tượng trưng kết hợp với các biện pháp tu từ, cách ngắt dòng, ngắt nhịp, đặc biệt là những kết hợp từ theo lối chuyển đổi cảm giác, pha trộn các giác quan sáng tạo mới lạ để tạo ra những liên tưởng phong phú, sâu xa cho người đọc về thời gian và sự sống. </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5644552" y="3219610"/>
            <a:ext cx="12409371" cy="3539430"/>
          </a:xfrm>
          <a:prstGeom prst="rect">
            <a:avLst/>
          </a:prstGeom>
        </p:spPr>
        <p:txBody>
          <a:bodyPr lIns="0" tIns="0" rIns="0" bIns="0" rtlCol="0" anchor="t">
            <a:spAutoFit/>
          </a:bodyPr>
          <a:lstStyle/>
          <a:p>
            <a:pPr algn="ctr"/>
            <a:r>
              <a:rPr lang="vi-VN" sz="11500" b="1">
                <a:ln w="6600">
                  <a:solidFill>
                    <a:schemeClr val="accent2"/>
                  </a:solidFill>
                  <a:prstDash val="solid"/>
                </a:ln>
                <a:solidFill>
                  <a:srgbClr val="FFFFFF"/>
                </a:solidFill>
                <a:effectLst>
                  <a:outerShdw dist="38100" dir="2700000" algn="tl" rotWithShape="0">
                    <a:schemeClr val="accent2"/>
                  </a:outerShdw>
                </a:effectLst>
                <a:latin typeface="+mj-lt"/>
              </a:rPr>
              <a:t>HOẠT ĐỘNG </a:t>
            </a:r>
            <a:r>
              <a:rPr lang="vi-VN" sz="11500" b="1" smtClean="0">
                <a:ln w="6600">
                  <a:solidFill>
                    <a:schemeClr val="accent2"/>
                  </a:solidFill>
                  <a:prstDash val="solid"/>
                </a:ln>
                <a:solidFill>
                  <a:srgbClr val="FFFFFF"/>
                </a:solidFill>
                <a:effectLst>
                  <a:outerShdw dist="38100" dir="2700000" algn="tl" rotWithShape="0">
                    <a:schemeClr val="accent2"/>
                  </a:outerShdw>
                </a:effectLst>
                <a:latin typeface="+mj-lt"/>
              </a:rPr>
              <a:t>3</a:t>
            </a:r>
          </a:p>
          <a:p>
            <a:pPr algn="ctr"/>
            <a:r>
              <a:rPr lang="vi-VN" sz="11500" b="1" smtClean="0">
                <a:ln w="6600">
                  <a:solidFill>
                    <a:schemeClr val="accent2"/>
                  </a:solidFill>
                  <a:prstDash val="solid"/>
                </a:ln>
                <a:solidFill>
                  <a:srgbClr val="FFFFFF"/>
                </a:solidFill>
                <a:effectLst>
                  <a:outerShdw dist="38100" dir="2700000" algn="tl" rotWithShape="0">
                    <a:schemeClr val="accent2"/>
                  </a:outerShdw>
                </a:effectLst>
                <a:latin typeface="+mj-lt"/>
              </a:rPr>
              <a:t> </a:t>
            </a:r>
            <a:r>
              <a:rPr lang="vi-VN" sz="11500" b="1">
                <a:ln w="6600">
                  <a:solidFill>
                    <a:schemeClr val="accent2"/>
                  </a:solidFill>
                  <a:prstDash val="solid"/>
                </a:ln>
                <a:solidFill>
                  <a:srgbClr val="FFFFFF"/>
                </a:solidFill>
                <a:effectLst>
                  <a:outerShdw dist="38100" dir="2700000" algn="tl" rotWithShape="0">
                    <a:schemeClr val="accent2"/>
                  </a:outerShdw>
                </a:effectLst>
                <a:latin typeface="+mj-lt"/>
              </a:rPr>
              <a:t>LUYỆN TẬP</a:t>
            </a:r>
            <a:endParaRPr lang="en-US" sz="24500" b="1">
              <a:ln w="6600">
                <a:solidFill>
                  <a:schemeClr val="accent2"/>
                </a:solidFill>
                <a:prstDash val="solid"/>
              </a:ln>
              <a:solidFill>
                <a:srgbClr val="FFFFFF"/>
              </a:solidFill>
              <a:effectLst>
                <a:outerShdw dist="38100" dir="2700000" algn="tl" rotWithShape="0">
                  <a:schemeClr val="accent2"/>
                </a:outerShdw>
              </a:effectLst>
              <a:latin typeface="+mj-lt"/>
              <a:ea typeface="Brice BoldCondensed"/>
              <a:cs typeface="Brice BoldCondensed"/>
              <a:sym typeface="Brice BoldCondensed"/>
            </a:endParaRPr>
          </a:p>
        </p:txBody>
      </p:sp>
      <p:sp>
        <p:nvSpPr>
          <p:cNvPr id="7" name="Freeform 7"/>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5299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TextBox 9"/>
          <p:cNvSpPr txBox="1"/>
          <p:nvPr/>
        </p:nvSpPr>
        <p:spPr>
          <a:xfrm>
            <a:off x="3316151" y="2199356"/>
            <a:ext cx="12512977" cy="5539978"/>
          </a:xfrm>
          <a:prstGeom prst="rect">
            <a:avLst/>
          </a:prstGeom>
        </p:spPr>
        <p:txBody>
          <a:bodyPr lIns="0" tIns="0" rIns="0" bIns="0" rtlCol="0" anchor="t">
            <a:spAutoFit/>
          </a:bodyPr>
          <a:lstStyle/>
          <a:p>
            <a:pPr algn="ctr"/>
            <a:r>
              <a:rPr lang="vi-VN" sz="7200" b="1">
                <a:latin typeface="+mj-lt"/>
              </a:rPr>
              <a:t>Nhiệm </a:t>
            </a:r>
            <a:r>
              <a:rPr lang="vi-VN" sz="7200" b="1" smtClean="0">
                <a:latin typeface="+mj-lt"/>
              </a:rPr>
              <a:t>vụ</a:t>
            </a:r>
            <a:endParaRPr lang="vi-VN" sz="7200">
              <a:latin typeface="+mj-lt"/>
            </a:endParaRPr>
          </a:p>
          <a:p>
            <a:pPr algn="just"/>
            <a:r>
              <a:rPr lang="vi-VN" sz="7200" smtClean="0">
                <a:latin typeface="+mj-lt"/>
              </a:rPr>
              <a:t> </a:t>
            </a:r>
            <a:r>
              <a:rPr lang="vi-VN" sz="7200">
                <a:latin typeface="+mj-lt"/>
              </a:rPr>
              <a:t>Viết đoạn văn (khoảng 150) chữ bày tỏ sự tâm đắc của bạn về một hình ảnh thơ nổi bật trong bài thơ </a:t>
            </a:r>
            <a:r>
              <a:rPr lang="vi-VN" sz="7200" i="1">
                <a:latin typeface="+mj-lt"/>
              </a:rPr>
              <a:t>Thời gian</a:t>
            </a:r>
            <a:r>
              <a:rPr lang="vi-VN" sz="7200">
                <a:latin typeface="+mj-lt"/>
              </a:rPr>
              <a:t> – Văn Cao.</a:t>
            </a:r>
            <a:endParaRPr lang="en-GB" sz="7200">
              <a:latin typeface="+mj-lt"/>
            </a:endParaRPr>
          </a:p>
        </p:txBody>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260183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Freeform 9"/>
          <p:cNvSpPr/>
          <p:nvPr/>
        </p:nvSpPr>
        <p:spPr>
          <a:xfrm>
            <a:off x="13592240" y="732093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1" name="TextBox 11"/>
          <p:cNvSpPr txBox="1"/>
          <p:nvPr/>
        </p:nvSpPr>
        <p:spPr>
          <a:xfrm>
            <a:off x="2748458" y="2545272"/>
            <a:ext cx="13549069" cy="4775666"/>
          </a:xfrm>
          <a:prstGeom prst="rect">
            <a:avLst/>
          </a:prstGeom>
        </p:spPr>
        <p:txBody>
          <a:bodyPr lIns="0" tIns="0" rIns="0" bIns="0" rtlCol="0" anchor="t">
            <a:spAutoFit/>
          </a:bodyPr>
          <a:lstStyle/>
          <a:p>
            <a:pPr algn="ctr"/>
            <a:r>
              <a:rPr lang="vi-VN" sz="5400" smtClean="0">
                <a:latin typeface="+mj-lt"/>
              </a:rPr>
              <a:t>HS viết đoạn văn ở nhà, có thể làm trực tiếp qua đường link.</a:t>
            </a:r>
            <a:endParaRPr lang="en-GB" sz="5400" smtClean="0">
              <a:latin typeface="+mj-lt"/>
            </a:endParaRPr>
          </a:p>
          <a:p>
            <a:pPr algn="just"/>
            <a:r>
              <a:rPr lang="vi-VN" sz="5400" u="sng" smtClean="0">
                <a:latin typeface="+mj-lt"/>
                <a:hlinkClick r:id="rId6"/>
              </a:rPr>
              <a:t>https://docs.google.com/forms/d/e/1FAIpQLSdifqpf0-MCBKwL1u14mfgzUiFI4q1vhiq6cRz-iYPjL_HuIQ/viewform?usp=sf_link</a:t>
            </a:r>
            <a:endParaRPr lang="en-GB" sz="5400" smtClean="0">
              <a:latin typeface="+mj-lt"/>
            </a:endParaRPr>
          </a:p>
          <a:p>
            <a:pPr marL="410211" lvl="1" algn="ctr">
              <a:lnSpc>
                <a:spcPts val="5320"/>
              </a:lnSpc>
            </a:pPr>
            <a:endParaRPr lang="en-US" sz="3800">
              <a:solidFill>
                <a:srgbClr val="2A493D"/>
              </a:solidFill>
              <a:latin typeface="Brice BoldCondensed"/>
              <a:ea typeface="Brice BoldCondensed"/>
              <a:cs typeface="Brice BoldCondensed"/>
              <a:sym typeface="Brice Bold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5644552" y="3219610"/>
            <a:ext cx="12409371" cy="3539430"/>
          </a:xfrm>
          <a:prstGeom prst="rect">
            <a:avLst/>
          </a:prstGeom>
        </p:spPr>
        <p:txBody>
          <a:bodyPr lIns="0" tIns="0" rIns="0" bIns="0" rtlCol="0" anchor="t">
            <a:spAutoFit/>
          </a:bodyPr>
          <a:lstStyle/>
          <a:p>
            <a:pPr algn="ctr"/>
            <a:r>
              <a:rPr lang="vi-VN" sz="11500" b="1">
                <a:ln w="6600">
                  <a:solidFill>
                    <a:schemeClr val="accent2"/>
                  </a:solidFill>
                  <a:prstDash val="solid"/>
                </a:ln>
                <a:solidFill>
                  <a:srgbClr val="FFFFFF"/>
                </a:solidFill>
                <a:effectLst>
                  <a:outerShdw dist="38100" dir="2700000" algn="tl" rotWithShape="0">
                    <a:schemeClr val="accent2"/>
                  </a:outerShdw>
                </a:effectLst>
                <a:latin typeface="+mj-lt"/>
              </a:rPr>
              <a:t>HOẠT ĐỘNG </a:t>
            </a:r>
            <a:r>
              <a:rPr lang="vi-VN" sz="11500" b="1" smtClean="0">
                <a:ln w="6600">
                  <a:solidFill>
                    <a:schemeClr val="accent2"/>
                  </a:solidFill>
                  <a:prstDash val="solid"/>
                </a:ln>
                <a:solidFill>
                  <a:srgbClr val="FFFFFF"/>
                </a:solidFill>
                <a:effectLst>
                  <a:outerShdw dist="38100" dir="2700000" algn="tl" rotWithShape="0">
                    <a:schemeClr val="accent2"/>
                  </a:outerShdw>
                </a:effectLst>
                <a:latin typeface="+mj-lt"/>
              </a:rPr>
              <a:t>4</a:t>
            </a:r>
          </a:p>
          <a:p>
            <a:pPr algn="ctr"/>
            <a:r>
              <a:rPr lang="vi-VN" sz="11500" b="1" smtClean="0">
                <a:ln w="6600">
                  <a:solidFill>
                    <a:schemeClr val="accent2"/>
                  </a:solidFill>
                  <a:prstDash val="solid"/>
                </a:ln>
                <a:solidFill>
                  <a:srgbClr val="FFFFFF"/>
                </a:solidFill>
                <a:effectLst>
                  <a:outerShdw dist="38100" dir="2700000" algn="tl" rotWithShape="0">
                    <a:schemeClr val="accent2"/>
                  </a:outerShdw>
                </a:effectLst>
                <a:latin typeface="+mj-lt"/>
              </a:rPr>
              <a:t> </a:t>
            </a:r>
            <a:r>
              <a:rPr lang="vi-VN" sz="11500" b="1">
                <a:ln w="6600">
                  <a:solidFill>
                    <a:schemeClr val="accent2"/>
                  </a:solidFill>
                  <a:prstDash val="solid"/>
                </a:ln>
                <a:solidFill>
                  <a:srgbClr val="FFFFFF"/>
                </a:solidFill>
                <a:effectLst>
                  <a:outerShdw dist="38100" dir="2700000" algn="tl" rotWithShape="0">
                    <a:schemeClr val="accent2"/>
                  </a:outerShdw>
                </a:effectLst>
                <a:latin typeface="+mj-lt"/>
              </a:rPr>
              <a:t>VẬN DỤNG</a:t>
            </a:r>
            <a:endParaRPr lang="en-US" sz="24500" b="1">
              <a:ln w="6600">
                <a:solidFill>
                  <a:schemeClr val="accent2"/>
                </a:solidFill>
                <a:prstDash val="solid"/>
              </a:ln>
              <a:solidFill>
                <a:srgbClr val="FFFFFF"/>
              </a:solidFill>
              <a:effectLst>
                <a:outerShdw dist="38100" dir="2700000" algn="tl" rotWithShape="0">
                  <a:schemeClr val="accent2"/>
                </a:outerShdw>
              </a:effectLst>
              <a:latin typeface="+mj-lt"/>
              <a:ea typeface="Brice BoldCondensed"/>
              <a:cs typeface="Brice BoldCondensed"/>
              <a:sym typeface="Brice BoldCondensed"/>
            </a:endParaRPr>
          </a:p>
        </p:txBody>
      </p:sp>
      <p:sp>
        <p:nvSpPr>
          <p:cNvPr id="7" name="Freeform 7"/>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33536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6804546" y="3314700"/>
            <a:ext cx="12409371" cy="923330"/>
          </a:xfrm>
          <a:prstGeom prst="rect">
            <a:avLst/>
          </a:prstGeom>
        </p:spPr>
        <p:txBody>
          <a:bodyPr lIns="0" tIns="0" rIns="0" bIns="0" rtlCol="0" anchor="t">
            <a:spAutoFit/>
          </a:bodyPr>
          <a:lstStyle/>
          <a:p>
            <a:r>
              <a:rPr lang="nl-NL" sz="6000" b="1" smtClean="0">
                <a:solidFill>
                  <a:schemeClr val="bg1"/>
                </a:solidFill>
                <a:latin typeface="Times New Roman" panose="02020603050405020304" pitchFamily="18" charset="0"/>
                <a:cs typeface="Times New Roman" panose="02020603050405020304" pitchFamily="18" charset="0"/>
              </a:rPr>
              <a:t>HS </a:t>
            </a:r>
            <a:r>
              <a:rPr lang="nl-NL" sz="6000" b="1">
                <a:solidFill>
                  <a:schemeClr val="bg1"/>
                </a:solidFill>
                <a:latin typeface="Times New Roman" panose="02020603050405020304" pitchFamily="18" charset="0"/>
                <a:cs typeface="Times New Roman" panose="02020603050405020304" pitchFamily="18" charset="0"/>
              </a:rPr>
              <a:t>xem một số clip về thời </a:t>
            </a:r>
            <a:r>
              <a:rPr lang="nl-NL" sz="6000" b="1" smtClean="0">
                <a:solidFill>
                  <a:schemeClr val="bg1"/>
                </a:solidFill>
                <a:latin typeface="Times New Roman" panose="02020603050405020304" pitchFamily="18" charset="0"/>
                <a:cs typeface="Times New Roman" panose="02020603050405020304" pitchFamily="18" charset="0"/>
              </a:rPr>
              <a:t>gian</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7" name="Freeform 7"/>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1124831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5"/>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6"/>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7"/>
            <a:stretch>
              <a:fillRect/>
            </a:stretch>
          </a:blipFill>
        </p:spPr>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7"/>
            <a:stretch>
              <a:fillRect/>
            </a:stretch>
          </a:blipFill>
        </p:spPr>
      </p:sp>
      <p:pic>
        <p:nvPicPr>
          <p:cNvPr id="15" name="6.Video 2 Bài 8.3.Thời gian đã làm bạn già đi như thế nào- #shorts #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20000" y="2432050"/>
            <a:ext cx="3048000" cy="54229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9" name="Rectangle 8"/>
          <p:cNvSpPr/>
          <p:nvPr/>
        </p:nvSpPr>
        <p:spPr>
          <a:xfrm>
            <a:off x="2762221" y="4981918"/>
            <a:ext cx="12763559" cy="409728"/>
          </a:xfrm>
          <a:prstGeom prst="rect">
            <a:avLst/>
          </a:prstGeom>
        </p:spPr>
        <p:txBody>
          <a:bodyPr wrap="none">
            <a:spAutoFit/>
          </a:bodyPr>
          <a:lstStyle/>
          <a:p>
            <a:pPr algn="just">
              <a:lnSpc>
                <a:spcPts val="1800"/>
              </a:lnSpc>
              <a:spcAft>
                <a:spcPts val="0"/>
              </a:spcAft>
            </a:pPr>
            <a:r>
              <a:rPr lang="nl-NL" sz="4800" u="sng">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a:rPr>
              <a:t>https://www.youtube.com/watch?v=uuGwxRwzJto</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1421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TextBox 10"/>
          <p:cNvSpPr txBox="1"/>
          <p:nvPr/>
        </p:nvSpPr>
        <p:spPr>
          <a:xfrm>
            <a:off x="3443682" y="1504565"/>
            <a:ext cx="11876351"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Quan</a:t>
            </a:r>
            <a:r>
              <a:rPr lang="vi-VN" sz="6000" b="1">
                <a:latin typeface="Times New Roman" panose="02020603050405020304" pitchFamily="18" charset="0"/>
                <a:cs typeface="Times New Roman" panose="02020603050405020304" pitchFamily="18" charset="0"/>
              </a:rPr>
              <a:t> sát bức tranh sau và cho biết nội dung, ý nghĩa của bức </a:t>
            </a:r>
            <a:r>
              <a:rPr lang="vi-VN" sz="6000" b="1" smtClean="0">
                <a:latin typeface="Times New Roman" panose="02020603050405020304" pitchFamily="18" charset="0"/>
                <a:cs typeface="Times New Roman" panose="02020603050405020304" pitchFamily="18" charset="0"/>
              </a:rPr>
              <a:t>tranh </a:t>
            </a:r>
            <a:endParaRPr lang="en-US" sz="5400" b="1">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1" name="Freeform 11"/>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pic>
        <p:nvPicPr>
          <p:cNvPr id="12" name="Picture 11" descr="7.jpg -0"/>
          <p:cNvPicPr/>
          <p:nvPr/>
        </p:nvPicPr>
        <p:blipFill>
          <a:blip r:embed="rId6">
            <a:extLst>
              <a:ext uri="{28A0092B-C50C-407E-A947-70E740481C1C}">
                <a14:useLocalDpi xmlns:a14="http://schemas.microsoft.com/office/drawing/2010/main" val="0"/>
              </a:ext>
            </a:extLst>
          </a:blip>
          <a:srcRect/>
          <a:stretch>
            <a:fillRect/>
          </a:stretch>
        </p:blipFill>
        <p:spPr bwMode="auto">
          <a:xfrm>
            <a:off x="4305807" y="4169265"/>
            <a:ext cx="10152103" cy="5094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TextBox 9"/>
          <p:cNvSpPr txBox="1"/>
          <p:nvPr/>
        </p:nvSpPr>
        <p:spPr>
          <a:xfrm>
            <a:off x="3429000" y="1881029"/>
            <a:ext cx="12797658" cy="5816977"/>
          </a:xfrm>
          <a:prstGeom prst="rect">
            <a:avLst/>
          </a:prstGeom>
        </p:spPr>
        <p:txBody>
          <a:bodyPr wrap="square" lIns="0" tIns="0" rIns="0" bIns="0" rtlCol="0" anchor="t">
            <a:spAutoFit/>
          </a:bodyPr>
          <a:lstStyle/>
          <a:p>
            <a:pPr algn="just"/>
            <a:r>
              <a:rPr lang="nl-NL" sz="5400" smtClean="0">
                <a:latin typeface="Times New Roman" panose="02020603050405020304" pitchFamily="18" charset="0"/>
                <a:cs typeface="Times New Roman" panose="02020603050405020304" pitchFamily="18" charset="0"/>
              </a:rPr>
              <a:t>- </a:t>
            </a:r>
            <a:r>
              <a:rPr lang="nl-NL" sz="5400">
                <a:latin typeface="Times New Roman" panose="02020603050405020304" pitchFamily="18" charset="0"/>
                <a:cs typeface="Times New Roman" panose="02020603050405020304" pitchFamily="18" charset="0"/>
              </a:rPr>
              <a:t>Tổ chức cuộc thi </a:t>
            </a:r>
            <a:r>
              <a:rPr lang="nl-NL" sz="5400" b="1">
                <a:latin typeface="Times New Roman" panose="02020603050405020304" pitchFamily="18" charset="0"/>
                <a:cs typeface="Times New Roman" panose="02020603050405020304" pitchFamily="18" charset="0"/>
              </a:rPr>
              <a:t>“Tìm kiếm tài năng”</a:t>
            </a:r>
            <a:r>
              <a:rPr lang="nl-NL" sz="5400">
                <a:latin typeface="Times New Roman" panose="02020603050405020304" pitchFamily="18" charset="0"/>
                <a:cs typeface="Times New Roman" panose="02020603050405020304" pitchFamily="18" charset="0"/>
              </a:rPr>
              <a:t> với các hình thức: viết cảm nghĩ, sáng tác thơ, nhạc hoặc hội họa về thời gian.</a:t>
            </a:r>
            <a:endParaRPr lang="en-GB" sz="5400">
              <a:latin typeface="Times New Roman" panose="02020603050405020304" pitchFamily="18" charset="0"/>
              <a:cs typeface="Times New Roman" panose="02020603050405020304" pitchFamily="18" charset="0"/>
            </a:endParaRPr>
          </a:p>
          <a:p>
            <a:pPr algn="just"/>
            <a:r>
              <a:rPr lang="nl-NL" sz="5400">
                <a:latin typeface="Times New Roman" panose="02020603050405020304" pitchFamily="18" charset="0"/>
                <a:cs typeface="Times New Roman" panose="02020603050405020304" pitchFamily="18" charset="0"/>
              </a:rPr>
              <a:t>- Chia lớp thành 2 khu vực: Viết và vẽ.</a:t>
            </a:r>
            <a:endParaRPr lang="en-GB" sz="5400">
              <a:latin typeface="Times New Roman" panose="02020603050405020304" pitchFamily="18" charset="0"/>
              <a:cs typeface="Times New Roman" panose="02020603050405020304" pitchFamily="18" charset="0"/>
            </a:endParaRPr>
          </a:p>
          <a:p>
            <a:pPr algn="just"/>
            <a:r>
              <a:rPr lang="nl-NL" sz="5400">
                <a:latin typeface="Times New Roman" panose="02020603050405020304" pitchFamily="18" charset="0"/>
                <a:cs typeface="Times New Roman" panose="02020603050405020304" pitchFamily="18" charset="0"/>
              </a:rPr>
              <a:t>- Giáo viên cung cấp: giấy, bút vẽ cho tất cả các HS có năng khiếu hội họa.</a:t>
            </a:r>
            <a:endParaRPr lang="en-GB" sz="5400">
              <a:latin typeface="Times New Roman" panose="02020603050405020304" pitchFamily="18" charset="0"/>
              <a:cs typeface="Times New Roman" panose="02020603050405020304" pitchFamily="18" charset="0"/>
            </a:endParaRPr>
          </a:p>
          <a:p>
            <a:pPr algn="just"/>
            <a:r>
              <a:rPr lang="nl-NL" sz="5400">
                <a:latin typeface="Times New Roman" panose="02020603050405020304" pitchFamily="18" charset="0"/>
                <a:cs typeface="Times New Roman" panose="02020603050405020304" pitchFamily="18" charset="0"/>
              </a:rPr>
              <a:t>- Thời gian: chuẩn bị: 5 phút, thể hiện: 5 phút.</a:t>
            </a:r>
            <a:endParaRPr lang="en-GB" sz="5400">
              <a:latin typeface="Times New Roman" panose="02020603050405020304" pitchFamily="18" charset="0"/>
              <a:cs typeface="Times New Roman" panose="02020603050405020304" pitchFamily="18" charset="0"/>
            </a:endParaRPr>
          </a:p>
        </p:txBody>
      </p:sp>
      <p:sp>
        <p:nvSpPr>
          <p:cNvPr id="10" name="Freeform 10"/>
          <p:cNvSpPr/>
          <p:nvPr/>
        </p:nvSpPr>
        <p:spPr>
          <a:xfrm>
            <a:off x="16070638" y="7006139"/>
            <a:ext cx="7334121" cy="3584552"/>
          </a:xfrm>
          <a:custGeom>
            <a:avLst/>
            <a:gdLst/>
            <a:ahLst/>
            <a:cxnLst/>
            <a:rect l="l" t="t" r="r" b="b"/>
            <a:pathLst>
              <a:path w="7334121" h="3584552">
                <a:moveTo>
                  <a:pt x="0" y="0"/>
                </a:moveTo>
                <a:lnTo>
                  <a:pt x="7334121" y="0"/>
                </a:lnTo>
                <a:lnTo>
                  <a:pt x="7334121" y="3584552"/>
                </a:lnTo>
                <a:lnTo>
                  <a:pt x="0" y="3584552"/>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5878629" y="3162300"/>
            <a:ext cx="12409371" cy="2215991"/>
          </a:xfrm>
          <a:prstGeom prst="rect">
            <a:avLst/>
          </a:prstGeom>
        </p:spPr>
        <p:txBody>
          <a:bodyPr lIns="0" tIns="0" rIns="0" bIns="0" rtlCol="0" anchor="t">
            <a:spAutoFit/>
          </a:bodyPr>
          <a:lstStyle/>
          <a:p>
            <a:pPr algn="ctr"/>
            <a:r>
              <a:rPr lang="vi-VN" sz="7200" b="1">
                <a:latin typeface="Times New Roman" panose="02020603050405020304" pitchFamily="18" charset="0"/>
                <a:cs typeface="Times New Roman" panose="02020603050405020304" pitchFamily="18" charset="0"/>
              </a:rPr>
              <a:t>RUBRIC ĐÁNH GIÁ HOẠT ĐỘNG NHÓM </a:t>
            </a:r>
            <a:endParaRPr lang="en-GB" sz="7200">
              <a:latin typeface="Times New Roman" panose="02020603050405020304" pitchFamily="18" charset="0"/>
              <a:cs typeface="Times New Roman" panose="02020603050405020304" pitchFamily="18" charset="0"/>
            </a:endParaRPr>
          </a:p>
        </p:txBody>
      </p:sp>
      <p:sp>
        <p:nvSpPr>
          <p:cNvPr id="7" name="Freeform 7"/>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9895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grpSp>
        <p:nvGrpSpPr>
          <p:cNvPr id="11" name="Group 4"/>
          <p:cNvGrpSpPr/>
          <p:nvPr/>
        </p:nvGrpSpPr>
        <p:grpSpPr>
          <a:xfrm>
            <a:off x="-176028" y="-1"/>
            <a:ext cx="18464028" cy="10474325"/>
            <a:chOff x="0" y="0"/>
            <a:chExt cx="4274726" cy="2167467"/>
          </a:xfrm>
        </p:grpSpPr>
        <p:sp>
          <p:nvSpPr>
            <p:cNvPr id="12"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13"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14" name="Table 13"/>
          <p:cNvGraphicFramePr>
            <a:graphicFrameLocks noGrp="1"/>
          </p:cNvGraphicFramePr>
          <p:nvPr>
            <p:extLst>
              <p:ext uri="{D42A27DB-BD31-4B8C-83A1-F6EECF244321}">
                <p14:modId xmlns:p14="http://schemas.microsoft.com/office/powerpoint/2010/main" val="1573678894"/>
              </p:ext>
            </p:extLst>
          </p:nvPr>
        </p:nvGraphicFramePr>
        <p:xfrm>
          <a:off x="152400" y="244647"/>
          <a:ext cx="17983200" cy="9814560"/>
        </p:xfrm>
        <a:graphic>
          <a:graphicData uri="http://schemas.openxmlformats.org/drawingml/2006/table">
            <a:tbl>
              <a:tblPr firstRow="1" firstCol="1" bandRow="1"/>
              <a:tblGrid>
                <a:gridCol w="2172970"/>
                <a:gridCol w="4196080"/>
                <a:gridCol w="4046220"/>
                <a:gridCol w="3821430"/>
                <a:gridCol w="3746500"/>
              </a:tblGrid>
              <a:tr h="964601">
                <a:tc>
                  <a:txBody>
                    <a:bodyPr/>
                    <a:lstStyle/>
                    <a:p>
                      <a:pPr algn="ctr">
                        <a:lnSpc>
                          <a:spcPct val="115000"/>
                        </a:lnSpc>
                        <a:spcAft>
                          <a:spcPts val="0"/>
                        </a:spcAft>
                      </a:pPr>
                      <a:r>
                        <a:rPr lang="en-US" sz="28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 độ</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điểm)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điểm)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điểm)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 chỉnh</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điểm)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45067">
                <a:tc>
                  <a:txBody>
                    <a:bodyPr/>
                    <a:lstStyle/>
                    <a:p>
                      <a:pPr algn="just">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Sự tham gia</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tất cả khoảng thời gian cho phép.</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hầu hết khoảng thời gian cho phép.</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thường lãng phí thời gian và ít khi làm việc.</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thực hiện những việc không liên quan đến nhiệm vụ được giao.</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7600">
                <a:tc>
                  <a:txBody>
                    <a:bodyPr/>
                    <a:lstStyle/>
                    <a:p>
                      <a:pPr algn="just">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Trao đổi và tranh luận trong nhóm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 ý trao đổi, lắng nghe cẩn thận các ý kiến của những người khác, đưa ra các ý kiến cá nhân.</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lắng nghe cẩn thận các ý kiến của người khác. Đôi khi đưa ra ý kiến riêng của bản thân.</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 khi không lắng nghe các ý kiến của người khác. Thường không có các ý kiến riêng trong các hoạt động của nhóm.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lắng nghe ý kiến của người khác, không đưa ra ý kiến riêng.</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333">
                <a:tc>
                  <a:txBody>
                    <a:bodyPr/>
                    <a:lstStyle/>
                    <a:p>
                      <a:pPr algn="just">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Sự hợp tác</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và hợp tác đưa ra ý kiến chung.</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tôn trọng ý kiến của những thành viên khác và hợp tác đưa ra ý kiến chung.</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nhưng hợp tác đưa ra ý kiến chung.</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tôn trọng ý kiến của những thành viên khác, không hợp tác đưa ra ý kiến chung.</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7600">
                <a:tc>
                  <a:txBody>
                    <a:bodyPr/>
                    <a:lstStyle/>
                    <a:p>
                      <a:pPr algn="just">
                        <a:lnSpc>
                          <a:spcPct val="115000"/>
                        </a:lnSpc>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Sự sắp xếp thời gian</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thành công việc được giao đúng thời gian, không làm đình trệ tiến triển công việc của nhóm.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hoàn thành công việc được giao đúng thời gian, không làm đình trệ tiến triển công việc của nhóm.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làm đình trệ tiến triển công việc của nhóm.</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thường xuyên buộc nhóm phải điều chỉnh hoặc thay đổi.</a:t>
                      </a:r>
                      <a:endParaRPr lang="en-GB"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54711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5644553" y="3225453"/>
            <a:ext cx="12409371" cy="3590150"/>
          </a:xfrm>
          <a:prstGeom prst="rect">
            <a:avLst/>
          </a:prstGeom>
        </p:spPr>
        <p:txBody>
          <a:bodyPr lIns="0" tIns="0" rIns="0" bIns="0" rtlCol="0" anchor="t">
            <a:spAutoFit/>
          </a:bodyPr>
          <a:lstStyle/>
          <a:p>
            <a:pPr algn="ctr">
              <a:lnSpc>
                <a:spcPct val="150000"/>
              </a:lnSpc>
            </a:pPr>
            <a:r>
              <a:rPr lang="vi-VN" sz="5400" b="1">
                <a:latin typeface="Times New Roman" panose="02020603050405020304" pitchFamily="18" charset="0"/>
                <a:cs typeface="Times New Roman" panose="02020603050405020304" pitchFamily="18" charset="0"/>
              </a:rPr>
              <a:t>BẢNG KIỂM ĐÁNH GIÁ SẢN PHẨM TRÌNH BÀY NỘI DUNG THẢO LUẬN </a:t>
            </a:r>
            <a:endParaRPr lang="en-GB" sz="5400">
              <a:latin typeface="Times New Roman" panose="02020603050405020304" pitchFamily="18" charset="0"/>
              <a:cs typeface="Times New Roman" panose="02020603050405020304" pitchFamily="18" charset="0"/>
            </a:endParaRPr>
          </a:p>
          <a:p>
            <a:pPr algn="ctr">
              <a:lnSpc>
                <a:spcPct val="150000"/>
              </a:lnSpc>
            </a:pPr>
            <a:r>
              <a:rPr lang="vi-VN" sz="5400" b="1">
                <a:latin typeface="Times New Roman" panose="02020603050405020304" pitchFamily="18" charset="0"/>
                <a:cs typeface="Times New Roman" panose="02020603050405020304" pitchFamily="18" charset="0"/>
              </a:rPr>
              <a:t>CỦA CÁC NHÓM</a:t>
            </a:r>
            <a:endParaRPr lang="en-GB" sz="5400">
              <a:latin typeface="Times New Roman" panose="02020603050405020304" pitchFamily="18" charset="0"/>
              <a:cs typeface="Times New Roman" panose="02020603050405020304" pitchFamily="18" charset="0"/>
            </a:endParaRPr>
          </a:p>
        </p:txBody>
      </p:sp>
      <p:sp>
        <p:nvSpPr>
          <p:cNvPr id="7" name="Freeform 7"/>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22062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6070638" y="7006139"/>
            <a:ext cx="7334121" cy="3584552"/>
          </a:xfrm>
          <a:custGeom>
            <a:avLst/>
            <a:gdLst/>
            <a:ahLst/>
            <a:cxnLst/>
            <a:rect l="l" t="t" r="r" b="b"/>
            <a:pathLst>
              <a:path w="7334121" h="3584552">
                <a:moveTo>
                  <a:pt x="0" y="0"/>
                </a:moveTo>
                <a:lnTo>
                  <a:pt x="7334121" y="0"/>
                </a:lnTo>
                <a:lnTo>
                  <a:pt x="7334121" y="3584552"/>
                </a:lnTo>
                <a:lnTo>
                  <a:pt x="0" y="3584552"/>
                </a:lnTo>
                <a:lnTo>
                  <a:pt x="0" y="0"/>
                </a:lnTo>
                <a:close/>
              </a:path>
            </a:pathLst>
          </a:custGeom>
          <a:blipFill>
            <a:blip r:embed="rId5"/>
            <a:stretch>
              <a:fillRect/>
            </a:stretch>
          </a:blipFill>
        </p:spPr>
      </p:sp>
      <p:grpSp>
        <p:nvGrpSpPr>
          <p:cNvPr id="11" name="Group 4"/>
          <p:cNvGrpSpPr/>
          <p:nvPr/>
        </p:nvGrpSpPr>
        <p:grpSpPr>
          <a:xfrm>
            <a:off x="-328428" y="158399"/>
            <a:ext cx="18464028" cy="10023750"/>
            <a:chOff x="0" y="0"/>
            <a:chExt cx="4274726" cy="2167467"/>
          </a:xfrm>
        </p:grpSpPr>
        <p:sp>
          <p:nvSpPr>
            <p:cNvPr id="12"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13"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cxnSp>
        <p:nvCxnSpPr>
          <p:cNvPr id="15" name="Line 2"/>
          <p:cNvCxnSpPr>
            <a:cxnSpLocks noChangeShapeType="1"/>
          </p:cNvCxnSpPr>
          <p:nvPr/>
        </p:nvCxnSpPr>
        <p:spPr bwMode="auto">
          <a:xfrm>
            <a:off x="2020888" y="9826625"/>
            <a:ext cx="1095375" cy="647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aphicFrame>
        <p:nvGraphicFramePr>
          <p:cNvPr id="4" name="Table 3"/>
          <p:cNvGraphicFramePr>
            <a:graphicFrameLocks noGrp="1"/>
          </p:cNvGraphicFramePr>
          <p:nvPr>
            <p:extLst>
              <p:ext uri="{D42A27DB-BD31-4B8C-83A1-F6EECF244321}">
                <p14:modId xmlns:p14="http://schemas.microsoft.com/office/powerpoint/2010/main" val="1771732454"/>
              </p:ext>
            </p:extLst>
          </p:nvPr>
        </p:nvGraphicFramePr>
        <p:xfrm>
          <a:off x="1143000" y="661050"/>
          <a:ext cx="16383000" cy="8071948"/>
        </p:xfrm>
        <a:graphic>
          <a:graphicData uri="http://schemas.openxmlformats.org/drawingml/2006/table">
            <a:tbl>
              <a:tblPr firstRow="1" firstCol="1" bandRow="1"/>
              <a:tblGrid>
                <a:gridCol w="1277875"/>
                <a:gridCol w="9923525"/>
                <a:gridCol w="2362200"/>
                <a:gridCol w="2819400"/>
              </a:tblGrid>
              <a:tr h="1903892">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600" b="1">
                          <a:effectLst/>
                          <a:latin typeface="Times New Roman" panose="02020603050405020304" pitchFamily="18" charset="0"/>
                          <a:ea typeface="Calibri" panose="020F0502020204030204" pitchFamily="34" charset="0"/>
                          <a:cs typeface="Times New Roman" panose="02020603050405020304" pitchFamily="18" charset="0"/>
                        </a:rPr>
                      </a:br>
                      <a:r>
                        <a:rPr lang="vi-VN" sz="36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51946">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5173">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1946">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5173">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1946">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5173">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537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9" name="Rectangle 8"/>
          <p:cNvSpPr/>
          <p:nvPr/>
        </p:nvSpPr>
        <p:spPr>
          <a:xfrm>
            <a:off x="1676805" y="2269750"/>
            <a:ext cx="15035955" cy="5078313"/>
          </a:xfrm>
          <a:prstGeom prst="rect">
            <a:avLst/>
          </a:prstGeom>
        </p:spPr>
        <p:txBody>
          <a:bodyPr wrap="square">
            <a:spAutoFit/>
          </a:bodyPr>
          <a:lstStyle/>
          <a:p>
            <a:pPr algn="ctr"/>
            <a:r>
              <a:rPr lang="nl-NL" sz="5400" b="1">
                <a:latin typeface="Times New Roman" panose="02020603050405020304" pitchFamily="18" charset="0"/>
                <a:cs typeface="Times New Roman" panose="02020603050405020304" pitchFamily="18" charset="0"/>
              </a:rPr>
              <a:t>HƯỚNG DẪN HỌC Ở </a:t>
            </a:r>
            <a:r>
              <a:rPr lang="nl-NL" sz="5400" b="1" smtClean="0">
                <a:latin typeface="Times New Roman" panose="02020603050405020304" pitchFamily="18" charset="0"/>
                <a:cs typeface="Times New Roman" panose="02020603050405020304" pitchFamily="18" charset="0"/>
              </a:rPr>
              <a:t>NHÀ</a:t>
            </a:r>
            <a:endParaRPr lang="en-GB" sz="5400">
              <a:latin typeface="Times New Roman" panose="02020603050405020304" pitchFamily="18" charset="0"/>
              <a:cs typeface="Times New Roman" panose="02020603050405020304" pitchFamily="18" charset="0"/>
            </a:endParaRPr>
          </a:p>
          <a:p>
            <a:pPr algn="just"/>
            <a:r>
              <a:rPr lang="pt-BR" sz="5400">
                <a:latin typeface="Times New Roman" panose="02020603050405020304" pitchFamily="18" charset="0"/>
                <a:cs typeface="Times New Roman" panose="02020603050405020304" pitchFamily="18" charset="0"/>
              </a:rPr>
              <a:t>- Vẽ sơ đồ tư duy về các đơn vị kiến thức của bài học.</a:t>
            </a:r>
            <a:endParaRPr lang="en-GB" sz="5400">
              <a:latin typeface="Times New Roman" panose="02020603050405020304" pitchFamily="18" charset="0"/>
              <a:cs typeface="Times New Roman" panose="02020603050405020304" pitchFamily="18" charset="0"/>
            </a:endParaRPr>
          </a:p>
          <a:p>
            <a:pPr algn="just"/>
            <a:r>
              <a:rPr lang="pt-BR" sz="5400">
                <a:latin typeface="Times New Roman" panose="02020603050405020304" pitchFamily="18" charset="0"/>
                <a:cs typeface="Times New Roman" panose="02020603050405020304" pitchFamily="18" charset="0"/>
              </a:rPr>
              <a:t>- Tìm đọc thêm các văn bản cùng thể loại, đề tài, chủ đề.</a:t>
            </a:r>
            <a:endParaRPr lang="en-GB" sz="5400">
              <a:latin typeface="Times New Roman" panose="02020603050405020304" pitchFamily="18" charset="0"/>
              <a:cs typeface="Times New Roman" panose="02020603050405020304" pitchFamily="18" charset="0"/>
            </a:endParaRPr>
          </a:p>
          <a:p>
            <a:pPr algn="just"/>
            <a:r>
              <a:rPr lang="pt-BR" sz="5400" b="1">
                <a:latin typeface="Times New Roman" panose="02020603050405020304" pitchFamily="18" charset="0"/>
                <a:cs typeface="Times New Roman" panose="02020603050405020304" pitchFamily="18" charset="0"/>
              </a:rPr>
              <a:t>- Chuẩn bị bài:</a:t>
            </a:r>
            <a:r>
              <a:rPr lang="pt-BR" sz="540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Thực hành tiếng Việt</a:t>
            </a:r>
            <a:r>
              <a:rPr lang="pt-BR" sz="5400">
                <a:latin typeface="Times New Roman" panose="02020603050405020304" pitchFamily="18" charset="0"/>
                <a:cs typeface="Times New Roman" panose="02020603050405020304" pitchFamily="18" charset="0"/>
              </a:rPr>
              <a:t>, Giữ</a:t>
            </a:r>
            <a:r>
              <a:rPr lang="vi-VN" sz="5400">
                <a:latin typeface="Times New Roman" panose="02020603050405020304" pitchFamily="18" charset="0"/>
                <a:cs typeface="Times New Roman" panose="02020603050405020304" pitchFamily="18" charset="0"/>
              </a:rPr>
              <a:t> gìn và phát triển tiếng Việt </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493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5644552" y="3219610"/>
            <a:ext cx="12409371" cy="3318088"/>
          </a:xfrm>
          <a:prstGeom prst="rect">
            <a:avLst/>
          </a:prstGeom>
        </p:spPr>
        <p:txBody>
          <a:bodyPr lIns="0" tIns="0" rIns="0" bIns="0" rtlCol="0" anchor="t">
            <a:spAutoFit/>
          </a:bodyPr>
          <a:lstStyle/>
          <a:p>
            <a:pPr algn="ctr">
              <a:lnSpc>
                <a:spcPts val="28216"/>
              </a:lnSpc>
            </a:pPr>
            <a:r>
              <a:rPr lang="en-US" sz="20154"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Brice BoldCondensed"/>
                <a:cs typeface="Times New Roman" panose="02020603050405020304" pitchFamily="18" charset="0"/>
                <a:sym typeface="Brice BoldCondensed"/>
              </a:rPr>
              <a:t>Thank You</a:t>
            </a:r>
          </a:p>
        </p:txBody>
      </p:sp>
      <p:sp>
        <p:nvSpPr>
          <p:cNvPr id="7" name="Freeform 7"/>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6837203" y="1820626"/>
            <a:ext cx="10099820" cy="4431983"/>
          </a:xfrm>
          <a:prstGeom prst="rect">
            <a:avLst/>
          </a:prstGeom>
        </p:spPr>
        <p:txBody>
          <a:bodyPr lIns="0" tIns="0" rIns="0" bIns="0" rtlCol="0" anchor="t">
            <a:spAutoFit/>
          </a:bodyPr>
          <a:lstStyle/>
          <a:p>
            <a:pPr algn="ctr"/>
            <a:r>
              <a:rPr lang="vi-VN"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r>
              <a:rPr lang="vi-VN" sz="9600" b="1" smtClean="0">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2 </a:t>
            </a:r>
            <a:r>
              <a:rPr lang="vi-VN"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HÌNH THÀNH KIẾN THỨC</a:t>
            </a:r>
            <a:endParaRPr lang="en-GB" sz="138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Freeform 8"/>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299490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6" name="TextBox 6"/>
          <p:cNvSpPr txBox="1"/>
          <p:nvPr/>
        </p:nvSpPr>
        <p:spPr>
          <a:xfrm>
            <a:off x="4572000" y="3600416"/>
            <a:ext cx="12919220" cy="1477328"/>
          </a:xfrm>
          <a:prstGeom prst="rect">
            <a:avLst/>
          </a:prstGeom>
        </p:spPr>
        <p:txBody>
          <a:bodyPr wrap="square" lIns="0" tIns="0" rIns="0" bIns="0" rtlCol="0" anchor="t">
            <a:spAutoFit/>
          </a:bodyPr>
          <a:lstStyle/>
          <a:p>
            <a:pPr algn="ctr"/>
            <a:r>
              <a:rPr lang="en-US"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I. </a:t>
            </a:r>
            <a:r>
              <a:rPr lang="pt-BR"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Đọc -</a:t>
            </a:r>
            <a:r>
              <a:rPr lang="en-US"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Tìm hiểu chung</a:t>
            </a:r>
            <a:r>
              <a:rPr lang="pt-BR"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a:t>
            </a:r>
            <a:endParaRPr lang="en-GB"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Freeform 8"/>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Tree>
    <p:extLst>
      <p:ext uri="{BB962C8B-B14F-4D97-AF65-F5344CB8AC3E}">
        <p14:creationId xmlns:p14="http://schemas.microsoft.com/office/powerpoint/2010/main" val="420296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5"/>
            <a:stretch>
              <a:fillRect l="-5882" t="-3317" b="-3317"/>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6"/>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7"/>
            <a:stretch>
              <a:fillRect/>
            </a:stretch>
          </a:blipFill>
        </p:spPr>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7"/>
            <a:stretch>
              <a:fillRect/>
            </a:stretch>
          </a:blipFill>
        </p:spPr>
      </p:sp>
      <p:pic>
        <p:nvPicPr>
          <p:cNvPr id="12" name="5.Video 1 Bài 8.3.Tiểu sử Nhạc sĩ VĂN CAO Cuộc đời và sự nghiệp của hình mẫu thiên tài trong lịch sử văn nghệ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99584" y="1377757"/>
            <a:ext cx="14020800" cy="78805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3438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381000" y="386009"/>
            <a:ext cx="16230600" cy="87630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700382" y="8389873"/>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4312397" y="7365708"/>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TextBox 9"/>
          <p:cNvSpPr txBox="1"/>
          <p:nvPr/>
        </p:nvSpPr>
        <p:spPr>
          <a:xfrm>
            <a:off x="1186004" y="2096512"/>
            <a:ext cx="13549069" cy="6093976"/>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 Văn Cao tên đầy đủ là Nguyễn Văn Cao, tác giả của </a:t>
            </a:r>
            <a:r>
              <a:rPr lang="en-US" sz="4400" i="1">
                <a:latin typeface="Times New Roman" panose="02020603050405020304" pitchFamily="18" charset="0"/>
                <a:cs typeface="Times New Roman" panose="02020603050405020304" pitchFamily="18" charset="0"/>
              </a:rPr>
              <a:t>Tiến quân ca</a:t>
            </a:r>
            <a:r>
              <a:rPr lang="en-US" sz="4400">
                <a:latin typeface="Times New Roman" panose="02020603050405020304" pitchFamily="18" charset="0"/>
                <a:cs typeface="Times New Roman" panose="02020603050405020304" pitchFamily="18" charset="0"/>
              </a:rPr>
              <a:t> – quốc ca của nước Việt Nam.</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Được nhận xét là hình mẫu thiên tài, bởi tài năng nghệ thuật của ông rất đa dạng và phong phú mang tính tổng hợp cao giữa hội họa - âm nhạc - văn chương.</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Văn Cao là người có những đóng góp quan trọng cho sự phát triển của nền tân nhạc Việt Nam.</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Thơ ông tuy số lượng không nhiều nhưng luôn thể hiện một phong cách nghệ thuật độc đáo.</a:t>
            </a:r>
            <a:endParaRPr lang="en-GB" sz="4400">
              <a:latin typeface="Times New Roman" panose="02020603050405020304" pitchFamily="18" charset="0"/>
              <a:cs typeface="Times New Roman" panose="02020603050405020304" pitchFamily="18" charset="0"/>
            </a:endParaRPr>
          </a:p>
        </p:txBody>
      </p:sp>
      <p:sp>
        <p:nvSpPr>
          <p:cNvPr id="10" name="Freeform 10"/>
          <p:cNvSpPr/>
          <p:nvPr/>
        </p:nvSpPr>
        <p:spPr>
          <a:xfrm>
            <a:off x="13592240"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1" name="TextBox 11"/>
          <p:cNvSpPr txBox="1"/>
          <p:nvPr/>
        </p:nvSpPr>
        <p:spPr>
          <a:xfrm>
            <a:off x="1981200" y="684201"/>
            <a:ext cx="12014752"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1. Tác giả </a:t>
            </a:r>
            <a:r>
              <a:rPr lang="pt-BR" sz="6600" b="1">
                <a:latin typeface="Times New Roman" panose="02020603050405020304" pitchFamily="18" charset="0"/>
                <a:cs typeface="Times New Roman" panose="02020603050405020304" pitchFamily="18" charset="0"/>
              </a:rPr>
              <a:t>Văn Cao</a:t>
            </a:r>
            <a:endParaRPr lang="en-GB" sz="66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5264" y="4468542"/>
            <a:ext cx="3481532" cy="4686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4149221" y="-459885"/>
            <a:ext cx="8298442" cy="9258300"/>
          </a:xfrm>
          <a:custGeom>
            <a:avLst/>
            <a:gdLst/>
            <a:ahLst/>
            <a:cxnLst/>
            <a:rect l="l" t="t" r="r" b="b"/>
            <a:pathLst>
              <a:path w="8298442" h="9258300">
                <a:moveTo>
                  <a:pt x="0" y="0"/>
                </a:moveTo>
                <a:lnTo>
                  <a:pt x="8298442" y="0"/>
                </a:lnTo>
                <a:lnTo>
                  <a:pt x="8298442" y="9258300"/>
                </a:lnTo>
                <a:lnTo>
                  <a:pt x="0" y="9258300"/>
                </a:lnTo>
                <a:lnTo>
                  <a:pt x="0" y="0"/>
                </a:lnTo>
                <a:close/>
              </a:path>
            </a:pathLst>
          </a:custGeom>
          <a:blipFill>
            <a:blip r:embed="rId3"/>
            <a:stretch>
              <a:fillRect l="-5882" t="-3317" b="-3317"/>
            </a:stretch>
          </a:blipFill>
        </p:spPr>
      </p:sp>
      <p:grpSp>
        <p:nvGrpSpPr>
          <p:cNvPr id="4" name="Group 4"/>
          <p:cNvGrpSpPr/>
          <p:nvPr/>
        </p:nvGrpSpPr>
        <p:grpSpPr>
          <a:xfrm>
            <a:off x="1028700" y="419100"/>
            <a:ext cx="16230600" cy="88392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2F6E7">
                <a:alpha val="69804"/>
              </a:srgbClr>
            </a:solidFill>
          </p:spPr>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666654" y="8798415"/>
            <a:ext cx="19688763" cy="9412844"/>
          </a:xfrm>
          <a:custGeom>
            <a:avLst/>
            <a:gdLst/>
            <a:ahLst/>
            <a:cxnLst/>
            <a:rect l="l" t="t" r="r" b="b"/>
            <a:pathLst>
              <a:path w="19688763" h="9412844">
                <a:moveTo>
                  <a:pt x="0" y="0"/>
                </a:moveTo>
                <a:lnTo>
                  <a:pt x="19688764" y="0"/>
                </a:lnTo>
                <a:lnTo>
                  <a:pt x="19688764" y="9412844"/>
                </a:lnTo>
                <a:lnTo>
                  <a:pt x="0" y="9412844"/>
                </a:lnTo>
                <a:lnTo>
                  <a:pt x="0" y="0"/>
                </a:lnTo>
                <a:close/>
              </a:path>
            </a:pathLst>
          </a:custGeom>
          <a:blipFill>
            <a:blip r:embed="rId4"/>
            <a:stretch>
              <a:fillRect t="-4386" r="-4886" b="-27065"/>
            </a:stretch>
          </a:blipFill>
        </p:spPr>
      </p:sp>
      <p:sp>
        <p:nvSpPr>
          <p:cNvPr id="8" name="Freeform 8"/>
          <p:cNvSpPr/>
          <p:nvPr/>
        </p:nvSpPr>
        <p:spPr>
          <a:xfrm>
            <a:off x="-3637651" y="6387119"/>
            <a:ext cx="5874539" cy="2871181"/>
          </a:xfrm>
          <a:custGeom>
            <a:avLst/>
            <a:gdLst/>
            <a:ahLst/>
            <a:cxnLst/>
            <a:rect l="l" t="t" r="r" b="b"/>
            <a:pathLst>
              <a:path w="5874539" h="2871181">
                <a:moveTo>
                  <a:pt x="0" y="0"/>
                </a:moveTo>
                <a:lnTo>
                  <a:pt x="5874539" y="0"/>
                </a:lnTo>
                <a:lnTo>
                  <a:pt x="5874539" y="2871181"/>
                </a:lnTo>
                <a:lnTo>
                  <a:pt x="0" y="2871181"/>
                </a:lnTo>
                <a:lnTo>
                  <a:pt x="0" y="0"/>
                </a:lnTo>
                <a:close/>
              </a:path>
            </a:pathLst>
          </a:custGeom>
          <a:blipFill>
            <a:blip r:embed="rId5"/>
            <a:stretch>
              <a:fillRect/>
            </a:stretch>
          </a:blipFill>
        </p:spPr>
      </p:sp>
      <p:sp>
        <p:nvSpPr>
          <p:cNvPr id="9" name="TextBox 9"/>
          <p:cNvSpPr txBox="1"/>
          <p:nvPr/>
        </p:nvSpPr>
        <p:spPr>
          <a:xfrm>
            <a:off x="3393809" y="1998939"/>
            <a:ext cx="12512977" cy="642035"/>
          </a:xfrm>
          <a:prstGeom prst="rect">
            <a:avLst/>
          </a:prstGeom>
        </p:spPr>
        <p:txBody>
          <a:bodyPr lIns="0" tIns="0" rIns="0" bIns="0" rtlCol="0" anchor="t">
            <a:spAutoFit/>
          </a:bodyPr>
          <a:lstStyle/>
          <a:p>
            <a:pPr algn="just">
              <a:lnSpc>
                <a:spcPts val="5320"/>
              </a:lnSpc>
            </a:pPr>
            <a:r>
              <a:rPr lang="en-US" sz="4400" b="1">
                <a:latin typeface="Times New Roman" panose="02020603050405020304" pitchFamily="18" charset="0"/>
                <a:cs typeface="Times New Roman" panose="02020603050405020304" pitchFamily="18" charset="0"/>
              </a:rPr>
              <a:t>Thể loại: </a:t>
            </a:r>
            <a:r>
              <a:rPr lang="en-US" sz="4400">
                <a:latin typeface="Times New Roman" panose="02020603050405020304" pitchFamily="18" charset="0"/>
                <a:cs typeface="Times New Roman" panose="02020603050405020304" pitchFamily="18" charset="0"/>
              </a:rPr>
              <a:t>Thể thơ tự do.</a:t>
            </a:r>
            <a:endParaRPr lang="en-US" sz="40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0" name="Freeform 10"/>
          <p:cNvSpPr/>
          <p:nvPr/>
        </p:nvSpPr>
        <p:spPr>
          <a:xfrm>
            <a:off x="13592239" y="6710727"/>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11" name="Freeform 11"/>
          <p:cNvSpPr/>
          <p:nvPr/>
        </p:nvSpPr>
        <p:spPr>
          <a:xfrm>
            <a:off x="2357717" y="2031250"/>
            <a:ext cx="722690" cy="669344"/>
          </a:xfrm>
          <a:custGeom>
            <a:avLst/>
            <a:gdLst/>
            <a:ahLst/>
            <a:cxnLst/>
            <a:rect l="l" t="t" r="r" b="b"/>
            <a:pathLst>
              <a:path w="722690" h="669344">
                <a:moveTo>
                  <a:pt x="0" y="0"/>
                </a:moveTo>
                <a:lnTo>
                  <a:pt x="722690" y="0"/>
                </a:lnTo>
                <a:lnTo>
                  <a:pt x="722690" y="669344"/>
                </a:lnTo>
                <a:lnTo>
                  <a:pt x="0" y="6693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3136624" y="504110"/>
            <a:ext cx="12014752" cy="1231106"/>
          </a:xfrm>
          <a:prstGeom prst="rect">
            <a:avLst/>
          </a:prstGeom>
        </p:spPr>
        <p:txBody>
          <a:bodyPr lIns="0" tIns="0" rIns="0" bIns="0" rtlCol="0" anchor="t">
            <a:spAutoFit/>
          </a:bodyPr>
          <a:lstStyle/>
          <a:p>
            <a:pPr algn="ctr"/>
            <a:r>
              <a:rPr lang="en-US"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 Tác phẩm</a:t>
            </a:r>
            <a:endParaRPr lang="en-GB"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13" name="TextBox 13"/>
          <p:cNvSpPr txBox="1"/>
          <p:nvPr/>
        </p:nvSpPr>
        <p:spPr>
          <a:xfrm>
            <a:off x="3393809" y="3347366"/>
            <a:ext cx="12701093" cy="5416868"/>
          </a:xfrm>
          <a:prstGeom prst="rect">
            <a:avLst/>
          </a:prstGeom>
        </p:spPr>
        <p:txBody>
          <a:bodyPr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Xuất xứ và hoàn cảnh sáng tác: </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Bài thơ </a:t>
            </a:r>
            <a:r>
              <a:rPr lang="en-US" sz="4400" i="1">
                <a:latin typeface="Times New Roman" panose="02020603050405020304" pitchFamily="18" charset="0"/>
                <a:cs typeface="Times New Roman" panose="02020603050405020304" pitchFamily="18" charset="0"/>
              </a:rPr>
              <a:t>Thời gian</a:t>
            </a:r>
            <a:r>
              <a:rPr lang="en-US" sz="4400">
                <a:latin typeface="Times New Roman" panose="02020603050405020304" pitchFamily="18" charset="0"/>
                <a:cs typeface="Times New Roman" panose="02020603050405020304" pitchFamily="18" charset="0"/>
              </a:rPr>
              <a:t> ra đời vào mùa xuân Đinh Mão (tháng 2/1987) khi Văn Cao tuổi đã xế chiều, ông để lại phía sau cuộc đời mình biết bao trải nghiệm vui buồn. Bài thơ giúp ông giãi bày những tâm sự về cuộc sống, về nghệ thuật, về tình yêu sau một chặng đường dài đầy thăng trầm, biến cố...</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Bài thơ in trong </a:t>
            </a:r>
            <a:r>
              <a:rPr lang="en-US" sz="4400" i="1">
                <a:latin typeface="Times New Roman" panose="02020603050405020304" pitchFamily="18" charset="0"/>
                <a:cs typeface="Times New Roman" panose="02020603050405020304" pitchFamily="18" charset="0"/>
              </a:rPr>
              <a:t>Tuyển tập Văn Cao - Thơ</a:t>
            </a:r>
            <a:r>
              <a:rPr lang="en-US" sz="4400">
                <a:latin typeface="Times New Roman" panose="02020603050405020304" pitchFamily="18" charset="0"/>
                <a:cs typeface="Times New Roman" panose="02020603050405020304" pitchFamily="18" charset="0"/>
              </a:rPr>
              <a:t> (1994)</a:t>
            </a:r>
            <a:endParaRPr lang="en-US" sz="4000">
              <a:solidFill>
                <a:srgbClr val="2A493D"/>
              </a:solidFill>
              <a:latin typeface="Times New Roman" panose="02020603050405020304" pitchFamily="18" charset="0"/>
              <a:ea typeface="Brice BoldCondensed"/>
              <a:cs typeface="Times New Roman" panose="02020603050405020304" pitchFamily="18" charset="0"/>
              <a:sym typeface="Brice BoldCondensed"/>
            </a:endParaRPr>
          </a:p>
        </p:txBody>
      </p:sp>
      <p:sp>
        <p:nvSpPr>
          <p:cNvPr id="14" name="Freeform 14"/>
          <p:cNvSpPr/>
          <p:nvPr/>
        </p:nvSpPr>
        <p:spPr>
          <a:xfrm>
            <a:off x="2330945" y="3466292"/>
            <a:ext cx="722690" cy="669344"/>
          </a:xfrm>
          <a:custGeom>
            <a:avLst/>
            <a:gdLst/>
            <a:ahLst/>
            <a:cxnLst/>
            <a:rect l="l" t="t" r="r" b="b"/>
            <a:pathLst>
              <a:path w="722690" h="669344">
                <a:moveTo>
                  <a:pt x="0" y="0"/>
                </a:moveTo>
                <a:lnTo>
                  <a:pt x="722690" y="0"/>
                </a:lnTo>
                <a:lnTo>
                  <a:pt x="722690" y="669343"/>
                </a:lnTo>
                <a:lnTo>
                  <a:pt x="0" y="6693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689" b="-57689"/>
            </a:stretch>
          </a:blipFill>
        </p:spPr>
      </p:sp>
      <p:sp>
        <p:nvSpPr>
          <p:cNvPr id="3" name="Freeform 3"/>
          <p:cNvSpPr/>
          <p:nvPr/>
        </p:nvSpPr>
        <p:spPr>
          <a:xfrm>
            <a:off x="-2690004" y="89388"/>
            <a:ext cx="8794168" cy="9258300"/>
          </a:xfrm>
          <a:custGeom>
            <a:avLst/>
            <a:gdLst/>
            <a:ahLst/>
            <a:cxnLst/>
            <a:rect l="l" t="t" r="r" b="b"/>
            <a:pathLst>
              <a:path w="8794168" h="9258300">
                <a:moveTo>
                  <a:pt x="0" y="0"/>
                </a:moveTo>
                <a:lnTo>
                  <a:pt x="8794168" y="0"/>
                </a:lnTo>
                <a:lnTo>
                  <a:pt x="8794168" y="9258300"/>
                </a:lnTo>
                <a:lnTo>
                  <a:pt x="0" y="9258300"/>
                </a:lnTo>
                <a:lnTo>
                  <a:pt x="0" y="0"/>
                </a:lnTo>
                <a:close/>
              </a:path>
            </a:pathLst>
          </a:custGeom>
          <a:blipFill>
            <a:blip r:embed="rId3"/>
            <a:stretch>
              <a:fillRect l="-5882" t="-6502" b="-6502"/>
            </a:stretch>
          </a:blipFill>
        </p:spPr>
      </p:sp>
      <p:sp>
        <p:nvSpPr>
          <p:cNvPr id="4" name="Freeform 4"/>
          <p:cNvSpPr/>
          <p:nvPr/>
        </p:nvSpPr>
        <p:spPr>
          <a:xfrm>
            <a:off x="-700382" y="8073234"/>
            <a:ext cx="19688763" cy="9412844"/>
          </a:xfrm>
          <a:custGeom>
            <a:avLst/>
            <a:gdLst/>
            <a:ahLst/>
            <a:cxnLst/>
            <a:rect l="l" t="t" r="r" b="b"/>
            <a:pathLst>
              <a:path w="19688763" h="9412844">
                <a:moveTo>
                  <a:pt x="0" y="0"/>
                </a:moveTo>
                <a:lnTo>
                  <a:pt x="19688764" y="0"/>
                </a:lnTo>
                <a:lnTo>
                  <a:pt x="19688764" y="9412845"/>
                </a:lnTo>
                <a:lnTo>
                  <a:pt x="0" y="9412845"/>
                </a:lnTo>
                <a:lnTo>
                  <a:pt x="0" y="0"/>
                </a:lnTo>
                <a:close/>
              </a:path>
            </a:pathLst>
          </a:custGeom>
          <a:blipFill>
            <a:blip r:embed="rId4"/>
            <a:stretch>
              <a:fillRect t="-4386" r="-4886" b="-27065"/>
            </a:stretch>
          </a:blipFill>
        </p:spPr>
      </p:sp>
      <p:sp>
        <p:nvSpPr>
          <p:cNvPr id="5" name="Freeform 5"/>
          <p:cNvSpPr/>
          <p:nvPr/>
        </p:nvSpPr>
        <p:spPr>
          <a:xfrm>
            <a:off x="0" y="5763137"/>
            <a:ext cx="7334121" cy="3584552"/>
          </a:xfrm>
          <a:custGeom>
            <a:avLst/>
            <a:gdLst/>
            <a:ahLst/>
            <a:cxnLst/>
            <a:rect l="l" t="t" r="r" b="b"/>
            <a:pathLst>
              <a:path w="7334121" h="3584552">
                <a:moveTo>
                  <a:pt x="0" y="0"/>
                </a:moveTo>
                <a:lnTo>
                  <a:pt x="7334121" y="0"/>
                </a:lnTo>
                <a:lnTo>
                  <a:pt x="7334121" y="3584551"/>
                </a:lnTo>
                <a:lnTo>
                  <a:pt x="0" y="3584551"/>
                </a:lnTo>
                <a:lnTo>
                  <a:pt x="0" y="0"/>
                </a:lnTo>
                <a:close/>
              </a:path>
            </a:pathLst>
          </a:custGeom>
          <a:blipFill>
            <a:blip r:embed="rId5"/>
            <a:stretch>
              <a:fillRect/>
            </a:stretch>
          </a:blipFill>
        </p:spPr>
      </p:sp>
      <p:sp>
        <p:nvSpPr>
          <p:cNvPr id="8" name="Freeform 8"/>
          <p:cNvSpPr/>
          <p:nvPr/>
        </p:nvSpPr>
        <p:spPr>
          <a:xfrm>
            <a:off x="10719803" y="6702448"/>
            <a:ext cx="7334121" cy="3584552"/>
          </a:xfrm>
          <a:custGeom>
            <a:avLst/>
            <a:gdLst/>
            <a:ahLst/>
            <a:cxnLst/>
            <a:rect l="l" t="t" r="r" b="b"/>
            <a:pathLst>
              <a:path w="7334121" h="3584552">
                <a:moveTo>
                  <a:pt x="0" y="0"/>
                </a:moveTo>
                <a:lnTo>
                  <a:pt x="7334120" y="0"/>
                </a:lnTo>
                <a:lnTo>
                  <a:pt x="7334120" y="3584552"/>
                </a:lnTo>
                <a:lnTo>
                  <a:pt x="0" y="3584552"/>
                </a:lnTo>
                <a:lnTo>
                  <a:pt x="0" y="0"/>
                </a:lnTo>
                <a:close/>
              </a:path>
            </a:pathLst>
          </a:custGeom>
          <a:blipFill>
            <a:blip r:embed="rId5"/>
            <a:stretch>
              <a:fillRect/>
            </a:stretch>
          </a:blipFill>
        </p:spPr>
      </p:sp>
      <p:sp>
        <p:nvSpPr>
          <p:cNvPr id="9" name="TextBox 11"/>
          <p:cNvSpPr txBox="1"/>
          <p:nvPr/>
        </p:nvSpPr>
        <p:spPr>
          <a:xfrm>
            <a:off x="6188706" y="3346498"/>
            <a:ext cx="12014752" cy="1477328"/>
          </a:xfrm>
          <a:prstGeom prst="rect">
            <a:avLst/>
          </a:prstGeom>
        </p:spPr>
        <p:txBody>
          <a:bodyPr lIns="0" tIns="0" rIns="0" bIns="0" rtlCol="0" anchor="t">
            <a:spAutoFit/>
          </a:bodyPr>
          <a:lstStyle/>
          <a:p>
            <a:r>
              <a:rPr lang="pt-BR"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II. Đọc hiểu văn bản </a:t>
            </a:r>
            <a:endParaRPr lang="en-GB" sz="9600" b="1">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1757</Words>
  <Application>Microsoft Office PowerPoint</Application>
  <PresentationFormat>Custom</PresentationFormat>
  <Paragraphs>151</Paragraphs>
  <Slides>36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Brice BoldCondensed</vt:lpstr>
      <vt:lpstr>Calibri</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Group Project Presentation</dc:title>
  <cp:lastModifiedBy>asus PC</cp:lastModifiedBy>
  <cp:revision>67</cp:revision>
  <dcterms:created xsi:type="dcterms:W3CDTF">2006-08-16T00:00:00Z</dcterms:created>
  <dcterms:modified xsi:type="dcterms:W3CDTF">2025-01-23T10:02:08Z</dcterms:modified>
  <dc:identifier>DAGctxfhpdw</dc:identifier>
</cp:coreProperties>
</file>