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72"/>
  </p:notesMasterIdLst>
  <p:sldIdLst>
    <p:sldId id="256" r:id="rId2"/>
    <p:sldId id="487" r:id="rId3"/>
    <p:sldId id="299" r:id="rId4"/>
    <p:sldId id="258" r:id="rId5"/>
    <p:sldId id="307" r:id="rId6"/>
    <p:sldId id="260" r:id="rId7"/>
    <p:sldId id="541" r:id="rId8"/>
    <p:sldId id="542" r:id="rId9"/>
    <p:sldId id="264" r:id="rId10"/>
    <p:sldId id="574" r:id="rId11"/>
    <p:sldId id="573" r:id="rId12"/>
    <p:sldId id="546" r:id="rId13"/>
    <p:sldId id="575" r:id="rId14"/>
    <p:sldId id="547" r:id="rId15"/>
    <p:sldId id="543" r:id="rId16"/>
    <p:sldId id="548" r:id="rId17"/>
    <p:sldId id="505" r:id="rId18"/>
    <p:sldId id="549" r:id="rId19"/>
    <p:sldId id="550" r:id="rId20"/>
    <p:sldId id="576" r:id="rId21"/>
    <p:sldId id="445" r:id="rId22"/>
    <p:sldId id="451" r:id="rId23"/>
    <p:sldId id="577" r:id="rId24"/>
    <p:sldId id="558" r:id="rId25"/>
    <p:sldId id="578" r:id="rId26"/>
    <p:sldId id="579" r:id="rId27"/>
    <p:sldId id="555" r:id="rId28"/>
    <p:sldId id="556" r:id="rId29"/>
    <p:sldId id="580" r:id="rId30"/>
    <p:sldId id="554" r:id="rId31"/>
    <p:sldId id="560" r:id="rId32"/>
    <p:sldId id="583" r:id="rId33"/>
    <p:sldId id="498" r:id="rId34"/>
    <p:sldId id="584" r:id="rId35"/>
    <p:sldId id="585" r:id="rId36"/>
    <p:sldId id="565" r:id="rId37"/>
    <p:sldId id="566" r:id="rId38"/>
    <p:sldId id="493" r:id="rId39"/>
    <p:sldId id="586" r:id="rId40"/>
    <p:sldId id="587" r:id="rId41"/>
    <p:sldId id="517" r:id="rId42"/>
    <p:sldId id="588" r:id="rId43"/>
    <p:sldId id="589" r:id="rId44"/>
    <p:sldId id="601" r:id="rId45"/>
    <p:sldId id="590" r:id="rId46"/>
    <p:sldId id="591" r:id="rId47"/>
    <p:sldId id="592" r:id="rId48"/>
    <p:sldId id="595" r:id="rId49"/>
    <p:sldId id="599" r:id="rId50"/>
    <p:sldId id="600" r:id="rId51"/>
    <p:sldId id="602" r:id="rId52"/>
    <p:sldId id="603" r:id="rId53"/>
    <p:sldId id="604" r:id="rId54"/>
    <p:sldId id="605" r:id="rId55"/>
    <p:sldId id="610" r:id="rId56"/>
    <p:sldId id="611" r:id="rId57"/>
    <p:sldId id="608" r:id="rId58"/>
    <p:sldId id="609" r:id="rId59"/>
    <p:sldId id="613" r:id="rId60"/>
    <p:sldId id="614" r:id="rId61"/>
    <p:sldId id="615" r:id="rId62"/>
    <p:sldId id="616" r:id="rId63"/>
    <p:sldId id="617" r:id="rId64"/>
    <p:sldId id="618" r:id="rId65"/>
    <p:sldId id="619" r:id="rId66"/>
    <p:sldId id="620" r:id="rId67"/>
    <p:sldId id="621" r:id="rId68"/>
    <p:sldId id="622" r:id="rId69"/>
    <p:sldId id="623" r:id="rId70"/>
    <p:sldId id="351" r:id="rId71"/>
  </p:sldIdLst>
  <p:sldSz cx="9144000" cy="5143500" type="screen16x9"/>
  <p:notesSz cx="6858000" cy="9144000"/>
  <p:embeddedFontLst>
    <p:embeddedFont>
      <p:font typeface="Archivo" panose="020B0604020202020204" charset="0"/>
      <p:regular r:id="rId73"/>
      <p:bold r:id="rId74"/>
      <p:italic r:id="rId75"/>
      <p:boldItalic r:id="rId76"/>
    </p:embeddedFont>
    <p:embeddedFont>
      <p:font typeface="Archivo Medium" panose="020B0604020202020204" charset="0"/>
      <p:regular r:id="rId77"/>
      <p:bold r:id="rId78"/>
      <p:italic r:id="rId79"/>
      <p:boldItalic r:id="rId80"/>
    </p:embeddedFont>
    <p:embeddedFont>
      <p:font typeface="Bellota Text" panose="020B0604020202020204" charset="0"/>
      <p:regular r:id="rId81"/>
      <p:bold r:id="rId82"/>
      <p:italic r:id="rId83"/>
      <p:boldItalic r:id="rId84"/>
    </p:embeddedFont>
    <p:embeddedFont>
      <p:font typeface="Cambria Math" panose="02040503050406030204" pitchFamily="18" charset="0"/>
      <p:regular r:id="rId85"/>
    </p:embeddedFont>
    <p:embeddedFont>
      <p:font typeface="Malgun Gothic" panose="020B0503020000020004" pitchFamily="34" charset="-127"/>
      <p:regular r:id="rId86"/>
      <p:bold r:id="rId87"/>
    </p:embeddedFont>
    <p:embeddedFont>
      <p:font typeface="Merriweather Sans" panose="020F0502020204030204" pitchFamily="2"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DAA"/>
    <a:srgbClr val="D87716"/>
    <a:srgbClr val="EF8715"/>
    <a:srgbClr val="7B2661"/>
    <a:srgbClr val="FDC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FD65C-6D2C-4C79-B41A-D03866E8D5F8}">
  <a:tblStyle styleId="{01FFD65C-6D2C-4C79-B41A-D03866E8D5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0022DC-5545-44A5-B0C6-2CEFC1B4A9B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baf5c63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baf5c6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Bấm vào mũi tên để chuyển sang slide Khởi</a:t>
            </a:r>
            <a:r>
              <a:rPr lang="en-US" baseline="0"/>
              <a:t> động</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27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10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94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25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49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40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23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23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78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1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5c26620b4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5c26620b4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dirty="0"/>
          </a:p>
        </p:txBody>
      </p:sp>
    </p:spTree>
    <p:extLst>
      <p:ext uri="{BB962C8B-B14F-4D97-AF65-F5344CB8AC3E}">
        <p14:creationId xmlns:p14="http://schemas.microsoft.com/office/powerpoint/2010/main" val="328738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748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68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03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218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18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1199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19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973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91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06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1374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323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359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998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085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030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716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322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477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77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4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406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0048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064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801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88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323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622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130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270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14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8031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798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518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85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643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749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277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487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689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705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33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508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428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7402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3194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2852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2334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118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747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8693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47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0932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baf5c63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baf5c6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45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83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13225" y="4575325"/>
            <a:ext cx="7710700" cy="218400"/>
            <a:chOff x="713225" y="4575325"/>
            <a:chExt cx="7710700" cy="218400"/>
          </a:xfrm>
        </p:grpSpPr>
        <p:grpSp>
          <p:nvGrpSpPr>
            <p:cNvPr id="11" name="Google Shape;11;p2"/>
            <p:cNvGrpSpPr/>
            <p:nvPr/>
          </p:nvGrpSpPr>
          <p:grpSpPr>
            <a:xfrm>
              <a:off x="1123725" y="4594075"/>
              <a:ext cx="7300200" cy="180900"/>
              <a:chOff x="1123725" y="4594075"/>
              <a:chExt cx="7300200" cy="180900"/>
            </a:xfrm>
          </p:grpSpPr>
          <p:sp>
            <p:nvSpPr>
              <p:cNvPr id="12" name="Google Shape;12;p2"/>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13225" y="4575325"/>
              <a:ext cx="218400" cy="218400"/>
              <a:chOff x="713225" y="4575325"/>
              <a:chExt cx="218400" cy="218400"/>
            </a:xfrm>
          </p:grpSpPr>
          <p:sp>
            <p:nvSpPr>
              <p:cNvPr id="16" name="Google Shape;16;p2"/>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txBox="1">
            <a:spLocks noGrp="1"/>
          </p:cNvSpPr>
          <p:nvPr>
            <p:ph type="ctrTitle"/>
          </p:nvPr>
        </p:nvSpPr>
        <p:spPr>
          <a:xfrm>
            <a:off x="3777175" y="1579000"/>
            <a:ext cx="4528800" cy="1306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3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3777250" y="3182300"/>
            <a:ext cx="4528800" cy="38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3"/>
        <p:cNvGrpSpPr/>
        <p:nvPr/>
      </p:nvGrpSpPr>
      <p:grpSpPr>
        <a:xfrm>
          <a:off x="0" y="0"/>
          <a:ext cx="0" cy="0"/>
          <a:chOff x="0" y="0"/>
          <a:chExt cx="0" cy="0"/>
        </a:xfrm>
      </p:grpSpPr>
      <p:sp>
        <p:nvSpPr>
          <p:cNvPr id="124" name="Google Shape;124;p13"/>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3"/>
          <p:cNvGrpSpPr/>
          <p:nvPr/>
        </p:nvGrpSpPr>
        <p:grpSpPr>
          <a:xfrm>
            <a:off x="713225" y="4575325"/>
            <a:ext cx="7710700" cy="218400"/>
            <a:chOff x="713225" y="4575325"/>
            <a:chExt cx="7710700" cy="218400"/>
          </a:xfrm>
        </p:grpSpPr>
        <p:grpSp>
          <p:nvGrpSpPr>
            <p:cNvPr id="126" name="Google Shape;126;p13"/>
            <p:cNvGrpSpPr/>
            <p:nvPr/>
          </p:nvGrpSpPr>
          <p:grpSpPr>
            <a:xfrm>
              <a:off x="1123725" y="4594075"/>
              <a:ext cx="7300200" cy="180900"/>
              <a:chOff x="1123725" y="4594075"/>
              <a:chExt cx="7300200" cy="180900"/>
            </a:xfrm>
          </p:grpSpPr>
          <p:sp>
            <p:nvSpPr>
              <p:cNvPr id="127" name="Google Shape;127;p13"/>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13"/>
            <p:cNvGrpSpPr/>
            <p:nvPr/>
          </p:nvGrpSpPr>
          <p:grpSpPr>
            <a:xfrm>
              <a:off x="713225" y="4575325"/>
              <a:ext cx="218400" cy="218400"/>
              <a:chOff x="713225" y="4575325"/>
              <a:chExt cx="218400" cy="218400"/>
            </a:xfrm>
          </p:grpSpPr>
          <p:sp>
            <p:nvSpPr>
              <p:cNvPr id="131" name="Google Shape;131;p13"/>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3"/>
          <p:cNvSpPr txBox="1">
            <a:spLocks noGrp="1"/>
          </p:cNvSpPr>
          <p:nvPr>
            <p:ph type="title" idx="2" hasCustomPrompt="1"/>
          </p:nvPr>
        </p:nvSpPr>
        <p:spPr>
          <a:xfrm>
            <a:off x="1898050" y="140543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3"/>
          <p:cNvSpPr txBox="1">
            <a:spLocks noGrp="1"/>
          </p:cNvSpPr>
          <p:nvPr>
            <p:ph type="title" idx="3" hasCustomPrompt="1"/>
          </p:nvPr>
        </p:nvSpPr>
        <p:spPr>
          <a:xfrm>
            <a:off x="1898050" y="29912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4" hasCustomPrompt="1"/>
          </p:nvPr>
        </p:nvSpPr>
        <p:spPr>
          <a:xfrm>
            <a:off x="4204650" y="140543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title" idx="5" hasCustomPrompt="1"/>
          </p:nvPr>
        </p:nvSpPr>
        <p:spPr>
          <a:xfrm>
            <a:off x="4204650" y="29912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3"/>
          <p:cNvSpPr txBox="1">
            <a:spLocks noGrp="1"/>
          </p:cNvSpPr>
          <p:nvPr>
            <p:ph type="title" idx="6" hasCustomPrompt="1"/>
          </p:nvPr>
        </p:nvSpPr>
        <p:spPr>
          <a:xfrm>
            <a:off x="6511200" y="140543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title" idx="7" hasCustomPrompt="1"/>
          </p:nvPr>
        </p:nvSpPr>
        <p:spPr>
          <a:xfrm>
            <a:off x="6511250" y="29912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subTitle" idx="1"/>
          </p:nvPr>
        </p:nvSpPr>
        <p:spPr>
          <a:xfrm>
            <a:off x="1112650" y="1989425"/>
            <a:ext cx="23055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41" name="Google Shape;141;p13"/>
          <p:cNvSpPr txBox="1">
            <a:spLocks noGrp="1"/>
          </p:cNvSpPr>
          <p:nvPr>
            <p:ph type="subTitle" idx="8"/>
          </p:nvPr>
        </p:nvSpPr>
        <p:spPr>
          <a:xfrm>
            <a:off x="3419250" y="1989425"/>
            <a:ext cx="23055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42" name="Google Shape;142;p13"/>
          <p:cNvSpPr txBox="1">
            <a:spLocks noGrp="1"/>
          </p:cNvSpPr>
          <p:nvPr>
            <p:ph type="subTitle" idx="9"/>
          </p:nvPr>
        </p:nvSpPr>
        <p:spPr>
          <a:xfrm>
            <a:off x="5725850" y="1989425"/>
            <a:ext cx="23055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43" name="Google Shape;143;p13"/>
          <p:cNvSpPr txBox="1">
            <a:spLocks noGrp="1"/>
          </p:cNvSpPr>
          <p:nvPr>
            <p:ph type="subTitle" idx="13"/>
          </p:nvPr>
        </p:nvSpPr>
        <p:spPr>
          <a:xfrm>
            <a:off x="1112650" y="3575300"/>
            <a:ext cx="23055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44" name="Google Shape;144;p13"/>
          <p:cNvSpPr txBox="1">
            <a:spLocks noGrp="1"/>
          </p:cNvSpPr>
          <p:nvPr>
            <p:ph type="subTitle" idx="14"/>
          </p:nvPr>
        </p:nvSpPr>
        <p:spPr>
          <a:xfrm>
            <a:off x="3419250" y="3575300"/>
            <a:ext cx="23055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45" name="Google Shape;145;p13"/>
          <p:cNvSpPr txBox="1">
            <a:spLocks noGrp="1"/>
          </p:cNvSpPr>
          <p:nvPr>
            <p:ph type="subTitle" idx="15"/>
          </p:nvPr>
        </p:nvSpPr>
        <p:spPr>
          <a:xfrm>
            <a:off x="5725850" y="3575300"/>
            <a:ext cx="23055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SzPts val="2400"/>
              <a:buFont typeface="Archivo"/>
              <a:buNone/>
              <a:defRPr sz="2400">
                <a:latin typeface="Archivo"/>
                <a:ea typeface="Archivo"/>
                <a:cs typeface="Archivo"/>
                <a:sym typeface="Archivo"/>
              </a:defRPr>
            </a:lvl2pPr>
            <a:lvl3pPr lvl="2" rtl="0">
              <a:lnSpc>
                <a:spcPct val="100000"/>
              </a:lnSpc>
              <a:spcBef>
                <a:spcPts val="0"/>
              </a:spcBef>
              <a:spcAft>
                <a:spcPts val="0"/>
              </a:spcAft>
              <a:buSzPts val="2400"/>
              <a:buFont typeface="Archivo"/>
              <a:buNone/>
              <a:defRPr sz="2400">
                <a:latin typeface="Archivo"/>
                <a:ea typeface="Archivo"/>
                <a:cs typeface="Archivo"/>
                <a:sym typeface="Archivo"/>
              </a:defRPr>
            </a:lvl3pPr>
            <a:lvl4pPr lvl="3" rtl="0">
              <a:lnSpc>
                <a:spcPct val="100000"/>
              </a:lnSpc>
              <a:spcBef>
                <a:spcPts val="0"/>
              </a:spcBef>
              <a:spcAft>
                <a:spcPts val="0"/>
              </a:spcAft>
              <a:buSzPts val="2400"/>
              <a:buFont typeface="Archivo"/>
              <a:buNone/>
              <a:defRPr sz="2400">
                <a:latin typeface="Archivo"/>
                <a:ea typeface="Archivo"/>
                <a:cs typeface="Archivo"/>
                <a:sym typeface="Archivo"/>
              </a:defRPr>
            </a:lvl4pPr>
            <a:lvl5pPr lvl="4" rtl="0">
              <a:lnSpc>
                <a:spcPct val="100000"/>
              </a:lnSpc>
              <a:spcBef>
                <a:spcPts val="0"/>
              </a:spcBef>
              <a:spcAft>
                <a:spcPts val="0"/>
              </a:spcAft>
              <a:buSzPts val="2400"/>
              <a:buFont typeface="Archivo"/>
              <a:buNone/>
              <a:defRPr sz="2400">
                <a:latin typeface="Archivo"/>
                <a:ea typeface="Archivo"/>
                <a:cs typeface="Archivo"/>
                <a:sym typeface="Archivo"/>
              </a:defRPr>
            </a:lvl5pPr>
            <a:lvl6pPr lvl="5" rtl="0">
              <a:lnSpc>
                <a:spcPct val="100000"/>
              </a:lnSpc>
              <a:spcBef>
                <a:spcPts val="0"/>
              </a:spcBef>
              <a:spcAft>
                <a:spcPts val="0"/>
              </a:spcAft>
              <a:buSzPts val="2400"/>
              <a:buFont typeface="Archivo"/>
              <a:buNone/>
              <a:defRPr sz="2400">
                <a:latin typeface="Archivo"/>
                <a:ea typeface="Archivo"/>
                <a:cs typeface="Archivo"/>
                <a:sym typeface="Archivo"/>
              </a:defRPr>
            </a:lvl6pPr>
            <a:lvl7pPr lvl="6" rtl="0">
              <a:lnSpc>
                <a:spcPct val="100000"/>
              </a:lnSpc>
              <a:spcBef>
                <a:spcPts val="0"/>
              </a:spcBef>
              <a:spcAft>
                <a:spcPts val="0"/>
              </a:spcAft>
              <a:buSzPts val="2400"/>
              <a:buFont typeface="Archivo"/>
              <a:buNone/>
              <a:defRPr sz="2400">
                <a:latin typeface="Archivo"/>
                <a:ea typeface="Archivo"/>
                <a:cs typeface="Archivo"/>
                <a:sym typeface="Archivo"/>
              </a:defRPr>
            </a:lvl7pPr>
            <a:lvl8pPr lvl="7" rtl="0">
              <a:lnSpc>
                <a:spcPct val="100000"/>
              </a:lnSpc>
              <a:spcBef>
                <a:spcPts val="0"/>
              </a:spcBef>
              <a:spcAft>
                <a:spcPts val="0"/>
              </a:spcAft>
              <a:buSzPts val="2400"/>
              <a:buFont typeface="Archivo"/>
              <a:buNone/>
              <a:defRPr sz="2400">
                <a:latin typeface="Archivo"/>
                <a:ea typeface="Archivo"/>
                <a:cs typeface="Archivo"/>
                <a:sym typeface="Archivo"/>
              </a:defRPr>
            </a:lvl8pPr>
            <a:lvl9pPr lvl="8"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14"/>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4"/>
          <p:cNvGrpSpPr/>
          <p:nvPr/>
        </p:nvGrpSpPr>
        <p:grpSpPr>
          <a:xfrm>
            <a:off x="713225" y="4575325"/>
            <a:ext cx="7710700" cy="218400"/>
            <a:chOff x="713225" y="4575325"/>
            <a:chExt cx="7710700" cy="218400"/>
          </a:xfrm>
        </p:grpSpPr>
        <p:grpSp>
          <p:nvGrpSpPr>
            <p:cNvPr id="149" name="Google Shape;149;p14"/>
            <p:cNvGrpSpPr/>
            <p:nvPr/>
          </p:nvGrpSpPr>
          <p:grpSpPr>
            <a:xfrm>
              <a:off x="1123725" y="4594075"/>
              <a:ext cx="7300200" cy="180900"/>
              <a:chOff x="1123725" y="4594075"/>
              <a:chExt cx="7300200" cy="180900"/>
            </a:xfrm>
          </p:grpSpPr>
          <p:sp>
            <p:nvSpPr>
              <p:cNvPr id="150" name="Google Shape;150;p14"/>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14"/>
            <p:cNvGrpSpPr/>
            <p:nvPr/>
          </p:nvGrpSpPr>
          <p:grpSpPr>
            <a:xfrm>
              <a:off x="713225" y="4575325"/>
              <a:ext cx="218400" cy="218400"/>
              <a:chOff x="713225" y="4575325"/>
              <a:chExt cx="218400" cy="218400"/>
            </a:xfrm>
          </p:grpSpPr>
          <p:sp>
            <p:nvSpPr>
              <p:cNvPr id="154" name="Google Shape;154;p14"/>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 name="Google Shape;15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 name="Google Shape;157;p14"/>
          <p:cNvSpPr txBox="1">
            <a:spLocks noGrp="1"/>
          </p:cNvSpPr>
          <p:nvPr>
            <p:ph type="subTitle" idx="1"/>
          </p:nvPr>
        </p:nvSpPr>
        <p:spPr>
          <a:xfrm>
            <a:off x="937625" y="2674900"/>
            <a:ext cx="21753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8" name="Google Shape;158;p14"/>
          <p:cNvSpPr txBox="1">
            <a:spLocks noGrp="1"/>
          </p:cNvSpPr>
          <p:nvPr>
            <p:ph type="subTitle" idx="2"/>
          </p:nvPr>
        </p:nvSpPr>
        <p:spPr>
          <a:xfrm>
            <a:off x="3484347" y="2674900"/>
            <a:ext cx="21753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9" name="Google Shape;159;p14"/>
          <p:cNvSpPr txBox="1">
            <a:spLocks noGrp="1"/>
          </p:cNvSpPr>
          <p:nvPr>
            <p:ph type="subTitle" idx="3"/>
          </p:nvPr>
        </p:nvSpPr>
        <p:spPr>
          <a:xfrm>
            <a:off x="6031075" y="2674900"/>
            <a:ext cx="21753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0" name="Google Shape;160;p14"/>
          <p:cNvSpPr txBox="1">
            <a:spLocks noGrp="1"/>
          </p:cNvSpPr>
          <p:nvPr>
            <p:ph type="subTitle" idx="4"/>
          </p:nvPr>
        </p:nvSpPr>
        <p:spPr>
          <a:xfrm>
            <a:off x="937625" y="2321651"/>
            <a:ext cx="2175300" cy="45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61" name="Google Shape;161;p14"/>
          <p:cNvSpPr txBox="1">
            <a:spLocks noGrp="1"/>
          </p:cNvSpPr>
          <p:nvPr>
            <p:ph type="subTitle" idx="5"/>
          </p:nvPr>
        </p:nvSpPr>
        <p:spPr>
          <a:xfrm>
            <a:off x="3484350" y="2321651"/>
            <a:ext cx="2175300" cy="45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62" name="Google Shape;162;p14"/>
          <p:cNvSpPr txBox="1">
            <a:spLocks noGrp="1"/>
          </p:cNvSpPr>
          <p:nvPr>
            <p:ph type="subTitle" idx="6"/>
          </p:nvPr>
        </p:nvSpPr>
        <p:spPr>
          <a:xfrm>
            <a:off x="6031075" y="2321651"/>
            <a:ext cx="2175300" cy="45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3"/>
        <p:cNvGrpSpPr/>
        <p:nvPr/>
      </p:nvGrpSpPr>
      <p:grpSpPr>
        <a:xfrm>
          <a:off x="0" y="0"/>
          <a:ext cx="0" cy="0"/>
          <a:chOff x="0" y="0"/>
          <a:chExt cx="0" cy="0"/>
        </a:xfrm>
      </p:grpSpPr>
      <p:sp>
        <p:nvSpPr>
          <p:cNvPr id="164" name="Google Shape;164;p15"/>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5"/>
          <p:cNvGrpSpPr/>
          <p:nvPr/>
        </p:nvGrpSpPr>
        <p:grpSpPr>
          <a:xfrm>
            <a:off x="713225" y="4575325"/>
            <a:ext cx="7710700" cy="218400"/>
            <a:chOff x="713225" y="4575325"/>
            <a:chExt cx="7710700" cy="218400"/>
          </a:xfrm>
        </p:grpSpPr>
        <p:grpSp>
          <p:nvGrpSpPr>
            <p:cNvPr id="166" name="Google Shape;166;p15"/>
            <p:cNvGrpSpPr/>
            <p:nvPr/>
          </p:nvGrpSpPr>
          <p:grpSpPr>
            <a:xfrm>
              <a:off x="1123725" y="4594075"/>
              <a:ext cx="7300200" cy="180900"/>
              <a:chOff x="1123725" y="4594075"/>
              <a:chExt cx="7300200" cy="180900"/>
            </a:xfrm>
          </p:grpSpPr>
          <p:sp>
            <p:nvSpPr>
              <p:cNvPr id="167" name="Google Shape;167;p15"/>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5"/>
            <p:cNvGrpSpPr/>
            <p:nvPr/>
          </p:nvGrpSpPr>
          <p:grpSpPr>
            <a:xfrm>
              <a:off x="713225" y="4575325"/>
              <a:ext cx="218400" cy="218400"/>
              <a:chOff x="713225" y="4575325"/>
              <a:chExt cx="218400" cy="218400"/>
            </a:xfrm>
          </p:grpSpPr>
          <p:sp>
            <p:nvSpPr>
              <p:cNvPr id="171" name="Google Shape;171;p15"/>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3" name="Google Shape;173;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4" name="Google Shape;174;p15"/>
          <p:cNvSpPr txBox="1">
            <a:spLocks noGrp="1"/>
          </p:cNvSpPr>
          <p:nvPr>
            <p:ph type="subTitle" idx="1"/>
          </p:nvPr>
        </p:nvSpPr>
        <p:spPr>
          <a:xfrm>
            <a:off x="1525588" y="1731150"/>
            <a:ext cx="2711100" cy="8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15"/>
          <p:cNvSpPr txBox="1">
            <a:spLocks noGrp="1"/>
          </p:cNvSpPr>
          <p:nvPr>
            <p:ph type="subTitle" idx="2"/>
          </p:nvPr>
        </p:nvSpPr>
        <p:spPr>
          <a:xfrm>
            <a:off x="5558559" y="1731150"/>
            <a:ext cx="2711100" cy="8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6" name="Google Shape;176;p15"/>
          <p:cNvSpPr txBox="1">
            <a:spLocks noGrp="1"/>
          </p:cNvSpPr>
          <p:nvPr>
            <p:ph type="subTitle" idx="3"/>
          </p:nvPr>
        </p:nvSpPr>
        <p:spPr>
          <a:xfrm>
            <a:off x="1525588" y="3275625"/>
            <a:ext cx="2711100" cy="8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7" name="Google Shape;177;p15"/>
          <p:cNvSpPr txBox="1">
            <a:spLocks noGrp="1"/>
          </p:cNvSpPr>
          <p:nvPr>
            <p:ph type="subTitle" idx="4"/>
          </p:nvPr>
        </p:nvSpPr>
        <p:spPr>
          <a:xfrm>
            <a:off x="5558559" y="3275625"/>
            <a:ext cx="2711100" cy="8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5"/>
          <p:cNvSpPr txBox="1">
            <a:spLocks noGrp="1"/>
          </p:cNvSpPr>
          <p:nvPr>
            <p:ph type="subTitle" idx="5"/>
          </p:nvPr>
        </p:nvSpPr>
        <p:spPr>
          <a:xfrm>
            <a:off x="1525588" y="1404225"/>
            <a:ext cx="2711100" cy="42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79" name="Google Shape;179;p15"/>
          <p:cNvSpPr txBox="1">
            <a:spLocks noGrp="1"/>
          </p:cNvSpPr>
          <p:nvPr>
            <p:ph type="subTitle" idx="6"/>
          </p:nvPr>
        </p:nvSpPr>
        <p:spPr>
          <a:xfrm>
            <a:off x="1525588" y="2948800"/>
            <a:ext cx="2711100" cy="42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80" name="Google Shape;180;p15"/>
          <p:cNvSpPr txBox="1">
            <a:spLocks noGrp="1"/>
          </p:cNvSpPr>
          <p:nvPr>
            <p:ph type="subTitle" idx="7"/>
          </p:nvPr>
        </p:nvSpPr>
        <p:spPr>
          <a:xfrm>
            <a:off x="5558530" y="1404225"/>
            <a:ext cx="2711100" cy="42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181" name="Google Shape;181;p15"/>
          <p:cNvSpPr txBox="1">
            <a:spLocks noGrp="1"/>
          </p:cNvSpPr>
          <p:nvPr>
            <p:ph type="subTitle" idx="8"/>
          </p:nvPr>
        </p:nvSpPr>
        <p:spPr>
          <a:xfrm>
            <a:off x="5558530" y="2948800"/>
            <a:ext cx="2711100" cy="42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2"/>
        <p:cNvGrpSpPr/>
        <p:nvPr/>
      </p:nvGrpSpPr>
      <p:grpSpPr>
        <a:xfrm>
          <a:off x="0" y="0"/>
          <a:ext cx="0" cy="0"/>
          <a:chOff x="0" y="0"/>
          <a:chExt cx="0" cy="0"/>
        </a:xfrm>
      </p:grpSpPr>
      <p:sp>
        <p:nvSpPr>
          <p:cNvPr id="183" name="Google Shape;183;p16"/>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6"/>
          <p:cNvGrpSpPr/>
          <p:nvPr/>
        </p:nvGrpSpPr>
        <p:grpSpPr>
          <a:xfrm>
            <a:off x="713225" y="4575325"/>
            <a:ext cx="7710700" cy="218400"/>
            <a:chOff x="713225" y="4575325"/>
            <a:chExt cx="7710700" cy="218400"/>
          </a:xfrm>
        </p:grpSpPr>
        <p:grpSp>
          <p:nvGrpSpPr>
            <p:cNvPr id="185" name="Google Shape;185;p16"/>
            <p:cNvGrpSpPr/>
            <p:nvPr/>
          </p:nvGrpSpPr>
          <p:grpSpPr>
            <a:xfrm>
              <a:off x="1123725" y="4594075"/>
              <a:ext cx="7300200" cy="180900"/>
              <a:chOff x="1123725" y="4594075"/>
              <a:chExt cx="7300200" cy="180900"/>
            </a:xfrm>
          </p:grpSpPr>
          <p:sp>
            <p:nvSpPr>
              <p:cNvPr id="186" name="Google Shape;186;p16"/>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6"/>
            <p:cNvGrpSpPr/>
            <p:nvPr/>
          </p:nvGrpSpPr>
          <p:grpSpPr>
            <a:xfrm>
              <a:off x="713225" y="4575325"/>
              <a:ext cx="218400" cy="218400"/>
              <a:chOff x="713225" y="4575325"/>
              <a:chExt cx="218400" cy="218400"/>
            </a:xfrm>
          </p:grpSpPr>
          <p:sp>
            <p:nvSpPr>
              <p:cNvPr id="190" name="Google Shape;190;p16"/>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2" name="Google Shape;19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3" name="Google Shape;193;p16"/>
          <p:cNvSpPr txBox="1">
            <a:spLocks noGrp="1"/>
          </p:cNvSpPr>
          <p:nvPr>
            <p:ph type="subTitle" idx="1"/>
          </p:nvPr>
        </p:nvSpPr>
        <p:spPr>
          <a:xfrm>
            <a:off x="723900" y="1747687"/>
            <a:ext cx="24630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4" name="Google Shape;194;p16"/>
          <p:cNvSpPr txBox="1">
            <a:spLocks noGrp="1"/>
          </p:cNvSpPr>
          <p:nvPr>
            <p:ph type="subTitle" idx="2"/>
          </p:nvPr>
        </p:nvSpPr>
        <p:spPr>
          <a:xfrm>
            <a:off x="3355486" y="1747689"/>
            <a:ext cx="24534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16"/>
          <p:cNvSpPr txBox="1">
            <a:spLocks noGrp="1"/>
          </p:cNvSpPr>
          <p:nvPr>
            <p:ph type="subTitle" idx="3"/>
          </p:nvPr>
        </p:nvSpPr>
        <p:spPr>
          <a:xfrm>
            <a:off x="723900" y="3198864"/>
            <a:ext cx="24630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16"/>
          <p:cNvSpPr txBox="1">
            <a:spLocks noGrp="1"/>
          </p:cNvSpPr>
          <p:nvPr>
            <p:ph type="subTitle" idx="4"/>
          </p:nvPr>
        </p:nvSpPr>
        <p:spPr>
          <a:xfrm>
            <a:off x="3355487" y="3198862"/>
            <a:ext cx="24534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16"/>
          <p:cNvSpPr txBox="1">
            <a:spLocks noGrp="1"/>
          </p:cNvSpPr>
          <p:nvPr>
            <p:ph type="subTitle" idx="5"/>
          </p:nvPr>
        </p:nvSpPr>
        <p:spPr>
          <a:xfrm>
            <a:off x="5972600" y="1747689"/>
            <a:ext cx="24438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8" name="Google Shape;198;p16"/>
          <p:cNvSpPr txBox="1">
            <a:spLocks noGrp="1"/>
          </p:cNvSpPr>
          <p:nvPr>
            <p:ph type="subTitle" idx="6"/>
          </p:nvPr>
        </p:nvSpPr>
        <p:spPr>
          <a:xfrm>
            <a:off x="5972601" y="3198862"/>
            <a:ext cx="2443800" cy="8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9" name="Google Shape;199;p16"/>
          <p:cNvSpPr txBox="1">
            <a:spLocks noGrp="1"/>
          </p:cNvSpPr>
          <p:nvPr>
            <p:ph type="subTitle" idx="7"/>
          </p:nvPr>
        </p:nvSpPr>
        <p:spPr>
          <a:xfrm>
            <a:off x="723975" y="1438525"/>
            <a:ext cx="24630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200" name="Google Shape;200;p16"/>
          <p:cNvSpPr txBox="1">
            <a:spLocks noGrp="1"/>
          </p:cNvSpPr>
          <p:nvPr>
            <p:ph type="subTitle" idx="8"/>
          </p:nvPr>
        </p:nvSpPr>
        <p:spPr>
          <a:xfrm>
            <a:off x="3360305" y="1438525"/>
            <a:ext cx="24438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201" name="Google Shape;201;p16"/>
          <p:cNvSpPr txBox="1">
            <a:spLocks noGrp="1"/>
          </p:cNvSpPr>
          <p:nvPr>
            <p:ph type="subTitle" idx="9"/>
          </p:nvPr>
        </p:nvSpPr>
        <p:spPr>
          <a:xfrm>
            <a:off x="5977401" y="1438525"/>
            <a:ext cx="24342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202" name="Google Shape;202;p16"/>
          <p:cNvSpPr txBox="1">
            <a:spLocks noGrp="1"/>
          </p:cNvSpPr>
          <p:nvPr>
            <p:ph type="subTitle" idx="13"/>
          </p:nvPr>
        </p:nvSpPr>
        <p:spPr>
          <a:xfrm>
            <a:off x="723900" y="2886603"/>
            <a:ext cx="24630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203" name="Google Shape;203;p16"/>
          <p:cNvSpPr txBox="1">
            <a:spLocks noGrp="1"/>
          </p:cNvSpPr>
          <p:nvPr>
            <p:ph type="subTitle" idx="14"/>
          </p:nvPr>
        </p:nvSpPr>
        <p:spPr>
          <a:xfrm>
            <a:off x="3360309" y="2886600"/>
            <a:ext cx="24438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204" name="Google Shape;204;p16"/>
          <p:cNvSpPr txBox="1">
            <a:spLocks noGrp="1"/>
          </p:cNvSpPr>
          <p:nvPr>
            <p:ph type="subTitle" idx="15"/>
          </p:nvPr>
        </p:nvSpPr>
        <p:spPr>
          <a:xfrm>
            <a:off x="5977401" y="2886600"/>
            <a:ext cx="2434200" cy="412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4"/>
        <p:cNvGrpSpPr/>
        <p:nvPr/>
      </p:nvGrpSpPr>
      <p:grpSpPr>
        <a:xfrm>
          <a:off x="0" y="0"/>
          <a:ext cx="0" cy="0"/>
          <a:chOff x="0" y="0"/>
          <a:chExt cx="0" cy="0"/>
        </a:xfrm>
      </p:grpSpPr>
      <p:sp>
        <p:nvSpPr>
          <p:cNvPr id="255" name="Google Shape;255;p20"/>
          <p:cNvSpPr/>
          <p:nvPr/>
        </p:nvSpPr>
        <p:spPr>
          <a:xfrm>
            <a:off x="231175" y="4382575"/>
            <a:ext cx="8681700" cy="603900"/>
          </a:xfrm>
          <a:prstGeom prst="roundRect">
            <a:avLst>
              <a:gd name="adj" fmla="val 23506"/>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0"/>
          <p:cNvGrpSpPr/>
          <p:nvPr/>
        </p:nvGrpSpPr>
        <p:grpSpPr>
          <a:xfrm>
            <a:off x="713225" y="4575325"/>
            <a:ext cx="7710700" cy="218400"/>
            <a:chOff x="713225" y="4575325"/>
            <a:chExt cx="7710700" cy="218400"/>
          </a:xfrm>
        </p:grpSpPr>
        <p:grpSp>
          <p:nvGrpSpPr>
            <p:cNvPr id="257" name="Google Shape;257;p20"/>
            <p:cNvGrpSpPr/>
            <p:nvPr/>
          </p:nvGrpSpPr>
          <p:grpSpPr>
            <a:xfrm>
              <a:off x="1123725" y="4594075"/>
              <a:ext cx="7300200" cy="180900"/>
              <a:chOff x="1123725" y="4594075"/>
              <a:chExt cx="7300200" cy="180900"/>
            </a:xfrm>
          </p:grpSpPr>
          <p:sp>
            <p:nvSpPr>
              <p:cNvPr id="258" name="Google Shape;258;p20"/>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0"/>
            <p:cNvGrpSpPr/>
            <p:nvPr/>
          </p:nvGrpSpPr>
          <p:grpSpPr>
            <a:xfrm>
              <a:off x="713225" y="4575325"/>
              <a:ext cx="218400" cy="218400"/>
              <a:chOff x="713225" y="4575325"/>
              <a:chExt cx="218400" cy="218400"/>
            </a:xfrm>
          </p:grpSpPr>
          <p:sp>
            <p:nvSpPr>
              <p:cNvPr id="262" name="Google Shape;262;p20"/>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 name="Google Shape;264;p20"/>
          <p:cNvSpPr/>
          <p:nvPr/>
        </p:nvSpPr>
        <p:spPr>
          <a:xfrm>
            <a:off x="231175" y="173400"/>
            <a:ext cx="8681700" cy="40950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2"/>
        </a:solidFill>
        <a:effectLst/>
      </p:bgPr>
    </p:bg>
    <p:spTree>
      <p:nvGrpSpPr>
        <p:cNvPr id="1" name="Shape 265"/>
        <p:cNvGrpSpPr/>
        <p:nvPr/>
      </p:nvGrpSpPr>
      <p:grpSpPr>
        <a:xfrm>
          <a:off x="0" y="0"/>
          <a:ext cx="0" cy="0"/>
          <a:chOff x="0" y="0"/>
          <a:chExt cx="0" cy="0"/>
        </a:xfrm>
      </p:grpSpPr>
      <p:sp>
        <p:nvSpPr>
          <p:cNvPr id="266" name="Google Shape;266;p21"/>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1"/>
          <p:cNvGrpSpPr/>
          <p:nvPr/>
        </p:nvGrpSpPr>
        <p:grpSpPr>
          <a:xfrm>
            <a:off x="713225" y="321100"/>
            <a:ext cx="7710700" cy="218400"/>
            <a:chOff x="713225" y="4575325"/>
            <a:chExt cx="7710700" cy="218400"/>
          </a:xfrm>
        </p:grpSpPr>
        <p:grpSp>
          <p:nvGrpSpPr>
            <p:cNvPr id="268" name="Google Shape;268;p21"/>
            <p:cNvGrpSpPr/>
            <p:nvPr/>
          </p:nvGrpSpPr>
          <p:grpSpPr>
            <a:xfrm>
              <a:off x="1123725" y="4594075"/>
              <a:ext cx="7300200" cy="180900"/>
              <a:chOff x="1123725" y="4594075"/>
              <a:chExt cx="7300200" cy="180900"/>
            </a:xfrm>
          </p:grpSpPr>
          <p:sp>
            <p:nvSpPr>
              <p:cNvPr id="269" name="Google Shape;269;p21"/>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1"/>
            <p:cNvGrpSpPr/>
            <p:nvPr/>
          </p:nvGrpSpPr>
          <p:grpSpPr>
            <a:xfrm>
              <a:off x="713225" y="4575325"/>
              <a:ext cx="218400" cy="218400"/>
              <a:chOff x="713225" y="4575325"/>
              <a:chExt cx="218400" cy="218400"/>
            </a:xfrm>
          </p:grpSpPr>
          <p:sp>
            <p:nvSpPr>
              <p:cNvPr id="273" name="Google Shape;273;p21"/>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713225" y="4575325"/>
            <a:ext cx="7710700" cy="218400"/>
            <a:chOff x="713225" y="4575325"/>
            <a:chExt cx="7710700" cy="218400"/>
          </a:xfrm>
        </p:grpSpPr>
        <p:grpSp>
          <p:nvGrpSpPr>
            <p:cNvPr id="23" name="Google Shape;23;p3"/>
            <p:cNvGrpSpPr/>
            <p:nvPr/>
          </p:nvGrpSpPr>
          <p:grpSpPr>
            <a:xfrm>
              <a:off x="1123725" y="4594075"/>
              <a:ext cx="7300200" cy="180900"/>
              <a:chOff x="1123725" y="4594075"/>
              <a:chExt cx="7300200" cy="180900"/>
            </a:xfrm>
          </p:grpSpPr>
          <p:sp>
            <p:nvSpPr>
              <p:cNvPr id="24" name="Google Shape;24;p3"/>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713225" y="4575325"/>
              <a:ext cx="218400" cy="218400"/>
              <a:chOff x="713225" y="4575325"/>
              <a:chExt cx="218400" cy="218400"/>
            </a:xfrm>
          </p:grpSpPr>
          <p:sp>
            <p:nvSpPr>
              <p:cNvPr id="28" name="Google Shape;28;p3"/>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0;p3"/>
          <p:cNvSpPr txBox="1">
            <a:spLocks noGrp="1"/>
          </p:cNvSpPr>
          <p:nvPr>
            <p:ph type="title"/>
          </p:nvPr>
        </p:nvSpPr>
        <p:spPr>
          <a:xfrm>
            <a:off x="4308425" y="2775850"/>
            <a:ext cx="35703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4308425" y="1525850"/>
            <a:ext cx="12357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2" name="Google Shape;32;p3"/>
          <p:cNvSpPr>
            <a:spLocks noGrp="1"/>
          </p:cNvSpPr>
          <p:nvPr>
            <p:ph type="pic" idx="3"/>
          </p:nvPr>
        </p:nvSpPr>
        <p:spPr>
          <a:xfrm>
            <a:off x="713225" y="1203175"/>
            <a:ext cx="2760600" cy="27372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713225" y="4575325"/>
            <a:ext cx="7710700" cy="218400"/>
            <a:chOff x="713225" y="4575325"/>
            <a:chExt cx="7710700" cy="218400"/>
          </a:xfrm>
        </p:grpSpPr>
        <p:grpSp>
          <p:nvGrpSpPr>
            <p:cNvPr id="48" name="Google Shape;48;p5"/>
            <p:cNvGrpSpPr/>
            <p:nvPr/>
          </p:nvGrpSpPr>
          <p:grpSpPr>
            <a:xfrm>
              <a:off x="1123725" y="4594075"/>
              <a:ext cx="7300200" cy="180900"/>
              <a:chOff x="1123725" y="4594075"/>
              <a:chExt cx="7300200" cy="180900"/>
            </a:xfrm>
          </p:grpSpPr>
          <p:sp>
            <p:nvSpPr>
              <p:cNvPr id="49" name="Google Shape;49;p5"/>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713225" y="4575325"/>
              <a:ext cx="218400" cy="218400"/>
              <a:chOff x="713225" y="4575325"/>
              <a:chExt cx="218400" cy="218400"/>
            </a:xfrm>
          </p:grpSpPr>
          <p:sp>
            <p:nvSpPr>
              <p:cNvPr id="53" name="Google Shape;53;p5"/>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5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subTitle" idx="1"/>
          </p:nvPr>
        </p:nvSpPr>
        <p:spPr>
          <a:xfrm>
            <a:off x="1685750" y="3364175"/>
            <a:ext cx="4401600" cy="92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7" name="Google Shape;57;p5"/>
          <p:cNvSpPr txBox="1">
            <a:spLocks noGrp="1"/>
          </p:cNvSpPr>
          <p:nvPr>
            <p:ph type="subTitle" idx="2"/>
          </p:nvPr>
        </p:nvSpPr>
        <p:spPr>
          <a:xfrm>
            <a:off x="1685750" y="1755675"/>
            <a:ext cx="4401600" cy="92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8" name="Google Shape;58;p5"/>
          <p:cNvSpPr txBox="1">
            <a:spLocks noGrp="1"/>
          </p:cNvSpPr>
          <p:nvPr>
            <p:ph type="subTitle" idx="3"/>
          </p:nvPr>
        </p:nvSpPr>
        <p:spPr>
          <a:xfrm>
            <a:off x="1685741" y="1398125"/>
            <a:ext cx="4401600" cy="45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
        <p:nvSpPr>
          <p:cNvPr id="59" name="Google Shape;59;p5"/>
          <p:cNvSpPr txBox="1">
            <a:spLocks noGrp="1"/>
          </p:cNvSpPr>
          <p:nvPr>
            <p:ph type="subTitle" idx="4"/>
          </p:nvPr>
        </p:nvSpPr>
        <p:spPr>
          <a:xfrm>
            <a:off x="1685743" y="3006625"/>
            <a:ext cx="4401600" cy="45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b="0">
                <a:solidFill>
                  <a:schemeClr val="dk1"/>
                </a:solidFill>
                <a:latin typeface="Archivo Medium"/>
                <a:ea typeface="Archivo Medium"/>
                <a:cs typeface="Archivo Medium"/>
                <a:sym typeface="Archivo Medium"/>
              </a:defRPr>
            </a:lvl1pPr>
            <a:lvl2pPr lvl="1" algn="ctr" rtl="0">
              <a:lnSpc>
                <a:spcPct val="100000"/>
              </a:lnSpc>
              <a:spcBef>
                <a:spcPts val="0"/>
              </a:spcBef>
              <a:spcAft>
                <a:spcPts val="0"/>
              </a:spcAft>
              <a:buSzPts val="2400"/>
              <a:buFont typeface="Archivo"/>
              <a:buNone/>
              <a:defRPr sz="2400">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a:latin typeface="Archivo"/>
                <a:ea typeface="Archivo"/>
                <a:cs typeface="Archivo"/>
                <a:sym typeface="Archiv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6"/>
          <p:cNvGrpSpPr/>
          <p:nvPr/>
        </p:nvGrpSpPr>
        <p:grpSpPr>
          <a:xfrm>
            <a:off x="713225" y="4575325"/>
            <a:ext cx="7710700" cy="218400"/>
            <a:chOff x="713225" y="4575325"/>
            <a:chExt cx="7710700" cy="218400"/>
          </a:xfrm>
        </p:grpSpPr>
        <p:grpSp>
          <p:nvGrpSpPr>
            <p:cNvPr id="63" name="Google Shape;63;p6"/>
            <p:cNvGrpSpPr/>
            <p:nvPr/>
          </p:nvGrpSpPr>
          <p:grpSpPr>
            <a:xfrm>
              <a:off x="1123725" y="4594075"/>
              <a:ext cx="7300200" cy="180900"/>
              <a:chOff x="1123725" y="4594075"/>
              <a:chExt cx="7300200" cy="180900"/>
            </a:xfrm>
          </p:grpSpPr>
          <p:sp>
            <p:nvSpPr>
              <p:cNvPr id="64" name="Google Shape;64;p6"/>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6"/>
            <p:cNvGrpSpPr/>
            <p:nvPr/>
          </p:nvGrpSpPr>
          <p:grpSpPr>
            <a:xfrm>
              <a:off x="713225" y="4575325"/>
              <a:ext cx="218400" cy="218400"/>
              <a:chOff x="713225" y="4575325"/>
              <a:chExt cx="218400" cy="218400"/>
            </a:xfrm>
          </p:grpSpPr>
          <p:sp>
            <p:nvSpPr>
              <p:cNvPr id="68" name="Google Shape;68;p6"/>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Google Shape;7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7"/>
          <p:cNvGrpSpPr/>
          <p:nvPr/>
        </p:nvGrpSpPr>
        <p:grpSpPr>
          <a:xfrm>
            <a:off x="713225" y="4575325"/>
            <a:ext cx="7710700" cy="218400"/>
            <a:chOff x="713225" y="4575325"/>
            <a:chExt cx="7710700" cy="218400"/>
          </a:xfrm>
        </p:grpSpPr>
        <p:grpSp>
          <p:nvGrpSpPr>
            <p:cNvPr id="74" name="Google Shape;74;p7"/>
            <p:cNvGrpSpPr/>
            <p:nvPr/>
          </p:nvGrpSpPr>
          <p:grpSpPr>
            <a:xfrm>
              <a:off x="1123725" y="4594075"/>
              <a:ext cx="7300200" cy="180900"/>
              <a:chOff x="1123725" y="4594075"/>
              <a:chExt cx="7300200" cy="180900"/>
            </a:xfrm>
          </p:grpSpPr>
          <p:sp>
            <p:nvSpPr>
              <p:cNvPr id="75" name="Google Shape;75;p7"/>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7"/>
            <p:cNvGrpSpPr/>
            <p:nvPr/>
          </p:nvGrpSpPr>
          <p:grpSpPr>
            <a:xfrm>
              <a:off x="713225" y="4575325"/>
              <a:ext cx="218400" cy="218400"/>
              <a:chOff x="713225" y="4575325"/>
              <a:chExt cx="218400" cy="218400"/>
            </a:xfrm>
          </p:grpSpPr>
          <p:sp>
            <p:nvSpPr>
              <p:cNvPr id="79" name="Google Shape;79;p7"/>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 name="Google Shape;81;p7"/>
          <p:cNvSpPr txBox="1">
            <a:spLocks noGrp="1"/>
          </p:cNvSpPr>
          <p:nvPr>
            <p:ph type="title"/>
          </p:nvPr>
        </p:nvSpPr>
        <p:spPr>
          <a:xfrm>
            <a:off x="713225" y="1022225"/>
            <a:ext cx="40557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 name="Google Shape;82;p7"/>
          <p:cNvSpPr txBox="1">
            <a:spLocks noGrp="1"/>
          </p:cNvSpPr>
          <p:nvPr>
            <p:ph type="subTitle" idx="1"/>
          </p:nvPr>
        </p:nvSpPr>
        <p:spPr>
          <a:xfrm>
            <a:off x="713225" y="1822975"/>
            <a:ext cx="40557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83" name="Google Shape;83;p7"/>
          <p:cNvSpPr>
            <a:spLocks noGrp="1"/>
          </p:cNvSpPr>
          <p:nvPr>
            <p:ph type="pic" idx="2"/>
          </p:nvPr>
        </p:nvSpPr>
        <p:spPr>
          <a:xfrm>
            <a:off x="5503125" y="1177950"/>
            <a:ext cx="2787000" cy="2787600"/>
          </a:xfrm>
          <a:prstGeom prst="roundRect">
            <a:avLst>
              <a:gd name="adj" fmla="val 16667"/>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8"/>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a:off x="713225" y="4575325"/>
            <a:ext cx="7710700" cy="218400"/>
            <a:chOff x="713225" y="4575325"/>
            <a:chExt cx="7710700" cy="218400"/>
          </a:xfrm>
        </p:grpSpPr>
        <p:grpSp>
          <p:nvGrpSpPr>
            <p:cNvPr id="87" name="Google Shape;87;p8"/>
            <p:cNvGrpSpPr/>
            <p:nvPr/>
          </p:nvGrpSpPr>
          <p:grpSpPr>
            <a:xfrm>
              <a:off x="1123725" y="4594075"/>
              <a:ext cx="7300200" cy="180900"/>
              <a:chOff x="1123725" y="4594075"/>
              <a:chExt cx="7300200" cy="180900"/>
            </a:xfrm>
          </p:grpSpPr>
          <p:sp>
            <p:nvSpPr>
              <p:cNvPr id="88" name="Google Shape;88;p8"/>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8"/>
            <p:cNvGrpSpPr/>
            <p:nvPr/>
          </p:nvGrpSpPr>
          <p:grpSpPr>
            <a:xfrm>
              <a:off x="713225" y="4575325"/>
              <a:ext cx="218400" cy="218400"/>
              <a:chOff x="713225" y="4575325"/>
              <a:chExt cx="218400" cy="218400"/>
            </a:xfrm>
          </p:grpSpPr>
          <p:sp>
            <p:nvSpPr>
              <p:cNvPr id="92" name="Google Shape;92;p8"/>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 name="Google Shape;9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a:off x="231175" y="173400"/>
            <a:ext cx="8681700" cy="4796700"/>
          </a:xfrm>
          <a:prstGeom prst="roundRect">
            <a:avLst>
              <a:gd name="adj" fmla="val 5204"/>
            </a:avLst>
          </a:prstGeom>
          <a:solidFill>
            <a:schemeClr val="accent5"/>
          </a:solidFill>
          <a:ln>
            <a:noFill/>
          </a:ln>
          <a:effectLst>
            <a:outerShdw dist="38100" dir="240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9"/>
          <p:cNvGrpSpPr/>
          <p:nvPr/>
        </p:nvGrpSpPr>
        <p:grpSpPr>
          <a:xfrm>
            <a:off x="713225" y="4575325"/>
            <a:ext cx="7710700" cy="218400"/>
            <a:chOff x="713225" y="4575325"/>
            <a:chExt cx="7710700" cy="218400"/>
          </a:xfrm>
        </p:grpSpPr>
        <p:grpSp>
          <p:nvGrpSpPr>
            <p:cNvPr id="98" name="Google Shape;98;p9"/>
            <p:cNvGrpSpPr/>
            <p:nvPr/>
          </p:nvGrpSpPr>
          <p:grpSpPr>
            <a:xfrm>
              <a:off x="1123725" y="4594075"/>
              <a:ext cx="7300200" cy="180900"/>
              <a:chOff x="1123725" y="4594075"/>
              <a:chExt cx="7300200" cy="180900"/>
            </a:xfrm>
          </p:grpSpPr>
          <p:sp>
            <p:nvSpPr>
              <p:cNvPr id="99" name="Google Shape;99;p9"/>
              <p:cNvSpPr/>
              <p:nvPr/>
            </p:nvSpPr>
            <p:spPr>
              <a:xfrm>
                <a:off x="1123725" y="4594075"/>
                <a:ext cx="7300200" cy="180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a:hlinkClick r:id="" action="ppaction://hlinkshowjump?jump=previousslide"/>
              </p:cNvPr>
              <p:cNvSpPr/>
              <p:nvPr/>
            </p:nvSpPr>
            <p:spPr>
              <a:xfrm rot="-2700000">
                <a:off x="1233226"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a:hlinkClick r:id="" action="ppaction://hlinkshowjump?jump=nextslide"/>
              </p:cNvPr>
              <p:cNvSpPr/>
              <p:nvPr/>
            </p:nvSpPr>
            <p:spPr>
              <a:xfrm rot="2700000" flipH="1">
                <a:off x="8242701" y="4647641"/>
                <a:ext cx="71701" cy="73822"/>
              </a:xfrm>
              <a:prstGeom prst="halfFrame">
                <a:avLst>
                  <a:gd name="adj1" fmla="val 15278"/>
                  <a:gd name="adj2" fmla="val 15278"/>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9"/>
            <p:cNvGrpSpPr/>
            <p:nvPr/>
          </p:nvGrpSpPr>
          <p:grpSpPr>
            <a:xfrm>
              <a:off x="713225" y="4575325"/>
              <a:ext cx="218400" cy="218400"/>
              <a:chOff x="713225" y="4575325"/>
              <a:chExt cx="218400" cy="218400"/>
            </a:xfrm>
          </p:grpSpPr>
          <p:sp>
            <p:nvSpPr>
              <p:cNvPr id="103" name="Google Shape;103;p9"/>
              <p:cNvSpPr/>
              <p:nvPr/>
            </p:nvSpPr>
            <p:spPr>
              <a:xfrm>
                <a:off x="713225" y="4575325"/>
                <a:ext cx="218400" cy="218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a:hlinkClick r:id="" action="ppaction://hlinkshowjump?jump=firstslide"/>
              </p:cNvPr>
              <p:cNvSpPr/>
              <p:nvPr/>
            </p:nvSpPr>
            <p:spPr>
              <a:xfrm rot="-5400000">
                <a:off x="762425" y="4609400"/>
                <a:ext cx="120000" cy="133200"/>
              </a:xfrm>
              <a:prstGeom prst="rightArrow">
                <a:avLst>
                  <a:gd name="adj1" fmla="val 66854"/>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Google Shape;10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10"/>
          <p:cNvSpPr>
            <a:spLocks noGrp="1"/>
          </p:cNvSpPr>
          <p:nvPr>
            <p:ph type="pic" idx="2"/>
          </p:nvPr>
        </p:nvSpPr>
        <p:spPr>
          <a:xfrm>
            <a:off x="-15900" y="-15900"/>
            <a:ext cx="9159900" cy="5180700"/>
          </a:xfrm>
          <a:prstGeom prst="rect">
            <a:avLst/>
          </a:prstGeom>
          <a:noFill/>
          <a:ln>
            <a:noFill/>
          </a:ln>
        </p:spPr>
      </p:sp>
      <p:sp>
        <p:nvSpPr>
          <p:cNvPr id="109" name="Google Shape;109;p10"/>
          <p:cNvSpPr txBox="1">
            <a:spLocks noGrp="1"/>
          </p:cNvSpPr>
          <p:nvPr>
            <p:ph type="title"/>
          </p:nvPr>
        </p:nvSpPr>
        <p:spPr>
          <a:xfrm>
            <a:off x="720000" y="4014450"/>
            <a:ext cx="7704000" cy="5727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1pPr>
            <a:lvl2pPr lvl="1"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2pPr>
            <a:lvl3pPr lvl="2"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3pPr>
            <a:lvl4pPr lvl="3"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4pPr>
            <a:lvl5pPr lvl="4"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5pPr>
            <a:lvl6pPr lvl="5"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6pPr>
            <a:lvl7pPr lvl="6"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7pPr>
            <a:lvl8pPr lvl="7"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8pPr>
            <a:lvl9pPr lvl="8" algn="ctr" rtl="0">
              <a:spcBef>
                <a:spcPts val="0"/>
              </a:spcBef>
              <a:spcAft>
                <a:spcPts val="0"/>
              </a:spcAft>
              <a:buClr>
                <a:schemeClr val="dk1"/>
              </a:buClr>
              <a:buSzPts val="3000"/>
              <a:buFont typeface="Archivo Medium"/>
              <a:buNone/>
              <a:defRPr sz="3000">
                <a:solidFill>
                  <a:schemeClr val="dk1"/>
                </a:solidFill>
                <a:latin typeface="Archivo Medium"/>
                <a:ea typeface="Archivo Medium"/>
                <a:cs typeface="Archivo Medium"/>
                <a:sym typeface="Archivo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1pPr>
            <a:lvl2pPr marL="914400" lvl="1"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2pPr>
            <a:lvl3pPr marL="1371600" lvl="2"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3pPr>
            <a:lvl4pPr marL="1828800" lvl="3"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4pPr>
            <a:lvl5pPr marL="2286000" lvl="4"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5pPr>
            <a:lvl6pPr marL="2743200" lvl="5"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6pPr>
            <a:lvl7pPr marL="3200400" lvl="6"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7pPr>
            <a:lvl8pPr marL="3657600" lvl="7"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8pPr>
            <a:lvl9pPr marL="4114800" lvl="8" indent="-304800">
              <a:lnSpc>
                <a:spcPct val="100000"/>
              </a:lnSpc>
              <a:spcBef>
                <a:spcPts val="0"/>
              </a:spcBef>
              <a:spcAft>
                <a:spcPts val="0"/>
              </a:spcAft>
              <a:buClr>
                <a:schemeClr val="dk1"/>
              </a:buClr>
              <a:buSzPts val="1200"/>
              <a:buFont typeface="Bellota Text"/>
              <a:buChar char="■"/>
              <a:defRPr sz="1200" b="1">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4.jpg"/><Relationship Id="rId5" Type="http://schemas.openxmlformats.org/officeDocument/2006/relationships/image" Target="../media/image69.png"/><Relationship Id="rId4" Type="http://schemas.openxmlformats.org/officeDocument/2006/relationships/image" Target="../media/image63.jp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65.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64.jp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65.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92.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95.png"/><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102.png"/><Relationship Id="rId4" Type="http://schemas.openxmlformats.org/officeDocument/2006/relationships/image" Target="../media/image71.jpg"/></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0.png"/></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113.png"/><Relationship Id="rId5" Type="http://schemas.openxmlformats.org/officeDocument/2006/relationships/image" Target="../media/image11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1.png"/><Relationship Id="rId4" Type="http://schemas.openxmlformats.org/officeDocument/2006/relationships/image" Target="../media/image117.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1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12.jpg"/></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0.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25" name="Google Shape;431;p37"/>
          <p:cNvSpPr txBox="1">
            <a:spLocks/>
          </p:cNvSpPr>
          <p:nvPr/>
        </p:nvSpPr>
        <p:spPr>
          <a:xfrm>
            <a:off x="-79788" y="475830"/>
            <a:ext cx="9279445" cy="195529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rona One"/>
              <a:buNone/>
              <a:defRPr sz="30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9pPr>
          </a:lstStyle>
          <a:p>
            <a:pPr>
              <a:lnSpc>
                <a:spcPct val="150000"/>
              </a:lnSpc>
            </a:pPr>
            <a:r>
              <a:rPr lang="en-US" sz="4100" b="1">
                <a:latin typeface="+mj-lt"/>
              </a:rPr>
              <a:t>CHÀO MỪNG CẢ LỚP</a:t>
            </a:r>
          </a:p>
          <a:p>
            <a:pPr>
              <a:lnSpc>
                <a:spcPct val="150000"/>
              </a:lnSpc>
            </a:pPr>
            <a:r>
              <a:rPr lang="en-US" sz="4100" b="1">
                <a:latin typeface="+mj-lt"/>
              </a:rPr>
              <a:t>ĐÃ ĐẾN VỚI BÀI HỌC HÔM NAY!</a:t>
            </a:r>
            <a:endParaRPr lang="en-US" sz="4100" b="1" dirty="0">
              <a:latin typeface="+mj-lt"/>
            </a:endParaRPr>
          </a:p>
        </p:txBody>
      </p:sp>
      <p:sp>
        <p:nvSpPr>
          <p:cNvPr id="7" name="Rectangle 6"/>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p:nvPr/>
        </p:nvSpPr>
        <p:spPr>
          <a:xfrm>
            <a:off x="2344588" y="3507971"/>
            <a:ext cx="4526384" cy="1366179"/>
          </a:xfrm>
          <a:custGeom>
            <a:avLst/>
            <a:gdLst/>
            <a:ahLst/>
            <a:cxnLst/>
            <a:rect l="l" t="t" r="r" b="b"/>
            <a:pathLst>
              <a:path w="5568493" h="1747115">
                <a:moveTo>
                  <a:pt x="0" y="0"/>
                </a:moveTo>
                <a:lnTo>
                  <a:pt x="5568493" y="0"/>
                </a:lnTo>
                <a:lnTo>
                  <a:pt x="5568493" y="1747114"/>
                </a:lnTo>
                <a:lnTo>
                  <a:pt x="0" y="1747114"/>
                </a:lnTo>
                <a:lnTo>
                  <a:pt x="0" y="0"/>
                </a:lnTo>
                <a:close/>
              </a:path>
            </a:pathLst>
          </a:custGeom>
          <a:blipFill>
            <a:blip r:embed="rId3"/>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rot="11846051">
            <a:off x="-356915" y="3539810"/>
            <a:ext cx="1062300" cy="1478512"/>
          </a:xfrm>
          <a:prstGeom prst="rect">
            <a:avLst/>
          </a:prstGeom>
        </p:spPr>
      </p:pic>
      <p:sp>
        <p:nvSpPr>
          <p:cNvPr id="7" name="Rounded Rectangle 6"/>
          <p:cNvSpPr/>
          <p:nvPr/>
        </p:nvSpPr>
        <p:spPr>
          <a:xfrm>
            <a:off x="1260463" y="376368"/>
            <a:ext cx="6631026" cy="500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D9D9D9">
                  <a:lumMod val="10000"/>
                </a:srgbClr>
              </a:buClr>
              <a:buSzTx/>
              <a:buFont typeface="Arial"/>
              <a:buNone/>
              <a:tabLst/>
              <a:defRPr/>
            </a:pPr>
            <a:r>
              <a:rPr kumimoji="0" lang="vi-VN" sz="2200" b="1"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2. Phương trình tham số của đường thẳng</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564543" y="1058213"/>
                <a:ext cx="8022866" cy="14203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q"/>
                  <a:tabLst/>
                  <a:defRPr/>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 2: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Trong không gian với hệ toạ độ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𝑂𝑥𝑦𝑧</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cho</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đường thẳng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đi qua điểm </a:t>
                </a:r>
                <a14:m>
                  <m:oMath xmlns:m="http://schemas.openxmlformats.org/officeDocument/2006/math">
                    <m:sSub>
                      <m:sSubPr>
                        <m:ctrlP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𝑀</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𝑜</m:t>
                        </m:r>
                      </m:sub>
                    </m:sSub>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 2; 3)</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và có vectơ</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chỉ phương </a:t>
                </a:r>
                <a14:m>
                  <m:oMath xmlns:m="http://schemas.openxmlformats.org/officeDocument/2006/math">
                    <m:acc>
                      <m:accPr>
                        <m:chr m:val="⃗"/>
                        <m:ctrlP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𝑢</m:t>
                        </m:r>
                      </m:e>
                    </m:acc>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 3 ; 5). </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Xét điểm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𝑀</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 </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 </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𝑧</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nằm</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trên </a:t>
                </a:r>
                <a14:m>
                  <m:oMath xmlns:m="http://schemas.openxmlformats.org/officeDocument/2006/math">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(Hình 24).</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64543" y="1058213"/>
                <a:ext cx="8022866" cy="1420325"/>
              </a:xfrm>
              <a:prstGeom prst="rect">
                <a:avLst/>
              </a:prstGeom>
              <a:blipFill>
                <a:blip r:embed="rId4"/>
                <a:stretch>
                  <a:fillRect l="-684" r="-760" b="-6867"/>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12404" y="2062051"/>
            <a:ext cx="2775005" cy="285980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02474" y="2527215"/>
                <a:ext cx="4393095" cy="205120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 Nêu nhận xét về phương của hai vectơ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𝑢</m:t>
                        </m:r>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và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𝑀</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𝑜</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𝑀</m:t>
                        </m:r>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b) Có hay không số thực </a:t>
                </a:r>
                <a14:m>
                  <m:oMath xmlns:m="http://schemas.openxmlformats.org/officeDocument/2006/math">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𝑡</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sao cho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𝑀</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𝑜</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𝑀</m:t>
                        </m:r>
                      </m:e>
                    </m:acc>
                    <m:r>
                      <a:rPr kumimoji="0" lang="en-US" sz="2000" b="0" i="0"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𝑡</m:t>
                    </m:r>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𝑢</m:t>
                        </m:r>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902474" y="2527215"/>
                <a:ext cx="4393095" cy="2051203"/>
              </a:xfrm>
              <a:prstGeom prst="rect">
                <a:avLst/>
              </a:prstGeom>
              <a:blipFill>
                <a:blip r:embed="rId7"/>
                <a:stretch>
                  <a:fillRect l="-1387" r="-1526" b="-1190"/>
                </a:stretch>
              </a:blipFill>
            </p:spPr>
            <p:txBody>
              <a:bodyPr/>
              <a:lstStyle/>
              <a:p>
                <a:r>
                  <a:rPr lang="en-US">
                    <a:noFill/>
                  </a:rPr>
                  <a:t> </a:t>
                </a:r>
              </a:p>
            </p:txBody>
          </p:sp>
        </mc:Fallback>
      </mc:AlternateContent>
    </p:spTree>
    <p:extLst>
      <p:ext uri="{BB962C8B-B14F-4D97-AF65-F5344CB8AC3E}">
        <p14:creationId xmlns:p14="http://schemas.microsoft.com/office/powerpoint/2010/main" val="111195212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rot="11846051">
            <a:off x="-356915" y="3539810"/>
            <a:ext cx="1062300" cy="1478512"/>
          </a:xfrm>
          <a:prstGeom prst="rect">
            <a:avLst/>
          </a:prstGeom>
        </p:spPr>
      </p:pic>
      <p:sp>
        <p:nvSpPr>
          <p:cNvPr id="7" name="Rounded Rectangle 6"/>
          <p:cNvSpPr/>
          <p:nvPr/>
        </p:nvSpPr>
        <p:spPr>
          <a:xfrm>
            <a:off x="1260463" y="376368"/>
            <a:ext cx="6631026" cy="500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200" b="1" kern="1200">
                <a:solidFill>
                  <a:srgbClr val="FFFFFF"/>
                </a:solidFill>
                <a:ea typeface="Times New Roman" panose="02020603050405020304" pitchFamily="18" charset="0"/>
                <a:cs typeface="Times New Roman" panose="02020603050405020304" pitchFamily="18" charset="0"/>
              </a:rPr>
              <a:t>2. Phương trình tham số của đường thẳng</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9421" y="1293336"/>
            <a:ext cx="3132814" cy="322854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19595" y="1256228"/>
                <a:ext cx="3963725" cy="3302764"/>
              </a:xfrm>
              <a:prstGeom prst="rect">
                <a:avLst/>
              </a:prstGeom>
            </p:spPr>
            <p:txBody>
              <a:bodyPr wrap="square">
                <a:spAutoFit/>
              </a:bodyPr>
              <a:lstStyle/>
              <a:p>
                <a:pPr lvl="0" algn="just">
                  <a:lnSpc>
                    <a:spcPct val="165000"/>
                  </a:lnSpc>
                  <a:buClr>
                    <a:srgbClr val="C00000"/>
                  </a:buClr>
                  <a:defRPr/>
                </a:pPr>
                <a:r>
                  <a:rPr lang="vi-VN" sz="2000" kern="100">
                    <a:latin typeface="Arial" panose="020B0604020202020204" pitchFamily="34" charset="0"/>
                    <a:ea typeface="Aptos"/>
                    <a:cs typeface="Times New Roman" panose="02020603050405020304" pitchFamily="18" charset="0"/>
                  </a:rPr>
                  <a:t>c) Hãy biểu diễn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𝑥</m:t>
                    </m:r>
                    <m:r>
                      <a:rPr lang="vi-VN" sz="2000" i="1" kern="100" smtClean="0">
                        <a:latin typeface="Cambria Math" panose="02040503050406030204" pitchFamily="18" charset="0"/>
                        <a:ea typeface="Aptos"/>
                        <a:cs typeface="Times New Roman" panose="02020603050405020304" pitchFamily="18" charset="0"/>
                      </a:rPr>
                      <m:t>, </m:t>
                    </m:r>
                    <m:r>
                      <a:rPr lang="vi-VN" sz="2000" i="1" kern="100" smtClean="0">
                        <a:latin typeface="Cambria Math" panose="02040503050406030204" pitchFamily="18" charset="0"/>
                        <a:ea typeface="Aptos"/>
                        <a:cs typeface="Times New Roman" panose="02020603050405020304" pitchFamily="18" charset="0"/>
                      </a:rPr>
                      <m:t>𝑦</m:t>
                    </m:r>
                    <m:r>
                      <a:rPr lang="vi-VN" sz="2000" i="1" kern="100" smtClean="0">
                        <a:latin typeface="Cambria Math" panose="02040503050406030204" pitchFamily="18" charset="0"/>
                        <a:ea typeface="Aptos"/>
                        <a:cs typeface="Times New Roman" panose="02020603050405020304" pitchFamily="18" charset="0"/>
                      </a:rPr>
                      <m:t>, </m:t>
                    </m:r>
                    <m:r>
                      <a:rPr lang="vi-VN" sz="2000" i="1" kern="100" smtClean="0">
                        <a:latin typeface="Cambria Math" panose="02040503050406030204" pitchFamily="18" charset="0"/>
                        <a:ea typeface="Aptos"/>
                        <a:cs typeface="Times New Roman" panose="02020603050405020304" pitchFamily="18" charset="0"/>
                      </a:rPr>
                      <m:t>𝑧</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qua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𝑡</m:t>
                    </m:r>
                    <m:r>
                      <a:rPr lang="vi-VN" sz="2000" i="1" kern="100" smtClean="0">
                        <a:latin typeface="Cambria Math" panose="02040503050406030204" pitchFamily="18" charset="0"/>
                        <a:ea typeface="Aptos"/>
                        <a:cs typeface="Times New Roman" panose="02020603050405020304" pitchFamily="18" charset="0"/>
                      </a:rPr>
                      <m:t>.</m:t>
                    </m:r>
                  </m:oMath>
                </a14:m>
                <a:endParaRPr lang="en-US" sz="2000" kern="100">
                  <a:latin typeface="Arial" panose="020B0604020202020204" pitchFamily="34" charset="0"/>
                  <a:ea typeface="Aptos"/>
                  <a:cs typeface="Times New Roman" panose="02020603050405020304" pitchFamily="18" charset="0"/>
                </a:endParaRPr>
              </a:p>
              <a:p>
                <a:pPr lvl="0" algn="just">
                  <a:lnSpc>
                    <a:spcPct val="165000"/>
                  </a:lnSpc>
                  <a:buClr>
                    <a:srgbClr val="C00000"/>
                  </a:buClr>
                  <a:defRPr/>
                </a:pPr>
                <a:r>
                  <a:rPr lang="vi-VN" sz="2000" kern="100">
                    <a:latin typeface="Arial" panose="020B0604020202020204" pitchFamily="34" charset="0"/>
                    <a:ea typeface="Aptos"/>
                    <a:cs typeface="Times New Roman" panose="02020603050405020304" pitchFamily="18" charset="0"/>
                  </a:rPr>
                  <a:t>d) Toạ độ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𝑥</m:t>
                    </m:r>
                    <m:r>
                      <a:rPr lang="vi-VN" sz="2000" i="1" kern="100" smtClean="0">
                        <a:latin typeface="Cambria Math" panose="02040503050406030204" pitchFamily="18" charset="0"/>
                        <a:ea typeface="Aptos"/>
                        <a:cs typeface="Times New Roman" panose="02020603050405020304" pitchFamily="18" charset="0"/>
                      </a:rPr>
                      <m:t> ; </m:t>
                    </m:r>
                    <m:r>
                      <a:rPr lang="vi-VN" sz="2000" i="1" kern="100" smtClean="0">
                        <a:latin typeface="Cambria Math" panose="02040503050406030204" pitchFamily="18" charset="0"/>
                        <a:ea typeface="Aptos"/>
                        <a:cs typeface="Times New Roman" panose="02020603050405020304" pitchFamily="18" charset="0"/>
                      </a:rPr>
                      <m:t>𝑦</m:t>
                    </m:r>
                    <m:r>
                      <a:rPr lang="vi-VN" sz="2000" i="1" kern="100" smtClean="0">
                        <a:latin typeface="Cambria Math" panose="02040503050406030204" pitchFamily="18" charset="0"/>
                        <a:ea typeface="Aptos"/>
                        <a:cs typeface="Times New Roman" panose="02020603050405020304" pitchFamily="18" charset="0"/>
                      </a:rPr>
                      <m:t> ; </m:t>
                    </m:r>
                    <m:r>
                      <a:rPr lang="vi-VN" sz="2000" i="1" kern="100" smtClean="0">
                        <a:latin typeface="Cambria Math" panose="02040503050406030204" pitchFamily="18" charset="0"/>
                        <a:ea typeface="Aptos"/>
                        <a:cs typeface="Times New Roman" panose="02020603050405020304" pitchFamily="18" charset="0"/>
                      </a:rPr>
                      <m:t>𝑧</m:t>
                    </m:r>
                    <m:r>
                      <a:rPr lang="vi-VN" sz="2000" i="1" kern="100" smtClean="0">
                        <a:latin typeface="Cambria Math" panose="02040503050406030204" pitchFamily="18" charset="0"/>
                        <a:ea typeface="Aptos"/>
                        <a:cs typeface="Times New Roman" panose="02020603050405020304" pitchFamily="18" charset="0"/>
                      </a:rPr>
                      <m:t>)</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của điểm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𝑀</m:t>
                    </m:r>
                  </m:oMath>
                </a14:m>
                <a:r>
                  <a:rPr lang="vi-VN" sz="2000" kern="100">
                    <a:latin typeface="Arial" panose="020B0604020202020204" pitchFamily="34" charset="0"/>
                    <a:ea typeface="Aptos"/>
                    <a:cs typeface="Times New Roman" panose="02020603050405020304" pitchFamily="18" charset="0"/>
                  </a:rPr>
                  <a:t> (nằm trên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có thoả</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mãn hệ phương trình:</a:t>
                </a:r>
                <a:endParaRPr lang="en-US" sz="2000" kern="100">
                  <a:latin typeface="Arial" panose="020B0604020202020204" pitchFamily="34" charset="0"/>
                  <a:ea typeface="Aptos"/>
                  <a:cs typeface="Times New Roman" panose="02020603050405020304" pitchFamily="18" charset="0"/>
                </a:endParaRPr>
              </a:p>
              <a:p>
                <a:pPr lvl="0" algn="ctr">
                  <a:lnSpc>
                    <a:spcPct val="120000"/>
                  </a:lnSpc>
                  <a:buClr>
                    <a:srgbClr val="C00000"/>
                  </a:buClr>
                  <a:defRPr/>
                </a:pPr>
                <a14:m>
                  <m:oMath xmlns:m="http://schemas.openxmlformats.org/officeDocument/2006/math">
                    <m:d>
                      <m:dPr>
                        <m:begChr m:val="{"/>
                        <m:endChr m:val=""/>
                        <m:ctrlPr>
                          <a:rPr lang="en-US" sz="2000" i="1" kern="100" smtClean="0">
                            <a:latin typeface="Cambria Math" panose="02040503050406030204" pitchFamily="18" charset="0"/>
                            <a:cs typeface="Times New Roman" panose="02020603050405020304" pitchFamily="18" charset="0"/>
                          </a:rPr>
                        </m:ctrlPr>
                      </m:dPr>
                      <m:e>
                        <m:eqArr>
                          <m:eqArrPr>
                            <m:ctrlPr>
                              <a:rPr lang="en-US" sz="2000" i="1" kern="100" smtClean="0">
                                <a:latin typeface="Cambria Math" panose="02040503050406030204" pitchFamily="18" charset="0"/>
                                <a:cs typeface="Times New Roman" panose="02020603050405020304" pitchFamily="18" charset="0"/>
                              </a:rPr>
                            </m:ctrlPr>
                          </m:eqArrPr>
                          <m:e>
                            <m:r>
                              <a:rPr lang="en-US" sz="2000" b="0" i="1" kern="100" smtClean="0">
                                <a:latin typeface="Cambria Math" panose="02040503050406030204" pitchFamily="18" charset="0"/>
                                <a:cs typeface="Times New Roman" panose="02020603050405020304" pitchFamily="18" charset="0"/>
                              </a:rPr>
                              <m:t>𝑥</m:t>
                            </m:r>
                            <m:r>
                              <a:rPr lang="en-US" sz="2000" b="0" i="1" kern="100" smtClean="0">
                                <a:latin typeface="Cambria Math" panose="02040503050406030204" pitchFamily="18" charset="0"/>
                                <a:cs typeface="Times New Roman" panose="02020603050405020304" pitchFamily="18" charset="0"/>
                              </a:rPr>
                              <m:t>=1+2</m:t>
                            </m:r>
                            <m:r>
                              <a:rPr lang="en-US" sz="2000" b="0" i="1" kern="100" smtClean="0">
                                <a:latin typeface="Cambria Math" panose="02040503050406030204" pitchFamily="18" charset="0"/>
                                <a:cs typeface="Times New Roman" panose="02020603050405020304" pitchFamily="18" charset="0"/>
                              </a:rPr>
                              <m:t>𝑡</m:t>
                            </m:r>
                          </m:e>
                          <m:e>
                            <m:r>
                              <a:rPr lang="en-US" sz="2000" b="0" i="1" kern="100" smtClean="0">
                                <a:latin typeface="Cambria Math" panose="02040503050406030204" pitchFamily="18" charset="0"/>
                                <a:cs typeface="Times New Roman" panose="02020603050405020304" pitchFamily="18" charset="0"/>
                              </a:rPr>
                              <m:t>𝑦</m:t>
                            </m:r>
                            <m:r>
                              <a:rPr lang="en-US" sz="2000" b="0" i="1" kern="100" smtClean="0">
                                <a:latin typeface="Cambria Math" panose="02040503050406030204" pitchFamily="18" charset="0"/>
                                <a:cs typeface="Times New Roman" panose="02020603050405020304" pitchFamily="18" charset="0"/>
                              </a:rPr>
                              <m:t>=2+3</m:t>
                            </m:r>
                            <m:r>
                              <a:rPr lang="en-US" sz="2000" b="0" i="1" kern="100" smtClean="0">
                                <a:latin typeface="Cambria Math" panose="02040503050406030204" pitchFamily="18" charset="0"/>
                                <a:cs typeface="Times New Roman" panose="02020603050405020304" pitchFamily="18" charset="0"/>
                              </a:rPr>
                              <m:t>𝑡</m:t>
                            </m:r>
                          </m:e>
                          <m:e>
                            <m:r>
                              <a:rPr lang="en-US" sz="2000" b="0" i="1" kern="100" smtClean="0">
                                <a:latin typeface="Cambria Math" panose="02040503050406030204" pitchFamily="18" charset="0"/>
                                <a:cs typeface="Times New Roman" panose="02020603050405020304" pitchFamily="18" charset="0"/>
                              </a:rPr>
                              <m:t>𝑧</m:t>
                            </m:r>
                            <m:r>
                              <a:rPr lang="en-US" sz="2000" b="0" i="1" kern="100" smtClean="0">
                                <a:latin typeface="Cambria Math" panose="02040503050406030204" pitchFamily="18" charset="0"/>
                                <a:cs typeface="Times New Roman" panose="02020603050405020304" pitchFamily="18" charset="0"/>
                              </a:rPr>
                              <m:t>=3+5</m:t>
                            </m:r>
                            <m:r>
                              <a:rPr lang="en-US" sz="2000" b="0" i="1" kern="100" smtClean="0">
                                <a:latin typeface="Cambria Math" panose="02040503050406030204" pitchFamily="18" charset="0"/>
                                <a:cs typeface="Times New Roman" panose="02020603050405020304" pitchFamily="18" charset="0"/>
                              </a:rPr>
                              <m:t>𝑡</m:t>
                            </m:r>
                          </m:e>
                        </m:eqArr>
                      </m:e>
                    </m:d>
                  </m:oMath>
                </a14:m>
                <a:r>
                  <a:rPr lang="en-US" sz="2000" kern="100">
                    <a:latin typeface="Arial" panose="020B0604020202020204" pitchFamily="34" charset="0"/>
                    <a:ea typeface="Aptos"/>
                    <a:cs typeface="Times New Roman" panose="02020603050405020304" pitchFamily="18" charset="0"/>
                  </a:rPr>
                  <a:t> hay không?</a:t>
                </a:r>
              </a:p>
            </p:txBody>
          </p:sp>
        </mc:Choice>
        <mc:Fallback xmlns="">
          <p:sp>
            <p:nvSpPr>
              <p:cNvPr id="4" name="Rectangle 3"/>
              <p:cNvSpPr>
                <a:spLocks noRot="1" noChangeAspect="1" noMove="1" noResize="1" noEditPoints="1" noAdjustHandles="1" noChangeArrowheads="1" noChangeShapeType="1" noTextEdit="1"/>
              </p:cNvSpPr>
              <p:nvPr/>
            </p:nvSpPr>
            <p:spPr>
              <a:xfrm>
                <a:off x="719595" y="1256228"/>
                <a:ext cx="3963725" cy="3302764"/>
              </a:xfrm>
              <a:prstGeom prst="rect">
                <a:avLst/>
              </a:prstGeom>
              <a:blipFill>
                <a:blip r:embed="rId6"/>
                <a:stretch>
                  <a:fillRect l="-1538" r="-1692"/>
                </a:stretch>
              </a:blipFill>
            </p:spPr>
            <p:txBody>
              <a:bodyPr/>
              <a:lstStyle/>
              <a:p>
                <a:r>
                  <a:rPr lang="en-US">
                    <a:noFill/>
                  </a:rPr>
                  <a:t> </a:t>
                </a:r>
              </a:p>
            </p:txBody>
          </p:sp>
        </mc:Fallback>
      </mc:AlternateContent>
    </p:spTree>
    <p:extLst>
      <p:ext uri="{BB962C8B-B14F-4D97-AF65-F5344CB8AC3E}">
        <p14:creationId xmlns:p14="http://schemas.microsoft.com/office/powerpoint/2010/main" val="10631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rot="6360325">
            <a:off x="444201" y="4353044"/>
            <a:ext cx="815747" cy="1135359"/>
          </a:xfrm>
          <a:prstGeom prst="rect">
            <a:avLst/>
          </a:prstGeom>
        </p:spPr>
      </p:pic>
      <p:sp>
        <p:nvSpPr>
          <p:cNvPr id="11" name="Rectangle 10"/>
          <p:cNvSpPr/>
          <p:nvPr/>
        </p:nvSpPr>
        <p:spPr>
          <a:xfrm>
            <a:off x="391147" y="359622"/>
            <a:ext cx="92185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629645" y="812835"/>
                <a:ext cx="5156546" cy="3953968"/>
              </a:xfrm>
              <a:prstGeom prst="rect">
                <a:avLst/>
              </a:prstGeom>
            </p:spPr>
            <p:txBody>
              <a:bodyPr wrap="square">
                <a:spAutoFit/>
              </a:bodyPr>
              <a:lstStyle/>
              <a:p>
                <a:pPr algn="just">
                  <a:lnSpc>
                    <a:spcPct val="150000"/>
                  </a:lnSpc>
                </a:pPr>
                <a:r>
                  <a:rPr lang="en-US" sz="2000">
                    <a:latin typeface="+mn-lt"/>
                    <a:ea typeface="Calibri" panose="020F0502020204030204" pitchFamily="34" charset="0"/>
                    <a:cs typeface="Times New Roman" panose="02020603050405020304" pitchFamily="18" charset="0"/>
                  </a:rPr>
                  <a:t>a) Vì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là vectơ chỉ phương của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nên giá của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song song hoặc trùng với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en-US" sz="2000">
                    <a:effectLst/>
                    <a:latin typeface="+mn-lt"/>
                    <a:ea typeface="Malgun Gothic" panose="020B0503020000020004" pitchFamily="34" charset="-127"/>
                    <a:cs typeface="Times New Roman" panose="02020603050405020304" pitchFamily="18" charset="0"/>
                  </a:rPr>
                  <a:t>Suy ra hai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acc>
                  </m:oMath>
                </a14:m>
                <a:r>
                  <a:rPr lang="en-US" sz="2000">
                    <a:effectLst/>
                    <a:latin typeface="+mn-lt"/>
                    <a:ea typeface="Malgun Gothic" panose="020B0503020000020004" pitchFamily="34" charset="-127"/>
                    <a:cs typeface="Times New Roman" panose="02020603050405020304" pitchFamily="18" charset="0"/>
                  </a:rPr>
                  <a:t> có giá song song hoặc trùng nhau nên chúng cùng phương.</a:t>
                </a:r>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en-US" sz="2000">
                    <a:effectLst/>
                    <a:latin typeface="+mn-lt"/>
                    <a:ea typeface="Malgun Gothic" panose="020B0503020000020004" pitchFamily="34" charset="-127"/>
                    <a:cs typeface="Times New Roman" panose="02020603050405020304" pitchFamily="18" charset="0"/>
                  </a:rPr>
                  <a:t>b) Vì hai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acc>
                  </m:oMath>
                </a14:m>
                <a:r>
                  <a:rPr lang="en-US" sz="2000">
                    <a:effectLst/>
                    <a:latin typeface="+mn-lt"/>
                    <a:ea typeface="Malgun Gothic" panose="020B0503020000020004" pitchFamily="34" charset="-127"/>
                    <a:cs typeface="Times New Roman" panose="02020603050405020304" pitchFamily="18" charset="0"/>
                  </a:rPr>
                  <a:t> cùng phương nên tồn tại số thực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2000">
                    <a:effectLst/>
                    <a:latin typeface="+mn-lt"/>
                    <a:ea typeface="Malgun Gothic" panose="020B0503020000020004" pitchFamily="34" charset="-127"/>
                    <a:cs typeface="Times New Roman" panose="02020603050405020304" pitchFamily="18" charset="0"/>
                  </a:rPr>
                  <a:t> sao cho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𝑡</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29645" y="812835"/>
                <a:ext cx="5156546" cy="3953968"/>
              </a:xfrm>
              <a:prstGeom prst="rect">
                <a:avLst/>
              </a:prstGeom>
              <a:blipFill>
                <a:blip r:embed="rId4"/>
                <a:stretch>
                  <a:fillRect l="-1182" r="-1300"/>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5492" y="1033351"/>
            <a:ext cx="2964299" cy="3054884"/>
          </a:xfrm>
          <a:prstGeom prst="rect">
            <a:avLst/>
          </a:prstGeom>
        </p:spPr>
      </p:pic>
    </p:spTree>
    <p:extLst>
      <p:ext uri="{BB962C8B-B14F-4D97-AF65-F5344CB8AC3E}">
        <p14:creationId xmlns:p14="http://schemas.microsoft.com/office/powerpoint/2010/main" val="143617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anim calcmode="lin" valueType="num">
                                      <p:cBhvr>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rot="6360325">
            <a:off x="444201" y="4353044"/>
            <a:ext cx="815747" cy="11353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792772" y="765129"/>
                <a:ext cx="4985468" cy="4080156"/>
              </a:xfrm>
              <a:prstGeom prst="rect">
                <a:avLst/>
              </a:prstGeom>
            </p:spPr>
            <p:txBody>
              <a:bodyPr wrap="square">
                <a:spAutoFit/>
              </a:bodyPr>
              <a:lstStyle/>
              <a:p>
                <a:pPr algn="just">
                  <a:lnSpc>
                    <a:spcPct val="150000"/>
                  </a:lnSpc>
                </a:pPr>
                <a:r>
                  <a:rPr lang="en-US" sz="2000">
                    <a:latin typeface="+mn-lt"/>
                    <a:ea typeface="Malgun Gothic" panose="020B0503020000020004" pitchFamily="34" charset="-127"/>
                    <a:cs typeface="Times New Roman" panose="02020603050405020304" pitchFamily="18" charset="0"/>
                  </a:rPr>
                  <a:t>c) Ta có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20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𝑡</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−2=3</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−3=5</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qAr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=2+3</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=3+5</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qArr>
                            </m:e>
                          </m:d>
                        </m:e>
                      </m:d>
                    </m:oMath>
                  </m:oMathPara>
                </a14:m>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en-US" sz="2000">
                    <a:effectLst/>
                    <a:latin typeface="+mn-lt"/>
                    <a:ea typeface="Malgun Gothic" panose="020B0503020000020004" pitchFamily="34" charset="-127"/>
                    <a:cs typeface="Times New Roman" panose="02020603050405020304" pitchFamily="18" charset="0"/>
                  </a:rPr>
                  <a:t>d) Tọa độ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của điểm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oMath>
                </a14:m>
                <a:r>
                  <a:rPr lang="en-US" sz="2000">
                    <a:effectLst/>
                    <a:latin typeface="+mn-lt"/>
                    <a:ea typeface="Malgun Gothic" panose="020B0503020000020004" pitchFamily="34" charset="-127"/>
                    <a:cs typeface="Times New Roman" panose="02020603050405020304" pitchFamily="18" charset="0"/>
                  </a:rPr>
                  <a:t> (nằm trên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thỏa mãn hệ phương trình:</a:t>
                </a:r>
                <a:endParaRPr lang="en-US" sz="20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=2+3</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=3+5</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m:oMathPara>
                </a14:m>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92772" y="765129"/>
                <a:ext cx="4985468" cy="4080156"/>
              </a:xfrm>
              <a:prstGeom prst="rect">
                <a:avLst/>
              </a:prstGeom>
              <a:blipFill>
                <a:blip r:embed="rId4"/>
                <a:stretch>
                  <a:fillRect l="-1222" r="-1345"/>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5492" y="1033351"/>
            <a:ext cx="2964299" cy="3054884"/>
          </a:xfrm>
          <a:prstGeom prst="rect">
            <a:avLst/>
          </a:prstGeom>
        </p:spPr>
      </p:pic>
      <p:sp>
        <p:nvSpPr>
          <p:cNvPr id="8" name="Rectangle 7"/>
          <p:cNvSpPr/>
          <p:nvPr/>
        </p:nvSpPr>
        <p:spPr>
          <a:xfrm>
            <a:off x="391147" y="359622"/>
            <a:ext cx="92185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0946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12" name="Rounded Rectangle 11"/>
          <p:cNvSpPr/>
          <p:nvPr/>
        </p:nvSpPr>
        <p:spPr>
          <a:xfrm>
            <a:off x="747422" y="500932"/>
            <a:ext cx="7657106" cy="3880237"/>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976569" y="1033170"/>
                <a:ext cx="7207180" cy="3237105"/>
              </a:xfrm>
              <a:prstGeom prst="rect">
                <a:avLst/>
              </a:prstGeom>
            </p:spPr>
            <p:txBody>
              <a:bodyPr wrap="square">
                <a:spAutoFit/>
              </a:bodyPr>
              <a:lstStyle/>
              <a:p>
                <a:pPr algn="just">
                  <a:lnSpc>
                    <a:spcPct val="165000"/>
                  </a:lnSpc>
                </a:pPr>
                <a:r>
                  <a:rPr lang="en-US" sz="2000">
                    <a:latin typeface="+mn-lt"/>
                    <a:ea typeface="Calibri" panose="020F0502020204030204" pitchFamily="34" charset="0"/>
                    <a:cs typeface="Times New Roman" panose="02020603050405020304" pitchFamily="18" charset="0"/>
                  </a:rPr>
                  <a:t>Hệ phương trình </a:t>
                </a:r>
                <a14:m>
                  <m:oMath xmlns:m="http://schemas.openxmlformats.org/officeDocument/2006/math">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𝑎𝑡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𝑏𝑡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𝑐𝑡</m:t>
                            </m:r>
                          </m:e>
                        </m:eqArr>
                      </m:e>
                    </m:d>
                  </m:oMath>
                </a14:m>
                <a:r>
                  <a:rPr lang="en-US" sz="2000">
                    <a:effectLst/>
                    <a:latin typeface="+mn-lt"/>
                    <a:ea typeface="Malgun Gothic" panose="020B0503020000020004" pitchFamily="34" charset="-127"/>
                    <a:cs typeface="Times New Roman" panose="02020603050405020304" pitchFamily="18" charset="0"/>
                  </a:rPr>
                  <a:t>, trong đó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en-US" sz="2000">
                    <a:effectLst/>
                    <a:latin typeface="+mn-lt"/>
                    <a:ea typeface="Malgun Gothic" panose="020B0503020000020004" pitchFamily="34" charset="-127"/>
                    <a:cs typeface="Times New Roman" panose="02020603050405020304" pitchFamily="18" charset="0"/>
                  </a:rPr>
                  <a:t> không đồng thời bằng 0,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𝑡</m:t>
                    </m:r>
                  </m:oMath>
                </a14:m>
                <a:r>
                  <a:rPr lang="en-US" sz="2000">
                    <a:effectLst/>
                    <a:latin typeface="+mn-lt"/>
                    <a:ea typeface="Malgun Gothic" panose="020B0503020000020004" pitchFamily="34" charset="-127"/>
                    <a:cs typeface="Times New Roman" panose="02020603050405020304" pitchFamily="18" charset="0"/>
                  </a:rPr>
                  <a:t> là tham số, được gọi là phương trình tham số của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đi qua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và có vectơ chỉ phương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76569" y="1033170"/>
                <a:ext cx="7207180" cy="3237105"/>
              </a:xfrm>
              <a:prstGeom prst="rect">
                <a:avLst/>
              </a:prstGeom>
              <a:blipFill>
                <a:blip r:embed="rId3"/>
                <a:stretch>
                  <a:fillRect l="-846" r="-931" b="-188"/>
                </a:stretch>
              </a:blipFill>
            </p:spPr>
            <p:txBody>
              <a:bodyPr/>
              <a:lstStyle/>
              <a:p>
                <a:r>
                  <a:rPr lang="en-US">
                    <a:noFill/>
                  </a:rPr>
                  <a:t> </a:t>
                </a:r>
              </a:p>
            </p:txBody>
          </p:sp>
        </mc:Fallback>
      </mc:AlternateContent>
      <p:grpSp>
        <p:nvGrpSpPr>
          <p:cNvPr id="13" name="Group 12"/>
          <p:cNvGrpSpPr/>
          <p:nvPr/>
        </p:nvGrpSpPr>
        <p:grpSpPr>
          <a:xfrm>
            <a:off x="890961" y="4690093"/>
            <a:ext cx="7410201" cy="96576"/>
            <a:chOff x="604298" y="4937385"/>
            <a:chExt cx="8111159" cy="157307"/>
          </a:xfrm>
        </p:grpSpPr>
        <p:cxnSp>
          <p:nvCxnSpPr>
            <p:cNvPr id="14" name="Straight Connector 13"/>
            <p:cNvCxnSpPr/>
            <p:nvPr/>
          </p:nvCxnSpPr>
          <p:spPr>
            <a:xfrm flipH="1" flipV="1">
              <a:off x="604299" y="493738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4298" y="509241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4"/>
          <a:stretch>
            <a:fillRect/>
          </a:stretch>
        </p:blipFill>
        <p:spPr>
          <a:xfrm rot="12406869">
            <a:off x="7460183" y="391879"/>
            <a:ext cx="897199" cy="849382"/>
          </a:xfrm>
          <a:prstGeom prst="rect">
            <a:avLst/>
          </a:prstGeom>
        </p:spPr>
      </p:pic>
      <p:sp>
        <p:nvSpPr>
          <p:cNvPr id="10" name="Rectangle 9"/>
          <p:cNvSpPr/>
          <p:nvPr/>
        </p:nvSpPr>
        <p:spPr>
          <a:xfrm>
            <a:off x="3531506" y="654440"/>
            <a:ext cx="2129109"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17021542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11" name="Rectangle 10"/>
          <p:cNvSpPr/>
          <p:nvPr/>
        </p:nvSpPr>
        <p:spPr>
          <a:xfrm>
            <a:off x="4127474" y="2699468"/>
            <a:ext cx="921853"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191827" y="3286951"/>
                <a:ext cx="8793148" cy="1651093"/>
              </a:xfrm>
              <a:prstGeom prst="rect">
                <a:avLst/>
              </a:prstGeom>
            </p:spPr>
            <p:txBody>
              <a:bodyPr wrap="square">
                <a:spAutoFit/>
              </a:bodyPr>
              <a:lstStyle/>
              <a:p>
                <a:pPr algn="ctr">
                  <a:lnSpc>
                    <a:spcPct val="150000"/>
                  </a:lnSpc>
                </a:pPr>
                <a:r>
                  <a:rPr lang="vi-VN" sz="1900"/>
                  <a:t>a) Phương trình tham số của đường thẳng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t> là:</a:t>
                </a:r>
                <a:endParaRPr lang="en-US" sz="1900"/>
              </a:p>
              <a:p>
                <a:pPr lvl="0" algn="ctr">
                  <a:lnSpc>
                    <a:spcPct val="120000"/>
                  </a:lnSpc>
                </a:pPr>
                <a14:m>
                  <m:oMath xmlns:m="http://schemas.openxmlformats.org/officeDocument/2006/math">
                    <m:d>
                      <m:dPr>
                        <m:begChr m:val="{"/>
                        <m:endChr m:val=""/>
                        <m:ctrlPr>
                          <a:rPr lang="en-US" sz="19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900" i="1" kern="100">
                                <a:latin typeface="Cambria Math" panose="02040503050406030204" pitchFamily="18" charset="0"/>
                                <a:ea typeface="Aptos"/>
                                <a:cs typeface="Times New Roman" panose="02020603050405020304" pitchFamily="18" charset="0"/>
                              </a:rPr>
                            </m:ctrlPr>
                          </m:mPr>
                          <m:mr>
                            <m:e>
                              <m:r>
                                <a:rPr lang="en-US" sz="1900" i="1" kern="100">
                                  <a:latin typeface="Cambria Math" panose="02040503050406030204" pitchFamily="18" charset="0"/>
                                  <a:ea typeface="Aptos"/>
                                  <a:cs typeface="Times New Roman" panose="02020603050405020304" pitchFamily="18" charset="0"/>
                                </a:rPr>
                                <m:t>𝑥</m:t>
                              </m:r>
                              <m:r>
                                <a:rPr lang="en-US"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2</m:t>
                              </m:r>
                              <m:r>
                                <a:rPr lang="en-US"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3</m:t>
                              </m:r>
                              <m:r>
                                <a:rPr lang="en-US" sz="1900" i="1" kern="100">
                                  <a:latin typeface="Cambria Math" panose="02040503050406030204" pitchFamily="18" charset="0"/>
                                  <a:ea typeface="Aptos"/>
                                  <a:cs typeface="Times New Roman" panose="02020603050405020304" pitchFamily="18" charset="0"/>
                                </a:rPr>
                                <m:t>𝑡</m:t>
                              </m:r>
                            </m:e>
                          </m:mr>
                          <m:mr>
                            <m:e>
                              <m:r>
                                <a:rPr lang="en-US" sz="1900" i="1" kern="100">
                                  <a:latin typeface="Cambria Math" panose="02040503050406030204" pitchFamily="18" charset="0"/>
                                  <a:ea typeface="Aptos"/>
                                  <a:cs typeface="Times New Roman" panose="02020603050405020304" pitchFamily="18" charset="0"/>
                                </a:rPr>
                                <m:t>𝑦</m:t>
                              </m:r>
                              <m:r>
                                <a:rPr lang="en-US" sz="1900" kern="100">
                                  <a:latin typeface="Cambria Math" panose="02040503050406030204" pitchFamily="18" charset="0"/>
                                  <a:ea typeface="Aptos"/>
                                  <a:cs typeface="Times New Roman" panose="02020603050405020304" pitchFamily="18" charset="0"/>
                                </a:rPr>
                                <m:t>=</m:t>
                              </m:r>
                              <m:r>
                                <a:rPr lang="en-US" sz="1900" b="0" i="0" kern="100" smtClean="0">
                                  <a:latin typeface="Cambria Math" panose="02040503050406030204" pitchFamily="18" charset="0"/>
                                  <a:ea typeface="Aptos"/>
                                  <a:cs typeface="Times New Roman" panose="02020603050405020304" pitchFamily="18" charset="0"/>
                                </a:rPr>
                                <m:t>−1+4</m:t>
                              </m:r>
                              <m:r>
                                <a:rPr lang="en-US" sz="1900" i="1" kern="100">
                                  <a:latin typeface="Cambria Math" panose="02040503050406030204" pitchFamily="18" charset="0"/>
                                  <a:ea typeface="Aptos"/>
                                  <a:cs typeface="Times New Roman" panose="02020603050405020304" pitchFamily="18" charset="0"/>
                                </a:rPr>
                                <m:t>𝑡</m:t>
                              </m:r>
                            </m:e>
                          </m:mr>
                          <m:mr>
                            <m:e>
                              <m:r>
                                <a:rPr lang="en-US" sz="1900" i="1" kern="100">
                                  <a:latin typeface="Cambria Math" panose="02040503050406030204" pitchFamily="18" charset="0"/>
                                  <a:ea typeface="Aptos"/>
                                  <a:cs typeface="Times New Roman" panose="02020603050405020304" pitchFamily="18" charset="0"/>
                                </a:rPr>
                                <m:t>𝑧</m:t>
                              </m:r>
                              <m:r>
                                <a:rPr lang="en-US"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4−5</m:t>
                              </m:r>
                              <m:r>
                                <a:rPr lang="en-US" sz="1900" i="1" kern="100">
                                  <a:latin typeface="Cambria Math" panose="02040503050406030204" pitchFamily="18" charset="0"/>
                                  <a:ea typeface="Aptos"/>
                                  <a:cs typeface="Times New Roman" panose="02020603050405020304" pitchFamily="18" charset="0"/>
                                </a:rPr>
                                <m:t>𝑡</m:t>
                              </m:r>
                            </m:e>
                          </m:mr>
                        </m:m>
                      </m:e>
                    </m:d>
                  </m:oMath>
                </a14:m>
                <a:r>
                  <a:rPr lang="en-US" sz="1900"/>
                  <a:t> </a:t>
                </a:r>
                <a:r>
                  <a:rPr lang="vi-VN" sz="1900">
                    <a:solidFill>
                      <a:srgbClr val="ED9A20">
                        <a:lumMod val="10000"/>
                      </a:srgbClr>
                    </a:solidFill>
                  </a:rPr>
                  <a:t>(</a:t>
                </a:r>
                <a14:m>
                  <m:oMath xmlns:m="http://schemas.openxmlformats.org/officeDocument/2006/math">
                    <m:r>
                      <a:rPr lang="vi-VN" sz="1900" i="1">
                        <a:solidFill>
                          <a:srgbClr val="ED9A20">
                            <a:lumMod val="10000"/>
                          </a:srgbClr>
                        </a:solidFill>
                        <a:latin typeface="Cambria Math" panose="02040503050406030204" pitchFamily="18" charset="0"/>
                      </a:rPr>
                      <m:t>𝑡</m:t>
                    </m:r>
                  </m:oMath>
                </a14:m>
                <a:r>
                  <a:rPr lang="vi-VN" sz="1900">
                    <a:solidFill>
                      <a:srgbClr val="ED9A20">
                        <a:lumMod val="10000"/>
                      </a:srgbClr>
                    </a:solidFill>
                  </a:rPr>
                  <a:t> là tham số).</a:t>
                </a:r>
                <a:endParaRPr lang="en-US" sz="1900">
                  <a:solidFill>
                    <a:srgbClr val="ED9A20">
                      <a:lumMod val="10000"/>
                    </a:srgbClr>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91827" y="3286951"/>
                <a:ext cx="8793148" cy="1651093"/>
              </a:xfrm>
              <a:prstGeom prst="rect">
                <a:avLst/>
              </a:prstGeom>
              <a:blipFill>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rot="13362342">
            <a:off x="8208215" y="3828524"/>
            <a:ext cx="1140049" cy="1240011"/>
          </a:xfrm>
          <a:prstGeom prst="rect">
            <a:avLst/>
          </a:prstGeom>
        </p:spPr>
      </p:pic>
      <p:grpSp>
        <p:nvGrpSpPr>
          <p:cNvPr id="6" name="Group 5"/>
          <p:cNvGrpSpPr/>
          <p:nvPr/>
        </p:nvGrpSpPr>
        <p:grpSpPr>
          <a:xfrm>
            <a:off x="192823" y="137345"/>
            <a:ext cx="8792152" cy="2391166"/>
            <a:chOff x="192823" y="137345"/>
            <a:chExt cx="8792152" cy="2391166"/>
          </a:xfrm>
        </p:grpSpPr>
        <mc:AlternateContent xmlns:mc="http://schemas.openxmlformats.org/markup-compatibility/2006" xmlns:a14="http://schemas.microsoft.com/office/drawing/2010/main">
          <mc:Choice Requires="a14">
            <p:sp>
              <p:nvSpPr>
                <p:cNvPr id="10" name="Rectangle 9"/>
                <p:cNvSpPr/>
                <p:nvPr/>
              </p:nvSpPr>
              <p:spPr>
                <a:xfrm>
                  <a:off x="192823" y="137345"/>
                  <a:ext cx="8792152" cy="969496"/>
                </a:xfrm>
                <a:prstGeom prst="rect">
                  <a:avLst/>
                </a:prstGeom>
              </p:spPr>
              <p:txBody>
                <a:bodyPr wrap="square">
                  <a:spAutoFit/>
                </a:bodyPr>
                <a:lstStyle/>
                <a:p>
                  <a:pPr lvl="0" algn="just">
                    <a:lnSpc>
                      <a:spcPct val="150000"/>
                    </a:lnSpc>
                  </a:pPr>
                  <a:r>
                    <a:rPr kumimoji="0" lang="vi-VN" sz="1900" b="1" i="0" u="none" strike="noStrike" kern="0" cap="none" spc="0" normalizeH="0" baseline="0" noProof="0">
                      <a:ln>
                        <a:noFill/>
                      </a:ln>
                      <a:solidFill>
                        <a:srgbClr val="C00000"/>
                      </a:solidFill>
                      <a:effectLst/>
                      <a:uLnTx/>
                      <a:uFillTx/>
                      <a:sym typeface="Arial"/>
                    </a:rPr>
                    <a:t>Ví dụ </a:t>
                  </a:r>
                  <a:r>
                    <a:rPr kumimoji="0" lang="en-US" sz="1900" b="1" i="0" u="none" strike="noStrike" kern="0" cap="none" spc="0" normalizeH="0" baseline="0" noProof="0">
                      <a:ln>
                        <a:noFill/>
                      </a:ln>
                      <a:solidFill>
                        <a:srgbClr val="C00000"/>
                      </a:solidFill>
                      <a:effectLst/>
                      <a:uLnTx/>
                      <a:uFillTx/>
                      <a:sym typeface="Arial"/>
                    </a:rPr>
                    <a:t>2</a:t>
                  </a:r>
                  <a:r>
                    <a:rPr kumimoji="0" lang="vi-VN" sz="1900" b="1" i="0" u="none" strike="noStrike" kern="0" cap="none" spc="0" normalizeH="0" baseline="0" noProof="0">
                      <a:ln>
                        <a:noFill/>
                      </a:ln>
                      <a:solidFill>
                        <a:srgbClr val="C00000"/>
                      </a:solidFill>
                      <a:effectLst/>
                      <a:uLnTx/>
                      <a:uFillTx/>
                      <a:sym typeface="Arial"/>
                    </a:rPr>
                    <a:t>. </a:t>
                  </a:r>
                  <a:r>
                    <a:rPr lang="vi-VN" sz="1900">
                      <a:solidFill>
                        <a:schemeClr val="bg2">
                          <a:lumMod val="10000"/>
                        </a:schemeClr>
                      </a:solidFill>
                    </a:rPr>
                    <a:t>a) Viết phương trình tham số của đường thẳng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solidFill>
                        <a:schemeClr val="bg2">
                          <a:lumMod val="10000"/>
                        </a:schemeClr>
                      </a:solidFill>
                    </a:rPr>
                    <a:t> đi qua điểm </a:t>
                  </a:r>
                  <a14:m>
                    <m:oMath xmlns:m="http://schemas.openxmlformats.org/officeDocument/2006/math">
                      <m:r>
                        <a:rPr lang="vi-VN" sz="1900" i="1" smtClean="0">
                          <a:solidFill>
                            <a:schemeClr val="bg2">
                              <a:lumMod val="10000"/>
                            </a:schemeClr>
                          </a:solidFill>
                          <a:latin typeface="Cambria Math" panose="02040503050406030204" pitchFamily="18" charset="0"/>
                        </a:rPr>
                        <m:t>𝐴</m:t>
                      </m:r>
                      <m:r>
                        <a:rPr lang="vi-VN" sz="1900" i="1" smtClean="0">
                          <a:solidFill>
                            <a:schemeClr val="bg2">
                              <a:lumMod val="10000"/>
                            </a:schemeClr>
                          </a:solidFill>
                          <a:latin typeface="Cambria Math" panose="02040503050406030204" pitchFamily="18" charset="0"/>
                        </a:rPr>
                        <m:t>(2 ; − 1; 4)</m:t>
                      </m:r>
                    </m:oMath>
                  </a14:m>
                  <a:r>
                    <a:rPr lang="en-US" sz="1900">
                      <a:solidFill>
                        <a:schemeClr val="bg2">
                          <a:lumMod val="10000"/>
                        </a:schemeClr>
                      </a:solidFill>
                    </a:rPr>
                    <a:t> </a:t>
                  </a:r>
                  <a:r>
                    <a:rPr lang="vi-VN" sz="1900">
                      <a:solidFill>
                        <a:schemeClr val="bg2">
                          <a:lumMod val="10000"/>
                        </a:schemeClr>
                      </a:solidFill>
                    </a:rPr>
                    <a:t>và có vectơ</a:t>
                  </a:r>
                  <a:r>
                    <a:rPr lang="en-US" sz="1900">
                      <a:solidFill>
                        <a:schemeClr val="bg2">
                          <a:lumMod val="10000"/>
                        </a:schemeClr>
                      </a:solidFill>
                    </a:rPr>
                    <a:t> </a:t>
                  </a:r>
                  <a:r>
                    <a:rPr lang="vi-VN" sz="1900">
                      <a:solidFill>
                        <a:schemeClr val="bg2">
                          <a:lumMod val="10000"/>
                        </a:schemeClr>
                      </a:solidFill>
                    </a:rPr>
                    <a:t>chỉ phương </a:t>
                  </a:r>
                  <a14:m>
                    <m:oMath xmlns:m="http://schemas.openxmlformats.org/officeDocument/2006/math">
                      <m:acc>
                        <m:accPr>
                          <m:chr m:val="⃗"/>
                          <m:ctrlPr>
                            <a:rPr lang="vi-VN" sz="1900" i="1" smtClean="0">
                              <a:solidFill>
                                <a:schemeClr val="bg2">
                                  <a:lumMod val="10000"/>
                                </a:schemeClr>
                              </a:solidFill>
                              <a:latin typeface="Cambria Math" panose="02040503050406030204" pitchFamily="18" charset="0"/>
                            </a:rPr>
                          </m:ctrlPr>
                        </m:accPr>
                        <m:e>
                          <m:r>
                            <a:rPr lang="en-US" sz="1900" b="0" i="1" smtClean="0">
                              <a:solidFill>
                                <a:schemeClr val="bg2">
                                  <a:lumMod val="10000"/>
                                </a:schemeClr>
                              </a:solidFill>
                              <a:latin typeface="Cambria Math" panose="02040503050406030204" pitchFamily="18" charset="0"/>
                            </a:rPr>
                            <m:t>𝑢</m:t>
                          </m:r>
                        </m:e>
                      </m:acc>
                      <m:r>
                        <a:rPr lang="vi-VN" sz="1900" i="1" smtClean="0">
                          <a:solidFill>
                            <a:schemeClr val="bg2">
                              <a:lumMod val="10000"/>
                            </a:schemeClr>
                          </a:solidFill>
                          <a:latin typeface="Cambria Math" panose="02040503050406030204" pitchFamily="18" charset="0"/>
                        </a:rPr>
                        <m:t>=(3 ; 4 ; − </m:t>
                      </m:r>
                      <m:r>
                        <a:rPr lang="vi-VN" sz="1900" i="1">
                          <a:solidFill>
                            <a:schemeClr val="bg2">
                              <a:lumMod val="10000"/>
                            </a:schemeClr>
                          </a:solidFill>
                          <a:latin typeface="Cambria Math" panose="02040503050406030204" pitchFamily="18" charset="0"/>
                        </a:rPr>
                        <m:t>5</m:t>
                      </m:r>
                      <m:r>
                        <a:rPr lang="vi-VN" sz="1900" i="1" smtClean="0">
                          <a:solidFill>
                            <a:schemeClr val="bg2">
                              <a:lumMod val="10000"/>
                            </a:schemeClr>
                          </a:solidFill>
                          <a:latin typeface="Cambria Math" panose="02040503050406030204" pitchFamily="18" charset="0"/>
                        </a:rPr>
                        <m:t>).</m:t>
                      </m:r>
                    </m:oMath>
                  </a14:m>
                  <a:endParaRPr lang="en-US" sz="1900">
                    <a:solidFill>
                      <a:schemeClr val="bg2">
                        <a:lumMod val="10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2823" y="137345"/>
                  <a:ext cx="8792152" cy="969496"/>
                </a:xfrm>
                <a:prstGeom prst="rect">
                  <a:avLst/>
                </a:prstGeom>
                <a:blipFill>
                  <a:blip r:embed="rId5"/>
                  <a:stretch>
                    <a:fillRect l="-693" r="-624" b="-4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2823" y="597405"/>
                  <a:ext cx="8792152" cy="1931106"/>
                </a:xfrm>
                <a:prstGeom prst="rect">
                  <a:avLst/>
                </a:prstGeom>
              </p:spPr>
              <p:txBody>
                <a:bodyPr wrap="square">
                  <a:spAutoFit/>
                </a:bodyPr>
                <a:lstStyle/>
                <a:p>
                  <a:pPr lvl="0" algn="just">
                    <a:lnSpc>
                      <a:spcPct val="150000"/>
                    </a:lnSpc>
                  </a:pPr>
                  <a:r>
                    <a:rPr lang="vi-VN" sz="1900">
                      <a:solidFill>
                        <a:srgbClr val="ED9A20">
                          <a:lumMod val="10000"/>
                        </a:srgbClr>
                      </a:solidFill>
                    </a:rPr>
                    <a:t>b) Cho đường thẳng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solidFill>
                        <a:srgbClr val="ED9A20">
                          <a:lumMod val="10000"/>
                        </a:srgbClr>
                      </a:solidFill>
                    </a:rPr>
                    <a:t> có phương trình tham số là: </a:t>
                  </a:r>
                  <a14:m>
                    <m:oMath xmlns:m="http://schemas.openxmlformats.org/officeDocument/2006/math">
                      <m:d>
                        <m:dPr>
                          <m:begChr m:val="{"/>
                          <m:endChr m:val=""/>
                          <m:ctrlPr>
                            <a:rPr lang="en-US" sz="19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900" i="1" kern="100">
                                  <a:latin typeface="Cambria Math" panose="02040503050406030204" pitchFamily="18" charset="0"/>
                                  <a:ea typeface="Aptos"/>
                                  <a:cs typeface="Times New Roman" panose="02020603050405020304" pitchFamily="18" charset="0"/>
                                </a:rPr>
                              </m:ctrlPr>
                            </m:mPr>
                            <m:mr>
                              <m:e>
                                <m:r>
                                  <a:rPr lang="en-US" sz="1900" i="1" kern="100">
                                    <a:latin typeface="Cambria Math" panose="02040503050406030204" pitchFamily="18" charset="0"/>
                                    <a:ea typeface="Aptos"/>
                                    <a:cs typeface="Times New Roman" panose="02020603050405020304" pitchFamily="18" charset="0"/>
                                  </a:rPr>
                                  <m:t>𝑥</m:t>
                                </m:r>
                                <m:r>
                                  <a:rPr lang="en-US" sz="1900"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−1</m:t>
                                </m:r>
                                <m:r>
                                  <a:rPr lang="en-US" sz="1900"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2</m:t>
                                </m:r>
                                <m:r>
                                  <a:rPr lang="en-US" sz="1900" i="1" kern="100">
                                    <a:latin typeface="Cambria Math" panose="02040503050406030204" pitchFamily="18" charset="0"/>
                                    <a:ea typeface="Aptos"/>
                                    <a:cs typeface="Times New Roman" panose="02020603050405020304" pitchFamily="18" charset="0"/>
                                  </a:rPr>
                                  <m:t>𝑡</m:t>
                                </m:r>
                              </m:e>
                            </m:mr>
                            <m:mr>
                              <m:e>
                                <m:r>
                                  <a:rPr lang="en-US" sz="1900" i="1" kern="100">
                                    <a:latin typeface="Cambria Math" panose="02040503050406030204" pitchFamily="18" charset="0"/>
                                    <a:ea typeface="Aptos"/>
                                    <a:cs typeface="Times New Roman" panose="02020603050405020304" pitchFamily="18" charset="0"/>
                                  </a:rPr>
                                  <m:t>𝑦</m:t>
                                </m:r>
                                <m:r>
                                  <a:rPr lang="en-US" sz="1900" kern="100">
                                    <a:latin typeface="Cambria Math" panose="02040503050406030204" pitchFamily="18" charset="0"/>
                                    <a:ea typeface="Aptos"/>
                                    <a:cs typeface="Times New Roman" panose="02020603050405020304" pitchFamily="18" charset="0"/>
                                  </a:rPr>
                                  <m:t>=5−7</m:t>
                                </m:r>
                                <m:r>
                                  <a:rPr lang="en-US" sz="1900" i="1" kern="100">
                                    <a:latin typeface="Cambria Math" panose="02040503050406030204" pitchFamily="18" charset="0"/>
                                    <a:ea typeface="Aptos"/>
                                    <a:cs typeface="Times New Roman" panose="02020603050405020304" pitchFamily="18" charset="0"/>
                                  </a:rPr>
                                  <m:t>𝑡</m:t>
                                </m:r>
                              </m:e>
                            </m:mr>
                            <m:mr>
                              <m:e>
                                <m:r>
                                  <a:rPr lang="en-US" sz="1900" i="1" kern="100">
                                    <a:latin typeface="Cambria Math" panose="02040503050406030204" pitchFamily="18" charset="0"/>
                                    <a:ea typeface="Aptos"/>
                                    <a:cs typeface="Times New Roman" panose="02020603050405020304" pitchFamily="18" charset="0"/>
                                  </a:rPr>
                                  <m:t>𝑧</m:t>
                                </m:r>
                                <m:r>
                                  <a:rPr lang="en-US" sz="1900"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9</m:t>
                                </m:r>
                                <m:r>
                                  <a:rPr lang="en-US" sz="1900" i="1" kern="100">
                                    <a:latin typeface="Cambria Math" panose="02040503050406030204" pitchFamily="18" charset="0"/>
                                    <a:ea typeface="Aptos"/>
                                    <a:cs typeface="Times New Roman" panose="02020603050405020304" pitchFamily="18" charset="0"/>
                                  </a:rPr>
                                  <m:t>𝑡</m:t>
                                </m:r>
                              </m:e>
                            </m:mr>
                          </m:m>
                        </m:e>
                      </m:d>
                      <m:r>
                        <a:rPr lang="en-US" sz="1900" i="1" kern="100">
                          <a:latin typeface="Cambria Math" panose="02040503050406030204" pitchFamily="18" charset="0"/>
                          <a:ea typeface="Aptos"/>
                          <a:cs typeface="Times New Roman" panose="02020603050405020304" pitchFamily="18" charset="0"/>
                        </a:rPr>
                        <m:t>  </m:t>
                      </m:r>
                    </m:oMath>
                  </a14:m>
                  <a:r>
                    <a:rPr lang="vi-VN" sz="1900">
                      <a:solidFill>
                        <a:srgbClr val="ED9A20">
                          <a:lumMod val="10000"/>
                        </a:srgbClr>
                      </a:solidFill>
                    </a:rPr>
                    <a:t>(</a:t>
                  </a:r>
                  <a14:m>
                    <m:oMath xmlns:m="http://schemas.openxmlformats.org/officeDocument/2006/math">
                      <m:r>
                        <a:rPr lang="vi-VN" sz="1900" i="1">
                          <a:solidFill>
                            <a:srgbClr val="ED9A20">
                              <a:lumMod val="10000"/>
                            </a:srgbClr>
                          </a:solidFill>
                          <a:latin typeface="Cambria Math" panose="02040503050406030204" pitchFamily="18" charset="0"/>
                        </a:rPr>
                        <m:t>𝑡</m:t>
                      </m:r>
                    </m:oMath>
                  </a14:m>
                  <a:r>
                    <a:rPr lang="vi-VN" sz="1900">
                      <a:solidFill>
                        <a:srgbClr val="ED9A20">
                          <a:lumMod val="10000"/>
                        </a:srgbClr>
                      </a:solidFill>
                    </a:rPr>
                    <a:t> là tham số).</a:t>
                  </a:r>
                  <a:endParaRPr lang="en-US" sz="1900">
                    <a:solidFill>
                      <a:srgbClr val="ED9A20">
                        <a:lumMod val="10000"/>
                      </a:srgbClr>
                    </a:solidFill>
                  </a:endParaRPr>
                </a:p>
                <a:p>
                  <a:pPr lvl="0" algn="just">
                    <a:lnSpc>
                      <a:spcPct val="150000"/>
                    </a:lnSpc>
                  </a:pPr>
                  <a:r>
                    <a:rPr lang="vi-VN" sz="1900">
                      <a:solidFill>
                        <a:srgbClr val="ED9A20">
                          <a:lumMod val="10000"/>
                        </a:srgbClr>
                      </a:solidFill>
                    </a:rPr>
                    <a:t>Chỉ ra toạ độ một vectơ chỉ phương của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solidFill>
                        <a:srgbClr val="ED9A20">
                          <a:lumMod val="10000"/>
                        </a:srgbClr>
                      </a:solidFill>
                    </a:rPr>
                    <a:t> và một điểm thuộc đường thẳng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solidFill>
                        <a:srgbClr val="ED9A20">
                          <a:lumMod val="10000"/>
                        </a:srgbClr>
                      </a:solidFill>
                    </a:rPr>
                    <a:t>.</a:t>
                  </a:r>
                  <a:endParaRPr lang="en-US" sz="1900">
                    <a:solidFill>
                      <a:srgbClr val="ED9A20">
                        <a:lumMod val="10000"/>
                      </a:srgb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92823" y="597405"/>
                  <a:ext cx="8792152" cy="1931106"/>
                </a:xfrm>
                <a:prstGeom prst="rect">
                  <a:avLst/>
                </a:prstGeom>
                <a:blipFill>
                  <a:blip r:embed="rId6"/>
                  <a:stretch>
                    <a:fillRect l="-693" r="-139" b="-1577"/>
                  </a:stretch>
                </a:blipFill>
              </p:spPr>
              <p:txBody>
                <a:bodyPr/>
                <a:lstStyle/>
                <a:p>
                  <a:r>
                    <a:rPr lang="en-US">
                      <a:noFill/>
                    </a:rPr>
                    <a:t> </a:t>
                  </a:r>
                </a:p>
              </p:txBody>
            </p:sp>
          </mc:Fallback>
        </mc:AlternateContent>
      </p:grpSp>
    </p:spTree>
    <p:extLst>
      <p:ext uri="{BB962C8B-B14F-4D97-AF65-F5344CB8AC3E}">
        <p14:creationId xmlns:p14="http://schemas.microsoft.com/office/powerpoint/2010/main" val="67326769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11" name="Rectangle 10"/>
          <p:cNvSpPr/>
          <p:nvPr/>
        </p:nvSpPr>
        <p:spPr>
          <a:xfrm>
            <a:off x="4194563" y="412807"/>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1819110" y="1062025"/>
                <a:ext cx="5672760" cy="3028393"/>
              </a:xfrm>
              <a:prstGeom prst="rect">
                <a:avLst/>
              </a:prstGeom>
            </p:spPr>
            <p:txBody>
              <a:bodyPr wrap="square">
                <a:spAutoFit/>
              </a:bodyPr>
              <a:lstStyle/>
              <a:p>
                <a:pPr lvl="0" algn="just">
                  <a:lnSpc>
                    <a:spcPct val="200000"/>
                  </a:lnSpc>
                </a:pPr>
                <a:r>
                  <a:rPr lang="vi-VN" sz="2000"/>
                  <a:t>b) Toạ độ của một vectơ chỉ phương của </a:t>
                </a:r>
                <a14:m>
                  <m:oMath xmlns:m="http://schemas.openxmlformats.org/officeDocument/2006/math">
                    <m:r>
                      <a:rPr lang="en-US" sz="20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2000"/>
                  <a:t> là</a:t>
                </a:r>
                <a:endParaRPr lang="en-US" sz="2000"/>
              </a:p>
              <a:p>
                <a:pPr lvl="0" algn="just">
                  <a:lnSpc>
                    <a:spcPct val="200000"/>
                  </a:lnSpc>
                </a:pPr>
                <a14:m>
                  <m:oMathPara xmlns:m="http://schemas.openxmlformats.org/officeDocument/2006/math">
                    <m:oMathParaPr>
                      <m:jc m:val="centerGroup"/>
                    </m:oMathParaPr>
                    <m:oMath xmlns:m="http://schemas.openxmlformats.org/officeDocument/2006/math">
                      <m:acc>
                        <m:accPr>
                          <m:chr m:val="⃗"/>
                          <m:ctrlPr>
                            <a:rPr lang="vi-VN" sz="1900" i="1">
                              <a:solidFill>
                                <a:srgbClr val="ED9A20">
                                  <a:lumMod val="10000"/>
                                </a:srgbClr>
                              </a:solidFill>
                              <a:latin typeface="Cambria Math" panose="02040503050406030204" pitchFamily="18" charset="0"/>
                            </a:rPr>
                          </m:ctrlPr>
                        </m:accPr>
                        <m:e>
                          <m:r>
                            <a:rPr lang="en-US" sz="1900" i="1">
                              <a:solidFill>
                                <a:srgbClr val="ED9A20">
                                  <a:lumMod val="10000"/>
                                </a:srgbClr>
                              </a:solidFill>
                              <a:latin typeface="Cambria Math" panose="02040503050406030204" pitchFamily="18" charset="0"/>
                            </a:rPr>
                            <m:t>𝑢</m:t>
                          </m:r>
                        </m:e>
                      </m:acc>
                      <m:r>
                        <a:rPr lang="vi-VN" sz="1900" i="1">
                          <a:solidFill>
                            <a:srgbClr val="ED9A20">
                              <a:lumMod val="10000"/>
                            </a:srgbClr>
                          </a:solidFill>
                          <a:latin typeface="Cambria Math" panose="02040503050406030204" pitchFamily="18" charset="0"/>
                        </a:rPr>
                        <m:t>=(</m:t>
                      </m:r>
                      <m:r>
                        <a:rPr lang="en-US" sz="1900" b="0" i="1" smtClean="0">
                          <a:solidFill>
                            <a:srgbClr val="ED9A20">
                              <a:lumMod val="10000"/>
                            </a:srgbClr>
                          </a:solidFill>
                          <a:latin typeface="Cambria Math" panose="02040503050406030204" pitchFamily="18" charset="0"/>
                        </a:rPr>
                        <m:t>2</m:t>
                      </m:r>
                      <m:r>
                        <a:rPr lang="vi-VN" sz="1900" i="1">
                          <a:solidFill>
                            <a:srgbClr val="ED9A20">
                              <a:lumMod val="10000"/>
                            </a:srgbClr>
                          </a:solidFill>
                          <a:latin typeface="Cambria Math" panose="02040503050406030204" pitchFamily="18" charset="0"/>
                        </a:rPr>
                        <m:t> ;</m:t>
                      </m:r>
                      <m:r>
                        <a:rPr lang="en-US" sz="1900" b="0" i="1" smtClean="0">
                          <a:solidFill>
                            <a:srgbClr val="ED9A20">
                              <a:lumMod val="10000"/>
                            </a:srgbClr>
                          </a:solidFill>
                          <a:latin typeface="Cambria Math" panose="02040503050406030204" pitchFamily="18" charset="0"/>
                        </a:rPr>
                        <m:t>−7</m:t>
                      </m:r>
                      <m:r>
                        <a:rPr lang="vi-VN" sz="1900" i="1">
                          <a:solidFill>
                            <a:srgbClr val="ED9A20">
                              <a:lumMod val="10000"/>
                            </a:srgbClr>
                          </a:solidFill>
                          <a:latin typeface="Cambria Math" panose="02040503050406030204" pitchFamily="18" charset="0"/>
                        </a:rPr>
                        <m:t> ;</m:t>
                      </m:r>
                      <m:r>
                        <a:rPr lang="en-US" sz="1900" b="0" i="1" smtClean="0">
                          <a:solidFill>
                            <a:srgbClr val="ED9A20">
                              <a:lumMod val="10000"/>
                            </a:srgbClr>
                          </a:solidFill>
                          <a:latin typeface="Cambria Math" panose="02040503050406030204" pitchFamily="18" charset="0"/>
                        </a:rPr>
                        <m:t>9</m:t>
                      </m:r>
                      <m:r>
                        <a:rPr lang="vi-VN" sz="1900" i="1">
                          <a:solidFill>
                            <a:srgbClr val="ED9A20">
                              <a:lumMod val="10000"/>
                            </a:srgbClr>
                          </a:solidFill>
                          <a:latin typeface="Cambria Math" panose="02040503050406030204" pitchFamily="18" charset="0"/>
                        </a:rPr>
                        <m:t>).</m:t>
                      </m:r>
                    </m:oMath>
                  </m:oMathPara>
                </a14:m>
                <a:endParaRPr lang="en-US" sz="1900">
                  <a:solidFill>
                    <a:srgbClr val="ED9A20">
                      <a:lumMod val="10000"/>
                    </a:srgbClr>
                  </a:solidFill>
                </a:endParaRPr>
              </a:p>
              <a:p>
                <a:pPr lvl="0">
                  <a:lnSpc>
                    <a:spcPct val="120000"/>
                  </a:lnSpc>
                </a:pPr>
                <a:r>
                  <a:rPr lang="fr-FR" sz="2000"/>
                  <a:t>Ứng với </a:t>
                </a:r>
                <a14:m>
                  <m:oMath xmlns:m="http://schemas.openxmlformats.org/officeDocument/2006/math">
                    <m:r>
                      <a:rPr lang="fr-FR" sz="2000" i="1" smtClean="0">
                        <a:latin typeface="Cambria Math" panose="02040503050406030204" pitchFamily="18" charset="0"/>
                      </a:rPr>
                      <m:t>𝑡</m:t>
                    </m:r>
                    <m:r>
                      <a:rPr lang="fr-FR" sz="2000" i="1" smtClean="0">
                        <a:latin typeface="Cambria Math" panose="02040503050406030204" pitchFamily="18" charset="0"/>
                      </a:rPr>
                      <m:t> = 0</m:t>
                    </m:r>
                  </m:oMath>
                </a14:m>
                <a:r>
                  <a:rPr lang="fr-FR" sz="2000"/>
                  <a:t> ta có: </a:t>
                </a:r>
                <a14:m>
                  <m:oMath xmlns:m="http://schemas.openxmlformats.org/officeDocument/2006/math">
                    <m:d>
                      <m:dPr>
                        <m:begChr m:val="{"/>
                        <m:endChr m:val=""/>
                        <m:ctrlPr>
                          <a:rPr lang="en-US" sz="19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900" i="1" kern="100">
                                <a:latin typeface="Cambria Math" panose="02040503050406030204" pitchFamily="18" charset="0"/>
                                <a:ea typeface="Aptos"/>
                                <a:cs typeface="Times New Roman" panose="02020603050405020304" pitchFamily="18" charset="0"/>
                              </a:rPr>
                            </m:ctrlPr>
                          </m:mPr>
                          <m:mr>
                            <m:e>
                              <m:r>
                                <a:rPr lang="en-US" sz="1900" i="1" kern="100">
                                  <a:latin typeface="Cambria Math" panose="02040503050406030204" pitchFamily="18" charset="0"/>
                                  <a:ea typeface="Aptos"/>
                                  <a:cs typeface="Times New Roman" panose="02020603050405020304" pitchFamily="18" charset="0"/>
                                </a:rPr>
                                <m:t>𝑥</m:t>
                              </m:r>
                              <m:r>
                                <a:rPr lang="en-US" sz="1900" kern="100">
                                  <a:latin typeface="Cambria Math" panose="02040503050406030204" pitchFamily="18" charset="0"/>
                                  <a:ea typeface="Aptos"/>
                                  <a:cs typeface="Times New Roman" panose="02020603050405020304" pitchFamily="18" charset="0"/>
                                </a:rPr>
                                <m:t>=</m:t>
                              </m:r>
                              <m:r>
                                <a:rPr lang="en-US" sz="1900" b="0" i="0" kern="100" smtClean="0">
                                  <a:latin typeface="Cambria Math" panose="02040503050406030204" pitchFamily="18" charset="0"/>
                                  <a:ea typeface="Aptos"/>
                                  <a:cs typeface="Times New Roman" panose="02020603050405020304" pitchFamily="18" charset="0"/>
                                </a:rPr>
                                <m:t>−1+</m:t>
                              </m:r>
                              <m:r>
                                <a:rPr lang="en-US" sz="1900" i="1" kern="100">
                                  <a:latin typeface="Cambria Math" panose="02040503050406030204" pitchFamily="18" charset="0"/>
                                  <a:ea typeface="Aptos"/>
                                  <a:cs typeface="Times New Roman" panose="02020603050405020304" pitchFamily="18" charset="0"/>
                                </a:rPr>
                                <m:t>2</m:t>
                              </m:r>
                              <m:r>
                                <a:rPr lang="en-US" sz="1900" b="0" i="1" kern="100" smtClean="0">
                                  <a:latin typeface="Cambria Math" panose="02040503050406030204" pitchFamily="18" charset="0"/>
                                  <a:ea typeface="Aptos"/>
                                  <a:cs typeface="Times New Roman" panose="02020603050405020304" pitchFamily="18" charset="0"/>
                                </a:rPr>
                                <m:t>.0</m:t>
                              </m:r>
                              <m:r>
                                <a:rPr lang="en-US" sz="1900" b="0" i="0" kern="100" smtClean="0">
                                  <a:latin typeface="Cambria Math" panose="02040503050406030204" pitchFamily="18" charset="0"/>
                                  <a:ea typeface="Aptos"/>
                                  <a:cs typeface="Times New Roman" panose="02020603050405020304" pitchFamily="18" charset="0"/>
                                </a:rPr>
                                <m:t>=−1</m:t>
                              </m:r>
                            </m:e>
                          </m:mr>
                          <m:mr>
                            <m:e>
                              <m:r>
                                <a:rPr lang="en-US" sz="1900" i="1" kern="100">
                                  <a:latin typeface="Cambria Math" panose="02040503050406030204" pitchFamily="18" charset="0"/>
                                  <a:ea typeface="Aptos"/>
                                  <a:cs typeface="Times New Roman" panose="02020603050405020304" pitchFamily="18" charset="0"/>
                                </a:rPr>
                                <m:t>𝑦</m:t>
                              </m:r>
                              <m:r>
                                <a:rPr lang="en-US" sz="1900" kern="100">
                                  <a:latin typeface="Cambria Math" panose="02040503050406030204" pitchFamily="18" charset="0"/>
                                  <a:ea typeface="Aptos"/>
                                  <a:cs typeface="Times New Roman" panose="02020603050405020304" pitchFamily="18" charset="0"/>
                                </a:rPr>
                                <m:t>=</m:t>
                              </m:r>
                              <m:r>
                                <a:rPr lang="en-US" sz="1900" b="0" i="0" kern="100" smtClean="0">
                                  <a:latin typeface="Cambria Math" panose="02040503050406030204" pitchFamily="18" charset="0"/>
                                  <a:ea typeface="Aptos"/>
                                  <a:cs typeface="Times New Roman" panose="02020603050405020304" pitchFamily="18" charset="0"/>
                                </a:rPr>
                                <m:t>5</m:t>
                              </m:r>
                              <m:r>
                                <a:rPr lang="en-US" sz="1900" kern="100">
                                  <a:latin typeface="Cambria Math" panose="02040503050406030204" pitchFamily="18" charset="0"/>
                                  <a:ea typeface="Aptos"/>
                                  <a:cs typeface="Times New Roman" panose="02020603050405020304" pitchFamily="18" charset="0"/>
                                </a:rPr>
                                <m:t>−</m:t>
                              </m:r>
                              <m:r>
                                <a:rPr lang="en-US" sz="1900" b="0" i="0" kern="100" smtClean="0">
                                  <a:latin typeface="Cambria Math" panose="02040503050406030204" pitchFamily="18" charset="0"/>
                                  <a:ea typeface="Aptos"/>
                                  <a:cs typeface="Times New Roman" panose="02020603050405020304" pitchFamily="18" charset="0"/>
                                </a:rPr>
                                <m:t>7.0=5</m:t>
                              </m:r>
                            </m:e>
                          </m:mr>
                          <m:mr>
                            <m:e>
                              <m:r>
                                <a:rPr lang="en-US" sz="1900" i="1" kern="100">
                                  <a:latin typeface="Cambria Math" panose="02040503050406030204" pitchFamily="18" charset="0"/>
                                  <a:ea typeface="Aptos"/>
                                  <a:cs typeface="Times New Roman" panose="02020603050405020304" pitchFamily="18" charset="0"/>
                                </a:rPr>
                                <m:t>𝑧</m:t>
                              </m:r>
                              <m:r>
                                <a:rPr lang="en-US"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9.0=0</m:t>
                              </m:r>
                            </m:e>
                          </m:mr>
                        </m:m>
                      </m:e>
                    </m:d>
                  </m:oMath>
                </a14:m>
                <a:endParaRPr lang="en-US" sz="2000"/>
              </a:p>
              <a:p>
                <a:pPr lvl="0">
                  <a:lnSpc>
                    <a:spcPct val="200000"/>
                  </a:lnSpc>
                </a:pPr>
                <a:r>
                  <a:rPr lang="vi-VN" sz="2000"/>
                  <a:t>Suy ra điểm </a:t>
                </a:r>
                <a14:m>
                  <m:oMath xmlns:m="http://schemas.openxmlformats.org/officeDocument/2006/math">
                    <m:r>
                      <a:rPr lang="vi-VN" sz="2000" i="1" smtClean="0">
                        <a:latin typeface="Cambria Math" panose="02040503050406030204" pitchFamily="18" charset="0"/>
                      </a:rPr>
                      <m:t>𝐵</m:t>
                    </m:r>
                    <m:r>
                      <a:rPr lang="vi-VN" sz="2000" i="1" smtClean="0">
                        <a:latin typeface="Cambria Math" panose="02040503050406030204" pitchFamily="18" charset="0"/>
                      </a:rPr>
                      <m:t>(− 1 ; 5; 0)</m:t>
                    </m:r>
                  </m:oMath>
                </a14:m>
                <a:r>
                  <a:rPr lang="en-US" sz="2000"/>
                  <a:t> </a:t>
                </a:r>
                <a:r>
                  <a:rPr lang="vi-VN" sz="2000"/>
                  <a:t>thuộc đường thẳng </a:t>
                </a:r>
                <a14:m>
                  <m:oMath xmlns:m="http://schemas.openxmlformats.org/officeDocument/2006/math">
                    <m:r>
                      <a:rPr lang="en-US" sz="20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2000"/>
                  <a:t>.</a:t>
                </a:r>
                <a:endParaRPr lang="en-US" sz="2000"/>
              </a:p>
            </p:txBody>
          </p:sp>
        </mc:Choice>
        <mc:Fallback xmlns="">
          <p:sp>
            <p:nvSpPr>
              <p:cNvPr id="3" name="Rectangle 2"/>
              <p:cNvSpPr>
                <a:spLocks noRot="1" noChangeAspect="1" noMove="1" noResize="1" noEditPoints="1" noAdjustHandles="1" noChangeArrowheads="1" noChangeShapeType="1" noTextEdit="1"/>
              </p:cNvSpPr>
              <p:nvPr/>
            </p:nvSpPr>
            <p:spPr>
              <a:xfrm>
                <a:off x="1819110" y="1062025"/>
                <a:ext cx="5672760" cy="3028393"/>
              </a:xfrm>
              <a:prstGeom prst="rect">
                <a:avLst/>
              </a:prstGeom>
              <a:blipFill>
                <a:blip r:embed="rId3"/>
                <a:stretch>
                  <a:fillRect l="-1074"/>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255445" y="4667559"/>
            <a:ext cx="1476198" cy="292498"/>
          </a:xfrm>
          <a:prstGeom prst="rect">
            <a:avLst/>
          </a:prstGeom>
        </p:spPr>
      </p:pic>
      <p:pic>
        <p:nvPicPr>
          <p:cNvPr id="10" name="Picture 9"/>
          <p:cNvPicPr>
            <a:picLocks noChangeAspect="1"/>
          </p:cNvPicPr>
          <p:nvPr/>
        </p:nvPicPr>
        <p:blipFill>
          <a:blip r:embed="rId5"/>
          <a:stretch>
            <a:fillRect/>
          </a:stretch>
        </p:blipFill>
        <p:spPr>
          <a:xfrm rot="13362342">
            <a:off x="8208215" y="3828524"/>
            <a:ext cx="1140049" cy="1240011"/>
          </a:xfrm>
          <a:prstGeom prst="rect">
            <a:avLst/>
          </a:prstGeom>
        </p:spPr>
      </p:pic>
    </p:spTree>
    <p:extLst>
      <p:ext uri="{BB962C8B-B14F-4D97-AF65-F5344CB8AC3E}">
        <p14:creationId xmlns:p14="http://schemas.microsoft.com/office/powerpoint/2010/main" val="417983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649"/>
        <p:cNvGrpSpPr/>
        <p:nvPr/>
      </p:nvGrpSpPr>
      <p:grpSpPr>
        <a:xfrm>
          <a:off x="0" y="0"/>
          <a:ext cx="0" cy="0"/>
          <a:chOff x="0" y="0"/>
          <a:chExt cx="0" cy="0"/>
        </a:xfrm>
      </p:grpSpPr>
      <p:sp>
        <p:nvSpPr>
          <p:cNvPr id="7" name="Rounded Rectangle 6"/>
          <p:cNvSpPr/>
          <p:nvPr/>
        </p:nvSpPr>
        <p:spPr>
          <a:xfrm>
            <a:off x="262386" y="206320"/>
            <a:ext cx="2154801" cy="55120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2</a:t>
            </a:r>
            <a:endPar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p:pic>
        <p:nvPicPr>
          <p:cNvPr id="12" name="Picture 11"/>
          <p:cNvPicPr>
            <a:picLocks noChangeAspect="1"/>
          </p:cNvPicPr>
          <p:nvPr/>
        </p:nvPicPr>
        <p:blipFill>
          <a:blip r:embed="rId3"/>
          <a:stretch>
            <a:fillRect/>
          </a:stretch>
        </p:blipFill>
        <p:spPr>
          <a:xfrm rot="19673705">
            <a:off x="8238251" y="-439535"/>
            <a:ext cx="1111783" cy="154920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2725" y="918340"/>
                <a:ext cx="8847907" cy="969496"/>
              </a:xfrm>
              <a:prstGeom prst="rect">
                <a:avLst/>
              </a:prstGeom>
            </p:spPr>
            <p:txBody>
              <a:bodyPr wrap="square">
                <a:spAutoFit/>
              </a:bodyPr>
              <a:lstStyle/>
              <a:p>
                <a:pPr algn="just">
                  <a:lnSpc>
                    <a:spcPct val="160000"/>
                  </a:lnSpc>
                </a:pPr>
                <a:r>
                  <a:rPr lang="vi-VN" sz="1900"/>
                  <a:t>Viết phương trình tham</a:t>
                </a:r>
                <a:r>
                  <a:rPr lang="en-US" sz="1900"/>
                  <a:t> </a:t>
                </a:r>
                <a:r>
                  <a:rPr lang="vi-VN" sz="1900"/>
                  <a:t>số của đường thẳng</a:t>
                </a:r>
                <a:r>
                  <a:rPr lang="en-US" sz="1900"/>
                  <a:t>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t>, biết</a:t>
                </a:r>
                <a:r>
                  <a:rPr lang="en-US" sz="1900"/>
                  <a:t>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900"/>
                  <a:t> đi qua điểm </a:t>
                </a:r>
                <a14:m>
                  <m:oMath xmlns:m="http://schemas.openxmlformats.org/officeDocument/2006/math">
                    <m:r>
                      <a:rPr lang="vi-VN" sz="1900" i="1" smtClean="0">
                        <a:latin typeface="Cambria Math" panose="02040503050406030204" pitchFamily="18" charset="0"/>
                      </a:rPr>
                      <m:t>𝐶</m:t>
                    </m:r>
                    <m:r>
                      <a:rPr lang="vi-VN" sz="1900" i="1" smtClean="0">
                        <a:latin typeface="Cambria Math" panose="02040503050406030204" pitchFamily="18" charset="0"/>
                      </a:rPr>
                      <m:t>(1; 2 ;− 4)</m:t>
                    </m:r>
                  </m:oMath>
                </a14:m>
                <a:r>
                  <a:rPr lang="en-US" sz="1900"/>
                  <a:t> </a:t>
                </a:r>
                <a:r>
                  <a:rPr lang="vi-VN" sz="1900"/>
                  <a:t>và vuông góc với mặt</a:t>
                </a:r>
                <a:r>
                  <a:rPr lang="en-US" sz="1900"/>
                  <a:t> </a:t>
                </a:r>
                <a:r>
                  <a:rPr lang="vi-VN" sz="1900"/>
                  <a:t>phẳng </a:t>
                </a:r>
                <a14:m>
                  <m:oMath xmlns:m="http://schemas.openxmlformats.org/officeDocument/2006/math">
                    <m:d>
                      <m:dPr>
                        <m:ctrlPr>
                          <a:rPr lang="vi-VN" sz="1900" i="1" smtClean="0">
                            <a:latin typeface="Cambria Math" panose="02040503050406030204" pitchFamily="18" charset="0"/>
                          </a:rPr>
                        </m:ctrlPr>
                      </m:dPr>
                      <m:e>
                        <m:r>
                          <a:rPr lang="vi-VN" sz="1900" i="1" smtClean="0">
                            <a:latin typeface="Cambria Math" panose="02040503050406030204" pitchFamily="18" charset="0"/>
                          </a:rPr>
                          <m:t>𝑃</m:t>
                        </m:r>
                      </m:e>
                    </m:d>
                    <m:r>
                      <a:rPr lang="vi-VN" sz="1900" i="1" smtClean="0">
                        <a:latin typeface="Cambria Math" panose="02040503050406030204" pitchFamily="18" charset="0"/>
                      </a:rPr>
                      <m:t>:</m:t>
                    </m:r>
                    <m:r>
                      <a:rPr lang="en-US" sz="1900" b="0" i="1" smtClean="0">
                        <a:latin typeface="Cambria Math" panose="02040503050406030204" pitchFamily="18" charset="0"/>
                      </a:rPr>
                      <m:t> </m:t>
                    </m:r>
                    <m:r>
                      <a:rPr lang="vi-VN" sz="1900" i="1" smtClean="0">
                        <a:latin typeface="Cambria Math" panose="02040503050406030204" pitchFamily="18" charset="0"/>
                      </a:rPr>
                      <m:t>3</m:t>
                    </m:r>
                    <m:r>
                      <a:rPr lang="vi-VN" sz="1900" i="1" smtClean="0">
                        <a:latin typeface="Cambria Math" panose="02040503050406030204" pitchFamily="18" charset="0"/>
                      </a:rPr>
                      <m:t>𝑥</m:t>
                    </m:r>
                    <m:r>
                      <a:rPr lang="vi-VN" sz="1900" i="1" smtClean="0">
                        <a:latin typeface="Cambria Math" panose="02040503050406030204" pitchFamily="18" charset="0"/>
                      </a:rPr>
                      <m:t>−</m:t>
                    </m:r>
                    <m:r>
                      <a:rPr lang="vi-VN" sz="1900" i="1" smtClean="0">
                        <a:latin typeface="Cambria Math" panose="02040503050406030204" pitchFamily="18" charset="0"/>
                      </a:rPr>
                      <m:t>𝑦</m:t>
                    </m:r>
                    <m:r>
                      <a:rPr lang="vi-VN" sz="1900" i="1" smtClean="0">
                        <a:latin typeface="Cambria Math" panose="02040503050406030204" pitchFamily="18" charset="0"/>
                      </a:rPr>
                      <m:t>+2</m:t>
                    </m:r>
                    <m:r>
                      <a:rPr lang="vi-VN" sz="1900" i="1" smtClean="0">
                        <a:latin typeface="Cambria Math" panose="02040503050406030204" pitchFamily="18" charset="0"/>
                      </a:rPr>
                      <m:t>𝑧</m:t>
                    </m:r>
                    <m:r>
                      <a:rPr lang="vi-VN" sz="1900" i="1" smtClean="0">
                        <a:latin typeface="Cambria Math" panose="02040503050406030204" pitchFamily="18" charset="0"/>
                      </a:rPr>
                      <m:t>−1=0.</m:t>
                    </m:r>
                  </m:oMath>
                </a14:m>
                <a:endParaRPr lang="en-US" sz="1900"/>
              </a:p>
            </p:txBody>
          </p:sp>
        </mc:Choice>
        <mc:Fallback xmlns="">
          <p:sp>
            <p:nvSpPr>
              <p:cNvPr id="6" name="Rectangle 5"/>
              <p:cNvSpPr>
                <a:spLocks noRot="1" noChangeAspect="1" noMove="1" noResize="1" noEditPoints="1" noAdjustHandles="1" noChangeArrowheads="1" noChangeShapeType="1" noTextEdit="1"/>
              </p:cNvSpPr>
              <p:nvPr/>
            </p:nvSpPr>
            <p:spPr>
              <a:xfrm>
                <a:off x="192725" y="918340"/>
                <a:ext cx="8847907" cy="969496"/>
              </a:xfrm>
              <a:prstGeom prst="rect">
                <a:avLst/>
              </a:prstGeom>
              <a:blipFill>
                <a:blip r:embed="rId4"/>
                <a:stretch>
                  <a:fillRect l="-689" r="-345" b="-9434"/>
                </a:stretch>
              </a:blipFill>
            </p:spPr>
            <p:txBody>
              <a:bodyPr/>
              <a:lstStyle/>
              <a:p>
                <a:r>
                  <a:rPr lang="en-US">
                    <a:noFill/>
                  </a:rPr>
                  <a:t> </a:t>
                </a:r>
              </a:p>
            </p:txBody>
          </p:sp>
        </mc:Fallback>
      </mc:AlternateContent>
      <p:sp>
        <p:nvSpPr>
          <p:cNvPr id="13" name="Rectangle 12"/>
          <p:cNvSpPr/>
          <p:nvPr/>
        </p:nvSpPr>
        <p:spPr>
          <a:xfrm>
            <a:off x="4198533" y="2123629"/>
            <a:ext cx="921853"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262386" y="2739434"/>
                <a:ext cx="8794148" cy="1069203"/>
              </a:xfrm>
              <a:prstGeom prst="rect">
                <a:avLst/>
              </a:prstGeom>
            </p:spPr>
            <p:txBody>
              <a:bodyPr wrap="square">
                <a:spAutoFit/>
              </a:bodyPr>
              <a:lstStyle/>
              <a:p>
                <a:pPr algn="just">
                  <a:lnSpc>
                    <a:spcPct val="150000"/>
                  </a:lnSpc>
                  <a:spcBef>
                    <a:spcPts val="600"/>
                  </a:spcBef>
                  <a:spcAft>
                    <a:spcPts val="600"/>
                  </a:spcAft>
                </a:pPr>
                <a:r>
                  <a:rPr lang="en-US" sz="1900">
                    <a:latin typeface="+mj-lt"/>
                    <a:ea typeface="Calibri" panose="020F0502020204030204" pitchFamily="34" charset="0"/>
                    <a:cs typeface="Times New Roman" panose="02020603050405020304" pitchFamily="18" charset="0"/>
                  </a:rPr>
                  <a:t>Ta có </a:t>
                </a:r>
                <a14:m>
                  <m:oMath xmlns:m="http://schemas.openxmlformats.org/officeDocument/2006/math">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𝑛</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=(3;−1;2)</m:t>
                    </m:r>
                  </m:oMath>
                </a14:m>
                <a:r>
                  <a:rPr lang="en-US" sz="1900">
                    <a:effectLst/>
                    <a:latin typeface="+mj-lt"/>
                    <a:ea typeface="Malgun Gothic" panose="020B0503020000020004" pitchFamily="34" charset="-127"/>
                    <a:cs typeface="Times New Roman" panose="02020603050405020304" pitchFamily="18" charset="0"/>
                  </a:rPr>
                  <a:t> là một vectơ pháp tuyến của mặt phẳng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𝑃</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900">
                    <a:effectLst/>
                    <a:latin typeface="+mj-lt"/>
                    <a:ea typeface="Malgun Gothic" panose="020B0503020000020004" pitchFamily="34" charset="-127"/>
                    <a:cs typeface="Times New Roman" panose="02020603050405020304" pitchFamily="18" charset="0"/>
                  </a:rPr>
                  <a:t>Vì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vuông góc với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𝑃</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nên đường thẳng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nhận vectơ </a:t>
                </a:r>
                <a14:m>
                  <m:oMath xmlns:m="http://schemas.openxmlformats.org/officeDocument/2006/math">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𝑛</m:t>
                        </m:r>
                      </m:e>
                    </m:acc>
                  </m:oMath>
                </a14:m>
                <a:r>
                  <a:rPr lang="en-US" sz="1900">
                    <a:effectLst/>
                    <a:latin typeface="+mj-lt"/>
                    <a:ea typeface="Malgun Gothic" panose="020B0503020000020004" pitchFamily="34" charset="-127"/>
                    <a:cs typeface="Times New Roman" panose="02020603050405020304" pitchFamily="18" charset="0"/>
                  </a:rPr>
                  <a:t> làm vectơ chỉ phương.</a:t>
                </a:r>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62386" y="2739434"/>
                <a:ext cx="8794148" cy="1069203"/>
              </a:xfrm>
              <a:prstGeom prst="rect">
                <a:avLst/>
              </a:prstGeom>
              <a:blipFill>
                <a:blip r:embed="rId5"/>
                <a:stretch>
                  <a:fillRect l="-624" r="-69" b="-85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2386" y="3980367"/>
                <a:ext cx="8778246" cy="1025794"/>
              </a:xfrm>
              <a:prstGeom prst="rect">
                <a:avLst/>
              </a:prstGeom>
            </p:spPr>
            <p:txBody>
              <a:bodyPr wrap="square">
                <a:spAutoFit/>
              </a:bodyPr>
              <a:lstStyle/>
              <a:p>
                <a:pPr lvl="0" algn="just"/>
                <a:r>
                  <a:rPr lang="en-US" sz="1900">
                    <a:ea typeface="Malgun Gothic" panose="020B0503020000020004" pitchFamily="34" charset="-127"/>
                    <a:cs typeface="Times New Roman" panose="02020603050405020304" pitchFamily="18" charset="0"/>
                  </a:rPr>
                  <a:t>Vậy phương trình tham số của đường thẳng </a:t>
                </a:r>
                <a14:m>
                  <m:oMath xmlns:m="http://schemas.openxmlformats.org/officeDocument/2006/math">
                    <m:r>
                      <a:rPr lang="en-US" sz="1900" i="1">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a typeface="Malgun Gothic" panose="020B0503020000020004" pitchFamily="34" charset="-127"/>
                    <a:cs typeface="Times New Roman" panose="02020603050405020304" pitchFamily="18" charset="0"/>
                  </a:rPr>
                  <a:t> là:</a:t>
                </a:r>
                <a:r>
                  <a:rPr lang="en-US" sz="190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900" i="1">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latin typeface="Cambria Math" panose="02040503050406030204" pitchFamily="18" charset="0"/>
                                <a:ea typeface="Malgun Gothic" panose="020B0503020000020004" pitchFamily="34" charset="-127"/>
                                <a:cs typeface="Times New Roman" panose="02020603050405020304" pitchFamily="18" charset="0"/>
                              </a:rPr>
                              <m:t>=1+3</m:t>
                            </m:r>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e>
                            <m:r>
                              <a:rPr lang="en-US" sz="1900" i="1">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latin typeface="Cambria Math" panose="02040503050406030204" pitchFamily="18" charset="0"/>
                                <a:ea typeface="Malgun Gothic" panose="020B0503020000020004" pitchFamily="34" charset="-127"/>
                                <a:cs typeface="Times New Roman" panose="02020603050405020304" pitchFamily="18" charset="0"/>
                              </a:rPr>
                              <m:t>=2−</m:t>
                            </m:r>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e>
                            <m:r>
                              <a:rPr lang="en-US" sz="1900" i="1">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latin typeface="Cambria Math" panose="02040503050406030204" pitchFamily="18" charset="0"/>
                                <a:ea typeface="Malgun Gothic" panose="020B0503020000020004" pitchFamily="34" charset="-127"/>
                                <a:cs typeface="Times New Roman" panose="02020603050405020304" pitchFamily="18" charset="0"/>
                              </a:rPr>
                              <m:t>=−4+2</m:t>
                            </m:r>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eqArr>
                      </m:e>
                    </m:d>
                    <m:r>
                      <a:rPr lang="en-US" sz="1900" i="1">
                        <a:latin typeface="Cambria Math" panose="02040503050406030204" pitchFamily="18" charset="0"/>
                        <a:ea typeface="Malgun Gothic" panose="020B0503020000020004" pitchFamily="34" charset="-127"/>
                        <a:cs typeface="Times New Roman" panose="02020603050405020304" pitchFamily="18" charset="0"/>
                      </a:rPr>
                      <m:t> (</m:t>
                    </m:r>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oMath>
                </a14:m>
                <a:r>
                  <a:rPr lang="en-US" sz="1900">
                    <a:ea typeface="Malgun Gothic" panose="020B0503020000020004" pitchFamily="34" charset="-127"/>
                    <a:cs typeface="Times New Roman" panose="02020603050405020304" pitchFamily="18" charset="0"/>
                  </a:rPr>
                  <a:t> là tham số).</a:t>
                </a:r>
                <a:endParaRPr lang="en-US" sz="190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2386" y="3980367"/>
                <a:ext cx="8778246" cy="1025794"/>
              </a:xfrm>
              <a:prstGeom prst="rect">
                <a:avLst/>
              </a:prstGeom>
              <a:blipFill>
                <a:blip r:embed="rId6"/>
                <a:stretch>
                  <a:fillRect l="-625"/>
                </a:stretch>
              </a:blipFill>
            </p:spPr>
            <p:txBody>
              <a:bodyPr/>
              <a:lstStyle/>
              <a:p>
                <a:r>
                  <a:rPr lang="en-US">
                    <a:noFill/>
                  </a:rPr>
                  <a:t> </a:t>
                </a:r>
              </a:p>
            </p:txBody>
          </p:sp>
        </mc:Fallback>
      </mc:AlternateContent>
    </p:spTree>
    <p:extLst>
      <p:ext uri="{BB962C8B-B14F-4D97-AF65-F5344CB8AC3E}">
        <p14:creationId xmlns:p14="http://schemas.microsoft.com/office/powerpoint/2010/main" val="15663320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3" name="Rounded Rectangle 2"/>
          <p:cNvSpPr/>
          <p:nvPr/>
        </p:nvSpPr>
        <p:spPr>
          <a:xfrm>
            <a:off x="1292268" y="381162"/>
            <a:ext cx="6631026" cy="55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300" b="1" kern="1200">
                <a:solidFill>
                  <a:srgbClr val="FFFFFF"/>
                </a:solidFill>
                <a:ea typeface="Times New Roman" panose="02020603050405020304" pitchFamily="18" charset="0"/>
                <a:cs typeface="Times New Roman" panose="02020603050405020304" pitchFamily="18" charset="0"/>
              </a:rPr>
              <a:t>3. Phương trình chính tắc của đường thẳng</a:t>
            </a:r>
            <a:endParaRPr kumimoji="0" lang="en-US" sz="23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668182" y="903506"/>
                <a:ext cx="7879198" cy="3366306"/>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 3: </a:t>
                </a:r>
                <a:r>
                  <a:rPr lang="vi-VN" sz="2000" kern="100">
                    <a:latin typeface="Arial" panose="020B0604020202020204" pitchFamily="34" charset="0"/>
                    <a:ea typeface="Aptos"/>
                    <a:cs typeface="Times New Roman" panose="02020603050405020304" pitchFamily="18" charset="0"/>
                  </a:rPr>
                  <a:t>Cho đường thẳng </a:t>
                </a:r>
                <a14:m>
                  <m:oMath xmlns:m="http://schemas.openxmlformats.org/officeDocument/2006/math">
                    <m:r>
                      <a:rPr lang="vi-VN" sz="2000" i="1" kern="10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có phương trình tham số</a:t>
                </a:r>
                <a:r>
                  <a:rPr lang="en-US" sz="2000" kern="100">
                    <a:latin typeface="Arial" panose="020B0604020202020204" pitchFamily="34" charset="0"/>
                    <a:ea typeface="Aptos"/>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2000" i="1" kern="100">
                                <a:latin typeface="Cambria Math" panose="02040503050406030204" pitchFamily="18" charset="0"/>
                                <a:ea typeface="Aptos"/>
                                <a:cs typeface="Times New Roman" panose="02020603050405020304" pitchFamily="18" charset="0"/>
                              </a:rPr>
                            </m:ctrlPr>
                          </m:mPr>
                          <m:mr>
                            <m:e>
                              <m:r>
                                <a:rPr lang="en-US" sz="2000" i="1" kern="100">
                                  <a:latin typeface="Cambria Math" panose="02040503050406030204" pitchFamily="18" charset="0"/>
                                  <a:ea typeface="Aptos"/>
                                  <a:cs typeface="Times New Roman" panose="02020603050405020304" pitchFamily="18" charset="0"/>
                                </a:rPr>
                                <m:t>𝑥</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3</m:t>
                              </m:r>
                              <m:r>
                                <a:rPr lang="en-US" sz="2000" b="0" i="1" kern="100" smtClean="0">
                                  <a:latin typeface="Cambria Math" panose="02040503050406030204" pitchFamily="18" charset="0"/>
                                  <a:ea typeface="Aptos"/>
                                  <a:cs typeface="Times New Roman" panose="02020603050405020304" pitchFamily="18" charset="0"/>
                                </a:rPr>
                                <m:t>𝑡</m:t>
                              </m:r>
                            </m:e>
                          </m:mr>
                          <m:mr>
                            <m:e>
                              <m:r>
                                <a:rPr lang="en-US" sz="2000" i="1" kern="100">
                                  <a:latin typeface="Cambria Math" panose="02040503050406030204" pitchFamily="18" charset="0"/>
                                  <a:ea typeface="Aptos"/>
                                  <a:cs typeface="Times New Roman" panose="02020603050405020304" pitchFamily="18" charset="0"/>
                                </a:rPr>
                                <m:t>𝑦</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4</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7</m:t>
                              </m:r>
                              <m:r>
                                <a:rPr lang="en-US" sz="2000" b="0" i="1" kern="100" smtClean="0">
                                  <a:latin typeface="Cambria Math" panose="02040503050406030204" pitchFamily="18" charset="0"/>
                                  <a:ea typeface="Aptos"/>
                                  <a:cs typeface="Times New Roman" panose="02020603050405020304" pitchFamily="18" charset="0"/>
                                </a:rPr>
                                <m:t>𝑡</m:t>
                              </m:r>
                            </m:e>
                          </m:mr>
                          <m:mr>
                            <m:e>
                              <m:r>
                                <a:rPr lang="en-US" sz="2000" i="1" kern="100">
                                  <a:latin typeface="Cambria Math" panose="02040503050406030204" pitchFamily="18" charset="0"/>
                                  <a:ea typeface="Aptos"/>
                                  <a:cs typeface="Times New Roman" panose="02020603050405020304" pitchFamily="18" charset="0"/>
                                </a:rPr>
                                <m:t>𝑧</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5</m:t>
                              </m:r>
                              <m:r>
                                <a:rPr lang="en-US"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8</m:t>
                              </m:r>
                              <m:r>
                                <a:rPr lang="en-US" sz="2000" b="0" i="1" kern="100" smtClean="0">
                                  <a:latin typeface="Cambria Math" panose="02040503050406030204" pitchFamily="18" charset="0"/>
                                  <a:ea typeface="Aptos"/>
                                  <a:cs typeface="Times New Roman" panose="02020603050405020304" pitchFamily="18" charset="0"/>
                                </a:rPr>
                                <m:t>𝑡</m:t>
                              </m:r>
                            </m:e>
                          </m:mr>
                        </m:m>
                      </m:e>
                    </m:d>
                  </m:oMath>
                </a14:m>
                <a:r>
                  <a:rPr lang="en-US" sz="2000" kern="100">
                    <a:latin typeface="Arial" panose="020B0604020202020204" pitchFamily="34" charset="0"/>
                    <a:ea typeface="Aptos"/>
                    <a:cs typeface="Times New Roman" panose="02020603050405020304" pitchFamily="18" charset="0"/>
                  </a:rPr>
                  <a:t> </a:t>
                </a:r>
                <a14:m>
                  <m:oMath xmlns:m="http://schemas.openxmlformats.org/officeDocument/2006/math">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i="1">
                        <a:latin typeface="Cambria Math" panose="02040503050406030204" pitchFamily="18" charset="0"/>
                        <a:ea typeface="Malgun Gothic" panose="020B0503020000020004" pitchFamily="34" charset="-127"/>
                        <a:cs typeface="Times New Roman" panose="02020603050405020304" pitchFamily="18" charset="0"/>
                      </a:rPr>
                      <m:t>𝑡</m:t>
                    </m:r>
                  </m:oMath>
                </a14:m>
                <a:r>
                  <a:rPr lang="en-US" sz="2000">
                    <a:ea typeface="Malgun Gothic" panose="020B0503020000020004" pitchFamily="34" charset="-127"/>
                    <a:cs typeface="Times New Roman" panose="02020603050405020304" pitchFamily="18" charset="0"/>
                  </a:rPr>
                  <a:t> là tham số).</a:t>
                </a:r>
                <a:r>
                  <a:rPr lang="vi-VN" sz="2000">
                    <a:ea typeface="Malgun Gothic" panose="020B0503020000020004" pitchFamily="34" charset="-127"/>
                    <a:cs typeface="Times New Roman" panose="02020603050405020304" pitchFamily="18" charset="0"/>
                  </a:rPr>
                  <a:t> Toạ độ </a:t>
                </a:r>
                <a14:m>
                  <m:oMath xmlns:m="http://schemas.openxmlformats.org/officeDocument/2006/math">
                    <m:r>
                      <a:rPr lang="vi-VN" sz="2000" i="1" smtClean="0">
                        <a:latin typeface="Cambria Math" panose="02040503050406030204" pitchFamily="18" charset="0"/>
                        <a:ea typeface="Malgun Gothic" panose="020B0503020000020004" pitchFamily="34" charset="-127"/>
                        <a:cs typeface="Times New Roman" panose="02020603050405020304" pitchFamily="18" charset="0"/>
                      </a:rPr>
                      <m:t>(</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𝑥</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𝑦</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 ; </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𝑧</m:t>
                    </m:r>
                    <m:r>
                      <a:rPr lang="vi-VN" sz="2000" i="1" smtClean="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a typeface="Malgun Gothic" panose="020B0503020000020004" pitchFamily="34" charset="-127"/>
                    <a:cs typeface="Times New Roman" panose="02020603050405020304" pitchFamily="18" charset="0"/>
                  </a:rPr>
                  <a:t> </a:t>
                </a:r>
                <a:r>
                  <a:rPr lang="vi-VN" sz="2000">
                    <a:ea typeface="Malgun Gothic" panose="020B0503020000020004" pitchFamily="34" charset="-127"/>
                    <a:cs typeface="Times New Roman" panose="02020603050405020304" pitchFamily="18" charset="0"/>
                  </a:rPr>
                  <a:t>của điểm </a:t>
                </a:r>
                <a14:m>
                  <m:oMath xmlns:m="http://schemas.openxmlformats.org/officeDocument/2006/math">
                    <m:r>
                      <a:rPr lang="vi-VN" sz="2000" i="1" smtClean="0">
                        <a:latin typeface="Cambria Math" panose="02040503050406030204" pitchFamily="18" charset="0"/>
                        <a:ea typeface="Malgun Gothic" panose="020B0503020000020004" pitchFamily="34" charset="-127"/>
                        <a:cs typeface="Times New Roman" panose="02020603050405020304" pitchFamily="18" charset="0"/>
                      </a:rPr>
                      <m:t>𝑀</m:t>
                    </m:r>
                  </m:oMath>
                </a14:m>
                <a:r>
                  <a:rPr lang="vi-VN" sz="2000">
                    <a:ea typeface="Malgun Gothic" panose="020B0503020000020004" pitchFamily="34" charset="-127"/>
                    <a:cs typeface="Times New Roman" panose="02020603050405020304" pitchFamily="18" charset="0"/>
                  </a:rPr>
                  <a:t> (nằm trên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a:ea typeface="Malgun Gothic" panose="020B0503020000020004" pitchFamily="34" charset="-127"/>
                    <a:cs typeface="Times New Roman" panose="02020603050405020304" pitchFamily="18" charset="0"/>
                  </a:rPr>
                  <a:t>) có thoả mãn hệ phương trình</a:t>
                </a:r>
                <a:r>
                  <a:rPr lang="en-US" sz="2000">
                    <a:ea typeface="Malgun Gothic" panose="020B0503020000020004" pitchFamily="34" charset="-127"/>
                    <a:cs typeface="Times New Roman" panose="02020603050405020304" pitchFamily="18" charset="0"/>
                  </a:rPr>
                  <a:t> </a:t>
                </a:r>
              </a:p>
              <a:p>
                <a:pPr algn="just">
                  <a:lnSpc>
                    <a:spcPct val="150000"/>
                  </a:lnSpc>
                  <a:buClr>
                    <a:srgbClr val="C00000"/>
                  </a:buCl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7</m:t>
                          </m:r>
                        </m:den>
                      </m:f>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2000" i="1" kern="0">
                              <a:effectLst/>
                              <a:latin typeface="Cambria Math" panose="02040503050406030204" pitchFamily="18" charset="0"/>
                              <a:ea typeface="Malgun Gothic" panose="020B0503020000020004" pitchFamily="34" charset="-127"/>
                              <a:cs typeface="Times New Roman" panose="02020603050405020304" pitchFamily="18" charset="0"/>
                            </a:rPr>
                            <m:t>8</m:t>
                          </m:r>
                        </m:den>
                      </m:f>
                      <m:r>
                        <m:rPr>
                          <m:nor/>
                        </m:rPr>
                        <a:rPr lang="en-US" sz="2000" b="0" i="0" kern="0" smtClean="0">
                          <a:effectLst/>
                          <a:latin typeface="Cambria Math" panose="02040503050406030204" pitchFamily="18" charset="0"/>
                          <a:ea typeface="Malgun Gothic" panose="020B0503020000020004" pitchFamily="34" charset="-127"/>
                          <a:cs typeface="Times New Roman" panose="02020603050405020304" pitchFamily="18" charset="0"/>
                        </a:rPr>
                        <m:t> </m:t>
                      </m:r>
                      <m:r>
                        <m:rPr>
                          <m:nor/>
                        </m:rPr>
                        <a:rPr lang="vi-VN" sz="2000">
                          <a:ea typeface="Malgun Gothic" panose="020B0503020000020004" pitchFamily="34" charset="-127"/>
                          <a:cs typeface="Times New Roman" panose="02020603050405020304" pitchFamily="18" charset="0"/>
                        </a:rPr>
                        <m:t>hay</m:t>
                      </m:r>
                      <m:r>
                        <m:rPr>
                          <m:nor/>
                        </m:rPr>
                        <a:rPr lang="vi-VN" sz="2000">
                          <a:ea typeface="Malgun Gothic" panose="020B0503020000020004" pitchFamily="34" charset="-127"/>
                          <a:cs typeface="Times New Roman" panose="02020603050405020304" pitchFamily="18" charset="0"/>
                        </a:rPr>
                        <m:t> </m:t>
                      </m:r>
                      <m:r>
                        <m:rPr>
                          <m:nor/>
                        </m:rPr>
                        <a:rPr lang="vi-VN" sz="2000">
                          <a:ea typeface="Malgun Gothic" panose="020B0503020000020004" pitchFamily="34" charset="-127"/>
                          <a:cs typeface="Times New Roman" panose="02020603050405020304" pitchFamily="18" charset="0"/>
                        </a:rPr>
                        <m:t>kh</m:t>
                      </m:r>
                      <m:r>
                        <m:rPr>
                          <m:nor/>
                        </m:rPr>
                        <a:rPr lang="vi-VN" sz="2000">
                          <a:ea typeface="Malgun Gothic" panose="020B0503020000020004" pitchFamily="34" charset="-127"/>
                          <a:cs typeface="Times New Roman" panose="02020603050405020304" pitchFamily="18" charset="0"/>
                        </a:rPr>
                        <m:t>ô</m:t>
                      </m:r>
                      <m:r>
                        <m:rPr>
                          <m:nor/>
                        </m:rPr>
                        <a:rPr lang="vi-VN" sz="2000">
                          <a:ea typeface="Malgun Gothic" panose="020B0503020000020004" pitchFamily="34" charset="-127"/>
                          <a:cs typeface="Times New Roman" panose="02020603050405020304" pitchFamily="18" charset="0"/>
                        </a:rPr>
                        <m:t>n</m:t>
                      </m:r>
                      <m:r>
                        <m:rPr>
                          <m:nor/>
                        </m:rPr>
                        <a:rPr lang="en-US" sz="2000" b="0" i="0" smtClean="0">
                          <a:ea typeface="Malgun Gothic" panose="020B0503020000020004" pitchFamily="34" charset="-127"/>
                          <a:cs typeface="Times New Roman" panose="02020603050405020304" pitchFamily="18" charset="0"/>
                        </a:rPr>
                        <m:t>g</m:t>
                      </m:r>
                      <m:r>
                        <m:rPr>
                          <m:nor/>
                        </m:rPr>
                        <a:rPr lang="en-US" sz="2000" b="0" i="0" smtClean="0">
                          <a:ea typeface="Malgun Gothic" panose="020B0503020000020004" pitchFamily="34" charset="-127"/>
                          <a:cs typeface="Times New Roman" panose="02020603050405020304" pitchFamily="18" charset="0"/>
                        </a:rPr>
                        <m:t>?</m:t>
                      </m:r>
                    </m:oMath>
                  </m:oMathPara>
                </a14:m>
                <a:endParaRPr lang="en-US" sz="2000" kern="100">
                  <a:latin typeface="Arial" panose="020B0604020202020204" pitchFamily="34" charset="0"/>
                  <a:ea typeface="Aptos"/>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68182" y="903506"/>
                <a:ext cx="7879198" cy="3366306"/>
              </a:xfrm>
              <a:prstGeom prst="rect">
                <a:avLst/>
              </a:prstGeom>
              <a:blipFill>
                <a:blip r:embed="rId3"/>
                <a:stretch>
                  <a:fillRect l="-697" r="-851"/>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7071182" y="4557799"/>
            <a:ext cx="1476198" cy="292498"/>
          </a:xfrm>
          <a:prstGeom prst="rect">
            <a:avLst/>
          </a:prstGeom>
        </p:spPr>
      </p:pic>
    </p:spTree>
    <p:extLst>
      <p:ext uri="{BB962C8B-B14F-4D97-AF65-F5344CB8AC3E}">
        <p14:creationId xmlns:p14="http://schemas.microsoft.com/office/powerpoint/2010/main" val="387070877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1" name="Rectangle 10"/>
          <p:cNvSpPr/>
          <p:nvPr/>
        </p:nvSpPr>
        <p:spPr>
          <a:xfrm>
            <a:off x="364331" y="426834"/>
            <a:ext cx="92185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64331" y="551522"/>
                <a:ext cx="8486899" cy="4429867"/>
              </a:xfrm>
              <a:prstGeom prst="rect">
                <a:avLst/>
              </a:prstGeom>
            </p:spPr>
            <p:txBody>
              <a:bodyPr wrap="square">
                <a:spAutoFit/>
              </a:bodyPr>
              <a:lstStyle/>
              <a:p>
                <a:pPr>
                  <a:lnSpc>
                    <a:spcPct val="150000"/>
                  </a:lnSpc>
                </a:pPr>
                <a:r>
                  <a:rPr lang="en-US" sz="1900">
                    <a:latin typeface="+mj-lt"/>
                    <a:ea typeface="Malgun Gothic" panose="020B0503020000020004" pitchFamily="34" charset="-127"/>
                    <a:cs typeface="Times New Roman" panose="02020603050405020304" pitchFamily="18" charset="0"/>
                  </a:rPr>
                  <a:t>Vì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𝑀</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nên </a:t>
                </a:r>
                <a14:m>
                  <m:oMath xmlns:m="http://schemas.openxmlformats.org/officeDocument/2006/math">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e>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=4+7</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e>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=5+8</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e>
                        </m:eqArr>
                      </m:e>
                    </m:d>
                  </m:oMath>
                </a14:m>
                <a:endParaRPr lang="en-US" sz="1900">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900">
                          <a:ea typeface="Malgun Gothic" panose="020B0503020000020004" pitchFamily="34" charset="-127"/>
                          <a:cs typeface="Times New Roman" panose="02020603050405020304" pitchFamily="18" charset="0"/>
                        </a:rPr>
                        <m:t>Khi</m:t>
                      </m:r>
                      <m:r>
                        <m:rPr>
                          <m:nor/>
                        </m:rPr>
                        <a:rPr lang="en-US" sz="1900">
                          <a:ea typeface="Malgun Gothic" panose="020B0503020000020004" pitchFamily="34" charset="-127"/>
                          <a:cs typeface="Times New Roman" panose="02020603050405020304" pitchFamily="18" charset="0"/>
                        </a:rPr>
                        <m:t> đó</m:t>
                      </m:r>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7</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4+7</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7</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8</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5+8</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8</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oMath>
                  </m:oMathPara>
                </a14:m>
                <a:endParaRPr lang="en-US" sz="1900">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900">
                          <a:ea typeface="Malgun Gothic" panose="020B0503020000020004" pitchFamily="34" charset="-127"/>
                          <a:cs typeface="Times New Roman" panose="02020603050405020304" pitchFamily="18" charset="0"/>
                        </a:rPr>
                        <m:t>Suy</m:t>
                      </m:r>
                      <m:r>
                        <m:rPr>
                          <m:nor/>
                        </m:rPr>
                        <a:rPr lang="en-US" sz="1900">
                          <a:ea typeface="Malgun Gothic" panose="020B0503020000020004" pitchFamily="34" charset="-127"/>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ra</m:t>
                      </m:r>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7</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8</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oMath>
                  </m:oMathPara>
                </a14:m>
                <a:endParaRPr lang="en-US" sz="1900">
                  <a:latin typeface="+mj-lt"/>
                  <a:ea typeface="Calibri" panose="020F0502020204030204" pitchFamily="34" charset="0"/>
                  <a:cs typeface="Times New Roman" panose="02020603050405020304" pitchFamily="18" charset="0"/>
                </a:endParaRPr>
              </a:p>
              <a:p>
                <a:pPr algn="just">
                  <a:lnSpc>
                    <a:spcPct val="150000"/>
                  </a:lnSpc>
                </a:pPr>
                <a:r>
                  <a:rPr lang="en-US" sz="1900">
                    <a:effectLst/>
                    <a:latin typeface="+mj-lt"/>
                    <a:ea typeface="Malgun Gothic" panose="020B0503020000020004" pitchFamily="34" charset="-127"/>
                    <a:cs typeface="Times New Roman" panose="02020603050405020304" pitchFamily="18" charset="0"/>
                  </a:rPr>
                  <a:t>Vậy tọa độ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của điểm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𝑀</m:t>
                    </m:r>
                  </m:oMath>
                </a14:m>
                <a:r>
                  <a:rPr lang="en-US" sz="1900">
                    <a:effectLst/>
                    <a:latin typeface="+mj-lt"/>
                    <a:ea typeface="Malgun Gothic" panose="020B0503020000020004" pitchFamily="34" charset="-127"/>
                    <a:cs typeface="Times New Roman" panose="02020603050405020304" pitchFamily="18" charset="0"/>
                  </a:rPr>
                  <a:t> (nằm trên </a:t>
                </a:r>
                <a14:m>
                  <m:oMath xmlns:m="http://schemas.openxmlformats.org/officeDocument/2006/math">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j-lt"/>
                    <a:ea typeface="Malgun Gothic" panose="020B0503020000020004" pitchFamily="34" charset="-127"/>
                    <a:cs typeface="Times New Roman" panose="02020603050405020304" pitchFamily="18" charset="0"/>
                  </a:rPr>
                  <a:t>) thỏa mãn hệ phương trình:</a:t>
                </a:r>
                <a:endParaRPr lang="en-US" sz="1900">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7</m:t>
                          </m:r>
                        </m:den>
                      </m:f>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8</m:t>
                          </m:r>
                        </m:den>
                      </m:f>
                    </m:oMath>
                  </m:oMathPara>
                </a14:m>
                <a:endParaRPr lang="en-US" sz="190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4331" y="551522"/>
                <a:ext cx="8486899" cy="4429867"/>
              </a:xfrm>
              <a:prstGeom prst="rect">
                <a:avLst/>
              </a:prstGeom>
              <a:blipFill>
                <a:blip r:embed="rId3"/>
                <a:stretch>
                  <a:fillRect l="-718"/>
                </a:stretch>
              </a:blipFill>
            </p:spPr>
            <p:txBody>
              <a:bodyPr/>
              <a:lstStyle/>
              <a:p>
                <a:r>
                  <a:rPr lang="en-US">
                    <a:noFill/>
                  </a:rPr>
                  <a:t> </a:t>
                </a:r>
              </a:p>
            </p:txBody>
          </p:sp>
        </mc:Fallback>
      </mc:AlternateContent>
    </p:spTree>
    <p:extLst>
      <p:ext uri="{BB962C8B-B14F-4D97-AF65-F5344CB8AC3E}">
        <p14:creationId xmlns:p14="http://schemas.microsoft.com/office/powerpoint/2010/main" val="27181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3" name="Rectangle 2"/>
          <p:cNvSpPr/>
          <p:nvPr/>
        </p:nvSpPr>
        <p:spPr>
          <a:xfrm>
            <a:off x="564543" y="4461043"/>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0" name="Rectangle 9"/>
          <p:cNvSpPr/>
          <p:nvPr/>
        </p:nvSpPr>
        <p:spPr>
          <a:xfrm>
            <a:off x="460472" y="515058"/>
            <a:ext cx="2661306" cy="60016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143E63"/>
              </a:buClr>
              <a:buSzPts val="3000"/>
              <a:buFont typeface="Arial"/>
              <a:buNone/>
              <a:tabLst/>
              <a:defRPr/>
            </a:pPr>
            <a:r>
              <a:rPr kumimoji="0" lang="en-US" sz="3300" b="1" i="0" u="none" strike="noStrike" kern="0" cap="none" spc="0" normalizeH="0" baseline="0" noProof="0" dirty="0">
                <a:ln>
                  <a:noFill/>
                </a:ln>
                <a:solidFill>
                  <a:srgbClr val="A93886"/>
                </a:solidFill>
                <a:effectLst/>
                <a:uLnTx/>
                <a:uFillTx/>
                <a:latin typeface="Arial"/>
                <a:cs typeface="Arial"/>
                <a:sym typeface="Merriweather Sans"/>
              </a:rPr>
              <a:t>KHỞI ĐỘNG</a:t>
            </a:r>
          </a:p>
        </p:txBody>
      </p:sp>
      <p:pic>
        <p:nvPicPr>
          <p:cNvPr id="2" name="Picture 1"/>
          <p:cNvPicPr>
            <a:picLocks noChangeAspect="1"/>
          </p:cNvPicPr>
          <p:nvPr/>
        </p:nvPicPr>
        <p:blipFill>
          <a:blip r:embed="rId3"/>
          <a:stretch>
            <a:fillRect/>
          </a:stretch>
        </p:blipFill>
        <p:spPr>
          <a:xfrm>
            <a:off x="7911587" y="358794"/>
            <a:ext cx="739432" cy="863524"/>
          </a:xfrm>
          <a:prstGeom prst="rect">
            <a:avLst/>
          </a:prstGeom>
        </p:spPr>
      </p:pic>
      <p:grpSp>
        <p:nvGrpSpPr>
          <p:cNvPr id="13" name="Group 12"/>
          <p:cNvGrpSpPr/>
          <p:nvPr/>
        </p:nvGrpSpPr>
        <p:grpSpPr>
          <a:xfrm>
            <a:off x="460472" y="1323661"/>
            <a:ext cx="8262106" cy="3364459"/>
            <a:chOff x="492276" y="1299808"/>
            <a:chExt cx="8262106" cy="3364459"/>
          </a:xfrm>
        </p:grpSpPr>
        <p:pic>
          <p:nvPicPr>
            <p:cNvPr id="8" name="Picture 7"/>
            <p:cNvPicPr>
              <a:picLocks noChangeAspect="1"/>
            </p:cNvPicPr>
            <p:nvPr/>
          </p:nvPicPr>
          <p:blipFill>
            <a:blip r:embed="rId4"/>
            <a:stretch>
              <a:fillRect/>
            </a:stretch>
          </p:blipFill>
          <p:spPr>
            <a:xfrm>
              <a:off x="5245347" y="1427024"/>
              <a:ext cx="3509035" cy="2572482"/>
            </a:xfrm>
            <a:prstGeom prst="rect">
              <a:avLst/>
            </a:prstGeom>
          </p:spPr>
        </p:pic>
        <p:grpSp>
          <p:nvGrpSpPr>
            <p:cNvPr id="12" name="Group 11"/>
            <p:cNvGrpSpPr/>
            <p:nvPr/>
          </p:nvGrpSpPr>
          <p:grpSpPr>
            <a:xfrm>
              <a:off x="492276" y="1299808"/>
              <a:ext cx="8262106" cy="3364459"/>
              <a:chOff x="492276" y="1299808"/>
              <a:chExt cx="8262106" cy="3364459"/>
            </a:xfrm>
          </p:grpSpPr>
          <mc:AlternateContent xmlns:mc="http://schemas.openxmlformats.org/markup-compatibility/2006" xmlns:a14="http://schemas.microsoft.com/office/drawing/2010/main">
            <mc:Choice Requires="a14">
              <p:sp>
                <p:nvSpPr>
                  <p:cNvPr id="4" name="Rectangle 3"/>
                  <p:cNvSpPr/>
                  <p:nvPr/>
                </p:nvSpPr>
                <p:spPr>
                  <a:xfrm>
                    <a:off x="492276" y="1299808"/>
                    <a:ext cx="4628364" cy="1938992"/>
                  </a:xfrm>
                  <a:prstGeom prst="rect">
                    <a:avLst/>
                  </a:prstGeom>
                </p:spPr>
                <p:txBody>
                  <a:bodyPr wrap="square">
                    <a:spAutoFit/>
                  </a:bodyPr>
                  <a:lstStyle/>
                  <a:p>
                    <a:pPr algn="just">
                      <a:lnSpc>
                        <a:spcPct val="150000"/>
                      </a:lnSpc>
                      <a:spcBef>
                        <a:spcPts val="600"/>
                      </a:spcBef>
                      <a:spcAft>
                        <a:spcPts val="800"/>
                      </a:spcAft>
                    </a:pPr>
                    <a:r>
                      <a:rPr lang="en-US" sz="2000">
                        <a:latin typeface="+mn-lt"/>
                        <a:ea typeface="Calibri" panose="020F0502020204030204" pitchFamily="34" charset="0"/>
                      </a:rPr>
                      <a:t>Cầu Bãi Cháy nối Hòn Gai và Bãi Cháy (Quảng Ninh). Dây cáp của cầu gợi nên hình ảnh đường thẳng trong không gian với hệ tọa độ </a:t>
                    </a:r>
                    <a14:m>
                      <m:oMath xmlns:m="http://schemas.openxmlformats.org/officeDocument/2006/math">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kern="0">
                        <a:effectLst/>
                        <a:latin typeface="+mn-lt"/>
                        <a:ea typeface="Malgun Gothic" panose="020B0503020000020004" pitchFamily="34" charset="-127"/>
                      </a:rPr>
                      <a:t> (</a:t>
                    </a:r>
                    <a:r>
                      <a:rPr lang="en-US" sz="2000" i="1" kern="0">
                        <a:effectLst/>
                        <a:latin typeface="+mn-lt"/>
                        <a:ea typeface="Malgun Gothic" panose="020B0503020000020004" pitchFamily="34" charset="-127"/>
                      </a:rPr>
                      <a:t>Hình 22</a:t>
                    </a:r>
                    <a:r>
                      <a:rPr lang="en-US" sz="2000" kern="0">
                        <a:effectLst/>
                        <a:latin typeface="+mn-lt"/>
                        <a:ea typeface="Malgun Gothic" panose="020B0503020000020004" pitchFamily="34" charset="-127"/>
                      </a:rPr>
                      <a:t>).</a:t>
                    </a:r>
                  </a:p>
                </p:txBody>
              </p:sp>
            </mc:Choice>
            <mc:Fallback xmlns="">
              <p:sp>
                <p:nvSpPr>
                  <p:cNvPr id="4" name="Rectangle 3"/>
                  <p:cNvSpPr>
                    <a:spLocks noRot="1" noChangeAspect="1" noMove="1" noResize="1" noEditPoints="1" noAdjustHandles="1" noChangeArrowheads="1" noChangeShapeType="1" noTextEdit="1"/>
                  </p:cNvSpPr>
                  <p:nvPr/>
                </p:nvSpPr>
                <p:spPr>
                  <a:xfrm>
                    <a:off x="492276" y="1299808"/>
                    <a:ext cx="4628364" cy="1938992"/>
                  </a:xfrm>
                  <a:prstGeom prst="rect">
                    <a:avLst/>
                  </a:prstGeom>
                  <a:blipFill>
                    <a:blip r:embed="rId5"/>
                    <a:stretch>
                      <a:fillRect l="-1449" r="-1318"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2276" y="3213380"/>
                    <a:ext cx="4628364" cy="1015663"/>
                  </a:xfrm>
                  <a:prstGeom prst="rect">
                    <a:avLst/>
                  </a:prstGeom>
                </p:spPr>
                <p:txBody>
                  <a:bodyPr wrap="square">
                    <a:spAutoFit/>
                  </a:bodyPr>
                  <a:lstStyle/>
                  <a:p>
                    <a:pPr lvl="0" algn="just">
                      <a:lnSpc>
                        <a:spcPct val="150000"/>
                      </a:lnSpc>
                      <a:spcBef>
                        <a:spcPts val="300"/>
                      </a:spcBef>
                      <a:spcAft>
                        <a:spcPts val="300"/>
                      </a:spcAft>
                    </a:pPr>
                    <a:r>
                      <a:rPr lang="en-US" sz="2000">
                        <a:ea typeface="Calibri" panose="020F0502020204030204" pitchFamily="34" charset="0"/>
                        <a:cs typeface="Times New Roman" panose="02020603050405020304" pitchFamily="18" charset="0"/>
                      </a:rPr>
                      <a:t>Trong hệ tọa độ </a:t>
                    </a:r>
                    <a14:m>
                      <m:oMath xmlns:m="http://schemas.openxmlformats.org/officeDocument/2006/math">
                        <m:r>
                          <a:rPr lang="nl-NL" sz="2000" i="1">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a:ea typeface="Malgun Gothic" panose="020B0503020000020004" pitchFamily="34" charset="-127"/>
                        <a:cs typeface="Times New Roman" panose="02020603050405020304" pitchFamily="18" charset="0"/>
                      </a:rPr>
                      <a:t>, phương trình của đường thẳng là gì? </a:t>
                    </a:r>
                    <a:endParaRPr lang="en-US" sz="200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92276" y="3213380"/>
                    <a:ext cx="4628364" cy="1015663"/>
                  </a:xfrm>
                  <a:prstGeom prst="rect">
                    <a:avLst/>
                  </a:prstGeom>
                  <a:blipFill>
                    <a:blip r:embed="rId6"/>
                    <a:stretch>
                      <a:fillRect l="-1449" r="-1318" b="-4192"/>
                    </a:stretch>
                  </a:blipFill>
                </p:spPr>
                <p:txBody>
                  <a:bodyPr/>
                  <a:lstStyle/>
                  <a:p>
                    <a:r>
                      <a:rPr lang="en-US">
                        <a:noFill/>
                      </a:rPr>
                      <a:t> </a:t>
                    </a:r>
                  </a:p>
                </p:txBody>
              </p:sp>
            </mc:Fallback>
          </mc:AlternateContent>
          <p:sp>
            <p:nvSpPr>
              <p:cNvPr id="11" name="Rectangle 10"/>
              <p:cNvSpPr/>
              <p:nvPr/>
            </p:nvSpPr>
            <p:spPr>
              <a:xfrm>
                <a:off x="492276" y="4264157"/>
                <a:ext cx="8262106" cy="400110"/>
              </a:xfrm>
              <a:prstGeom prst="rect">
                <a:avLst/>
              </a:prstGeom>
            </p:spPr>
            <p:txBody>
              <a:bodyPr wrap="square">
                <a:spAutoFit/>
              </a:bodyPr>
              <a:lstStyle/>
              <a:p>
                <a:pPr lvl="0" algn="just">
                  <a:spcBef>
                    <a:spcPts val="300"/>
                  </a:spcBef>
                  <a:spcAft>
                    <a:spcPts val="300"/>
                  </a:spcAft>
                </a:pPr>
                <a:r>
                  <a:rPr lang="en-US" sz="2000">
                    <a:ea typeface="Malgun Gothic" panose="020B0503020000020004" pitchFamily="34" charset="-127"/>
                    <a:cs typeface="Times New Roman" panose="02020603050405020304" pitchFamily="18" charset="0"/>
                  </a:rPr>
                  <a:t>Làm thế nào để lập được phương trình đường thẳng?</a:t>
                </a:r>
                <a:endParaRPr lang="en-US" sz="200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0236333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12" name="Rounded Rectangle 11"/>
          <p:cNvSpPr/>
          <p:nvPr/>
        </p:nvSpPr>
        <p:spPr>
          <a:xfrm>
            <a:off x="747422" y="508884"/>
            <a:ext cx="7657106" cy="3570136"/>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1231937" y="1645064"/>
                <a:ext cx="6728245" cy="2018886"/>
              </a:xfrm>
              <a:prstGeom prst="rect">
                <a:avLst/>
              </a:prstGeom>
            </p:spPr>
            <p:txBody>
              <a:bodyPr wrap="square">
                <a:spAutoFit/>
              </a:bodyPr>
              <a:lstStyle/>
              <a:p>
                <a:pPr algn="just">
                  <a:lnSpc>
                    <a:spcPct val="150000"/>
                  </a:lnSpc>
                  <a:tabLst>
                    <a:tab pos="2962910" algn="l"/>
                  </a:tabLst>
                </a:pPr>
                <a14:m>
                  <m:oMathPara xmlns:m="http://schemas.openxmlformats.org/officeDocument/2006/math">
                    <m:oMathParaPr>
                      <m:jc m:val="left"/>
                    </m:oMathParaPr>
                    <m:oMath xmlns:m="http://schemas.openxmlformats.org/officeDocument/2006/math">
                      <m:r>
                        <m:rPr>
                          <m:nor/>
                        </m:rPr>
                        <a:rPr lang="en-US" sz="2000" smtClean="0">
                          <a:ea typeface="Calibri" panose="020F0502020204030204" pitchFamily="34" charset="0"/>
                          <a:cs typeface="Times New Roman" panose="02020603050405020304" pitchFamily="18" charset="0"/>
                        </a:rPr>
                        <m:t>N</m:t>
                      </m:r>
                      <m:r>
                        <m:rPr>
                          <m:nor/>
                        </m:rPr>
                        <a:rPr lang="en-US" sz="2000" smtClean="0">
                          <a:ea typeface="Calibri" panose="020F0502020204030204" pitchFamily="34" charset="0"/>
                          <a:cs typeface="Times New Roman" panose="02020603050405020304" pitchFamily="18" charset="0"/>
                        </a:rPr>
                        <m:t>ế</m:t>
                      </m:r>
                      <m:r>
                        <m:rPr>
                          <m:nor/>
                        </m:rPr>
                        <a:rPr lang="en-US" sz="2000" smtClean="0">
                          <a:ea typeface="Calibri" panose="020F0502020204030204" pitchFamily="34" charset="0"/>
                          <a:cs typeface="Times New Roman" panose="02020603050405020304" pitchFamily="18" charset="0"/>
                        </a:rPr>
                        <m:t>u</m:t>
                      </m:r>
                      <m:r>
                        <m:rPr>
                          <m:nor/>
                        </m:rPr>
                        <a:rPr lang="en-US" sz="2000" smtClean="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𝑎𝑏𝑐</m:t>
                      </m:r>
                      <m:r>
                        <a:rPr lang="en-US" sz="2000" i="1">
                          <a:latin typeface="Cambria Math" panose="02040503050406030204" pitchFamily="18" charset="0"/>
                          <a:ea typeface="Calibri" panose="020F0502020204030204" pitchFamily="34" charset="0"/>
                          <a:cs typeface="Times New Roman" panose="02020603050405020304" pitchFamily="18" charset="0"/>
                        </a:rPr>
                        <m:t>≠0</m:t>
                      </m:r>
                      <m:r>
                        <m:rPr>
                          <m:nor/>
                        </m:rPr>
                        <a:rPr lang="en-US" sz="2000">
                          <a:ea typeface="Malgun Gothic" panose="020B0503020000020004" pitchFamily="34" charset="-127"/>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th</m:t>
                      </m:r>
                      <m:r>
                        <m:rPr>
                          <m:nor/>
                        </m:rPr>
                        <a:rPr lang="en-US" sz="2000">
                          <a:ea typeface="Malgun Gothic" panose="020B0503020000020004" pitchFamily="34" charset="-127"/>
                          <a:cs typeface="Times New Roman" panose="02020603050405020304" pitchFamily="18" charset="0"/>
                        </a:rPr>
                        <m:t>ì </m:t>
                      </m:r>
                      <m:r>
                        <m:rPr>
                          <m:nor/>
                        </m:rPr>
                        <a:rPr lang="en-US" sz="2000">
                          <a:ea typeface="Malgun Gothic" panose="020B0503020000020004" pitchFamily="34" charset="-127"/>
                          <a:cs typeface="Times New Roman" panose="02020603050405020304" pitchFamily="18" charset="0"/>
                        </a:rPr>
                        <m:t>h</m:t>
                      </m:r>
                      <m:r>
                        <m:rPr>
                          <m:nor/>
                        </m:rPr>
                        <a:rPr lang="en-US" sz="2000">
                          <a:ea typeface="Malgun Gothic" panose="020B0503020000020004" pitchFamily="34" charset="-127"/>
                          <a:cs typeface="Times New Roman" panose="02020603050405020304" pitchFamily="18" charset="0"/>
                        </a:rPr>
                        <m:t>ệ </m:t>
                      </m:r>
                      <m:r>
                        <m:rPr>
                          <m:nor/>
                        </m:rPr>
                        <a:rPr lang="en-US" sz="2000">
                          <a:ea typeface="Malgun Gothic" panose="020B0503020000020004" pitchFamily="34" charset="-127"/>
                          <a:cs typeface="Times New Roman" panose="02020603050405020304" pitchFamily="18" charset="0"/>
                        </a:rPr>
                        <m:t>ph</m:t>
                      </m:r>
                      <m:r>
                        <m:rPr>
                          <m:nor/>
                        </m:rPr>
                        <a:rPr lang="en-US" sz="2000">
                          <a:ea typeface="Malgun Gothic" panose="020B0503020000020004" pitchFamily="34" charset="-127"/>
                          <a:cs typeface="Times New Roman" panose="02020603050405020304" pitchFamily="18" charset="0"/>
                        </a:rPr>
                        <m:t>ươ</m:t>
                      </m:r>
                      <m:r>
                        <m:rPr>
                          <m:nor/>
                        </m:rPr>
                        <a:rPr lang="en-US" sz="2000">
                          <a:ea typeface="Malgun Gothic" panose="020B0503020000020004" pitchFamily="34" charset="-127"/>
                          <a:cs typeface="Times New Roman" panose="02020603050405020304" pitchFamily="18" charset="0"/>
                        </a:rPr>
                        <m:t>ng</m:t>
                      </m:r>
                      <m:r>
                        <m:rPr>
                          <m:nor/>
                        </m:rPr>
                        <a:rPr lang="en-US" sz="2000">
                          <a:ea typeface="Malgun Gothic" panose="020B0503020000020004" pitchFamily="34" charset="-127"/>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tr</m:t>
                      </m:r>
                      <m:r>
                        <m:rPr>
                          <m:nor/>
                        </m:rPr>
                        <a:rPr lang="en-US" sz="2000">
                          <a:ea typeface="Malgun Gothic" panose="020B0503020000020004" pitchFamily="34" charset="-127"/>
                          <a:cs typeface="Times New Roman" panose="02020603050405020304" pitchFamily="18" charset="0"/>
                        </a:rPr>
                        <m:t>ì</m:t>
                      </m:r>
                      <m:r>
                        <m:rPr>
                          <m:nor/>
                        </m:rPr>
                        <a:rPr lang="en-US" sz="2000">
                          <a:ea typeface="Malgun Gothic" panose="020B0503020000020004" pitchFamily="34" charset="-127"/>
                          <a:cs typeface="Times New Roman" panose="02020603050405020304" pitchFamily="18" charset="0"/>
                        </a:rPr>
                        <m:t>nh</m:t>
                      </m:r>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num>
                        <m:den>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den>
                      </m:f>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num>
                        <m:den>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den>
                      </m:f>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num>
                        <m:den>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den>
                      </m:f>
                    </m:oMath>
                  </m:oMathPara>
                </a14:m>
                <a:endParaRPr lang="en-US" sz="2000">
                  <a:effectLst/>
                  <a:latin typeface="+mn-lt"/>
                  <a:ea typeface="Malgun Gothic" panose="020B0503020000020004" pitchFamily="34" charset="-127"/>
                  <a:cs typeface="Times New Roman" panose="02020603050405020304" pitchFamily="18" charset="0"/>
                </a:endParaRPr>
              </a:p>
              <a:p>
                <a:pPr algn="just">
                  <a:lnSpc>
                    <a:spcPct val="200000"/>
                  </a:lnSpc>
                  <a:tabLst>
                    <a:tab pos="2962910" algn="l"/>
                  </a:tabLst>
                </a:pPr>
                <a:r>
                  <a:rPr lang="en-US" sz="2000">
                    <a:effectLst/>
                    <a:latin typeface="+mn-lt"/>
                    <a:ea typeface="Malgun Gothic" panose="020B0503020000020004" pitchFamily="34" charset="-127"/>
                    <a:cs typeface="Times New Roman" panose="02020603050405020304" pitchFamily="18" charset="0"/>
                  </a:rPr>
                  <a:t>được gọi là phương trình chính tắc của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đi qua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và có vectơ chỉ phương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31937" y="1645064"/>
                <a:ext cx="6728245" cy="2018886"/>
              </a:xfrm>
              <a:prstGeom prst="rect">
                <a:avLst/>
              </a:prstGeom>
              <a:blipFill>
                <a:blip r:embed="rId3"/>
                <a:stretch>
                  <a:fillRect l="-906" r="-996" b="-4532"/>
                </a:stretch>
              </a:blipFill>
            </p:spPr>
            <p:txBody>
              <a:bodyPr/>
              <a:lstStyle/>
              <a:p>
                <a:r>
                  <a:rPr lang="en-US">
                    <a:noFill/>
                  </a:rPr>
                  <a:t> </a:t>
                </a:r>
              </a:p>
            </p:txBody>
          </p:sp>
        </mc:Fallback>
      </mc:AlternateContent>
      <p:sp>
        <p:nvSpPr>
          <p:cNvPr id="16" name="Rectangle 15"/>
          <p:cNvSpPr/>
          <p:nvPr/>
        </p:nvSpPr>
        <p:spPr>
          <a:xfrm>
            <a:off x="3531504" y="764195"/>
            <a:ext cx="2129109"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p:grpSp>
        <p:nvGrpSpPr>
          <p:cNvPr id="13" name="Group 12"/>
          <p:cNvGrpSpPr/>
          <p:nvPr/>
        </p:nvGrpSpPr>
        <p:grpSpPr>
          <a:xfrm>
            <a:off x="890961" y="4642387"/>
            <a:ext cx="7410201" cy="96576"/>
            <a:chOff x="604298" y="4937385"/>
            <a:chExt cx="8111159" cy="157307"/>
          </a:xfrm>
        </p:grpSpPr>
        <p:cxnSp>
          <p:nvCxnSpPr>
            <p:cNvPr id="14" name="Straight Connector 13"/>
            <p:cNvCxnSpPr/>
            <p:nvPr/>
          </p:nvCxnSpPr>
          <p:spPr>
            <a:xfrm flipH="1" flipV="1">
              <a:off x="604299" y="493738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4298" y="509241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4"/>
          <a:stretch>
            <a:fillRect/>
          </a:stretch>
        </p:blipFill>
        <p:spPr>
          <a:xfrm rot="12406869">
            <a:off x="7511582" y="413084"/>
            <a:ext cx="897199" cy="849382"/>
          </a:xfrm>
          <a:prstGeom prst="rect">
            <a:avLst/>
          </a:prstGeom>
        </p:spPr>
      </p:pic>
    </p:spTree>
    <p:extLst>
      <p:ext uri="{BB962C8B-B14F-4D97-AF65-F5344CB8AC3E}">
        <p14:creationId xmlns:p14="http://schemas.microsoft.com/office/powerpoint/2010/main" val="412215212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8" name="Rectangle 7"/>
          <p:cNvSpPr/>
          <p:nvPr/>
        </p:nvSpPr>
        <p:spPr>
          <a:xfrm>
            <a:off x="4122502" y="1647855"/>
            <a:ext cx="92185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10" name="Picture 9"/>
          <p:cNvPicPr>
            <a:picLocks noChangeAspect="1"/>
          </p:cNvPicPr>
          <p:nvPr/>
        </p:nvPicPr>
        <p:blipFill>
          <a:blip r:embed="rId3"/>
          <a:stretch>
            <a:fillRect/>
          </a:stretch>
        </p:blipFill>
        <p:spPr>
          <a:xfrm rot="18152100">
            <a:off x="7931967" y="3303720"/>
            <a:ext cx="1801362" cy="180453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88396" y="298508"/>
                <a:ext cx="7990066" cy="1066382"/>
              </a:xfrm>
              <a:prstGeom prst="rect">
                <a:avLst/>
              </a:prstGeom>
            </p:spPr>
            <p:txBody>
              <a:bodyPr wrap="square">
                <a:spAutoFit/>
              </a:bodyPr>
              <a:lstStyle/>
              <a:p>
                <a:pPr lvl="0" algn="just">
                  <a:lnSpc>
                    <a:spcPct val="170000"/>
                  </a:lnSpc>
                </a:pPr>
                <a:r>
                  <a:rPr kumimoji="0" lang="vi-VN" sz="2000" b="1" i="0" u="none" strike="noStrike" kern="0" cap="none" spc="0" normalizeH="0" baseline="0" noProof="0">
                    <a:ln>
                      <a:noFill/>
                    </a:ln>
                    <a:solidFill>
                      <a:srgbClr val="C00000"/>
                    </a:solidFill>
                    <a:effectLst/>
                    <a:uLnTx/>
                    <a:uFillTx/>
                    <a:sym typeface="Arial"/>
                  </a:rPr>
                  <a:t>Ví dụ </a:t>
                </a:r>
                <a:r>
                  <a:rPr kumimoji="0" lang="en-US" sz="2000" b="1" i="0" u="none" strike="noStrike" kern="0" cap="none" spc="0" normalizeH="0" baseline="0" noProof="0">
                    <a:ln>
                      <a:noFill/>
                    </a:ln>
                    <a:solidFill>
                      <a:srgbClr val="C00000"/>
                    </a:solidFill>
                    <a:effectLst/>
                    <a:uLnTx/>
                    <a:uFillTx/>
                    <a:sym typeface="Arial"/>
                  </a:rPr>
                  <a:t>3</a:t>
                </a:r>
                <a:r>
                  <a:rPr kumimoji="0" lang="vi-VN" sz="2000" b="1" i="0" u="none" strike="noStrike" kern="0" cap="none" spc="0" normalizeH="0" baseline="0" noProof="0">
                    <a:ln>
                      <a:noFill/>
                    </a:ln>
                    <a:solidFill>
                      <a:srgbClr val="C00000"/>
                    </a:solidFill>
                    <a:effectLst/>
                    <a:uLnTx/>
                    <a:uFillTx/>
                    <a:sym typeface="Arial"/>
                  </a:rPr>
                  <a:t>. </a:t>
                </a:r>
                <a:r>
                  <a:rPr lang="vi-VN" sz="2000"/>
                  <a:t>Viết phương trình chính tắc của đường thẳng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en-US" sz="2000"/>
                  <a:t> </a:t>
                </a:r>
                <a:r>
                  <a:rPr lang="vi-VN" sz="2000"/>
                  <a:t>đi qua điểm </a:t>
                </a:r>
                <a14:m>
                  <m:oMath xmlns:m="http://schemas.openxmlformats.org/officeDocument/2006/math">
                    <m:r>
                      <a:rPr lang="vi-VN" sz="2000" i="1" smtClean="0">
                        <a:latin typeface="Cambria Math" panose="02040503050406030204" pitchFamily="18" charset="0"/>
                      </a:rPr>
                      <m:t>𝐴</m:t>
                    </m:r>
                    <m:r>
                      <a:rPr lang="vi-VN" sz="2000" i="1" smtClean="0">
                        <a:latin typeface="Cambria Math" panose="02040503050406030204" pitchFamily="18" charset="0"/>
                      </a:rPr>
                      <m:t>(1 ; 3; 6)</m:t>
                    </m:r>
                  </m:oMath>
                </a14:m>
                <a:r>
                  <a:rPr lang="en-US" sz="2000"/>
                  <a:t> </a:t>
                </a:r>
                <a:r>
                  <a:rPr lang="vi-VN" sz="2000"/>
                  <a:t>và có vectơ chỉ phương</a:t>
                </a:r>
                <a14:m>
                  <m:oMath xmlns:m="http://schemas.openxmlformats.org/officeDocument/2006/math">
                    <m:r>
                      <a:rPr lang="vi-VN" sz="2000" i="1" smtClean="0">
                        <a:latin typeface="Cambria Math" panose="02040503050406030204" pitchFamily="18" charset="0"/>
                      </a:rPr>
                      <m:t> </m:t>
                    </m:r>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𝑢</m:t>
                        </m:r>
                      </m:e>
                    </m:acc>
                    <m:r>
                      <a:rPr lang="vi-VN" sz="2000" i="1">
                        <a:latin typeface="Cambria Math" panose="02040503050406030204" pitchFamily="18" charset="0"/>
                      </a:rPr>
                      <m:t>=(9 ; 2 ;13).</m:t>
                    </m:r>
                  </m:oMath>
                </a14:m>
                <a:endParaRPr kumimoji="0" lang="en-US" sz="2000" b="0" i="0" u="none" strike="noStrike" kern="0" cap="none" spc="0" normalizeH="0" baseline="0" noProof="0">
                  <a:ln>
                    <a:noFill/>
                  </a:ln>
                  <a:solidFill>
                    <a:srgbClr val="000000"/>
                  </a:solidFill>
                  <a:effectLst/>
                  <a:uLnTx/>
                  <a:uFillTx/>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88396" y="298508"/>
                <a:ext cx="7990066" cy="1066382"/>
              </a:xfrm>
              <a:prstGeom prst="rect">
                <a:avLst/>
              </a:prstGeom>
              <a:blipFill>
                <a:blip r:embed="rId4"/>
                <a:stretch>
                  <a:fillRect l="-840" r="-763" b="-9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88396" y="2346833"/>
                <a:ext cx="7990066" cy="2121799"/>
              </a:xfrm>
              <a:prstGeom prst="rect">
                <a:avLst/>
              </a:prstGeom>
            </p:spPr>
            <p:txBody>
              <a:bodyPr wrap="square">
                <a:spAutoFit/>
              </a:bodyPr>
              <a:lstStyle/>
              <a:p>
                <a:pPr algn="just">
                  <a:lnSpc>
                    <a:spcPct val="170000"/>
                  </a:lnSpc>
                </a:pPr>
                <a:r>
                  <a:rPr lang="vi-VN" sz="2000"/>
                  <a:t>Phương trình chính tắc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a:t>
                </a:r>
                <a:r>
                  <a:rPr lang="en-US" sz="2000"/>
                  <a:t> </a:t>
                </a:r>
                <a14:m>
                  <m:oMath xmlns:m="http://schemas.openxmlformats.org/officeDocument/2006/math">
                    <m:r>
                      <a:rPr lang="vi-VN" sz="2000" i="1">
                        <a:latin typeface="Cambria Math" panose="02040503050406030204" pitchFamily="18" charset="0"/>
                      </a:rPr>
                      <m:t>𝐴</m:t>
                    </m:r>
                    <m:r>
                      <a:rPr lang="vi-VN" sz="2000" i="1">
                        <a:latin typeface="Cambria Math" panose="02040503050406030204" pitchFamily="18" charset="0"/>
                      </a:rPr>
                      <m:t>(1 ; 3; 6)</m:t>
                    </m:r>
                  </m:oMath>
                </a14:m>
                <a:r>
                  <a:rPr lang="en-US" sz="2000"/>
                  <a:t> </a:t>
                </a:r>
                <a:r>
                  <a:rPr lang="vi-VN" sz="2000"/>
                  <a:t>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r>
                      <a:rPr lang="vi-VN" sz="2000" i="1">
                        <a:latin typeface="Cambria Math" panose="02040503050406030204" pitchFamily="18" charset="0"/>
                      </a:rPr>
                      <m:t>=(9 ; 2 ;13)</m:t>
                    </m:r>
                  </m:oMath>
                </a14:m>
                <a:r>
                  <a:rPr lang="en-US" sz="2000"/>
                  <a:t> </a:t>
                </a:r>
                <a:r>
                  <a:rPr lang="vi-VN" sz="2000"/>
                  <a:t>là:</a:t>
                </a:r>
                <a:endParaRPr lang="en-US" sz="2000"/>
              </a:p>
              <a:p>
                <a:pPr algn="just">
                  <a:lnSpc>
                    <a:spcPct val="17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9</m:t>
                          </m:r>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latin typeface="Cambria Math" panose="02040503050406030204" pitchFamily="18" charset="0"/>
                              <a:ea typeface="Malgun Gothic" panose="020B0503020000020004" pitchFamily="34" charset="-127"/>
                              <a:cs typeface="Times New Roman" panose="02020603050405020304" pitchFamily="18" charset="0"/>
                            </a:rPr>
                            <m:t>−3</m:t>
                          </m:r>
                        </m:num>
                        <m:den>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latin typeface="Cambria Math" panose="02040503050406030204" pitchFamily="18" charset="0"/>
                              <a:ea typeface="Malgun Gothic" panose="020B0503020000020004" pitchFamily="34" charset="-127"/>
                              <a:cs typeface="Times New Roman" panose="02020603050405020304" pitchFamily="18" charset="0"/>
                            </a:rPr>
                            <m:t>−6</m:t>
                          </m:r>
                        </m:num>
                        <m:den>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13</m:t>
                          </m:r>
                        </m:den>
                      </m:f>
                    </m:oMath>
                  </m:oMathPara>
                </a14:m>
                <a:endParaRPr lang="en-US" sz="2000"/>
              </a:p>
            </p:txBody>
          </p:sp>
        </mc:Choice>
        <mc:Fallback xmlns="">
          <p:sp>
            <p:nvSpPr>
              <p:cNvPr id="13" name="Rectangle 12"/>
              <p:cNvSpPr>
                <a:spLocks noRot="1" noChangeAspect="1" noMove="1" noResize="1" noEditPoints="1" noAdjustHandles="1" noChangeArrowheads="1" noChangeShapeType="1" noTextEdit="1"/>
              </p:cNvSpPr>
              <p:nvPr/>
            </p:nvSpPr>
            <p:spPr>
              <a:xfrm>
                <a:off x="588396" y="2346833"/>
                <a:ext cx="7990066" cy="2121799"/>
              </a:xfrm>
              <a:prstGeom prst="rect">
                <a:avLst/>
              </a:prstGeom>
              <a:blipFill>
                <a:blip r:embed="rId5"/>
                <a:stretch>
                  <a:fillRect l="-840" r="-382"/>
                </a:stretch>
              </a:blipFill>
            </p:spPr>
            <p:txBody>
              <a:bodyPr/>
              <a:lstStyle/>
              <a:p>
                <a:r>
                  <a:rPr lang="en-US">
                    <a:noFill/>
                  </a:rPr>
                  <a:t> </a:t>
                </a:r>
              </a:p>
            </p:txBody>
          </p:sp>
        </mc:Fallback>
      </mc:AlternateContent>
    </p:spTree>
    <p:extLst>
      <p:ext uri="{BB962C8B-B14F-4D97-AF65-F5344CB8AC3E}">
        <p14:creationId xmlns:p14="http://schemas.microsoft.com/office/powerpoint/2010/main" val="69645614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46" name="Rectangle 45"/>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grpSp>
        <p:nvGrpSpPr>
          <p:cNvPr id="2" name="Group 1"/>
          <p:cNvGrpSpPr/>
          <p:nvPr/>
        </p:nvGrpSpPr>
        <p:grpSpPr>
          <a:xfrm>
            <a:off x="473103" y="570931"/>
            <a:ext cx="8221649" cy="2779899"/>
            <a:chOff x="348633" y="570929"/>
            <a:chExt cx="8221649" cy="2779899"/>
          </a:xfrm>
        </p:grpSpPr>
        <mc:AlternateContent xmlns:mc="http://schemas.openxmlformats.org/markup-compatibility/2006" xmlns:a14="http://schemas.microsoft.com/office/drawing/2010/main">
          <mc:Choice Requires="a14">
            <p:sp>
              <p:nvSpPr>
                <p:cNvPr id="9" name="Rectangle 8"/>
                <p:cNvSpPr/>
                <p:nvPr/>
              </p:nvSpPr>
              <p:spPr>
                <a:xfrm>
                  <a:off x="348633" y="1632665"/>
                  <a:ext cx="8221649" cy="1718163"/>
                </a:xfrm>
                <a:prstGeom prst="rect">
                  <a:avLst/>
                </a:prstGeom>
              </p:spPr>
              <p:txBody>
                <a:bodyPr wrap="square">
                  <a:spAutoFit/>
                </a:bodyPr>
                <a:lstStyle/>
                <a:p>
                  <a:pPr lvl="0" algn="just">
                    <a:lnSpc>
                      <a:spcPct val="120000"/>
                    </a:lnSpc>
                  </a:pPr>
                  <a:r>
                    <a:rPr lang="vi-VN" sz="2100">
                      <a:latin typeface="Arial" panose="020B0604020202020204" pitchFamily="34" charset="0"/>
                      <a:ea typeface="Malgun Gothic" panose="020B0503020000020004" pitchFamily="34" charset="-127"/>
                      <a:cs typeface="Times New Roman" panose="02020603050405020304" pitchFamily="18" charset="0"/>
                    </a:rPr>
                    <a:t>Viết phương trình chính</a:t>
                  </a:r>
                  <a:r>
                    <a:rPr lang="en-US" sz="2100">
                      <a:latin typeface="Arial" panose="020B0604020202020204" pitchFamily="34" charset="0"/>
                      <a:ea typeface="Malgun Gothic" panose="020B0503020000020004" pitchFamily="34" charset="-127"/>
                      <a:cs typeface="Times New Roman" panose="02020603050405020304" pitchFamily="18" charset="0"/>
                    </a:rPr>
                    <a:t> </a:t>
                  </a:r>
                  <a:r>
                    <a:rPr lang="vi-VN" sz="2100">
                      <a:latin typeface="Arial" panose="020B0604020202020204" pitchFamily="34" charset="0"/>
                      <a:ea typeface="Malgun Gothic" panose="020B0503020000020004" pitchFamily="34" charset="-127"/>
                      <a:cs typeface="Times New Roman" panose="02020603050405020304" pitchFamily="18" charset="0"/>
                    </a:rPr>
                    <a:t>tắc của đường thẳng </a:t>
                  </a:r>
                  <a14:m>
                    <m:oMath xmlns:m="http://schemas.openxmlformats.org/officeDocument/2006/math">
                      <m:r>
                        <a:rPr lang="vi-VN" sz="2100" i="1">
                          <a:latin typeface="Cambria Math" panose="02040503050406030204" pitchFamily="18" charset="0"/>
                          <a:ea typeface="Cambria Math" panose="02040503050406030204" pitchFamily="18" charset="0"/>
                        </a:rPr>
                        <m:t>∆</m:t>
                      </m:r>
                    </m:oMath>
                  </a14:m>
                  <a:r>
                    <a:rPr lang="vi-VN" sz="2100">
                      <a:latin typeface="Arial" panose="020B0604020202020204" pitchFamily="34" charset="0"/>
                      <a:ea typeface="Malgun Gothic" panose="020B0503020000020004" pitchFamily="34" charset="-127"/>
                      <a:cs typeface="Times New Roman" panose="02020603050405020304" pitchFamily="18" charset="0"/>
                    </a:rPr>
                    <a:t>, biết</a:t>
                  </a:r>
                  <a:r>
                    <a:rPr lang="en-US" sz="2100">
                      <a:latin typeface="Arial" panose="020B0604020202020204" pitchFamily="34" charset="0"/>
                      <a:ea typeface="Malgun Gothic" panose="020B0503020000020004" pitchFamily="34" charset="-127"/>
                      <a:cs typeface="Times New Roman" panose="02020603050405020304" pitchFamily="18" charset="0"/>
                    </a:rPr>
                    <a:t> </a:t>
                  </a:r>
                  <a:r>
                    <a:rPr lang="vi-VN" sz="2100">
                      <a:latin typeface="Arial" panose="020B0604020202020204" pitchFamily="34" charset="0"/>
                      <a:ea typeface="Malgun Gothic" panose="020B0503020000020004" pitchFamily="34" charset="-127"/>
                      <a:cs typeface="Times New Roman" panose="02020603050405020304" pitchFamily="18" charset="0"/>
                    </a:rPr>
                    <a:t>phương trình tham số của</a:t>
                  </a:r>
                  <a:r>
                    <a:rPr lang="en-US" sz="2100">
                      <a:latin typeface="Arial" panose="020B0604020202020204" pitchFamily="34" charset="0"/>
                      <a:ea typeface="Malgun Gothic" panose="020B0503020000020004" pitchFamily="34" charset="-127"/>
                      <a:cs typeface="Times New Roman" panose="02020603050405020304" pitchFamily="18" charset="0"/>
                    </a:rPr>
                    <a:t> </a:t>
                  </a:r>
                  <a14:m>
                    <m:oMath xmlns:m="http://schemas.openxmlformats.org/officeDocument/2006/math">
                      <m:r>
                        <a:rPr lang="vi-VN" sz="2100" i="1">
                          <a:latin typeface="Cambria Math" panose="02040503050406030204" pitchFamily="18" charset="0"/>
                          <a:ea typeface="Cambria Math" panose="02040503050406030204" pitchFamily="18" charset="0"/>
                        </a:rPr>
                        <m:t>∆</m:t>
                      </m:r>
                    </m:oMath>
                  </a14:m>
                  <a:r>
                    <a:rPr lang="vi-VN" sz="2100">
                      <a:latin typeface="Arial" panose="020B0604020202020204" pitchFamily="34" charset="0"/>
                      <a:ea typeface="Malgun Gothic" panose="020B0503020000020004" pitchFamily="34" charset="-127"/>
                      <a:cs typeface="Times New Roman" panose="02020603050405020304" pitchFamily="18" charset="0"/>
                    </a:rPr>
                    <a:t> là:</a:t>
                  </a:r>
                  <a:r>
                    <a:rPr lang="en-US" sz="2100">
                      <a:latin typeface="Arial" panose="020B0604020202020204" pitchFamily="34" charset="0"/>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21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2100" i="1" kern="100">
                                  <a:latin typeface="Cambria Math" panose="02040503050406030204" pitchFamily="18" charset="0"/>
                                  <a:ea typeface="Aptos"/>
                                  <a:cs typeface="Times New Roman" panose="02020603050405020304" pitchFamily="18" charset="0"/>
                                </a:rPr>
                              </m:ctrlPr>
                            </m:mPr>
                            <m:mr>
                              <m:e>
                                <m:r>
                                  <a:rPr lang="en-US" sz="2100" i="1" kern="100">
                                    <a:latin typeface="Cambria Math" panose="02040503050406030204" pitchFamily="18" charset="0"/>
                                    <a:ea typeface="Aptos"/>
                                    <a:cs typeface="Times New Roman" panose="02020603050405020304" pitchFamily="18" charset="0"/>
                                  </a:rPr>
                                  <m:t>𝑥</m:t>
                                </m:r>
                                <m:r>
                                  <a:rPr lang="nl-NL" sz="2100" kern="100">
                                    <a:latin typeface="Cambria Math" panose="02040503050406030204" pitchFamily="18" charset="0"/>
                                    <a:ea typeface="Aptos"/>
                                    <a:cs typeface="Times New Roman" panose="02020603050405020304" pitchFamily="18" charset="0"/>
                                  </a:rPr>
                                  <m:t>=</m:t>
                                </m:r>
                                <m:r>
                                  <a:rPr lang="en-US" sz="2100" b="0" i="0" kern="100" smtClean="0">
                                    <a:latin typeface="Cambria Math" panose="02040503050406030204" pitchFamily="18" charset="0"/>
                                    <a:ea typeface="Aptos"/>
                                    <a:cs typeface="Times New Roman" panose="02020603050405020304" pitchFamily="18" charset="0"/>
                                  </a:rPr>
                                  <m:t>−1</m:t>
                                </m:r>
                                <m:r>
                                  <a:rPr lang="nl-NL" sz="2100" kern="100">
                                    <a:latin typeface="Cambria Math" panose="02040503050406030204" pitchFamily="18" charset="0"/>
                                    <a:ea typeface="Aptos"/>
                                    <a:cs typeface="Times New Roman" panose="02020603050405020304" pitchFamily="18" charset="0"/>
                                  </a:rPr>
                                  <m:t>+</m:t>
                                </m:r>
                                <m:r>
                                  <a:rPr lang="en-US" sz="2100" b="0" i="1" kern="100" smtClean="0">
                                    <a:latin typeface="Cambria Math" panose="02040503050406030204" pitchFamily="18" charset="0"/>
                                    <a:ea typeface="Aptos"/>
                                    <a:cs typeface="Times New Roman" panose="02020603050405020304" pitchFamily="18" charset="0"/>
                                  </a:rPr>
                                  <m:t>2</m:t>
                                </m:r>
                                <m:r>
                                  <a:rPr lang="en-US" sz="2100" i="1" kern="100">
                                    <a:latin typeface="Cambria Math" panose="02040503050406030204" pitchFamily="18" charset="0"/>
                                    <a:ea typeface="Aptos"/>
                                    <a:cs typeface="Times New Roman" panose="02020603050405020304" pitchFamily="18" charset="0"/>
                                  </a:rPr>
                                  <m:t>𝑡</m:t>
                                </m:r>
                              </m:e>
                            </m:mr>
                            <m:mr>
                              <m:e>
                                <m:r>
                                  <a:rPr lang="en-US" sz="2100" i="1" kern="100">
                                    <a:latin typeface="Cambria Math" panose="02040503050406030204" pitchFamily="18" charset="0"/>
                                    <a:ea typeface="Aptos"/>
                                    <a:cs typeface="Times New Roman" panose="02020603050405020304" pitchFamily="18" charset="0"/>
                                  </a:rPr>
                                  <m:t>𝑦</m:t>
                                </m:r>
                                <m:r>
                                  <a:rPr lang="nl-NL" sz="2100" kern="100">
                                    <a:latin typeface="Cambria Math" panose="02040503050406030204" pitchFamily="18" charset="0"/>
                                    <a:ea typeface="Aptos"/>
                                    <a:cs typeface="Times New Roman" panose="02020603050405020304" pitchFamily="18" charset="0"/>
                                  </a:rPr>
                                  <m:t>=</m:t>
                                </m:r>
                                <m:r>
                                  <a:rPr lang="en-US" sz="2100" b="0" i="0" kern="100" smtClean="0">
                                    <a:latin typeface="Cambria Math" panose="02040503050406030204" pitchFamily="18" charset="0"/>
                                    <a:ea typeface="Aptos"/>
                                    <a:cs typeface="Times New Roman" panose="02020603050405020304" pitchFamily="18" charset="0"/>
                                  </a:rPr>
                                  <m:t>3−5</m:t>
                                </m:r>
                                <m:r>
                                  <m:rPr>
                                    <m:sty m:val="p"/>
                                  </m:rPr>
                                  <a:rPr lang="en-US" sz="2100" b="0" i="0" kern="100" smtClean="0">
                                    <a:latin typeface="Cambria Math" panose="02040503050406030204" pitchFamily="18" charset="0"/>
                                    <a:ea typeface="Aptos"/>
                                    <a:cs typeface="Times New Roman" panose="02020603050405020304" pitchFamily="18" charset="0"/>
                                  </a:rPr>
                                  <m:t>t</m:t>
                                </m:r>
                              </m:e>
                            </m:mr>
                            <m:mr>
                              <m:e>
                                <m:r>
                                  <a:rPr lang="en-US" sz="2100" i="1" kern="100">
                                    <a:latin typeface="Cambria Math" panose="02040503050406030204" pitchFamily="18" charset="0"/>
                                    <a:ea typeface="Aptos"/>
                                    <a:cs typeface="Times New Roman" panose="02020603050405020304" pitchFamily="18" charset="0"/>
                                  </a:rPr>
                                  <m:t>𝑧</m:t>
                                </m:r>
                                <m:r>
                                  <a:rPr lang="nl-NL" sz="2100" kern="100">
                                    <a:latin typeface="Cambria Math" panose="02040503050406030204" pitchFamily="18" charset="0"/>
                                    <a:ea typeface="Aptos"/>
                                    <a:cs typeface="Times New Roman" panose="02020603050405020304" pitchFamily="18" charset="0"/>
                                  </a:rPr>
                                  <m:t>=</m:t>
                                </m:r>
                                <m:r>
                                  <a:rPr lang="en-US" sz="2100" b="0" i="1" kern="100" smtClean="0">
                                    <a:latin typeface="Cambria Math" panose="02040503050406030204" pitchFamily="18" charset="0"/>
                                    <a:ea typeface="Aptos"/>
                                    <a:cs typeface="Times New Roman" panose="02020603050405020304" pitchFamily="18" charset="0"/>
                                  </a:rPr>
                                  <m:t>6+9</m:t>
                                </m:r>
                                <m:r>
                                  <a:rPr lang="en-US" sz="2100" i="1" kern="100">
                                    <a:latin typeface="Cambria Math" panose="02040503050406030204" pitchFamily="18" charset="0"/>
                                    <a:ea typeface="Aptos"/>
                                    <a:cs typeface="Times New Roman" panose="02020603050405020304" pitchFamily="18" charset="0"/>
                                  </a:rPr>
                                  <m:t>𝑡</m:t>
                                </m:r>
                              </m:e>
                            </m:mr>
                          </m:m>
                        </m:e>
                      </m:d>
                    </m:oMath>
                  </a14:m>
                  <a:r>
                    <a:rPr lang="en-US" sz="2100">
                      <a:ea typeface="Malgun Gothic" panose="020B0503020000020004" pitchFamily="34" charset="-127"/>
                      <a:cs typeface="Times New Roman" panose="02020603050405020304" pitchFamily="18" charset="0"/>
                    </a:rPr>
                    <a:t> </a:t>
                  </a:r>
                  <a14:m>
                    <m:oMath xmlns:m="http://schemas.openxmlformats.org/officeDocument/2006/math">
                      <m:r>
                        <a:rPr lang="en-US" sz="2100" i="1">
                          <a:latin typeface="Cambria Math" panose="02040503050406030204" pitchFamily="18" charset="0"/>
                          <a:ea typeface="Malgun Gothic" panose="020B0503020000020004" pitchFamily="34" charset="-127"/>
                          <a:cs typeface="Times New Roman" panose="02020603050405020304" pitchFamily="18" charset="0"/>
                        </a:rPr>
                        <m:t>(</m:t>
                      </m:r>
                      <m:r>
                        <a:rPr lang="en-US" sz="2100" i="1">
                          <a:latin typeface="Cambria Math" panose="02040503050406030204" pitchFamily="18" charset="0"/>
                          <a:ea typeface="Malgun Gothic" panose="020B0503020000020004" pitchFamily="34" charset="-127"/>
                          <a:cs typeface="Times New Roman" panose="02020603050405020304" pitchFamily="18" charset="0"/>
                        </a:rPr>
                        <m:t>𝑡</m:t>
                      </m:r>
                    </m:oMath>
                  </a14:m>
                  <a:r>
                    <a:rPr lang="en-US" sz="2100">
                      <a:ea typeface="Malgun Gothic" panose="020B0503020000020004" pitchFamily="34" charset="-127"/>
                      <a:cs typeface="Times New Roman" panose="02020603050405020304" pitchFamily="18" charset="0"/>
                    </a:rPr>
                    <a:t> là tham số).</a:t>
                  </a:r>
                  <a:endParaRPr kumimoji="0" lang="en-US" sz="21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348633" y="1632665"/>
                  <a:ext cx="8221649" cy="1718163"/>
                </a:xfrm>
                <a:prstGeom prst="rect">
                  <a:avLst/>
                </a:prstGeom>
                <a:blipFill>
                  <a:blip r:embed="rId3"/>
                  <a:stretch>
                    <a:fillRect l="-890" t="-709" r="-890"/>
                  </a:stretch>
                </a:blipFill>
              </p:spPr>
              <p:txBody>
                <a:bodyPr/>
                <a:lstStyle/>
                <a:p>
                  <a:r>
                    <a:rPr lang="en-US">
                      <a:noFill/>
                    </a:rPr>
                    <a:t> </a:t>
                  </a:r>
                </a:p>
              </p:txBody>
            </p:sp>
          </mc:Fallback>
        </mc:AlternateContent>
        <p:sp>
          <p:nvSpPr>
            <p:cNvPr id="8" name="Rounded Rectangle 7"/>
            <p:cNvSpPr/>
            <p:nvPr/>
          </p:nvSpPr>
          <p:spPr>
            <a:xfrm>
              <a:off x="440073" y="570929"/>
              <a:ext cx="2086606" cy="67561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a:t>
              </a: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3</a:t>
              </a:r>
            </a:p>
          </p:txBody>
        </p:sp>
      </p:grpSp>
      <p:pic>
        <p:nvPicPr>
          <p:cNvPr id="6" name="Picture 5"/>
          <p:cNvPicPr>
            <a:picLocks noChangeAspect="1"/>
          </p:cNvPicPr>
          <p:nvPr/>
        </p:nvPicPr>
        <p:blipFill>
          <a:blip r:embed="rId4"/>
          <a:stretch>
            <a:fillRect/>
          </a:stretch>
        </p:blipFill>
        <p:spPr>
          <a:xfrm>
            <a:off x="7213736" y="3527151"/>
            <a:ext cx="1437283" cy="1354950"/>
          </a:xfrm>
          <a:prstGeom prst="rect">
            <a:avLst/>
          </a:prstGeom>
        </p:spPr>
      </p:pic>
      <p:pic>
        <p:nvPicPr>
          <p:cNvPr id="13" name="Picture 12"/>
          <p:cNvPicPr>
            <a:picLocks noChangeAspect="1"/>
          </p:cNvPicPr>
          <p:nvPr/>
        </p:nvPicPr>
        <p:blipFill>
          <a:blip r:embed="rId5"/>
          <a:stretch>
            <a:fillRect/>
          </a:stretch>
        </p:blipFill>
        <p:spPr>
          <a:xfrm>
            <a:off x="564543" y="4514629"/>
            <a:ext cx="1582309" cy="313523"/>
          </a:xfrm>
          <a:prstGeom prst="rect">
            <a:avLst/>
          </a:prstGeom>
        </p:spPr>
      </p:pic>
    </p:spTree>
    <p:extLst>
      <p:ext uri="{BB962C8B-B14F-4D97-AF65-F5344CB8AC3E}">
        <p14:creationId xmlns:p14="http://schemas.microsoft.com/office/powerpoint/2010/main" val="21797634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46" name="Rectangle 45"/>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a:off x="7836621" y="3975107"/>
            <a:ext cx="962107" cy="906994"/>
          </a:xfrm>
          <a:prstGeom prst="rect">
            <a:avLst/>
          </a:prstGeom>
        </p:spPr>
      </p:pic>
      <p:sp>
        <p:nvSpPr>
          <p:cNvPr id="12" name="Rectangle 11"/>
          <p:cNvSpPr/>
          <p:nvPr/>
        </p:nvSpPr>
        <p:spPr>
          <a:xfrm>
            <a:off x="545276" y="449498"/>
            <a:ext cx="92185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1721762" y="908483"/>
                <a:ext cx="6714877" cy="1966244"/>
              </a:xfrm>
              <a:prstGeom prst="rect">
                <a:avLst/>
              </a:prstGeom>
            </p:spPr>
            <p:txBody>
              <a:bodyPr wrap="square">
                <a:spAutoFit/>
              </a:bodyPr>
              <a:lstStyle/>
              <a:p>
                <a:pPr marL="0" marR="0" lvl="0" indent="0" algn="just" defTabSz="914400" rtl="0" eaLnBrk="1" fontAlgn="auto" latinLnBrk="0" hangingPunct="1">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m:t>Ta</m:t>
                      </m:r>
                      <m:r>
                        <m:rPr>
                          <m:nor/>
                        </m:rPr>
                        <a:rPr kumimoji="0" lang="en-US"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m:t> </m:t>
                      </m:r>
                      <m:r>
                        <m:rPr>
                          <m:nor/>
                        </m:rPr>
                        <a:rPr kumimoji="0" lang="en-US"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m:t>c</m:t>
                      </m:r>
                      <m:r>
                        <m:rPr>
                          <m:nor/>
                        </m:rPr>
                        <a:rPr kumimoji="0" lang="en-US"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m:t>ó</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begChr m:val="{"/>
                          <m:end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=3−5</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𝑧</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=6+9</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e>
                          </m:eqAr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en>
                              </m:f>
                            </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𝑧</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den>
                              </m:f>
                            </m:e>
                          </m:eqArr>
                        </m:e>
                      </m:d>
                    </m:oMath>
                  </m:oMathPara>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721762" y="908483"/>
                <a:ext cx="6714877" cy="19662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21762" y="3092731"/>
                <a:ext cx="5919747" cy="1421351"/>
              </a:xfrm>
              <a:prstGeom prst="rect">
                <a:avLst/>
              </a:prstGeom>
            </p:spPr>
            <p:txBody>
              <a:bodyPr wrap="square">
                <a:spAutoFit/>
              </a:bodyPr>
              <a:lstStyle/>
              <a:p>
                <a:pPr lvl="0" algn="just">
                  <a:lnSpc>
                    <a:spcPct val="150000"/>
                  </a:lnSpc>
                  <a:defRPr/>
                </a:pPr>
                <a:r>
                  <a:rPr lang="en-US" sz="2000">
                    <a:ea typeface="Malgun Gothic" panose="020B0503020000020004" pitchFamily="34" charset="-127"/>
                    <a:cs typeface="Times New Roman" panose="02020603050405020304" pitchFamily="18" charset="0"/>
                  </a:rPr>
                  <a:t>Vậy phương trình chính tắc của đường thẳng </a:t>
                </a:r>
                <a14:m>
                  <m:oMath xmlns:m="http://schemas.openxmlformats.org/officeDocument/2006/math">
                    <m:r>
                      <a:rPr lang="en-US" sz="2000" i="1">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a typeface="Malgun Gothic" panose="020B0503020000020004" pitchFamily="34" charset="-127"/>
                    <a:cs typeface="Times New Roman" panose="02020603050405020304" pitchFamily="18" charset="0"/>
                  </a:rPr>
                  <a:t> là:</a:t>
                </a:r>
                <a:endParaRPr lang="en-US" sz="20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−3</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𝑧</m:t>
                          </m:r>
                          <m:r>
                            <a:rPr lang="en-US" sz="2000" i="1">
                              <a:latin typeface="Cambria Math" panose="02040503050406030204" pitchFamily="18" charset="0"/>
                              <a:ea typeface="Calibri" panose="020F0502020204030204" pitchFamily="34" charset="0"/>
                              <a:cs typeface="Times New Roman" panose="02020603050405020304" pitchFamily="18" charset="0"/>
                            </a:rPr>
                            <m:t>−6</m:t>
                          </m:r>
                        </m:num>
                        <m:den>
                          <m:r>
                            <a:rPr lang="en-US" sz="20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200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21762" y="3092731"/>
                <a:ext cx="5919747" cy="1421351"/>
              </a:xfrm>
              <a:prstGeom prst="rect">
                <a:avLst/>
              </a:prstGeom>
              <a:blipFill>
                <a:blip r:embed="rId5"/>
                <a:stretch>
                  <a:fillRect l="-1029"/>
                </a:stretch>
              </a:blipFill>
            </p:spPr>
            <p:txBody>
              <a:bodyPr/>
              <a:lstStyle/>
              <a:p>
                <a:r>
                  <a:rPr lang="en-US">
                    <a:noFill/>
                  </a:rPr>
                  <a:t> </a:t>
                </a:r>
              </a:p>
            </p:txBody>
          </p:sp>
        </mc:Fallback>
      </mc:AlternateContent>
    </p:spTree>
    <p:extLst>
      <p:ext uri="{BB962C8B-B14F-4D97-AF65-F5344CB8AC3E}">
        <p14:creationId xmlns:p14="http://schemas.microsoft.com/office/powerpoint/2010/main" val="5259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3" name="Rounded Rectangle 2"/>
          <p:cNvSpPr/>
          <p:nvPr/>
        </p:nvSpPr>
        <p:spPr>
          <a:xfrm>
            <a:off x="395674" y="471270"/>
            <a:ext cx="8345227" cy="64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200" b="1" kern="1200">
                <a:solidFill>
                  <a:srgbClr val="FFFFFF"/>
                </a:solidFill>
                <a:ea typeface="Times New Roman" panose="02020603050405020304" pitchFamily="18" charset="0"/>
                <a:cs typeface="Times New Roman" panose="02020603050405020304" pitchFamily="18" charset="0"/>
              </a:rPr>
              <a:t>4. Lập phương trình đường thẳng đi qua hai điểm cho trước</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95673" y="1590866"/>
                <a:ext cx="8345227" cy="2631490"/>
              </a:xfrm>
              <a:prstGeom prst="rect">
                <a:avLst/>
              </a:prstGeom>
            </p:spPr>
            <p:txBody>
              <a:bodyPr wrap="square">
                <a:spAutoFit/>
              </a:bodyPr>
              <a:lstStyle/>
              <a:p>
                <a:pPr marL="342900" lvl="0" indent="-342900" algn="just">
                  <a:lnSpc>
                    <a:spcPct val="165000"/>
                  </a:lnSpc>
                  <a:buClr>
                    <a:srgbClr val="C00000"/>
                  </a:buClr>
                  <a:buFont typeface="Wingdings" panose="05000000000000000000" pitchFamily="2" charset="2"/>
                  <a:buChar char="q"/>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 4: </a:t>
                </a:r>
                <a:r>
                  <a:rPr lang="vi-VN" sz="2000" kern="100">
                    <a:latin typeface="Arial" panose="020B0604020202020204" pitchFamily="34" charset="0"/>
                    <a:ea typeface="Aptos"/>
                    <a:cs typeface="Times New Roman" panose="02020603050405020304" pitchFamily="18" charset="0"/>
                  </a:rPr>
                  <a:t>Trong không gian với hệ toạ độ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𝑂𝑥𝑦𝑧</m:t>
                    </m:r>
                  </m:oMath>
                </a14:m>
                <a:r>
                  <a:rPr lang="vi-VN" sz="2000" kern="100">
                    <a:latin typeface="Arial" panose="020B0604020202020204" pitchFamily="34" charset="0"/>
                    <a:ea typeface="Aptos"/>
                    <a:cs typeface="Times New Roman" panose="02020603050405020304" pitchFamily="18" charset="0"/>
                  </a:rPr>
                  <a:t>, cho hai điểm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m:t>
                    </m:r>
                    <m:r>
                      <a:rPr lang="vi-VN" sz="2000" i="1" kern="100" smtClean="0">
                        <a:latin typeface="Cambria Math" panose="02040503050406030204" pitchFamily="18" charset="0"/>
                        <a:ea typeface="Aptos"/>
                        <a:cs typeface="Times New Roman" panose="02020603050405020304" pitchFamily="18" charset="0"/>
                      </a:rPr>
                      <m:t>(1 ; 2 ; 3)</m:t>
                    </m:r>
                  </m:oMath>
                </a14:m>
                <a:r>
                  <a:rPr lang="vi-VN" sz="2000" kern="100">
                    <a:latin typeface="Arial" panose="020B0604020202020204" pitchFamily="34" charset="0"/>
                    <a:ea typeface="Aptos"/>
                    <a:cs typeface="Times New Roman" panose="02020603050405020304" pitchFamily="18" charset="0"/>
                  </a:rPr>
                  <a:t> và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𝐵</m:t>
                    </m:r>
                    <m:r>
                      <a:rPr lang="vi-VN" sz="2000" i="1" kern="100" smtClean="0">
                        <a:latin typeface="Cambria Math" panose="02040503050406030204" pitchFamily="18" charset="0"/>
                        <a:ea typeface="Aptos"/>
                        <a:cs typeface="Times New Roman" panose="02020603050405020304" pitchFamily="18" charset="0"/>
                      </a:rPr>
                      <m:t>(3; 5; 9).</m:t>
                    </m:r>
                  </m:oMath>
                </a14:m>
                <a:endParaRPr lang="en-US" sz="2000" kern="100">
                  <a:latin typeface="Arial" panose="020B0604020202020204" pitchFamily="34" charset="0"/>
                  <a:ea typeface="Aptos"/>
                  <a:cs typeface="Times New Roman" panose="02020603050405020304" pitchFamily="18" charset="0"/>
                </a:endParaRPr>
              </a:p>
              <a:p>
                <a:pPr lvl="0" algn="just">
                  <a:lnSpc>
                    <a:spcPct val="165000"/>
                  </a:lnSpc>
                  <a:buClr>
                    <a:srgbClr val="C00000"/>
                  </a:buClr>
                </a:pPr>
                <a:r>
                  <a:rPr lang="vi-VN" sz="2000" kern="100">
                    <a:latin typeface="Arial" panose="020B0604020202020204" pitchFamily="34" charset="0"/>
                    <a:ea typeface="Aptos"/>
                    <a:cs typeface="Times New Roman" panose="02020603050405020304" pitchFamily="18" charset="0"/>
                  </a:rPr>
                  <a:t>a) Hãy chỉ ra một vectơ chỉ phương của đường thẳng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𝐴𝐵</m:t>
                    </m:r>
                  </m:oMath>
                </a14:m>
                <a:r>
                  <a:rPr lang="vi-VN" sz="2000" kern="100">
                    <a:latin typeface="Arial" panose="020B0604020202020204" pitchFamily="34" charset="0"/>
                    <a:ea typeface="Aptos"/>
                    <a:cs typeface="Times New Roman" panose="02020603050405020304" pitchFamily="18" charset="0"/>
                  </a:rPr>
                  <a:t>.</a:t>
                </a:r>
                <a:endParaRPr lang="en-US" sz="2000" kern="100">
                  <a:latin typeface="Arial" panose="020B0604020202020204" pitchFamily="34" charset="0"/>
                  <a:ea typeface="Aptos"/>
                  <a:cs typeface="Times New Roman" panose="02020603050405020304" pitchFamily="18" charset="0"/>
                </a:endParaRPr>
              </a:p>
              <a:p>
                <a:pPr lvl="0" algn="just">
                  <a:lnSpc>
                    <a:spcPct val="165000"/>
                  </a:lnSpc>
                  <a:buClr>
                    <a:srgbClr val="C00000"/>
                  </a:buClr>
                </a:pPr>
                <a:r>
                  <a:rPr lang="vi-VN" sz="2000" kern="100">
                    <a:latin typeface="Arial" panose="020B0604020202020204" pitchFamily="34" charset="0"/>
                    <a:ea typeface="Aptos"/>
                    <a:cs typeface="Times New Roman" panose="02020603050405020304" pitchFamily="18" charset="0"/>
                  </a:rPr>
                  <a:t>b) Viết phương trình tham số của đường thẳng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𝐴𝐵</m:t>
                    </m:r>
                  </m:oMath>
                </a14:m>
                <a:r>
                  <a:rPr lang="vi-VN" sz="2000" kern="100">
                    <a:latin typeface="Arial" panose="020B0604020202020204" pitchFamily="34" charset="0"/>
                    <a:ea typeface="Aptos"/>
                    <a:cs typeface="Times New Roman" panose="02020603050405020304" pitchFamily="18" charset="0"/>
                  </a:rPr>
                  <a:t>.</a:t>
                </a:r>
                <a:endParaRPr lang="en-US" sz="2000" kern="100">
                  <a:latin typeface="Arial" panose="020B0604020202020204" pitchFamily="34" charset="0"/>
                  <a:ea typeface="Aptos"/>
                  <a:cs typeface="Times New Roman" panose="02020603050405020304" pitchFamily="18" charset="0"/>
                </a:endParaRPr>
              </a:p>
              <a:p>
                <a:pPr lvl="0" algn="just">
                  <a:lnSpc>
                    <a:spcPct val="165000"/>
                  </a:lnSpc>
                  <a:buClr>
                    <a:srgbClr val="C00000"/>
                  </a:buClr>
                </a:pPr>
                <a:r>
                  <a:rPr lang="vi-VN" sz="2000" kern="100">
                    <a:latin typeface="Arial" panose="020B0604020202020204" pitchFamily="34" charset="0"/>
                    <a:ea typeface="Aptos"/>
                    <a:cs typeface="Times New Roman" panose="02020603050405020304" pitchFamily="18" charset="0"/>
                  </a:rPr>
                  <a:t>c) Viết phương trình chính tắc của đường thẳng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𝐴𝐵</m:t>
                    </m:r>
                    <m:r>
                      <a:rPr lang="vi-VN" sz="2000" i="1" kern="100" smtClean="0">
                        <a:latin typeface="Cambria Math" panose="02040503050406030204" pitchFamily="18" charset="0"/>
                        <a:ea typeface="Aptos"/>
                        <a:cs typeface="Times New Roman" panose="02020603050405020304" pitchFamily="18" charset="0"/>
                      </a:rPr>
                      <m:t>.</m:t>
                    </m:r>
                  </m:oMath>
                </a14:m>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95673" y="1590866"/>
                <a:ext cx="8345227" cy="2631490"/>
              </a:xfrm>
              <a:prstGeom prst="rect">
                <a:avLst/>
              </a:prstGeom>
              <a:blipFill>
                <a:blip r:embed="rId3"/>
                <a:stretch>
                  <a:fillRect l="-804" r="-292" b="-694"/>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8086477" y="4079443"/>
            <a:ext cx="861808" cy="866475"/>
          </a:xfrm>
          <a:prstGeom prst="rect">
            <a:avLst/>
          </a:prstGeom>
        </p:spPr>
      </p:pic>
    </p:spTree>
    <p:extLst>
      <p:ext uri="{BB962C8B-B14F-4D97-AF65-F5344CB8AC3E}">
        <p14:creationId xmlns:p14="http://schemas.microsoft.com/office/powerpoint/2010/main" val="336634849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086477" y="4079443"/>
            <a:ext cx="861808" cy="866475"/>
          </a:xfrm>
          <a:prstGeom prst="rect">
            <a:avLst/>
          </a:prstGeom>
        </p:spPr>
      </p:pic>
      <p:sp>
        <p:nvSpPr>
          <p:cNvPr id="7" name="Rectangle 6"/>
          <p:cNvSpPr/>
          <p:nvPr/>
        </p:nvSpPr>
        <p:spPr>
          <a:xfrm>
            <a:off x="521423" y="368175"/>
            <a:ext cx="92185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521423" y="847490"/>
                <a:ext cx="8105743" cy="4005264"/>
              </a:xfrm>
              <a:prstGeom prst="rect">
                <a:avLst/>
              </a:prstGeom>
            </p:spPr>
            <p:txBody>
              <a:bodyPr wrap="square">
                <a:spAutoFit/>
              </a:bodyPr>
              <a:lstStyle/>
              <a:p>
                <a:pPr algn="just">
                  <a:lnSpc>
                    <a:spcPct val="150000"/>
                  </a:lnSpc>
                </a:pPr>
                <a:r>
                  <a:rPr lang="en-US" sz="2000">
                    <a:latin typeface="+mj-lt"/>
                    <a:ea typeface="Calibri" panose="020F0502020204030204" pitchFamily="34" charset="0"/>
                    <a:cs typeface="Times New Roman" panose="02020603050405020304" pitchFamily="18" charset="0"/>
                  </a:rPr>
                  <a:t>a) Một vectơ chỉ phương của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2000">
                    <a:effectLst/>
                    <a:latin typeface="+mj-lt"/>
                    <a:ea typeface="Malgun Gothic" panose="020B0503020000020004" pitchFamily="34" charset="-127"/>
                    <a:cs typeface="Times New Roman" panose="02020603050405020304" pitchFamily="18" charset="0"/>
                  </a:rPr>
                  <a:t> là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𝐴𝐵</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=(2;3;6)</m:t>
                    </m:r>
                  </m:oMath>
                </a14:m>
                <a:r>
                  <a:rPr lang="en-US"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Calibri" panose="020F0502020204030204" pitchFamily="34" charset="0"/>
                    <a:cs typeface="Times New Roman" panose="02020603050405020304" pitchFamily="18" charset="0"/>
                  </a:rPr>
                  <a:t>b) Phương trình tham số của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2000">
                    <a:effectLst/>
                    <a:latin typeface="+mj-lt"/>
                    <a:ea typeface="Malgun Gothic" panose="020B0503020000020004" pitchFamily="34" charset="-127"/>
                    <a:cs typeface="Times New Roman" panose="02020603050405020304" pitchFamily="18" charset="0"/>
                  </a:rPr>
                  <a:t> đi qua điểm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(1;2;3)</m:t>
                    </m:r>
                  </m:oMath>
                </a14:m>
                <a:r>
                  <a:rPr lang="en-US" sz="2000">
                    <a:effectLst/>
                    <a:latin typeface="+mj-lt"/>
                    <a:ea typeface="Malgun Gothic" panose="020B0503020000020004" pitchFamily="34" charset="-127"/>
                    <a:cs typeface="Times New Roman" panose="02020603050405020304" pitchFamily="18" charset="0"/>
                  </a:rPr>
                  <a:t> và có vectơ chỉ phương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𝐴𝐵</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=(2;3;6)</m:t>
                    </m:r>
                  </m:oMath>
                </a14:m>
                <a:r>
                  <a:rPr lang="en-US" sz="2000">
                    <a:effectLst/>
                    <a:latin typeface="+mj-lt"/>
                    <a:ea typeface="Malgun Gothic" panose="020B0503020000020004" pitchFamily="34" charset="-127"/>
                    <a:cs typeface="Times New Roman" panose="02020603050405020304" pitchFamily="18" charset="0"/>
                  </a:rPr>
                  <a:t> là:</a:t>
                </a:r>
                <a:endParaRPr lang="en-US" sz="2000">
                  <a:latin typeface="+mj-lt"/>
                  <a:ea typeface="Calibri" panose="020F0502020204030204" pitchFamily="34" charset="0"/>
                  <a:cs typeface="Times New Roman" panose="02020603050405020304" pitchFamily="18" charset="0"/>
                </a:endParaRPr>
              </a:p>
              <a:p>
                <a:pPr algn="ctr">
                  <a:lnSpc>
                    <a:spcPct val="110000"/>
                  </a:lnSpc>
                </a:pPr>
                <a14:m>
                  <m:oMath xmlns:m="http://schemas.openxmlformats.org/officeDocument/2006/math">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=2+3</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=3+6</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a:effectLst/>
                    <a:latin typeface="+mj-lt"/>
                    <a:ea typeface="Malgun Gothic" panose="020B0503020000020004" pitchFamily="34" charset="-127"/>
                    <a:cs typeface="Times New Roman" panose="02020603050405020304" pitchFamily="18" charset="0"/>
                  </a:rPr>
                  <a:t> là tham số).</a:t>
                </a:r>
                <a:endParaRPr lang="en-US" sz="2000">
                  <a:latin typeface="+mj-lt"/>
                  <a:ea typeface="Calibri" panose="020F0502020204030204" pitchFamily="34" charset="0"/>
                  <a:cs typeface="Times New Roman" panose="02020603050405020304" pitchFamily="18" charset="0"/>
                </a:endParaRPr>
              </a:p>
              <a:p>
                <a:pPr>
                  <a:lnSpc>
                    <a:spcPct val="150000"/>
                  </a:lnSpc>
                </a:pPr>
                <a:r>
                  <a:rPr lang="en-US" sz="2000">
                    <a:effectLst/>
                    <a:latin typeface="+mj-lt"/>
                    <a:ea typeface="Calibri" panose="020F0502020204030204" pitchFamily="34" charset="0"/>
                    <a:cs typeface="Times New Roman" panose="02020603050405020304" pitchFamily="18" charset="0"/>
                  </a:rPr>
                  <a:t>c) Phương trình chính tắc của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2000">
                    <a:effectLst/>
                    <a:latin typeface="+mj-lt"/>
                    <a:ea typeface="Malgun Gothic" panose="020B0503020000020004" pitchFamily="34" charset="-127"/>
                    <a:cs typeface="Times New Roman" panose="02020603050405020304" pitchFamily="18" charset="0"/>
                  </a:rPr>
                  <a:t> là:</a:t>
                </a:r>
                <a:endParaRPr lang="en-US" sz="2000">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6</m:t>
                          </m:r>
                        </m:den>
                      </m:f>
                    </m:oMath>
                  </m:oMathPara>
                </a14:m>
                <a:endParaRPr lang="en-US" sz="200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1423" y="847490"/>
                <a:ext cx="8105743" cy="4005264"/>
              </a:xfrm>
              <a:prstGeom prst="rect">
                <a:avLst/>
              </a:prstGeom>
              <a:blipFill>
                <a:blip r:embed="rId4"/>
                <a:stretch>
                  <a:fillRect l="-828" r="-376"/>
                </a:stretch>
              </a:blipFill>
            </p:spPr>
            <p:txBody>
              <a:bodyPr/>
              <a:lstStyle/>
              <a:p>
                <a:r>
                  <a:rPr lang="en-US">
                    <a:noFill/>
                  </a:rPr>
                  <a:t> </a:t>
                </a:r>
              </a:p>
            </p:txBody>
          </p:sp>
        </mc:Fallback>
      </mc:AlternateContent>
    </p:spTree>
    <p:extLst>
      <p:ext uri="{BB962C8B-B14F-4D97-AF65-F5344CB8AC3E}">
        <p14:creationId xmlns:p14="http://schemas.microsoft.com/office/powerpoint/2010/main" val="19775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anim calcmode="lin" valueType="num">
                                      <p:cBhvr>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9" dur="500"/>
                                        <p:tgtEl>
                                          <p:spTgt spid="2">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3543226" y="396427"/>
            <a:ext cx="2129109"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12026" y="1240622"/>
                <a:ext cx="7575606" cy="1829283"/>
              </a:xfrm>
              <a:prstGeom prst="rect">
                <a:avLst/>
              </a:prstGeom>
            </p:spPr>
            <p:txBody>
              <a:bodyPr wrap="square">
                <a:spAutoFit/>
              </a:bodyPr>
              <a:lstStyle/>
              <a:p>
                <a:pPr>
                  <a:lnSpc>
                    <a:spcPct val="120000"/>
                  </a:lnSpc>
                </a:pPr>
                <a:r>
                  <a:rPr lang="en-US" sz="2000">
                    <a:latin typeface="+mj-lt"/>
                    <a:ea typeface="Calibri" panose="020F0502020204030204" pitchFamily="34" charset="0"/>
                    <a:cs typeface="Times New Roman" panose="02020603050405020304" pitchFamily="18" charset="0"/>
                  </a:rPr>
                  <a:t>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đi qua hai điểm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sub>
                        </m:sSub>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có:</a:t>
                </a:r>
                <a:endParaRPr lang="en-US" sz="2000">
                  <a:effectLst/>
                  <a:latin typeface="+mj-lt"/>
                  <a:ea typeface="Calibri" panose="020F050202020403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162560" algn="l"/>
                  </a:tabLst>
                </a:pPr>
                <a:r>
                  <a:rPr lang="en-US" sz="2000">
                    <a:effectLst/>
                    <a:latin typeface="+mj-lt"/>
                    <a:ea typeface="Calibri" panose="020F0502020204030204" pitchFamily="34" charset="0"/>
                    <a:cs typeface="Times New Roman" panose="02020603050405020304" pitchFamily="18" charset="0"/>
                  </a:rPr>
                  <a:t>Phương trình tham số là: </a:t>
                </a:r>
                <a14:m>
                  <m:oMath xmlns:m="http://schemas.openxmlformats.org/officeDocument/2006/math">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a:effectLst/>
                    <a:latin typeface="+mj-lt"/>
                    <a:ea typeface="Malgun Gothic" panose="020B0503020000020004" pitchFamily="34" charset="-127"/>
                    <a:cs typeface="Times New Roman" panose="02020603050405020304" pitchFamily="18" charset="0"/>
                  </a:rPr>
                  <a:t> là tham số).</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12026" y="1240622"/>
                <a:ext cx="7575606" cy="1829283"/>
              </a:xfrm>
              <a:prstGeom prst="rect">
                <a:avLst/>
              </a:prstGeom>
              <a:blipFill>
                <a:blip r:embed="rId3"/>
                <a:stretch>
                  <a:fillRect l="-805" t="-333"/>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19903455">
            <a:off x="7939032" y="478028"/>
            <a:ext cx="897199" cy="84938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812026" y="3210064"/>
                <a:ext cx="7575606" cy="1423595"/>
              </a:xfrm>
              <a:prstGeom prst="rect">
                <a:avLst/>
              </a:prstGeom>
            </p:spPr>
            <p:txBody>
              <a:bodyPr wrap="square">
                <a:spAutoFit/>
              </a:bodyPr>
              <a:lstStyle/>
              <a:p>
                <a:pPr marL="342900" lvl="0" indent="-342900">
                  <a:lnSpc>
                    <a:spcPct val="150000"/>
                  </a:lnSpc>
                  <a:buFont typeface="Arial" panose="020B0604020202020204" pitchFamily="34" charset="0"/>
                  <a:buChar char="•"/>
                  <a:tabLst>
                    <a:tab pos="162560" algn="l"/>
                  </a:tabLst>
                </a:pPr>
                <a:r>
                  <a:rPr lang="en-US" sz="2000">
                    <a:ea typeface="Calibri" panose="020F0502020204030204" pitchFamily="34" charset="0"/>
                    <a:cs typeface="Times New Roman" panose="02020603050405020304" pitchFamily="18" charset="0"/>
                  </a:rPr>
                  <a:t>Phương trình chính tắc là: </a:t>
                </a:r>
              </a:p>
              <a:p>
                <a:pPr lvl="0">
                  <a:lnSpc>
                    <a:spcPct val="150000"/>
                  </a:lnSpc>
                  <a:tabLst>
                    <a:tab pos="162560" algn="l"/>
                  </a:tabLs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𝑧</m:t>
                          </m:r>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den>
                      </m:f>
                      <m:r>
                        <a:rPr lang="en-US" sz="2000" i="1">
                          <a:latin typeface="Cambria Math" panose="02040503050406030204" pitchFamily="18" charset="0"/>
                          <a:ea typeface="Calibri" panose="020F0502020204030204" pitchFamily="34" charset="0"/>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m:t>
                      </m:r>
                      <m:r>
                        <m:rPr>
                          <m:nor/>
                        </m:rPr>
                        <a:rPr lang="en-US" sz="2000">
                          <a:ea typeface="Malgun Gothic" panose="020B0503020000020004" pitchFamily="34" charset="-127"/>
                          <a:cs typeface="Times New Roman" panose="02020603050405020304" pitchFamily="18" charset="0"/>
                        </a:rPr>
                        <m:t>v</m:t>
                      </m:r>
                      <m:r>
                        <m:rPr>
                          <m:nor/>
                        </m:rPr>
                        <a:rPr lang="en-US" sz="2000">
                          <a:ea typeface="Malgun Gothic" panose="020B0503020000020004" pitchFamily="34" charset="-127"/>
                          <a:cs typeface="Times New Roman" panose="02020603050405020304" pitchFamily="18" charset="0"/>
                        </a:rPr>
                        <m:t>ớ</m:t>
                      </m:r>
                      <m:r>
                        <m:rPr>
                          <m:nor/>
                        </m:rPr>
                        <a:rPr lang="en-US" sz="2000">
                          <a:ea typeface="Malgun Gothic" panose="020B0503020000020004" pitchFamily="34" charset="-127"/>
                          <a:cs typeface="Times New Roman" panose="02020603050405020304" pitchFamily="18" charset="0"/>
                        </a:rPr>
                        <m:t>i</m:t>
                      </m:r>
                      <m:r>
                        <m:rPr>
                          <m:nor/>
                        </m:rPr>
                        <a:rPr lang="en-US" sz="2000">
                          <a:ea typeface="Malgun Gothic" panose="020B0503020000020004" pitchFamily="34" charset="-127"/>
                          <a:cs typeface="Times New Roman" panose="02020603050405020304" pitchFamily="18" charset="0"/>
                        </a:rPr>
                        <m:t> </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𝑥</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𝑦</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0</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𝑧</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m:rPr>
                          <m:nor/>
                        </m:rPr>
                        <a:rPr lang="en-US" sz="2000">
                          <a:ea typeface="Malgun Gothic" panose="020B0503020000020004" pitchFamily="34" charset="-127"/>
                          <a:cs typeface="Times New Roman" panose="02020603050405020304" pitchFamily="18" charset="0"/>
                        </a:rPr>
                        <m:t>).</m:t>
                      </m:r>
                    </m:oMath>
                  </m:oMathPara>
                </a14:m>
                <a:endParaRPr lang="en-US" sz="200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2026" y="3210064"/>
                <a:ext cx="7575606" cy="1423595"/>
              </a:xfrm>
              <a:prstGeom prst="rect">
                <a:avLst/>
              </a:prstGeom>
              <a:blipFill>
                <a:blip r:embed="rId5"/>
                <a:stretch>
                  <a:fillRect l="-724"/>
                </a:stretch>
              </a:blipFill>
            </p:spPr>
            <p:txBody>
              <a:bodyPr/>
              <a:lstStyle/>
              <a:p>
                <a:r>
                  <a:rPr lang="en-US">
                    <a:noFill/>
                  </a:rPr>
                  <a:t> </a:t>
                </a:r>
              </a:p>
            </p:txBody>
          </p:sp>
        </mc:Fallback>
      </mc:AlternateContent>
    </p:spTree>
    <p:extLst>
      <p:ext uri="{BB962C8B-B14F-4D97-AF65-F5344CB8AC3E}">
        <p14:creationId xmlns:p14="http://schemas.microsoft.com/office/powerpoint/2010/main" val="279136447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8" name="Rectangle 7"/>
          <p:cNvSpPr/>
          <p:nvPr/>
        </p:nvSpPr>
        <p:spPr>
          <a:xfrm>
            <a:off x="634364" y="1562629"/>
            <a:ext cx="790657" cy="384721"/>
          </a:xfrm>
          <a:prstGeom prst="rect">
            <a:avLst/>
          </a:prstGeom>
        </p:spPr>
        <p:txBody>
          <a:bodyPr wrap="square">
            <a:spAutoFit/>
          </a:bodyPr>
          <a:lstStyle/>
          <a:p>
            <a:pPr marL="0" marR="0" lvl="0" indent="0" defTabSz="914400" rtl="0" eaLnBrk="1" fontAlgn="auto" latinLnBrk="0" hangingPunct="1">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634364" y="226816"/>
                <a:ext cx="7915030" cy="1086451"/>
              </a:xfrm>
              <a:prstGeom prst="rect">
                <a:avLst/>
              </a:prstGeom>
            </p:spPr>
            <p:txBody>
              <a:bodyPr wrap="square">
                <a:spAutoFit/>
              </a:bodyPr>
              <a:lstStyle/>
              <a:p>
                <a:pPr lvl="0" algn="just">
                  <a:lnSpc>
                    <a:spcPct val="170000"/>
                  </a:lnSpc>
                </a:pPr>
                <a:r>
                  <a:rPr kumimoji="0" lang="vi-VN" sz="1900" b="1" i="0" u="none" strike="noStrike" kern="0" cap="none" spc="0" normalizeH="0" baseline="0" noProof="0">
                    <a:ln>
                      <a:noFill/>
                    </a:ln>
                    <a:solidFill>
                      <a:srgbClr val="C00000"/>
                    </a:solidFill>
                    <a:effectLst/>
                    <a:uLnTx/>
                    <a:uFillTx/>
                    <a:sym typeface="Arial"/>
                  </a:rPr>
                  <a:t>Ví dụ </a:t>
                </a:r>
                <a:r>
                  <a:rPr kumimoji="0" lang="en-US" sz="1900" b="1" i="0" u="none" strike="noStrike" kern="0" cap="none" spc="0" normalizeH="0" baseline="0" noProof="0">
                    <a:ln>
                      <a:noFill/>
                    </a:ln>
                    <a:solidFill>
                      <a:srgbClr val="C00000"/>
                    </a:solidFill>
                    <a:effectLst/>
                    <a:uLnTx/>
                    <a:uFillTx/>
                    <a:sym typeface="Arial"/>
                  </a:rPr>
                  <a:t>4</a:t>
                </a:r>
                <a:r>
                  <a:rPr kumimoji="0" lang="vi-VN" sz="1900" b="1" i="0" u="none" strike="noStrike" kern="0" cap="none" spc="0" normalizeH="0" baseline="0" noProof="0">
                    <a:ln>
                      <a:noFill/>
                    </a:ln>
                    <a:solidFill>
                      <a:srgbClr val="C00000"/>
                    </a:solidFill>
                    <a:effectLst/>
                    <a:uLnTx/>
                    <a:uFillTx/>
                    <a:sym typeface="Arial"/>
                  </a:rPr>
                  <a:t>. </a:t>
                </a:r>
                <a:r>
                  <a:rPr lang="vi-VN" sz="1900"/>
                  <a:t>Lập phương trình chính tắc và phương trình tham số của đường thẳng </a:t>
                </a:r>
                <a14:m>
                  <m:oMath xmlns:m="http://schemas.openxmlformats.org/officeDocument/2006/math">
                    <m:r>
                      <a:rPr lang="vi-VN" sz="1900" i="1" smtClean="0">
                        <a:latin typeface="Cambria Math" panose="02040503050406030204" pitchFamily="18" charset="0"/>
                      </a:rPr>
                      <m:t>𝐴𝐵</m:t>
                    </m:r>
                  </m:oMath>
                </a14:m>
                <a:r>
                  <a:rPr lang="vi-VN" sz="1900"/>
                  <a:t>, biết</a:t>
                </a:r>
                <a:r>
                  <a:rPr lang="en-US" sz="1900"/>
                  <a:t> </a:t>
                </a:r>
                <a14:m>
                  <m:oMath xmlns:m="http://schemas.openxmlformats.org/officeDocument/2006/math">
                    <m:r>
                      <a:rPr lang="pt-BR" sz="1900" i="1" smtClean="0">
                        <a:latin typeface="Cambria Math" panose="02040503050406030204" pitchFamily="18" charset="0"/>
                      </a:rPr>
                      <m:t>𝐴</m:t>
                    </m:r>
                    <m:r>
                      <a:rPr lang="pt-BR" sz="1900" i="1" smtClean="0">
                        <a:latin typeface="Cambria Math" panose="02040503050406030204" pitchFamily="18" charset="0"/>
                      </a:rPr>
                      <m:t>(4 ;1;2) </m:t>
                    </m:r>
                  </m:oMath>
                </a14:m>
                <a:r>
                  <a:rPr lang="pt-BR" sz="1900"/>
                  <a:t>và </a:t>
                </a:r>
                <a14:m>
                  <m:oMath xmlns:m="http://schemas.openxmlformats.org/officeDocument/2006/math">
                    <m:r>
                      <a:rPr lang="pt-BR" sz="1900" i="1" smtClean="0">
                        <a:latin typeface="Cambria Math" panose="02040503050406030204" pitchFamily="18" charset="0"/>
                      </a:rPr>
                      <m:t>𝐵</m:t>
                    </m:r>
                    <m:r>
                      <a:rPr lang="pt-BR" sz="1900" i="1" smtClean="0">
                        <a:latin typeface="Cambria Math" panose="02040503050406030204" pitchFamily="18" charset="0"/>
                      </a:rPr>
                      <m:t>(5 ; 8 ; 6).</m:t>
                    </m:r>
                  </m:oMath>
                </a14:m>
                <a:endParaRPr kumimoji="0" lang="en-US" sz="1900" b="0" i="0" u="none" strike="noStrike" kern="0" cap="none" spc="0" normalizeH="0" baseline="0" noProof="0">
                  <a:ln>
                    <a:noFill/>
                  </a:ln>
                  <a:solidFill>
                    <a:srgbClr val="000000"/>
                  </a:solidFill>
                  <a:effectLst/>
                  <a:uLnTx/>
                  <a:uFillTx/>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34364" y="226816"/>
                <a:ext cx="7915030" cy="1086451"/>
              </a:xfrm>
              <a:prstGeom prst="rect">
                <a:avLst/>
              </a:prstGeom>
              <a:blipFill>
                <a:blip r:embed="rId3"/>
                <a:stretch>
                  <a:fillRect l="-693" r="-770"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60733" y="1880126"/>
                <a:ext cx="5688661" cy="3024739"/>
              </a:xfrm>
              <a:prstGeom prst="rect">
                <a:avLst/>
              </a:prstGeom>
            </p:spPr>
            <p:txBody>
              <a:bodyPr wrap="square">
                <a:spAutoFit/>
              </a:bodyPr>
              <a:lstStyle/>
              <a:p>
                <a:pPr marL="342900" lvl="0" indent="-342900" algn="just">
                  <a:lnSpc>
                    <a:spcPct val="165000"/>
                  </a:lnSpc>
                  <a:buFont typeface="Arial" panose="020B0604020202020204" pitchFamily="34" charset="0"/>
                  <a:buChar char="•"/>
                </a:pPr>
                <a:r>
                  <a:rPr lang="vi-VN" sz="1900"/>
                  <a:t>Phương trình chính tắc của đường thẳng </a:t>
                </a:r>
                <a14:m>
                  <m:oMath xmlns:m="http://schemas.openxmlformats.org/officeDocument/2006/math">
                    <m:r>
                      <a:rPr lang="vi-VN" sz="1900" i="1" smtClean="0">
                        <a:latin typeface="Cambria Math" panose="02040503050406030204" pitchFamily="18" charset="0"/>
                      </a:rPr>
                      <m:t>𝐴𝐵</m:t>
                    </m:r>
                  </m:oMath>
                </a14:m>
                <a:r>
                  <a:rPr lang="vi-VN" sz="1900"/>
                  <a:t> là:</a:t>
                </a:r>
                <a:endParaRPr lang="en-US" sz="1900"/>
              </a:p>
              <a:p>
                <a:pPr algn="just">
                  <a:lnSpc>
                    <a:spcPct val="165000"/>
                  </a:lnSpc>
                </a:pPr>
                <a14:m>
                  <m:oMathPara xmlns:m="http://schemas.openxmlformats.org/officeDocument/2006/math">
                    <m:oMathParaPr>
                      <m:jc m:val="centerGroup"/>
                    </m:oMathParaPr>
                    <m:oMath xmlns:m="http://schemas.openxmlformats.org/officeDocument/2006/math">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𝑥</m:t>
                          </m:r>
                          <m:r>
                            <a:rPr lang="en-US" sz="1900" i="1" kern="100">
                              <a:latin typeface="Cambria Math" panose="02040503050406030204" pitchFamily="18" charset="0"/>
                              <a:ea typeface="Aptos"/>
                              <a:cs typeface="Times New Roman" panose="02020603050405020304" pitchFamily="18" charset="0"/>
                            </a:rPr>
                            <m:t>−</m:t>
                          </m:r>
                          <m:r>
                            <a:rPr lang="en-US" sz="1900" b="0" i="0" kern="100" smtClean="0">
                              <a:latin typeface="Cambria Math" panose="02040503050406030204" pitchFamily="18" charset="0"/>
                              <a:ea typeface="Aptos"/>
                              <a:cs typeface="Times New Roman" panose="02020603050405020304" pitchFamily="18" charset="0"/>
                            </a:rPr>
                            <m:t>4</m:t>
                          </m:r>
                        </m:num>
                        <m:den>
                          <m:r>
                            <a:rPr lang="en-US" sz="1900" b="0" i="0" kern="100" smtClean="0">
                              <a:latin typeface="Cambria Math" panose="02040503050406030204" pitchFamily="18" charset="0"/>
                              <a:ea typeface="Aptos"/>
                              <a:cs typeface="Times New Roman" panose="02020603050405020304" pitchFamily="18" charset="0"/>
                            </a:rPr>
                            <m:t>5−4</m:t>
                          </m:r>
                        </m:den>
                      </m:f>
                      <m:r>
                        <a:rPr lang="en-US" sz="1900" kern="100">
                          <a:latin typeface="Cambria Math" panose="02040503050406030204" pitchFamily="18" charset="0"/>
                          <a:ea typeface="Aptos"/>
                          <a:cs typeface="Times New Roman" panose="02020603050405020304" pitchFamily="18" charset="0"/>
                        </a:rPr>
                        <m:t>=</m:t>
                      </m:r>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𝑦</m:t>
                          </m:r>
                          <m:r>
                            <a:rPr lang="en-US" sz="1900" i="1" kern="100">
                              <a:latin typeface="Cambria Math" panose="02040503050406030204" pitchFamily="18" charset="0"/>
                              <a:ea typeface="Aptos"/>
                              <a:cs typeface="Times New Roman" panose="02020603050405020304" pitchFamily="18" charset="0"/>
                            </a:rPr>
                            <m:t>−1</m:t>
                          </m:r>
                        </m:num>
                        <m:den>
                          <m:r>
                            <a:rPr lang="en-US" sz="1900" b="0" i="0" kern="100" smtClean="0">
                              <a:latin typeface="Cambria Math" panose="02040503050406030204" pitchFamily="18" charset="0"/>
                              <a:ea typeface="Aptos"/>
                              <a:cs typeface="Times New Roman" panose="02020603050405020304" pitchFamily="18" charset="0"/>
                            </a:rPr>
                            <m:t>8−1</m:t>
                          </m:r>
                        </m:den>
                      </m:f>
                      <m:r>
                        <a:rPr lang="en-US" sz="1900" kern="100">
                          <a:latin typeface="Cambria Math" panose="02040503050406030204" pitchFamily="18" charset="0"/>
                          <a:ea typeface="Aptos"/>
                          <a:cs typeface="Times New Roman" panose="02020603050405020304" pitchFamily="18" charset="0"/>
                        </a:rPr>
                        <m:t>=</m:t>
                      </m:r>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𝑧</m:t>
                          </m:r>
                          <m:r>
                            <a:rPr lang="en-US" sz="1900" i="1" kern="100">
                              <a:latin typeface="Cambria Math" panose="02040503050406030204" pitchFamily="18" charset="0"/>
                              <a:ea typeface="Aptos"/>
                              <a:cs typeface="Times New Roman" panose="02020603050405020304" pitchFamily="18" charset="0"/>
                            </a:rPr>
                            <m:t>−2</m:t>
                          </m:r>
                        </m:num>
                        <m:den>
                          <m:r>
                            <a:rPr lang="en-US" sz="1900" b="0" i="1" kern="100" smtClean="0">
                              <a:latin typeface="Cambria Math" panose="02040503050406030204" pitchFamily="18" charset="0"/>
                              <a:ea typeface="Aptos"/>
                              <a:cs typeface="Times New Roman" panose="02020603050405020304" pitchFamily="18" charset="0"/>
                            </a:rPr>
                            <m:t>6</m:t>
                          </m:r>
                          <m:r>
                            <a:rPr lang="en-US" sz="1900" i="1" kern="100">
                              <a:latin typeface="Cambria Math" panose="02040503050406030204" pitchFamily="18" charset="0"/>
                              <a:ea typeface="Aptos"/>
                              <a:cs typeface="Times New Roman" panose="02020603050405020304" pitchFamily="18" charset="0"/>
                            </a:rPr>
                            <m:t>−</m:t>
                          </m:r>
                          <m:r>
                            <a:rPr lang="en-US" sz="1900" kern="100">
                              <a:latin typeface="Cambria Math" panose="02040503050406030204" pitchFamily="18" charset="0"/>
                              <a:ea typeface="Aptos"/>
                              <a:cs typeface="Times New Roman" panose="02020603050405020304" pitchFamily="18" charset="0"/>
                            </a:rPr>
                            <m:t>2</m:t>
                          </m:r>
                        </m:den>
                      </m:f>
                      <m:r>
                        <a:rPr lang="en-US" sz="1900" kern="100">
                          <a:latin typeface="Cambria Math" panose="02040503050406030204" pitchFamily="18" charset="0"/>
                          <a:ea typeface="Aptos"/>
                          <a:cs typeface="Times New Roman" panose="02020603050405020304" pitchFamily="18" charset="0"/>
                        </a:rPr>
                        <m:t>⇔</m:t>
                      </m:r>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𝑥</m:t>
                          </m:r>
                          <m:r>
                            <a:rPr lang="en-US" sz="1900" i="1" kern="100">
                              <a:latin typeface="Cambria Math" panose="02040503050406030204" pitchFamily="18" charset="0"/>
                              <a:ea typeface="Aptos"/>
                              <a:cs typeface="Times New Roman" panose="02020603050405020304" pitchFamily="18" charset="0"/>
                            </a:rPr>
                            <m:t>−</m:t>
                          </m:r>
                          <m:r>
                            <a:rPr lang="en-US" sz="1900" kern="100">
                              <a:latin typeface="Cambria Math" panose="02040503050406030204" pitchFamily="18" charset="0"/>
                              <a:ea typeface="Aptos"/>
                              <a:cs typeface="Times New Roman" panose="02020603050405020304" pitchFamily="18" charset="0"/>
                            </a:rPr>
                            <m:t>4</m:t>
                          </m:r>
                        </m:num>
                        <m:den>
                          <m:r>
                            <a:rPr lang="en-US" sz="1900" b="0" i="0" kern="100" smtClean="0">
                              <a:latin typeface="Cambria Math" panose="02040503050406030204" pitchFamily="18" charset="0"/>
                              <a:ea typeface="Aptos"/>
                              <a:cs typeface="Times New Roman" panose="02020603050405020304" pitchFamily="18" charset="0"/>
                            </a:rPr>
                            <m:t>1</m:t>
                          </m:r>
                        </m:den>
                      </m:f>
                      <m:r>
                        <a:rPr lang="en-US" sz="1900" kern="100">
                          <a:latin typeface="Cambria Math" panose="02040503050406030204" pitchFamily="18" charset="0"/>
                          <a:ea typeface="Aptos"/>
                          <a:cs typeface="Times New Roman" panose="02020603050405020304" pitchFamily="18" charset="0"/>
                        </a:rPr>
                        <m:t>=</m:t>
                      </m:r>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𝑦</m:t>
                          </m:r>
                          <m:r>
                            <a:rPr lang="en-US" sz="1900" i="1" kern="100">
                              <a:latin typeface="Cambria Math" panose="02040503050406030204" pitchFamily="18" charset="0"/>
                              <a:ea typeface="Aptos"/>
                              <a:cs typeface="Times New Roman" panose="02020603050405020304" pitchFamily="18" charset="0"/>
                            </a:rPr>
                            <m:t>−1</m:t>
                          </m:r>
                        </m:num>
                        <m:den>
                          <m:r>
                            <a:rPr lang="en-US" sz="1900" b="0" i="0" kern="100" smtClean="0">
                              <a:latin typeface="Cambria Math" panose="02040503050406030204" pitchFamily="18" charset="0"/>
                              <a:ea typeface="Aptos"/>
                              <a:cs typeface="Times New Roman" panose="02020603050405020304" pitchFamily="18" charset="0"/>
                            </a:rPr>
                            <m:t>7</m:t>
                          </m:r>
                        </m:den>
                      </m:f>
                      <m:r>
                        <a:rPr lang="en-US" sz="1900" kern="100">
                          <a:latin typeface="Cambria Math" panose="02040503050406030204" pitchFamily="18" charset="0"/>
                          <a:ea typeface="Aptos"/>
                          <a:cs typeface="Times New Roman" panose="02020603050405020304" pitchFamily="18" charset="0"/>
                        </a:rPr>
                        <m:t>=</m:t>
                      </m:r>
                      <m:f>
                        <m:fPr>
                          <m:ctrlPr>
                            <a:rPr lang="en-US" sz="1900" i="1" kern="100">
                              <a:latin typeface="Cambria Math" panose="02040503050406030204" pitchFamily="18" charset="0"/>
                              <a:ea typeface="Aptos"/>
                              <a:cs typeface="Times New Roman" panose="02020603050405020304" pitchFamily="18" charset="0"/>
                            </a:rPr>
                          </m:ctrlPr>
                        </m:fPr>
                        <m:num>
                          <m:r>
                            <a:rPr lang="en-US" sz="1900" i="1" kern="100">
                              <a:latin typeface="Cambria Math" panose="02040503050406030204" pitchFamily="18" charset="0"/>
                              <a:ea typeface="Aptos"/>
                              <a:cs typeface="Times New Roman" panose="02020603050405020304" pitchFamily="18" charset="0"/>
                            </a:rPr>
                            <m:t>𝑧</m:t>
                          </m:r>
                          <m:r>
                            <a:rPr lang="en-US" sz="1900" i="1" kern="100">
                              <a:latin typeface="Cambria Math" panose="02040503050406030204" pitchFamily="18" charset="0"/>
                              <a:ea typeface="Aptos"/>
                              <a:cs typeface="Times New Roman" panose="02020603050405020304" pitchFamily="18" charset="0"/>
                            </a:rPr>
                            <m:t>−2</m:t>
                          </m:r>
                        </m:num>
                        <m:den>
                          <m:r>
                            <a:rPr lang="en-US" sz="1900" b="0" i="1" kern="100" smtClean="0">
                              <a:latin typeface="Cambria Math" panose="02040503050406030204" pitchFamily="18" charset="0"/>
                              <a:ea typeface="Aptos"/>
                              <a:cs typeface="Times New Roman" panose="02020603050405020304" pitchFamily="18" charset="0"/>
                            </a:rPr>
                            <m:t>4</m:t>
                          </m:r>
                        </m:den>
                      </m:f>
                    </m:oMath>
                  </m:oMathPara>
                </a14:m>
                <a:endParaRPr lang="en-US" sz="1900"/>
              </a:p>
              <a:p>
                <a:pPr marL="342900" lvl="0" indent="-342900" algn="just">
                  <a:lnSpc>
                    <a:spcPct val="165000"/>
                  </a:lnSpc>
                  <a:buFont typeface="Arial" panose="020B0604020202020204" pitchFamily="34" charset="0"/>
                  <a:buChar char="•"/>
                </a:pPr>
                <a:r>
                  <a:rPr lang="vi-VN" sz="1900"/>
                  <a:t>Phương trình tham số của đường thẳng </a:t>
                </a:r>
                <a14:m>
                  <m:oMath xmlns:m="http://schemas.openxmlformats.org/officeDocument/2006/math">
                    <m:r>
                      <a:rPr lang="vi-VN" sz="1900" i="1" smtClean="0">
                        <a:latin typeface="Cambria Math" panose="02040503050406030204" pitchFamily="18" charset="0"/>
                      </a:rPr>
                      <m:t>𝐴𝐵</m:t>
                    </m:r>
                  </m:oMath>
                </a14:m>
                <a:r>
                  <a:rPr lang="vi-VN" sz="1900"/>
                  <a:t> là:</a:t>
                </a:r>
                <a:endParaRPr lang="en-US" sz="1900"/>
              </a:p>
              <a:p>
                <a:pPr algn="just">
                  <a:lnSpc>
                    <a:spcPct val="120000"/>
                  </a:lnSpc>
                </a:pPr>
                <a14:m>
                  <m:oMathPara xmlns:m="http://schemas.openxmlformats.org/officeDocument/2006/math">
                    <m:oMathParaPr>
                      <m:jc m:val="centerGroup"/>
                    </m:oMathParaPr>
                    <m:oMath xmlns:m="http://schemas.openxmlformats.org/officeDocument/2006/math">
                      <m:d>
                        <m:dPr>
                          <m:begChr m:val="{"/>
                          <m:endChr m:val=""/>
                          <m:ctrlPr>
                            <a:rPr lang="en-US" sz="18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800" i="1" kern="100">
                                  <a:latin typeface="Cambria Math" panose="02040503050406030204" pitchFamily="18" charset="0"/>
                                  <a:ea typeface="Aptos"/>
                                  <a:cs typeface="Times New Roman" panose="02020603050405020304" pitchFamily="18" charset="0"/>
                                </a:rPr>
                              </m:ctrlPr>
                            </m:mPr>
                            <m:mr>
                              <m:e>
                                <m:r>
                                  <a:rPr lang="en-US" sz="1800" i="1" kern="100">
                                    <a:latin typeface="Cambria Math" panose="02040503050406030204" pitchFamily="18" charset="0"/>
                                    <a:ea typeface="Aptos"/>
                                    <a:cs typeface="Times New Roman" panose="02020603050405020304" pitchFamily="18" charset="0"/>
                                  </a:rPr>
                                  <m:t>𝑥</m:t>
                                </m:r>
                                <m:r>
                                  <a:rPr lang="en-US" sz="1800" kern="100">
                                    <a:latin typeface="Cambria Math" panose="02040503050406030204" pitchFamily="18" charset="0"/>
                                    <a:ea typeface="Aptos"/>
                                    <a:cs typeface="Times New Roman" panose="02020603050405020304" pitchFamily="18" charset="0"/>
                                  </a:rPr>
                                  <m:t>=</m:t>
                                </m:r>
                                <m:r>
                                  <a:rPr lang="en-US" sz="1800" b="0" i="0" kern="100" smtClean="0">
                                    <a:latin typeface="Cambria Math" panose="02040503050406030204" pitchFamily="18" charset="0"/>
                                    <a:ea typeface="Aptos"/>
                                    <a:cs typeface="Times New Roman" panose="02020603050405020304" pitchFamily="18" charset="0"/>
                                  </a:rPr>
                                  <m:t>4</m:t>
                                </m:r>
                                <m:r>
                                  <a:rPr lang="en-US" sz="1800" kern="100">
                                    <a:latin typeface="Cambria Math" panose="02040503050406030204" pitchFamily="18" charset="0"/>
                                    <a:ea typeface="Aptos"/>
                                    <a:cs typeface="Times New Roman" panose="02020603050405020304" pitchFamily="18" charset="0"/>
                                  </a:rPr>
                                  <m:t>+</m:t>
                                </m:r>
                                <m:r>
                                  <a:rPr lang="en-US" sz="1800" i="1" kern="100">
                                    <a:latin typeface="Cambria Math" panose="02040503050406030204" pitchFamily="18" charset="0"/>
                                    <a:ea typeface="Aptos"/>
                                    <a:cs typeface="Times New Roman" panose="02020603050405020304" pitchFamily="18" charset="0"/>
                                  </a:rPr>
                                  <m:t>𝑡</m:t>
                                </m:r>
                              </m:e>
                            </m:mr>
                            <m:mr>
                              <m:e>
                                <m:r>
                                  <a:rPr lang="en-US" sz="1800" i="1" kern="100">
                                    <a:latin typeface="Cambria Math" panose="02040503050406030204" pitchFamily="18" charset="0"/>
                                    <a:ea typeface="Aptos"/>
                                    <a:cs typeface="Times New Roman" panose="02020603050405020304" pitchFamily="18" charset="0"/>
                                  </a:rPr>
                                  <m:t>𝑦</m:t>
                                </m:r>
                                <m:r>
                                  <a:rPr lang="en-US" sz="1800" kern="100">
                                    <a:latin typeface="Cambria Math" panose="02040503050406030204" pitchFamily="18" charset="0"/>
                                    <a:ea typeface="Aptos"/>
                                    <a:cs typeface="Times New Roman" panose="02020603050405020304" pitchFamily="18" charset="0"/>
                                  </a:rPr>
                                  <m:t>=</m:t>
                                </m:r>
                                <m:r>
                                  <a:rPr lang="en-US" sz="1800" b="0" i="0" kern="100" smtClean="0">
                                    <a:latin typeface="Cambria Math" panose="02040503050406030204" pitchFamily="18" charset="0"/>
                                    <a:ea typeface="Aptos"/>
                                    <a:cs typeface="Times New Roman" panose="02020603050405020304" pitchFamily="18" charset="0"/>
                                  </a:rPr>
                                  <m:t>1</m:t>
                                </m:r>
                                <m:r>
                                  <a:rPr lang="en-US" sz="1800" kern="100">
                                    <a:latin typeface="Cambria Math" panose="02040503050406030204" pitchFamily="18" charset="0"/>
                                    <a:ea typeface="Aptos"/>
                                    <a:cs typeface="Times New Roman" panose="02020603050405020304" pitchFamily="18" charset="0"/>
                                  </a:rPr>
                                  <m:t>+</m:t>
                                </m:r>
                                <m:r>
                                  <a:rPr lang="en-US" sz="1800" b="0" i="1" kern="100" smtClean="0">
                                    <a:latin typeface="Cambria Math" panose="02040503050406030204" pitchFamily="18" charset="0"/>
                                    <a:ea typeface="Aptos"/>
                                    <a:cs typeface="Times New Roman" panose="02020603050405020304" pitchFamily="18" charset="0"/>
                                  </a:rPr>
                                  <m:t>7</m:t>
                                </m:r>
                                <m:r>
                                  <a:rPr lang="en-US" sz="1800" i="1" kern="100">
                                    <a:latin typeface="Cambria Math" panose="02040503050406030204" pitchFamily="18" charset="0"/>
                                    <a:ea typeface="Aptos"/>
                                    <a:cs typeface="Times New Roman" panose="02020603050405020304" pitchFamily="18" charset="0"/>
                                  </a:rPr>
                                  <m:t>𝑡</m:t>
                                </m:r>
                              </m:e>
                            </m:mr>
                            <m:mr>
                              <m:e>
                                <m:r>
                                  <a:rPr lang="en-US" sz="1800" i="1" kern="100">
                                    <a:latin typeface="Cambria Math" panose="02040503050406030204" pitchFamily="18" charset="0"/>
                                    <a:ea typeface="Aptos"/>
                                    <a:cs typeface="Times New Roman" panose="02020603050405020304" pitchFamily="18" charset="0"/>
                                  </a:rPr>
                                  <m:t>𝑧</m:t>
                                </m:r>
                                <m:r>
                                  <a:rPr lang="en-US" sz="1800" kern="100">
                                    <a:latin typeface="Cambria Math" panose="02040503050406030204" pitchFamily="18" charset="0"/>
                                    <a:ea typeface="Aptos"/>
                                    <a:cs typeface="Times New Roman" panose="02020603050405020304" pitchFamily="18" charset="0"/>
                                  </a:rPr>
                                  <m:t>=</m:t>
                                </m:r>
                                <m:r>
                                  <a:rPr lang="en-US" sz="1800" b="0" i="0" kern="100" smtClean="0">
                                    <a:latin typeface="Cambria Math" panose="02040503050406030204" pitchFamily="18" charset="0"/>
                                    <a:ea typeface="Aptos"/>
                                    <a:cs typeface="Times New Roman" panose="02020603050405020304" pitchFamily="18" charset="0"/>
                                  </a:rPr>
                                  <m:t>2</m:t>
                                </m:r>
                                <m:r>
                                  <a:rPr lang="en-US" sz="1800" kern="100">
                                    <a:latin typeface="Cambria Math" panose="02040503050406030204" pitchFamily="18" charset="0"/>
                                    <a:ea typeface="Aptos"/>
                                    <a:cs typeface="Times New Roman" panose="02020603050405020304" pitchFamily="18" charset="0"/>
                                  </a:rPr>
                                  <m:t>+</m:t>
                                </m:r>
                                <m:r>
                                  <a:rPr lang="en-US" sz="1800" b="0" i="1" kern="100" smtClean="0">
                                    <a:latin typeface="Cambria Math" panose="02040503050406030204" pitchFamily="18" charset="0"/>
                                    <a:ea typeface="Aptos"/>
                                    <a:cs typeface="Times New Roman" panose="02020603050405020304" pitchFamily="18" charset="0"/>
                                  </a:rPr>
                                  <m:t>4</m:t>
                                </m:r>
                                <m:r>
                                  <a:rPr lang="en-US" sz="1800" i="1" kern="100">
                                    <a:latin typeface="Cambria Math" panose="02040503050406030204" pitchFamily="18" charset="0"/>
                                    <a:ea typeface="Aptos"/>
                                    <a:cs typeface="Times New Roman" panose="02020603050405020304" pitchFamily="18" charset="0"/>
                                  </a:rPr>
                                  <m:t>𝑡</m:t>
                                </m:r>
                              </m:e>
                            </m:mr>
                          </m:m>
                        </m:e>
                      </m:d>
                      <m:r>
                        <a:rPr lang="en-US" sz="1800" b="0" i="1" kern="100" smtClean="0">
                          <a:latin typeface="Cambria Math" panose="02040503050406030204" pitchFamily="18" charset="0"/>
                          <a:ea typeface="Aptos"/>
                          <a:cs typeface="Times New Roman" panose="02020603050405020304" pitchFamily="18" charset="0"/>
                        </a:rPr>
                        <m:t>      </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𝑡</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r>
                        <m:rPr>
                          <m:nor/>
                        </m:rPr>
                        <a:rPr lang="en-US" sz="1800">
                          <a:ea typeface="Malgun Gothic" panose="020B0503020000020004" pitchFamily="34" charset="-127"/>
                          <a:cs typeface="Times New Roman" panose="02020603050405020304" pitchFamily="18" charset="0"/>
                        </a:rPr>
                        <m:t>tham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s</m:t>
                      </m:r>
                      <m:r>
                        <m:rPr>
                          <m:nor/>
                        </m:rPr>
                        <a:rPr lang="en-US" sz="1800">
                          <a:ea typeface="Malgun Gothic" panose="020B0503020000020004" pitchFamily="34" charset="-127"/>
                          <a:cs typeface="Times New Roman" panose="02020603050405020304" pitchFamily="18" charset="0"/>
                        </a:rPr>
                        <m:t>ố).</m:t>
                      </m:r>
                    </m:oMath>
                  </m:oMathPara>
                </a14:m>
                <a:endParaRPr lang="en-US" sz="180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60733" y="1880126"/>
                <a:ext cx="5688661" cy="3024739"/>
              </a:xfrm>
              <a:prstGeom prst="rect">
                <a:avLst/>
              </a:prstGeom>
              <a:blipFill>
                <a:blip r:embed="rId4"/>
                <a:stretch>
                  <a:fillRect l="-750" r="-107"/>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222091" y="2751152"/>
            <a:ext cx="1845135" cy="2220084"/>
          </a:xfrm>
          <a:prstGeom prst="rect">
            <a:avLst/>
          </a:prstGeom>
        </p:spPr>
      </p:pic>
    </p:spTree>
    <p:extLst>
      <p:ext uri="{BB962C8B-B14F-4D97-AF65-F5344CB8AC3E}">
        <p14:creationId xmlns:p14="http://schemas.microsoft.com/office/powerpoint/2010/main" val="263383646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7" name="Rounded Rectangle 6"/>
          <p:cNvSpPr/>
          <p:nvPr/>
        </p:nvSpPr>
        <p:spPr>
          <a:xfrm>
            <a:off x="834887" y="416223"/>
            <a:ext cx="2154801" cy="55120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4</a:t>
            </a:r>
            <a:endPar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p:pic>
        <p:nvPicPr>
          <p:cNvPr id="12" name="Picture 11"/>
          <p:cNvPicPr>
            <a:picLocks noChangeAspect="1"/>
          </p:cNvPicPr>
          <p:nvPr/>
        </p:nvPicPr>
        <p:blipFill>
          <a:blip r:embed="rId3"/>
          <a:stretch>
            <a:fillRect/>
          </a:stretch>
        </p:blipFill>
        <p:spPr>
          <a:xfrm rot="3037190">
            <a:off x="8069578" y="3674172"/>
            <a:ext cx="1274195" cy="177551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51391" y="1166657"/>
                <a:ext cx="7665061" cy="1015663"/>
              </a:xfrm>
              <a:prstGeom prst="rect">
                <a:avLst/>
              </a:prstGeom>
            </p:spPr>
            <p:txBody>
              <a:bodyPr wrap="square">
                <a:spAutoFit/>
              </a:bodyPr>
              <a:lstStyle/>
              <a:p>
                <a:pPr lvl="0" algn="just">
                  <a:lnSpc>
                    <a:spcPct val="150000"/>
                  </a:lnSpc>
                </a:pPr>
                <a:r>
                  <a:rPr lang="vi-VN" sz="2000"/>
                  <a:t>Viết phương trình</a:t>
                </a:r>
                <a:r>
                  <a:rPr lang="en-US" sz="2000"/>
                  <a:t> </a:t>
                </a:r>
                <a:r>
                  <a:rPr lang="vi-VN" sz="2000"/>
                  <a:t>chính tắc của đường thẳng</a:t>
                </a:r>
                <a:r>
                  <a:rPr lang="en-US" sz="2000"/>
                  <a:t> </a:t>
                </a:r>
                <a14:m>
                  <m:oMath xmlns:m="http://schemas.openxmlformats.org/officeDocument/2006/math">
                    <m:r>
                      <a:rPr lang="vi-VN" sz="2000" i="1" smtClean="0">
                        <a:latin typeface="Cambria Math" panose="02040503050406030204" pitchFamily="18" charset="0"/>
                      </a:rPr>
                      <m:t>𝑂𝑀</m:t>
                    </m:r>
                  </m:oMath>
                </a14:m>
                <a:r>
                  <a:rPr lang="vi-VN" sz="2000"/>
                  <a:t>, biết </a:t>
                </a:r>
                <a14:m>
                  <m:oMath xmlns:m="http://schemas.openxmlformats.org/officeDocument/2006/math">
                    <m:r>
                      <a:rPr lang="vi-VN" sz="2000" i="1" smtClean="0">
                        <a:latin typeface="Cambria Math" panose="02040503050406030204" pitchFamily="18" charset="0"/>
                      </a:rPr>
                      <m:t>𝑀</m:t>
                    </m:r>
                    <m:r>
                      <a:rPr lang="vi-VN" sz="2000" i="1" smtClean="0">
                        <a:latin typeface="Cambria Math" panose="02040503050406030204" pitchFamily="18" charset="0"/>
                      </a:rPr>
                      <m:t>(</m:t>
                    </m:r>
                    <m:r>
                      <a:rPr lang="vi-VN" sz="2000" i="1" smtClean="0">
                        <a:latin typeface="Cambria Math" panose="02040503050406030204" pitchFamily="18" charset="0"/>
                      </a:rPr>
                      <m:t>𝑎</m:t>
                    </m:r>
                    <m:r>
                      <a:rPr lang="vi-VN" sz="2000" i="1" smtClean="0">
                        <a:latin typeface="Cambria Math" panose="02040503050406030204" pitchFamily="18" charset="0"/>
                      </a:rPr>
                      <m:t>; </m:t>
                    </m:r>
                    <m:r>
                      <a:rPr lang="vi-VN" sz="2000" i="1" smtClean="0">
                        <a:latin typeface="Cambria Math" panose="02040503050406030204" pitchFamily="18" charset="0"/>
                      </a:rPr>
                      <m:t>𝑏</m:t>
                    </m:r>
                    <m:r>
                      <a:rPr lang="vi-VN" sz="2000" i="1">
                        <a:latin typeface="Cambria Math" panose="02040503050406030204" pitchFamily="18" charset="0"/>
                      </a:rPr>
                      <m:t>; </m:t>
                    </m:r>
                    <m:r>
                      <a:rPr lang="vi-VN" sz="2000" i="1" smtClean="0">
                        <a:latin typeface="Cambria Math" panose="02040503050406030204" pitchFamily="18" charset="0"/>
                      </a:rPr>
                      <m:t>𝑐</m:t>
                    </m:r>
                    <m:r>
                      <a:rPr lang="vi-VN" sz="2000" i="1" smtClean="0">
                        <a:latin typeface="Cambria Math" panose="02040503050406030204" pitchFamily="18" charset="0"/>
                      </a:rPr>
                      <m:t>)</m:t>
                    </m:r>
                  </m:oMath>
                </a14:m>
                <a:r>
                  <a:rPr lang="en-US" sz="2000"/>
                  <a:t> </a:t>
                </a:r>
                <a:r>
                  <a:rPr lang="vi-VN" sz="2000"/>
                  <a:t>với</a:t>
                </a:r>
                <a:r>
                  <a:rPr lang="en-US" sz="2000"/>
                  <a:t> </a:t>
                </a:r>
                <a14:m>
                  <m:oMath xmlns:m="http://schemas.openxmlformats.org/officeDocument/2006/math">
                    <m:r>
                      <a:rPr lang="vi-VN" sz="2000" i="1" smtClean="0">
                        <a:latin typeface="Cambria Math" panose="02040503050406030204" pitchFamily="18" charset="0"/>
                      </a:rPr>
                      <m:t>𝑎𝑏𝑐</m:t>
                    </m:r>
                    <m:r>
                      <a:rPr lang="vi-VN" sz="2000" i="1" smtClean="0">
                        <a:latin typeface="Cambria Math" panose="02040503050406030204" pitchFamily="18" charset="0"/>
                        <a:ea typeface="Cambria Math" panose="02040503050406030204" pitchFamily="18" charset="0"/>
                      </a:rPr>
                      <m:t>≠</m:t>
                    </m:r>
                    <m:r>
                      <a:rPr lang="vi-VN" sz="2000" i="1" smtClean="0">
                        <a:latin typeface="Cambria Math" panose="02040503050406030204" pitchFamily="18" charset="0"/>
                      </a:rPr>
                      <m:t>0</m:t>
                    </m:r>
                    <m:r>
                      <a:rPr lang="vi-VN" sz="2000" i="1">
                        <a:latin typeface="Cambria Math" panose="02040503050406030204" pitchFamily="18" charset="0"/>
                      </a:rPr>
                      <m:t>.</m:t>
                    </m:r>
                  </m:oMath>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751391" y="1166657"/>
                <a:ext cx="7665061" cy="1015663"/>
              </a:xfrm>
              <a:prstGeom prst="rect">
                <a:avLst/>
              </a:prstGeom>
              <a:blipFill>
                <a:blip r:embed="rId4"/>
                <a:stretch>
                  <a:fillRect l="-795" r="-318" b="-4192"/>
                </a:stretch>
              </a:blipFill>
            </p:spPr>
            <p:txBody>
              <a:bodyPr/>
              <a:lstStyle/>
              <a:p>
                <a:r>
                  <a:rPr lang="en-US">
                    <a:noFill/>
                  </a:rPr>
                  <a:t> </a:t>
                </a:r>
              </a:p>
            </p:txBody>
          </p:sp>
        </mc:Fallback>
      </mc:AlternateContent>
      <p:sp>
        <p:nvSpPr>
          <p:cNvPr id="13" name="Rectangle 12"/>
          <p:cNvSpPr/>
          <p:nvPr/>
        </p:nvSpPr>
        <p:spPr>
          <a:xfrm>
            <a:off x="4122994" y="2359337"/>
            <a:ext cx="92185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751391" y="3102815"/>
                <a:ext cx="7665061" cy="1575431"/>
              </a:xfrm>
              <a:prstGeom prst="rect">
                <a:avLst/>
              </a:prstGeom>
            </p:spPr>
            <p:txBody>
              <a:bodyPr wrap="square">
                <a:spAutoFit/>
              </a:bodyPr>
              <a:lstStyle/>
              <a:p>
                <a:pPr>
                  <a:lnSpc>
                    <a:spcPct val="150000"/>
                  </a:lnSpc>
                  <a:spcBef>
                    <a:spcPts val="600"/>
                  </a:spcBef>
                  <a:spcAft>
                    <a:spcPts val="600"/>
                  </a:spcAft>
                  <a:tabLst>
                    <a:tab pos="162560" algn="l"/>
                  </a:tabLst>
                </a:pPr>
                <a:r>
                  <a:rPr lang="en-US" sz="2000">
                    <a:latin typeface="+mj-lt"/>
                    <a:ea typeface="Calibri" panose="020F0502020204030204" pitchFamily="34" charset="0"/>
                    <a:cs typeface="Times New Roman" panose="02020603050405020304" pitchFamily="18" charset="0"/>
                  </a:rPr>
                  <a:t>Phương trình chính tắc của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𝑂𝑀</m:t>
                    </m:r>
                  </m:oMath>
                </a14:m>
                <a:r>
                  <a:rPr lang="en-US" sz="2000">
                    <a:effectLst/>
                    <a:latin typeface="+mj-lt"/>
                    <a:ea typeface="Malgun Gothic" panose="020B0503020000020004" pitchFamily="34" charset="-127"/>
                    <a:cs typeface="Times New Roman" panose="02020603050405020304" pitchFamily="18" charset="0"/>
                  </a:rPr>
                  <a:t> là:</a:t>
                </a:r>
                <a:endParaRPr lang="en-US" sz="2000">
                  <a:effectLst/>
                  <a:latin typeface="+mj-lt"/>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den>
                      </m:f>
                      <m:r>
                        <a:rPr lang="en-US"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den>
                      </m:f>
                      <m:r>
                        <a:rPr lang="en-US"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𝑧</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𝑐</m:t>
                          </m:r>
                          <m:r>
                            <a:rPr lang="en-US" sz="2000" i="1" kern="0">
                              <a:effectLst/>
                              <a:latin typeface="Cambria Math" panose="02040503050406030204" pitchFamily="18" charset="0"/>
                              <a:ea typeface="Calibri" panose="020F0502020204030204" pitchFamily="34" charset="0"/>
                              <a:cs typeface="Times New Roman" panose="02020603050405020304" pitchFamily="18" charset="0"/>
                            </a:rPr>
                            <m:t>−0</m:t>
                          </m:r>
                        </m:den>
                      </m:f>
                      <m:r>
                        <a:rPr lang="en-US"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𝑧</m:t>
                          </m:r>
                        </m:num>
                        <m:den>
                          <m:r>
                            <a:rPr lang="en-US" sz="2000" i="1" kern="0">
                              <a:effectLst/>
                              <a:latin typeface="Cambria Math" panose="02040503050406030204" pitchFamily="18" charset="0"/>
                              <a:ea typeface="Calibri" panose="020F0502020204030204" pitchFamily="34" charset="0"/>
                              <a:cs typeface="Times New Roman" panose="02020603050405020304" pitchFamily="18" charset="0"/>
                            </a:rPr>
                            <m:t>𝑐</m:t>
                          </m:r>
                        </m:den>
                      </m:f>
                    </m:oMath>
                  </m:oMathPara>
                </a14:m>
                <a:endParaRPr lang="en-US" sz="1600" kern="100">
                  <a:effectLst/>
                  <a:latin typeface="+mj-lt"/>
                  <a:ea typeface="Aptos"/>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51391" y="3102815"/>
                <a:ext cx="7665061" cy="1575431"/>
              </a:xfrm>
              <a:prstGeom prst="rect">
                <a:avLst/>
              </a:prstGeom>
              <a:blipFill>
                <a:blip r:embed="rId5"/>
                <a:stretch>
                  <a:fillRect l="-795"/>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7156170" y="416223"/>
            <a:ext cx="1582309" cy="313523"/>
          </a:xfrm>
          <a:prstGeom prst="rect">
            <a:avLst/>
          </a:prstGeom>
        </p:spPr>
      </p:pic>
    </p:spTree>
    <p:extLst>
      <p:ext uri="{BB962C8B-B14F-4D97-AF65-F5344CB8AC3E}">
        <p14:creationId xmlns:p14="http://schemas.microsoft.com/office/powerpoint/2010/main" val="180041444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3"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 name="Rectangle 3"/>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492980" y="163340"/>
            <a:ext cx="8229599" cy="2899255"/>
          </a:xfrm>
          <a:prstGeom prst="rect">
            <a:avLst/>
          </a:prstGeom>
        </p:spPr>
        <p:txBody>
          <a:bodyPr wrap="square">
            <a:spAutoFit/>
          </a:bodyPr>
          <a:lstStyle/>
          <a:p>
            <a:pPr marL="0" marR="0" lvl="0" indent="0" algn="ctr" defTabSz="457200" rtl="0" eaLnBrk="1" fontAlgn="auto" latinLnBrk="0" hangingPunct="1">
              <a:lnSpc>
                <a:spcPct val="160000"/>
              </a:lnSpc>
              <a:spcBef>
                <a:spcPts val="0"/>
              </a:spcBef>
              <a:spcAft>
                <a:spcPts val="0"/>
              </a:spcAft>
              <a:buClrTx/>
              <a:buSzTx/>
              <a:buFont typeface="Arial"/>
              <a:buNone/>
              <a:tabLst/>
              <a:defRPr/>
            </a:pPr>
            <a:r>
              <a:rPr kumimoji="0" lang="en-US" sz="38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II. </a:t>
            </a:r>
          </a:p>
          <a:p>
            <a:pPr marL="0" marR="0" lvl="0" indent="0" algn="ctr" defTabSz="457200" rtl="0" eaLnBrk="1" fontAlgn="auto" latinLnBrk="0" hangingPunct="1">
              <a:lnSpc>
                <a:spcPct val="160000"/>
              </a:lnSpc>
              <a:spcBef>
                <a:spcPts val="0"/>
              </a:spcBef>
              <a:spcAft>
                <a:spcPts val="0"/>
              </a:spcAft>
              <a:buClrTx/>
              <a:buSzTx/>
              <a:buFont typeface="Arial"/>
              <a:buNone/>
              <a:tabLst/>
              <a:defRPr/>
            </a:pPr>
            <a:r>
              <a:rPr kumimoji="0" lang="vi-VN" sz="38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VỊ TRÍ TƯƠNG ĐỐI CỦA HAI ĐƯỜNG THẲNG</a:t>
            </a:r>
          </a:p>
        </p:txBody>
      </p:sp>
      <p:sp>
        <p:nvSpPr>
          <p:cNvPr id="6" name="Freeform 4"/>
          <p:cNvSpPr/>
          <p:nvPr/>
        </p:nvSpPr>
        <p:spPr>
          <a:xfrm>
            <a:off x="3428372" y="3333600"/>
            <a:ext cx="2358816" cy="1580305"/>
          </a:xfrm>
          <a:custGeom>
            <a:avLst/>
            <a:gdLst/>
            <a:ahLst/>
            <a:cxnLst/>
            <a:rect l="l" t="t" r="r" b="b"/>
            <a:pathLst>
              <a:path w="5775158" h="4114800">
                <a:moveTo>
                  <a:pt x="0" y="0"/>
                </a:moveTo>
                <a:lnTo>
                  <a:pt x="5775157" y="0"/>
                </a:lnTo>
                <a:lnTo>
                  <a:pt x="57751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53697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10" name="Rectangle 9"/>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494;p40"/>
          <p:cNvSpPr txBox="1">
            <a:spLocks/>
          </p:cNvSpPr>
          <p:nvPr/>
        </p:nvSpPr>
        <p:spPr>
          <a:xfrm>
            <a:off x="458678" y="511409"/>
            <a:ext cx="8266402" cy="22185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Bellota Text"/>
              <a:buNone/>
              <a:defRPr sz="3200" b="1" i="0" u="none" strike="noStrike" cap="none">
                <a:solidFill>
                  <a:schemeClr val="dk1"/>
                </a:solidFill>
                <a:latin typeface="Bellota Text"/>
                <a:ea typeface="Bellota Text"/>
                <a:cs typeface="Bellota Text"/>
                <a:sym typeface="Bellota Text"/>
              </a:defRPr>
            </a:lvl1pPr>
            <a:lvl2pPr marL="914400" marR="0" lvl="1"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2pPr>
            <a:lvl3pPr marL="1371600" marR="0" lvl="2"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3pPr>
            <a:lvl4pPr marL="1828800" marR="0" lvl="3"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4pPr>
            <a:lvl5pPr marL="2286000" marR="0" lvl="4"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5pPr>
            <a:lvl6pPr marL="2743200" marR="0" lvl="5"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6pPr>
            <a:lvl7pPr marL="3200400" marR="0" lvl="6"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7pPr>
            <a:lvl8pPr marL="3657600" marR="0" lvl="7"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8pPr>
            <a:lvl9pPr marL="4114800" marR="0" lvl="8" indent="-304800" algn="ctr" rtl="0">
              <a:lnSpc>
                <a:spcPct val="100000"/>
              </a:lnSpc>
              <a:spcBef>
                <a:spcPts val="0"/>
              </a:spcBef>
              <a:spcAft>
                <a:spcPts val="0"/>
              </a:spcAft>
              <a:buClr>
                <a:schemeClr val="dk1"/>
              </a:buClr>
              <a:buSzPts val="1200"/>
              <a:buFont typeface="Bellota Text"/>
              <a:buNone/>
              <a:defRPr sz="1200" b="1" i="0" u="none" strike="noStrike" cap="none">
                <a:solidFill>
                  <a:schemeClr val="dk1"/>
                </a:solidFill>
                <a:latin typeface="Bellota Text"/>
                <a:ea typeface="Bellota Text"/>
                <a:cs typeface="Bellota Text"/>
                <a:sym typeface="Bellota Text"/>
              </a:defRPr>
            </a:lvl9pPr>
          </a:lstStyle>
          <a:p>
            <a:pPr marL="0" indent="0" defTabSz="457200">
              <a:lnSpc>
                <a:spcPct val="150000"/>
              </a:lnSpc>
              <a:buClrTx/>
              <a:buSzTx/>
              <a:defRPr/>
            </a:pPr>
            <a:r>
              <a:rPr lang="vi-VN" sz="3600" kern="1200">
                <a:solidFill>
                  <a:srgbClr val="00487E"/>
                </a:solidFill>
                <a:latin typeface="Arial" panose="020B0604020202020204" pitchFamily="34" charset="0"/>
                <a:ea typeface="+mn-ea"/>
                <a:cs typeface="Arial" panose="020B0604020202020204" pitchFamily="34" charset="0"/>
                <a:sym typeface="Arial"/>
              </a:rPr>
              <a:t>CHƯƠNG V: PHƯƠNG TRÌNH </a:t>
            </a:r>
            <a:endParaRPr lang="en-US" sz="3600" kern="1200">
              <a:solidFill>
                <a:srgbClr val="00487E"/>
              </a:solidFill>
              <a:latin typeface="Arial" panose="020B0604020202020204" pitchFamily="34" charset="0"/>
              <a:ea typeface="+mn-ea"/>
              <a:cs typeface="Arial" panose="020B0604020202020204" pitchFamily="34" charset="0"/>
              <a:sym typeface="Arial"/>
            </a:endParaRPr>
          </a:p>
          <a:p>
            <a:pPr marL="0" indent="0" defTabSz="457200">
              <a:lnSpc>
                <a:spcPct val="150000"/>
              </a:lnSpc>
              <a:buClrTx/>
              <a:buSzTx/>
              <a:defRPr/>
            </a:pPr>
            <a:r>
              <a:rPr lang="vi-VN" sz="3600" kern="1200">
                <a:solidFill>
                  <a:srgbClr val="00487E"/>
                </a:solidFill>
                <a:latin typeface="Arial" panose="020B0604020202020204" pitchFamily="34" charset="0"/>
                <a:ea typeface="+mn-ea"/>
                <a:cs typeface="Arial" panose="020B0604020202020204" pitchFamily="34" charset="0"/>
                <a:sym typeface="Arial"/>
              </a:rPr>
              <a:t>MẶT PHẲNG, ĐƯỜNG THẲNG, </a:t>
            </a:r>
            <a:endParaRPr lang="en-US" sz="3600" kern="1200">
              <a:solidFill>
                <a:srgbClr val="00487E"/>
              </a:solidFill>
              <a:latin typeface="Arial" panose="020B0604020202020204" pitchFamily="34" charset="0"/>
              <a:ea typeface="+mn-ea"/>
              <a:cs typeface="Arial" panose="020B0604020202020204" pitchFamily="34" charset="0"/>
              <a:sym typeface="Arial"/>
            </a:endParaRPr>
          </a:p>
          <a:p>
            <a:pPr marL="0" indent="0" defTabSz="457200">
              <a:lnSpc>
                <a:spcPct val="150000"/>
              </a:lnSpc>
              <a:buClrTx/>
              <a:buSzTx/>
              <a:defRPr/>
            </a:pPr>
            <a:r>
              <a:rPr lang="vi-VN" sz="3600" kern="1200">
                <a:solidFill>
                  <a:srgbClr val="00487E"/>
                </a:solidFill>
                <a:latin typeface="Arial" panose="020B0604020202020204" pitchFamily="34" charset="0"/>
                <a:ea typeface="+mn-ea"/>
                <a:cs typeface="Arial" panose="020B0604020202020204" pitchFamily="34" charset="0"/>
                <a:sym typeface="Arial"/>
              </a:rPr>
              <a:t>MẶT CẦU TRONG KHÔNG GIAN</a:t>
            </a:r>
          </a:p>
        </p:txBody>
      </p:sp>
      <p:sp>
        <p:nvSpPr>
          <p:cNvPr id="12" name="TextBox 23"/>
          <p:cNvSpPr txBox="1"/>
          <p:nvPr/>
        </p:nvSpPr>
        <p:spPr>
          <a:xfrm>
            <a:off x="379646" y="3041453"/>
            <a:ext cx="8424466" cy="1615827"/>
          </a:xfrm>
          <a:prstGeom prst="rect">
            <a:avLst/>
          </a:prstGeom>
        </p:spPr>
        <p:txBody>
          <a:bodyPr wrap="square" lIns="0" tIns="0" rIns="0" bIns="0" rtlCol="0" anchor="t">
            <a:spAutoFit/>
          </a:bodyPr>
          <a:lstStyle/>
          <a:p>
            <a:pPr algn="ctr">
              <a:lnSpc>
                <a:spcPct val="150000"/>
              </a:lnSpc>
            </a:pPr>
            <a:r>
              <a:rPr lang="vi-VN" sz="3600" b="1">
                <a:solidFill>
                  <a:srgbClr val="C00000"/>
                </a:solidFill>
                <a:latin typeface="Arial" panose="020B0604020202020204" pitchFamily="34" charset="0"/>
                <a:ea typeface="+mn-ea"/>
                <a:cs typeface="Arial" panose="020B0604020202020204" pitchFamily="34" charset="0"/>
              </a:rPr>
              <a:t>BÀI 2: </a:t>
            </a:r>
            <a:endParaRPr lang="en-US" sz="3600" b="1">
              <a:solidFill>
                <a:srgbClr val="C00000"/>
              </a:solidFill>
              <a:latin typeface="Arial" panose="020B0604020202020204" pitchFamily="34" charset="0"/>
              <a:ea typeface="+mn-ea"/>
              <a:cs typeface="Arial" panose="020B0604020202020204" pitchFamily="34" charset="0"/>
            </a:endParaRPr>
          </a:p>
          <a:p>
            <a:pPr algn="ctr">
              <a:lnSpc>
                <a:spcPct val="150000"/>
              </a:lnSpc>
            </a:pPr>
            <a:r>
              <a:rPr lang="vi-VN" sz="3600" b="1">
                <a:solidFill>
                  <a:srgbClr val="C00000"/>
                </a:solidFill>
                <a:latin typeface="Arial" panose="020B0604020202020204" pitchFamily="34" charset="0"/>
                <a:ea typeface="+mn-ea"/>
                <a:cs typeface="Arial" panose="020B0604020202020204" pitchFamily="34" charset="0"/>
              </a:rPr>
              <a:t>PHƯƠNG TRÌNH</a:t>
            </a:r>
            <a:r>
              <a:rPr lang="en-US" sz="3600" b="1">
                <a:solidFill>
                  <a:srgbClr val="C00000"/>
                </a:solidFill>
                <a:latin typeface="Arial" panose="020B0604020202020204" pitchFamily="34" charset="0"/>
                <a:ea typeface="+mn-ea"/>
                <a:cs typeface="Arial" panose="020B0604020202020204" pitchFamily="34" charset="0"/>
              </a:rPr>
              <a:t> </a:t>
            </a:r>
            <a:r>
              <a:rPr lang="vi-VN" sz="3600" b="1">
                <a:solidFill>
                  <a:srgbClr val="C00000"/>
                </a:solidFill>
                <a:latin typeface="Arial" panose="020B0604020202020204" pitchFamily="34" charset="0"/>
                <a:ea typeface="+mn-ea"/>
                <a:cs typeface="Arial" panose="020B0604020202020204" pitchFamily="34" charset="0"/>
              </a:rPr>
              <a:t>ĐƯỜNG THẲNG </a:t>
            </a:r>
            <a:endParaRPr lang="vi-VN" sz="3600" b="1" dirty="0">
              <a:solidFill>
                <a:srgbClr val="C00000"/>
              </a:solidFill>
              <a:latin typeface="Arial" panose="020B0604020202020204" pitchFamily="34" charset="0"/>
              <a:ea typeface="+mn-ea"/>
              <a:cs typeface="Arial" panose="020B0604020202020204" pitchFamily="34" charset="0"/>
            </a:endParaRPr>
          </a:p>
        </p:txBody>
      </p:sp>
      <p:sp>
        <p:nvSpPr>
          <p:cNvPr id="9" name="Freeform 8"/>
          <p:cNvSpPr/>
          <p:nvPr/>
        </p:nvSpPr>
        <p:spPr>
          <a:xfrm>
            <a:off x="-129570" y="63674"/>
            <a:ext cx="1388225" cy="1083483"/>
          </a:xfrm>
          <a:custGeom>
            <a:avLst/>
            <a:gdLst/>
            <a:ahLst/>
            <a:cxnLst/>
            <a:rect l="l" t="t" r="r" b="b"/>
            <a:pathLst>
              <a:path w="2301479" h="1932283">
                <a:moveTo>
                  <a:pt x="0" y="0"/>
                </a:moveTo>
                <a:lnTo>
                  <a:pt x="2301478" y="0"/>
                </a:lnTo>
                <a:lnTo>
                  <a:pt x="2301478" y="1932283"/>
                </a:lnTo>
                <a:lnTo>
                  <a:pt x="0" y="1932283"/>
                </a:lnTo>
                <a:lnTo>
                  <a:pt x="0" y="0"/>
                </a:lnTo>
                <a:close/>
              </a:path>
            </a:pathLst>
          </a:custGeom>
          <a:blipFill>
            <a:blip r:embed="rId3"/>
            <a:stretch>
              <a:fillRect/>
            </a:stretch>
          </a:blipFill>
        </p:spPr>
      </p:sp>
      <p:sp>
        <p:nvSpPr>
          <p:cNvPr id="13" name="Freeform 9"/>
          <p:cNvSpPr/>
          <p:nvPr/>
        </p:nvSpPr>
        <p:spPr>
          <a:xfrm rot="20953915">
            <a:off x="8073942" y="2836714"/>
            <a:ext cx="984167" cy="945464"/>
          </a:xfrm>
          <a:custGeom>
            <a:avLst/>
            <a:gdLst/>
            <a:ahLst/>
            <a:cxnLst/>
            <a:rect l="l" t="t" r="r" b="b"/>
            <a:pathLst>
              <a:path w="2446752" h="2237759">
                <a:moveTo>
                  <a:pt x="0" y="0"/>
                </a:moveTo>
                <a:lnTo>
                  <a:pt x="2446753" y="0"/>
                </a:lnTo>
                <a:lnTo>
                  <a:pt x="2446753" y="2237759"/>
                </a:lnTo>
                <a:lnTo>
                  <a:pt x="0" y="2237759"/>
                </a:lnTo>
                <a:lnTo>
                  <a:pt x="0" y="0"/>
                </a:lnTo>
                <a:close/>
              </a:path>
            </a:pathLst>
          </a:custGeom>
          <a:blipFill>
            <a:blip r:embed="rId4"/>
            <a:stretch>
              <a:fillRect/>
            </a:stretch>
          </a:blipFill>
        </p:spPr>
      </p:sp>
    </p:spTree>
    <p:extLst>
      <p:ext uri="{BB962C8B-B14F-4D97-AF65-F5344CB8AC3E}">
        <p14:creationId xmlns:p14="http://schemas.microsoft.com/office/powerpoint/2010/main" val="94719835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12" name="Rectangle 11"/>
          <p:cNvSpPr/>
          <p:nvPr/>
        </p:nvSpPr>
        <p:spPr>
          <a:xfrm>
            <a:off x="518874" y="4478313"/>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5" name="Picture 4"/>
          <p:cNvPicPr>
            <a:picLocks noChangeAspect="1"/>
          </p:cNvPicPr>
          <p:nvPr/>
        </p:nvPicPr>
        <p:blipFill>
          <a:blip r:embed="rId3"/>
          <a:stretch>
            <a:fillRect/>
          </a:stretch>
        </p:blipFill>
        <p:spPr>
          <a:xfrm>
            <a:off x="8631277" y="2870914"/>
            <a:ext cx="340965" cy="214394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33794" y="391425"/>
                <a:ext cx="7862550" cy="4151393"/>
              </a:xfrm>
              <a:prstGeom prst="rect">
                <a:avLst/>
              </a:prstGeom>
            </p:spPr>
            <p:txBody>
              <a:bodyPr wrap="square">
                <a:spAutoFit/>
              </a:bodyPr>
              <a:lstStyle/>
              <a:p>
                <a:pPr algn="just">
                  <a:lnSpc>
                    <a:spcPct val="160000"/>
                  </a:lnSpc>
                </a:pPr>
                <a:r>
                  <a:rPr lang="en-US" sz="2000">
                    <a:latin typeface="+mj-lt"/>
                    <a:ea typeface="Calibri" panose="020F0502020204030204" pitchFamily="34" charset="0"/>
                    <a:cs typeface="Times New Roman" panose="02020603050405020304" pitchFamily="18" charset="0"/>
                  </a:rPr>
                  <a:t>Trong không gian, hai vectơ được gọi là cùng phương nếu các giá của chúng cùng song song với một đường thẳng, ba vectơ được gọi là đồng phẳng nếu các giá của chúng cùng song song với một mặt phẳng.</a:t>
                </a:r>
              </a:p>
              <a:p>
                <a:pPr algn="just">
                  <a:lnSpc>
                    <a:spcPct val="160000"/>
                  </a:lnSpc>
                </a:pPr>
                <a:r>
                  <a:rPr lang="en-US" sz="2000">
                    <a:effectLst/>
                    <a:latin typeface="+mj-lt"/>
                    <a:ea typeface="Calibri" panose="020F0502020204030204" pitchFamily="34" charset="0"/>
                    <a:cs typeface="Times New Roman" panose="02020603050405020304" pitchFamily="18" charset="0"/>
                  </a:rPr>
                  <a:t>Trong không gian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a:effectLst/>
                    <a:latin typeface="+mj-lt"/>
                    <a:ea typeface="Malgun Gothic" panose="020B0503020000020004" pitchFamily="34" charset="-127"/>
                    <a:cs typeface="Times New Roman" panose="02020603050405020304" pitchFamily="18" charset="0"/>
                  </a:rPr>
                  <a:t>, cho ba vectơ:</a:t>
                </a:r>
                <a:endParaRPr lang="en-US" sz="2000">
                  <a:latin typeface="+mj-lt"/>
                  <a:ea typeface="Calibri" panose="020F0502020204030204" pitchFamily="34" charset="0"/>
                  <a:cs typeface="Times New Roman" panose="02020603050405020304" pitchFamily="18" charset="0"/>
                </a:endParaRPr>
              </a:p>
              <a:p>
                <a:pPr algn="ctr">
                  <a:lnSpc>
                    <a:spcPct val="160000"/>
                  </a:lnSpc>
                </a:pP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nl-NL" sz="20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nl-NL"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3</m:t>
                            </m:r>
                          </m:sub>
                        </m:sSub>
                      </m:e>
                    </m:acc>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nl-NL"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marL="342900" lvl="0" indent="-342900" algn="just">
                  <a:lnSpc>
                    <a:spcPct val="160000"/>
                  </a:lnSpc>
                  <a:buFont typeface="Symbol" panose="05050102010706020507" pitchFamily="18" charset="2"/>
                  <a:buChar char=""/>
                  <a:tabLst>
                    <a:tab pos="162560" algn="l"/>
                  </a:tabLst>
                </a:pPr>
                <a:r>
                  <a:rPr lang="nl-NL" sz="2000">
                    <a:effectLst/>
                    <a:latin typeface="+mj-lt"/>
                    <a:ea typeface="Calibri" panose="020F0502020204030204" pitchFamily="34" charset="0"/>
                    <a:cs typeface="Times New Roman" panose="02020603050405020304" pitchFamily="18" charset="0"/>
                  </a:rPr>
                  <a:t>Hai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nl-NL" sz="2000">
                    <a:effectLst/>
                    <a:latin typeface="+mj-lt"/>
                    <a:ea typeface="Malgun Gothic" panose="020B0503020000020004" pitchFamily="34" charset="-127"/>
                    <a:cs typeface="Times New Roman" panose="02020603050405020304" pitchFamily="18" charset="0"/>
                  </a:rPr>
                  <a:t> là cùng phương khi và chỉ khi </a:t>
                </a:r>
                <a14:m>
                  <m:oMath xmlns:m="http://schemas.openxmlformats.org/officeDocument/2006/math">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0</m:t>
                        </m:r>
                      </m:e>
                    </m:acc>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2000">
                  <a:latin typeface="+mj-lt"/>
                  <a:ea typeface="Calibri" panose="020F0502020204030204" pitchFamily="34" charset="0"/>
                  <a:cs typeface="Times New Roman" panose="02020603050405020304" pitchFamily="18" charset="0"/>
                </a:endParaRPr>
              </a:p>
              <a:p>
                <a:pPr marL="342900" lvl="0" indent="-342900" algn="just">
                  <a:lnSpc>
                    <a:spcPct val="160000"/>
                  </a:lnSpc>
                  <a:buFont typeface="Symbol" panose="05050102010706020507" pitchFamily="18" charset="2"/>
                  <a:buChar char=""/>
                  <a:tabLst>
                    <a:tab pos="162560" algn="l"/>
                  </a:tabLst>
                </a:pPr>
                <a:r>
                  <a:rPr lang="nl-NL" sz="2000">
                    <a:effectLst/>
                    <a:latin typeface="+mj-lt"/>
                    <a:ea typeface="Malgun Gothic" panose="020B0503020000020004" pitchFamily="34" charset="-127"/>
                    <a:cs typeface="Times New Roman" panose="02020603050405020304" pitchFamily="18" charset="0"/>
                  </a:rPr>
                  <a:t>Ba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ub>
                        </m:sSub>
                      </m:e>
                    </m:acc>
                  </m:oMath>
                </a14:m>
                <a:r>
                  <a:rPr lang="nl-NL" sz="2000">
                    <a:effectLst/>
                    <a:latin typeface="+mj-lt"/>
                    <a:ea typeface="Malgun Gothic" panose="020B0503020000020004" pitchFamily="34" charset="-127"/>
                    <a:cs typeface="Times New Roman" panose="02020603050405020304" pitchFamily="18" charset="0"/>
                  </a:rPr>
                  <a:t> là đồng phẳng khi và chỉ khi </a:t>
                </a:r>
                <a14:m>
                  <m:oMath xmlns:m="http://schemas.openxmlformats.org/officeDocument/2006/math">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3</m:t>
                            </m:r>
                          </m:sub>
                        </m:sSub>
                      </m:e>
                    </m:acc>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nl-NL"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33794" y="391425"/>
                <a:ext cx="7862550" cy="4151393"/>
              </a:xfrm>
              <a:prstGeom prst="rect">
                <a:avLst/>
              </a:prstGeom>
              <a:blipFill>
                <a:blip r:embed="rId4"/>
                <a:stretch>
                  <a:fillRect l="-853" r="-775"/>
                </a:stretch>
              </a:blipFill>
            </p:spPr>
            <p:txBody>
              <a:bodyPr/>
              <a:lstStyle/>
              <a:p>
                <a:r>
                  <a:rPr lang="en-US">
                    <a:noFill/>
                  </a:rPr>
                  <a:t> </a:t>
                </a:r>
              </a:p>
            </p:txBody>
          </p:sp>
        </mc:Fallback>
      </mc:AlternateContent>
    </p:spTree>
    <p:extLst>
      <p:ext uri="{BB962C8B-B14F-4D97-AF65-F5344CB8AC3E}">
        <p14:creationId xmlns:p14="http://schemas.microsoft.com/office/powerpoint/2010/main" val="330212652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201884" y="190828"/>
                <a:ext cx="8727431" cy="1012521"/>
              </a:xfrm>
              <a:prstGeom prst="rect">
                <a:avLst/>
              </a:prstGeom>
            </p:spPr>
            <p:txBody>
              <a:bodyPr wrap="square">
                <a:spAutoFit/>
              </a:bodyPr>
              <a:lstStyle/>
              <a:p>
                <a:pPr marL="342900" lvl="0" indent="-342900" algn="just">
                  <a:lnSpc>
                    <a:spcPct val="160000"/>
                  </a:lnSpc>
                  <a:buClr>
                    <a:srgbClr val="C00000"/>
                  </a:buClr>
                  <a:buFont typeface="Wingdings" panose="05000000000000000000" pitchFamily="2" charset="2"/>
                  <a:buChar char="q"/>
                </a:pPr>
                <a:r>
                  <a:rPr kumimoji="0" lang="nl-NL" sz="2000" b="1" i="0" u="none" strike="noStrike" kern="100" cap="none" spc="0" normalizeH="0" baseline="0" noProof="0">
                    <a:ln>
                      <a:noFill/>
                    </a:ln>
                    <a:solidFill>
                      <a:srgbClr val="C00000"/>
                    </a:solidFill>
                    <a:effectLst/>
                    <a:uLnTx/>
                    <a:uFillTx/>
                    <a:ea typeface="Aptos"/>
                    <a:cs typeface="Times New Roman" panose="02020603050405020304" pitchFamily="18" charset="0"/>
                    <a:sym typeface="Arial"/>
                  </a:rPr>
                  <a:t>HĐ 5: </a:t>
                </a:r>
                <a:r>
                  <a:rPr lang="vi-VN" sz="2000" kern="100">
                    <a:latin typeface="Arial" panose="020B0604020202020204" pitchFamily="34" charset="0"/>
                    <a:ea typeface="Aptos"/>
                    <a:cs typeface="Times New Roman" panose="02020603050405020304" pitchFamily="18" charset="0"/>
                  </a:rPr>
                  <a:t>Cho hai đường thẳng phân biệt </a:t>
                </a:r>
                <a14:m>
                  <m:oMath xmlns:m="http://schemas.openxmlformats.org/officeDocument/2006/math">
                    <m:sSub>
                      <m:sSubPr>
                        <m:ctrlPr>
                          <a:rPr lang="vi-VN" sz="2000" i="1" kern="100" smtClean="0">
                            <a:latin typeface="Cambria Math" panose="02040503050406030204" pitchFamily="18" charset="0"/>
                            <a:cs typeface="Times New Roman" panose="02020603050405020304" pitchFamily="18" charset="0"/>
                          </a:rPr>
                        </m:ctrlPr>
                      </m:sSubPr>
                      <m:e>
                        <m:r>
                          <a:rPr lang="vi-VN" sz="2000" i="1" kern="100"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sz="2000" b="0" i="1" kern="100" smtClean="0">
                            <a:latin typeface="Cambria Math" panose="02040503050406030204" pitchFamily="18" charset="0"/>
                            <a:cs typeface="Times New Roman" panose="02020603050405020304" pitchFamily="18" charset="0"/>
                          </a:rPr>
                          <m:t>1</m:t>
                        </m:r>
                      </m:sub>
                    </m:sSub>
                    <m:r>
                      <a:rPr lang="en-US" sz="2000" b="0" i="1" kern="100" smtClean="0">
                        <a:latin typeface="Cambria Math" panose="02040503050406030204" pitchFamily="18" charset="0"/>
                        <a:cs typeface="Times New Roman" panose="02020603050405020304" pitchFamily="18" charset="0"/>
                      </a:rPr>
                      <m:t>,</m:t>
                    </m:r>
                    <m:sSub>
                      <m:sSubPr>
                        <m:ctrlPr>
                          <a:rPr lang="en-US" sz="2000" b="0" i="1" kern="100" smtClean="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sz="2000" b="0" i="1" kern="100" smtClean="0">
                            <a:latin typeface="Cambria Math" panose="02040503050406030204" pitchFamily="18" charset="0"/>
                            <a:cs typeface="Times New Roman" panose="02020603050405020304" pitchFamily="18" charset="0"/>
                          </a:rPr>
                          <m:t>2</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lần lượt</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đi qua các điểm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1</m:t>
                        </m:r>
                      </m:sub>
                    </m:sSub>
                    <m:r>
                      <a:rPr lang="en-US" sz="2000" i="1" kern="100">
                        <a:latin typeface="Cambria Math" panose="02040503050406030204" pitchFamily="18" charset="0"/>
                        <a:cs typeface="Times New Roman" panose="02020603050405020304" pitchFamily="18" charset="0"/>
                      </a:rPr>
                      <m:t>,</m:t>
                    </m:r>
                    <m:sSub>
                      <m:sSubPr>
                        <m:ctrlPr>
                          <a:rPr lang="en-US" sz="2000" i="1" kern="10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2</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và tương ứng có vectơ chỉ phương</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là</a:t>
                </a:r>
                <a:r>
                  <a:rPr lang="en-US" sz="2000" kern="100">
                    <a:latin typeface="Arial" panose="020B0604020202020204" pitchFamily="34" charset="0"/>
                    <a:ea typeface="Aptos"/>
                    <a:cs typeface="Times New Roman" panose="02020603050405020304" pitchFamily="18" charset="0"/>
                  </a:rPr>
                  <a:t> </a:t>
                </a:r>
                <a14:m>
                  <m:oMath xmlns:m="http://schemas.openxmlformats.org/officeDocument/2006/math">
                    <m:acc>
                      <m:accPr>
                        <m:chr m:val="⃗"/>
                        <m:ctrlPr>
                          <a:rPr lang="en-US" sz="2000" i="1" kern="100" smtClean="0">
                            <a:latin typeface="Cambria Math" panose="02040503050406030204" pitchFamily="18" charset="0"/>
                            <a:cs typeface="Times New Roman" panose="02020603050405020304" pitchFamily="18" charset="0"/>
                          </a:rPr>
                        </m:ctrlPr>
                      </m:accPr>
                      <m:e>
                        <m:sSub>
                          <m:sSubPr>
                            <m:ctrlPr>
                              <a:rPr lang="en-US" sz="2000" i="1" kern="100" smtClean="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cs typeface="Times New Roman" panose="02020603050405020304" pitchFamily="18" charset="0"/>
                              </a:rPr>
                              <m:t>𝑢</m:t>
                            </m:r>
                          </m:e>
                          <m:sub>
                            <m:r>
                              <a:rPr lang="en-US" sz="2000" b="0" i="1" kern="100" smtClean="0">
                                <a:latin typeface="Cambria Math" panose="02040503050406030204" pitchFamily="18" charset="0"/>
                                <a:cs typeface="Times New Roman" panose="02020603050405020304" pitchFamily="18" charset="0"/>
                              </a:rPr>
                              <m:t>1</m:t>
                            </m:r>
                          </m:sub>
                        </m:sSub>
                      </m:e>
                    </m:acc>
                    <m:r>
                      <a:rPr lang="en-US" sz="2000" b="0" i="1" kern="100" smtClean="0">
                        <a:latin typeface="Cambria Math" panose="02040503050406030204" pitchFamily="18" charset="0"/>
                        <a:cs typeface="Times New Roman" panose="02020603050405020304" pitchFamily="18" charset="0"/>
                      </a:rPr>
                      <m:t>,</m:t>
                    </m:r>
                    <m:acc>
                      <m:accPr>
                        <m:chr m:val="⃗"/>
                        <m:ctrlPr>
                          <a:rPr lang="en-US" sz="2000" b="0" i="1" kern="100" smtClean="0">
                            <a:latin typeface="Cambria Math" panose="02040503050406030204" pitchFamily="18" charset="0"/>
                            <a:cs typeface="Times New Roman" panose="02020603050405020304" pitchFamily="18" charset="0"/>
                          </a:rPr>
                        </m:ctrlPr>
                      </m:accPr>
                      <m:e>
                        <m:sSub>
                          <m:sSubPr>
                            <m:ctrlPr>
                              <a:rPr lang="en-US" sz="2000" b="0" i="1" kern="100" smtClean="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cs typeface="Times New Roman" panose="02020603050405020304" pitchFamily="18" charset="0"/>
                              </a:rPr>
                              <m:t>𝑢</m:t>
                            </m:r>
                          </m:e>
                          <m:sub>
                            <m:r>
                              <a:rPr lang="en-US" sz="2000" b="0" i="1" kern="100" smtClean="0">
                                <a:latin typeface="Cambria Math" panose="02040503050406030204" pitchFamily="18" charset="0"/>
                                <a:cs typeface="Times New Roman" panose="02020603050405020304" pitchFamily="18" charset="0"/>
                              </a:rPr>
                              <m:t>2</m:t>
                            </m:r>
                          </m:sub>
                        </m:sSub>
                      </m:e>
                    </m:acc>
                  </m:oMath>
                </a14:m>
                <a:r>
                  <a:rPr lang="vi-VN" sz="2000" kern="100">
                    <a:latin typeface="Arial" panose="020B0604020202020204" pitchFamily="34" charset="0"/>
                    <a:ea typeface="Aptos"/>
                    <a:cs typeface="Times New Roman" panose="02020603050405020304" pitchFamily="18" charset="0"/>
                  </a:rPr>
                  <a:t>.</a:t>
                </a:r>
                <a:endParaRPr lang="en-US" sz="2000" kern="100">
                  <a:latin typeface="Arial" panose="020B0604020202020204" pitchFamily="34" charset="0"/>
                  <a:ea typeface="Aptos"/>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1884" y="190828"/>
                <a:ext cx="8727431" cy="1012521"/>
              </a:xfrm>
              <a:prstGeom prst="rect">
                <a:avLst/>
              </a:prstGeom>
              <a:blipFill>
                <a:blip r:embed="rId3"/>
                <a:stretch>
                  <a:fillRect l="-628" r="-768" b="-10241"/>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621" y="1282859"/>
            <a:ext cx="3211114" cy="140486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01884" y="1229906"/>
                <a:ext cx="4871048" cy="3594382"/>
              </a:xfrm>
              <a:prstGeom prst="rect">
                <a:avLst/>
              </a:prstGeom>
            </p:spPr>
            <p:txBody>
              <a:bodyPr wrap="square">
                <a:spAutoFit/>
              </a:bodyPr>
              <a:lstStyle/>
              <a:p>
                <a:pPr lvl="0" algn="just">
                  <a:lnSpc>
                    <a:spcPct val="160000"/>
                  </a:lnSpc>
                  <a:buClr>
                    <a:srgbClr val="C00000"/>
                  </a:buClr>
                </a:pPr>
                <a:r>
                  <a:rPr lang="vi-VN" sz="2000" kern="100">
                    <a:latin typeface="Arial" panose="020B0604020202020204" pitchFamily="34" charset="0"/>
                    <a:ea typeface="Aptos"/>
                    <a:cs typeface="Times New Roman" panose="02020603050405020304" pitchFamily="18" charset="0"/>
                  </a:rPr>
                  <a:t>a) Giả sử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kern="100">
                            <a:latin typeface="Cambria Math" panose="02040503050406030204" pitchFamily="18" charset="0"/>
                            <a:cs typeface="Times New Roman" panose="02020603050405020304" pitchFamily="18" charset="0"/>
                          </a:rPr>
                          <m:t>1</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song song với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kern="100">
                            <a:latin typeface="Cambria Math" panose="02040503050406030204" pitchFamily="18" charset="0"/>
                            <a:cs typeface="Times New Roman" panose="02020603050405020304" pitchFamily="18" charset="0"/>
                          </a:rPr>
                          <m:t>2</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(Hình 25). Các cặp vectơ sau</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có cùng phương hay không: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oMath>
                </a14:m>
                <a:r>
                  <a:rPr lang="vi-VN" sz="2000" kern="100">
                    <a:latin typeface="Arial" panose="020B0604020202020204" pitchFamily="34" charset="0"/>
                    <a:ea typeface="Aptos"/>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2</m:t>
                            </m:r>
                          </m:sub>
                        </m:sSub>
                      </m:e>
                    </m:acc>
                  </m:oMath>
                </a14:m>
                <a:r>
                  <a:rPr lang="vi-VN" sz="2000" kern="100">
                    <a:latin typeface="Arial" panose="020B0604020202020204" pitchFamily="34" charset="0"/>
                    <a:ea typeface="Aptos"/>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oMath>
                </a14:m>
                <a:r>
                  <a:rPr lang="vi-VN" sz="2000" kern="100">
                    <a:latin typeface="Arial" panose="020B0604020202020204" pitchFamily="34" charset="0"/>
                    <a:ea typeface="Aptos"/>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vi-VN"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1</m:t>
                            </m:r>
                          </m:sub>
                        </m:sSub>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2</m:t>
                            </m:r>
                          </m:sub>
                        </m:sSub>
                      </m:e>
                    </m:acc>
                  </m:oMath>
                </a14:m>
                <a:r>
                  <a:rPr lang="vi-VN" sz="2000" kern="100">
                    <a:latin typeface="Arial" panose="020B0604020202020204" pitchFamily="34" charset="0"/>
                    <a:ea typeface="Aptos"/>
                    <a:cs typeface="Times New Roman" panose="02020603050405020304" pitchFamily="18" charset="0"/>
                  </a:rPr>
                  <a:t>?</a:t>
                </a:r>
                <a:endParaRPr lang="en-US" sz="2000" kern="100">
                  <a:latin typeface="Arial" panose="020B0604020202020204" pitchFamily="34" charset="0"/>
                  <a:ea typeface="Aptos"/>
                  <a:cs typeface="Times New Roman" panose="02020603050405020304" pitchFamily="18" charset="0"/>
                </a:endParaRPr>
              </a:p>
              <a:p>
                <a:pPr algn="just">
                  <a:lnSpc>
                    <a:spcPct val="160000"/>
                  </a:lnSpc>
                  <a:buClr>
                    <a:srgbClr val="C00000"/>
                  </a:buClr>
                </a:pPr>
                <a:r>
                  <a:rPr lang="vi-VN" sz="2000" kern="100">
                    <a:latin typeface="Arial" panose="020B0604020202020204" pitchFamily="34" charset="0"/>
                    <a:ea typeface="Aptos"/>
                    <a:cs typeface="Times New Roman" panose="02020603050405020304" pitchFamily="18" charset="0"/>
                  </a:rPr>
                  <a:t>b) Giả sử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kern="100">
                            <a:latin typeface="Cambria Math" panose="02040503050406030204" pitchFamily="18" charset="0"/>
                            <a:cs typeface="Times New Roman" panose="02020603050405020304" pitchFamily="18" charset="0"/>
                          </a:rPr>
                          <m:t>1</m:t>
                        </m:r>
                      </m:sub>
                    </m:sSub>
                  </m:oMath>
                </a14:m>
                <a:r>
                  <a:rPr lang="vi-VN" sz="2000" kern="100">
                    <a:latin typeface="Arial" panose="020B0604020202020204" pitchFamily="34" charset="0"/>
                    <a:ea typeface="Aptos"/>
                    <a:cs typeface="Times New Roman" panose="02020603050405020304" pitchFamily="18" charset="0"/>
                  </a:rPr>
                  <a:t> và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kern="100">
                            <a:latin typeface="Cambria Math" panose="02040503050406030204" pitchFamily="18" charset="0"/>
                            <a:cs typeface="Times New Roman" panose="02020603050405020304" pitchFamily="18" charset="0"/>
                          </a:rPr>
                          <m:t>2</m:t>
                        </m:r>
                      </m:sub>
                    </m:sSub>
                  </m:oMath>
                </a14:m>
                <a:r>
                  <a:rPr lang="vi-VN" sz="2000" kern="100">
                    <a:latin typeface="Arial" panose="020B0604020202020204" pitchFamily="34" charset="0"/>
                    <a:ea typeface="Aptos"/>
                    <a:cs typeface="Times New Roman" panose="02020603050405020304" pitchFamily="18" charset="0"/>
                  </a:rPr>
                  <a:t> cắt nhau (Hình 26). Hai vecto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r>
                      <a:rPr lang="en-US" sz="2000" i="1" kern="100">
                        <a:latin typeface="Cambria Math" panose="02040503050406030204" pitchFamily="18" charset="0"/>
                        <a:cs typeface="Times New Roman" panose="02020603050405020304" pitchFamily="18" charset="0"/>
                      </a:rPr>
                      <m:t>,</m:t>
                    </m:r>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2</m:t>
                            </m:r>
                          </m:sub>
                        </m:sSub>
                      </m:e>
                    </m:acc>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có cùng phương hay không? Ba vectơ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r>
                      <a:rPr lang="en-US" sz="2000" i="1" kern="100">
                        <a:latin typeface="Cambria Math" panose="02040503050406030204" pitchFamily="18" charset="0"/>
                        <a:cs typeface="Times New Roman" panose="02020603050405020304" pitchFamily="18" charset="0"/>
                      </a:rPr>
                      <m:t>,</m:t>
                    </m:r>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2</m:t>
                            </m:r>
                          </m:sub>
                        </m:sSub>
                      </m:e>
                    </m:acc>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vi-VN"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1</m:t>
                            </m:r>
                          </m:sub>
                        </m:sSub>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2</m:t>
                            </m:r>
                          </m:sub>
                        </m:sSub>
                      </m:e>
                    </m:acc>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có đồng phẳng hay không?</a:t>
                </a:r>
                <a:endParaRPr lang="en-US" sz="2000" kern="100">
                  <a:latin typeface="Arial" panose="020B0604020202020204" pitchFamily="34" charset="0"/>
                  <a:ea typeface="Aptos"/>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1884" y="1229906"/>
                <a:ext cx="4871048" cy="3594382"/>
              </a:xfrm>
              <a:prstGeom prst="rect">
                <a:avLst/>
              </a:prstGeom>
              <a:blipFill>
                <a:blip r:embed="rId5"/>
                <a:stretch>
                  <a:fillRect l="-1252" r="-1377" b="-2207"/>
                </a:stretch>
              </a:blipFill>
            </p:spPr>
            <p:txBody>
              <a:bodyPr/>
              <a:lstStyle/>
              <a:p>
                <a:r>
                  <a:rPr lang="en-US">
                    <a:noFill/>
                  </a:rPr>
                  <a:t> </a:t>
                </a:r>
              </a:p>
            </p:txBody>
          </p:sp>
        </mc:Fallback>
      </mc:AlternateContent>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213" y="2814978"/>
            <a:ext cx="2641929" cy="2202296"/>
          </a:xfrm>
          <a:prstGeom prst="rect">
            <a:avLst/>
          </a:prstGeom>
        </p:spPr>
      </p:pic>
    </p:spTree>
    <p:extLst>
      <p:ext uri="{BB962C8B-B14F-4D97-AF65-F5344CB8AC3E}">
        <p14:creationId xmlns:p14="http://schemas.microsoft.com/office/powerpoint/2010/main" val="314342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201884" y="190828"/>
                <a:ext cx="8727431" cy="1012521"/>
              </a:xfrm>
              <a:prstGeom prst="rect">
                <a:avLst/>
              </a:prstGeom>
            </p:spPr>
            <p:txBody>
              <a:bodyPr wrap="square">
                <a:spAutoFit/>
              </a:bodyPr>
              <a:lstStyle/>
              <a:p>
                <a:pPr marL="342900" marR="0" lvl="0" indent="-342900" algn="just" defTabSz="914400" rtl="0" eaLnBrk="1" fontAlgn="auto" latinLnBrk="0" hangingPunct="1">
                  <a:lnSpc>
                    <a:spcPct val="160000"/>
                  </a:lnSpc>
                  <a:spcBef>
                    <a:spcPts val="0"/>
                  </a:spcBef>
                  <a:spcAft>
                    <a:spcPts val="0"/>
                  </a:spcAft>
                  <a:buClr>
                    <a:srgbClr val="C00000"/>
                  </a:buClr>
                  <a:buSzTx/>
                  <a:buFont typeface="Wingdings" panose="05000000000000000000" pitchFamily="2" charset="2"/>
                  <a:buChar char="q"/>
                  <a:tabLst/>
                  <a:defRPr/>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 5: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Cho hai đường thẳng phân biệt </a:t>
                </a:r>
                <a14:m>
                  <m:oMath xmlns:m="http://schemas.openxmlformats.org/officeDocument/2006/math">
                    <m:sSub>
                      <m:sSubPr>
                        <m:ctrlP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sSub>
                      <m:sSubPr>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lần lượt</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đi qua các điểm </a:t>
                </a:r>
                <a14:m>
                  <m:oMath xmlns:m="http://schemas.openxmlformats.org/officeDocument/2006/math">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𝑀</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m:t>
                    </m:r>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𝑀</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và tương ứng có vectơ chỉ phương</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là</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acc>
                      <m:accPr>
                        <m:chr m:val="⃗"/>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𝑢</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e>
                    </m:acc>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acc>
                      <m:accPr>
                        <m:chr m:val="⃗"/>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𝑢</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01884" y="190828"/>
                <a:ext cx="8727431" cy="1012521"/>
              </a:xfrm>
              <a:prstGeom prst="rect">
                <a:avLst/>
              </a:prstGeom>
              <a:blipFill>
                <a:blip r:embed="rId3"/>
                <a:stretch>
                  <a:fillRect l="-628" r="-768"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1884" y="1306712"/>
                <a:ext cx="4871048" cy="2116798"/>
              </a:xfrm>
              <a:prstGeom prst="rect">
                <a:avLst/>
              </a:prstGeom>
            </p:spPr>
            <p:txBody>
              <a:bodyPr wrap="square">
                <a:spAutoFit/>
              </a:bodyPr>
              <a:lstStyle/>
              <a:p>
                <a:pPr lvl="0" algn="just">
                  <a:lnSpc>
                    <a:spcPct val="165000"/>
                  </a:lnSpc>
                  <a:buClr>
                    <a:srgbClr val="C00000"/>
                  </a:buClr>
                </a:pPr>
                <a:r>
                  <a:rPr lang="vi-VN" sz="2000" kern="100">
                    <a:latin typeface="Arial" panose="020B0604020202020204" pitchFamily="34" charset="0"/>
                    <a:ea typeface="Aptos"/>
                    <a:cs typeface="Times New Roman" panose="02020603050405020304" pitchFamily="18" charset="0"/>
                  </a:rPr>
                  <a:t>c) Giả sử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kern="100">
                            <a:latin typeface="Cambria Math" panose="02040503050406030204" pitchFamily="18" charset="0"/>
                            <a:cs typeface="Times New Roman" panose="02020603050405020304" pitchFamily="18" charset="0"/>
                          </a:rPr>
                          <m:t>1</m:t>
                        </m:r>
                      </m:sub>
                    </m:sSub>
                  </m:oMath>
                </a14:m>
                <a:r>
                  <a:rPr lang="vi-VN" sz="2000" kern="100">
                    <a:latin typeface="Arial" panose="020B0604020202020204" pitchFamily="34" charset="0"/>
                    <a:ea typeface="Aptos"/>
                    <a:cs typeface="Times New Roman" panose="02020603050405020304" pitchFamily="18" charset="0"/>
                  </a:rPr>
                  <a:t> và </a:t>
                </a:r>
                <a14:m>
                  <m:oMath xmlns:m="http://schemas.openxmlformats.org/officeDocument/2006/math">
                    <m:sSub>
                      <m:sSubPr>
                        <m:ctrlPr>
                          <a:rPr lang="vi-VN" sz="2000" i="1" kern="100">
                            <a:latin typeface="Cambria Math" panose="02040503050406030204" pitchFamily="18" charset="0"/>
                            <a:cs typeface="Times New Roman" panose="02020603050405020304" pitchFamily="18" charset="0"/>
                          </a:rPr>
                        </m:ctrlPr>
                      </m:sSubPr>
                      <m:e>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sz="2000" b="0" i="1" kern="100" smtClean="0">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vi-VN" sz="2000" kern="100">
                    <a:latin typeface="Arial" panose="020B0604020202020204" pitchFamily="34" charset="0"/>
                    <a:ea typeface="Aptos"/>
                    <a:cs typeface="Times New Roman" panose="02020603050405020304" pitchFamily="18" charset="0"/>
                  </a:rPr>
                  <a:t> chéo nhau (Hình 27). Hai vecto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r>
                      <a:rPr lang="en-US" sz="2000" i="1" kern="100">
                        <a:latin typeface="Cambria Math" panose="02040503050406030204" pitchFamily="18" charset="0"/>
                        <a:cs typeface="Times New Roman" panose="02020603050405020304" pitchFamily="18" charset="0"/>
                      </a:rPr>
                      <m:t>,</m:t>
                    </m:r>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2</m:t>
                            </m:r>
                          </m:sub>
                        </m:sSub>
                      </m:e>
                    </m:acc>
                  </m:oMath>
                </a14:m>
                <a:r>
                  <a:rPr lang="vi-VN" sz="2000" kern="100">
                    <a:latin typeface="Arial" panose="020B0604020202020204" pitchFamily="34" charset="0"/>
                    <a:ea typeface="Aptos"/>
                    <a:cs typeface="Times New Roman" panose="02020603050405020304" pitchFamily="18" charset="0"/>
                  </a:rPr>
                  <a:t>có cùng phương hay không? Ba vecto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1</m:t>
                            </m:r>
                          </m:sub>
                        </m:sSub>
                      </m:e>
                    </m:acc>
                    <m:r>
                      <a:rPr lang="en-US" sz="2000" i="1" kern="100">
                        <a:latin typeface="Cambria Math" panose="02040503050406030204" pitchFamily="18" charset="0"/>
                        <a:cs typeface="Times New Roman" panose="02020603050405020304" pitchFamily="18" charset="0"/>
                      </a:rPr>
                      <m:t>,</m:t>
                    </m:r>
                    <m:acc>
                      <m:accPr>
                        <m:chr m:val="⃗"/>
                        <m:ctrlPr>
                          <a:rPr lang="en-US" sz="2000" i="1" kern="100">
                            <a:latin typeface="Cambria Math" panose="02040503050406030204" pitchFamily="18" charset="0"/>
                            <a:cs typeface="Times New Roman" panose="02020603050405020304" pitchFamily="18" charset="0"/>
                          </a:rPr>
                        </m:ctrlPr>
                      </m:accPr>
                      <m:e>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𝑢</m:t>
                            </m:r>
                          </m:e>
                          <m:sub>
                            <m:r>
                              <a:rPr lang="en-US" sz="2000" i="1" kern="100">
                                <a:latin typeface="Cambria Math" panose="02040503050406030204" pitchFamily="18" charset="0"/>
                                <a:cs typeface="Times New Roman" panose="02020603050405020304" pitchFamily="18" charset="0"/>
                              </a:rPr>
                              <m:t>2</m:t>
                            </m:r>
                          </m:sub>
                        </m:sSub>
                      </m:e>
                    </m:acc>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acc>
                      <m:accPr>
                        <m:chr m:val="⃗"/>
                        <m:ctrlPr>
                          <a:rPr lang="en-US" sz="2000" i="1" kern="100">
                            <a:latin typeface="Cambria Math" panose="02040503050406030204" pitchFamily="18" charset="0"/>
                            <a:cs typeface="Times New Roman" panose="02020603050405020304" pitchFamily="18" charset="0"/>
                          </a:rPr>
                        </m:ctrlPr>
                      </m:accPr>
                      <m:e>
                        <m:sSub>
                          <m:sSubPr>
                            <m:ctrlPr>
                              <a:rPr lang="vi-VN"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1</m:t>
                            </m:r>
                          </m:sub>
                        </m:sSub>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ea typeface="Cambria Math" panose="02040503050406030204" pitchFamily="18" charset="0"/>
                                <a:cs typeface="Times New Roman" panose="02020603050405020304" pitchFamily="18" charset="0"/>
                              </a:rPr>
                              <m:t>𝑀</m:t>
                            </m:r>
                          </m:e>
                          <m:sub>
                            <m:r>
                              <a:rPr lang="en-US" sz="2000" i="1" kern="100">
                                <a:latin typeface="Cambria Math" panose="02040503050406030204" pitchFamily="18" charset="0"/>
                                <a:cs typeface="Times New Roman" panose="02020603050405020304" pitchFamily="18" charset="0"/>
                              </a:rPr>
                              <m:t>2</m:t>
                            </m:r>
                          </m:sub>
                        </m:sSub>
                      </m:e>
                    </m:acc>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có đồng phẳng hay không?</a:t>
                </a:r>
                <a:endParaRPr lang="en-US" sz="2000" kern="100">
                  <a:latin typeface="Arial" panose="020B0604020202020204" pitchFamily="34" charset="0"/>
                  <a:ea typeface="Aptos"/>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1884" y="1306712"/>
                <a:ext cx="4871048" cy="2116798"/>
              </a:xfrm>
              <a:prstGeom prst="rect">
                <a:avLst/>
              </a:prstGeom>
              <a:blipFill>
                <a:blip r:embed="rId4"/>
                <a:stretch>
                  <a:fillRect l="-1252" r="-1377" b="-4023"/>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655" y="1485987"/>
            <a:ext cx="3365659" cy="2871328"/>
          </a:xfrm>
          <a:prstGeom prst="rect">
            <a:avLst/>
          </a:prstGeom>
        </p:spPr>
      </p:pic>
      <p:pic>
        <p:nvPicPr>
          <p:cNvPr id="9" name="Picture 8"/>
          <p:cNvPicPr>
            <a:picLocks noChangeAspect="1"/>
          </p:cNvPicPr>
          <p:nvPr/>
        </p:nvPicPr>
        <p:blipFill>
          <a:blip r:embed="rId6"/>
          <a:stretch>
            <a:fillRect/>
          </a:stretch>
        </p:blipFill>
        <p:spPr>
          <a:xfrm rot="21156403">
            <a:off x="-686149" y="3600755"/>
            <a:ext cx="1949760" cy="1997227"/>
          </a:xfrm>
          <a:prstGeom prst="rect">
            <a:avLst/>
          </a:prstGeom>
        </p:spPr>
      </p:pic>
    </p:spTree>
    <p:extLst>
      <p:ext uri="{BB962C8B-B14F-4D97-AF65-F5344CB8AC3E}">
        <p14:creationId xmlns:p14="http://schemas.microsoft.com/office/powerpoint/2010/main" val="35186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7075310">
            <a:off x="7630591" y="-744841"/>
            <a:ext cx="1949760" cy="1997227"/>
          </a:xfrm>
          <a:prstGeom prst="rect">
            <a:avLst/>
          </a:prstGeom>
        </p:spPr>
      </p:pic>
      <p:sp>
        <p:nvSpPr>
          <p:cNvPr id="10" name="Rectangle 9"/>
          <p:cNvSpPr/>
          <p:nvPr/>
        </p:nvSpPr>
        <p:spPr>
          <a:xfrm>
            <a:off x="4107094" y="397385"/>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939074" y="3566692"/>
                <a:ext cx="7257895" cy="1071768"/>
              </a:xfrm>
              <a:prstGeom prst="rect">
                <a:avLst/>
              </a:prstGeom>
            </p:spPr>
            <p:txBody>
              <a:bodyPr wrap="square">
                <a:spAutoFit/>
              </a:bodyPr>
              <a:lstStyle/>
              <a:p>
                <a:pPr algn="just">
                  <a:lnSpc>
                    <a:spcPct val="150000"/>
                  </a:lnSpc>
                  <a:spcBef>
                    <a:spcPts val="600"/>
                  </a:spcBef>
                  <a:spcAft>
                    <a:spcPts val="1000"/>
                  </a:spcAft>
                </a:pPr>
                <a:r>
                  <a:rPr lang="nl-NL" sz="2000">
                    <a:latin typeface="+mn-lt"/>
                    <a:ea typeface="Calibri" panose="020F0502020204030204" pitchFamily="34" charset="0"/>
                    <a:cs typeface="Times New Roman" panose="02020603050405020304" pitchFamily="18" charset="0"/>
                  </a:rPr>
                  <a:t>Vì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b>
                        <m:r>
                          <a:rPr lang="nl-NL"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nl-NL" sz="2000">
                    <a:effectLst/>
                    <a:latin typeface="+mn-lt"/>
                    <a:ea typeface="Malgun Gothic" panose="020B0503020000020004" pitchFamily="34" charset="-127"/>
                    <a:cs typeface="Times New Roman" panose="02020603050405020304" pitchFamily="18" charset="0"/>
                  </a:rPr>
                  <a:t> song song với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nl-NL" sz="2000">
                    <a:effectLst/>
                    <a:latin typeface="+mn-lt"/>
                    <a:ea typeface="Malgun Gothic" panose="020B0503020000020004" pitchFamily="34" charset="-127"/>
                    <a:cs typeface="Times New Roman" panose="02020603050405020304" pitchFamily="18" charset="0"/>
                  </a:rPr>
                  <a:t> nên hai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2000">
                    <a:effectLst/>
                    <a:latin typeface="+mn-lt"/>
                    <a:ea typeface="Malgun Gothic" panose="020B0503020000020004" pitchFamily="34" charset="-127"/>
                    <a:cs typeface="Times New Roman" panose="02020603050405020304" pitchFamily="18" charset="0"/>
                  </a:rPr>
                  <a:t>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nl-NL" sz="2000">
                    <a:effectLst/>
                    <a:latin typeface="+mn-lt"/>
                    <a:ea typeface="Malgun Gothic" panose="020B0503020000020004" pitchFamily="34" charset="-127"/>
                    <a:cs typeface="Times New Roman" panose="02020603050405020304" pitchFamily="18" charset="0"/>
                  </a:rPr>
                  <a:t> cùng phương; hai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2000">
                    <a:effectLst/>
                    <a:latin typeface="+mn-lt"/>
                    <a:ea typeface="Malgun Gothic" panose="020B0503020000020004" pitchFamily="34" charset="-127"/>
                    <a:cs typeface="Times New Roman" panose="02020603050405020304" pitchFamily="18" charset="0"/>
                  </a:rPr>
                  <a:t>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nl-NL"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2000">
                    <a:effectLst/>
                    <a:latin typeface="+mn-lt"/>
                    <a:ea typeface="Malgun Gothic" panose="020B0503020000020004" pitchFamily="34" charset="-127"/>
                    <a:cs typeface="Times New Roman" panose="02020603050405020304" pitchFamily="18" charset="0"/>
                  </a:rPr>
                  <a:t>không cùng phương.</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39074" y="3566692"/>
                <a:ext cx="7257895" cy="1071768"/>
              </a:xfrm>
              <a:prstGeom prst="rect">
                <a:avLst/>
              </a:prstGeom>
              <a:blipFill>
                <a:blip r:embed="rId4"/>
                <a:stretch>
                  <a:fillRect l="-840" r="-840" b="-2841"/>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096" y="1749551"/>
            <a:ext cx="3517850" cy="1539059"/>
          </a:xfrm>
          <a:prstGeom prst="rect">
            <a:avLst/>
          </a:prstGeom>
        </p:spPr>
      </p:pic>
      <p:sp>
        <p:nvSpPr>
          <p:cNvPr id="2" name="Rectangle 1"/>
          <p:cNvSpPr/>
          <p:nvPr/>
        </p:nvSpPr>
        <p:spPr>
          <a:xfrm>
            <a:off x="939074" y="1142917"/>
            <a:ext cx="482824" cy="400110"/>
          </a:xfrm>
          <a:prstGeom prst="rect">
            <a:avLst/>
          </a:prstGeom>
        </p:spPr>
        <p:txBody>
          <a:bodyPr wrap="none">
            <a:spAutoFit/>
          </a:bodyPr>
          <a:lstStyle/>
          <a:p>
            <a:r>
              <a:rPr lang="nl-NL" sz="2000">
                <a:latin typeface="+mn-lt"/>
                <a:ea typeface="Calibri" panose="020F0502020204030204" pitchFamily="34" charset="0"/>
                <a:cs typeface="Times New Roman" panose="02020603050405020304" pitchFamily="18" charset="0"/>
              </a:rPr>
              <a:t>a) </a:t>
            </a:r>
            <a:endParaRPr lang="en-US">
              <a:latin typeface="+mn-lt"/>
            </a:endParaRPr>
          </a:p>
        </p:txBody>
      </p:sp>
    </p:spTree>
    <p:extLst>
      <p:ext uri="{BB962C8B-B14F-4D97-AF65-F5344CB8AC3E}">
        <p14:creationId xmlns:p14="http://schemas.microsoft.com/office/powerpoint/2010/main" val="37192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7075310">
            <a:off x="7630591" y="-744841"/>
            <a:ext cx="1949760" cy="1997227"/>
          </a:xfrm>
          <a:prstGeom prst="rect">
            <a:avLst/>
          </a:prstGeom>
        </p:spPr>
      </p:pic>
      <p:sp>
        <p:nvSpPr>
          <p:cNvPr id="10" name="Rectangle 9"/>
          <p:cNvSpPr/>
          <p:nvPr/>
        </p:nvSpPr>
        <p:spPr>
          <a:xfrm>
            <a:off x="4107094" y="397385"/>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3617842" y="1740305"/>
                <a:ext cx="5136128" cy="2918428"/>
              </a:xfrm>
              <a:prstGeom prst="rect">
                <a:avLst/>
              </a:prstGeom>
            </p:spPr>
            <p:txBody>
              <a:bodyPr wrap="square">
                <a:spAutoFit/>
              </a:bodyPr>
              <a:lstStyle/>
              <a:p>
                <a:pPr algn="just">
                  <a:lnSpc>
                    <a:spcPct val="150000"/>
                  </a:lnSpc>
                </a:pPr>
                <a:r>
                  <a:rPr lang="en-US" sz="2000">
                    <a:latin typeface="+mj-lt"/>
                    <a:ea typeface="Calibri" panose="020F0502020204030204" pitchFamily="34" charset="0"/>
                    <a:cs typeface="Times New Roman" panose="02020603050405020304" pitchFamily="18" charset="0"/>
                  </a:rPr>
                  <a:t>Vì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j-lt"/>
                    <a:ea typeface="Malgun Gothic" panose="020B0503020000020004" pitchFamily="34" charset="-127"/>
                    <a:cs typeface="Times New Roman" panose="02020603050405020304" pitchFamily="18" charset="0"/>
                  </a:rPr>
                  <a:t> cắt nhau nên hai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2000">
                    <a:effectLst/>
                    <a:latin typeface="+mj-lt"/>
                    <a:ea typeface="Malgun Gothic" panose="020B0503020000020004" pitchFamily="34" charset="-127"/>
                    <a:cs typeface="Times New Roman" panose="02020603050405020304" pitchFamily="18" charset="0"/>
                  </a:rPr>
                  <a:t>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j-lt"/>
                    <a:ea typeface="Malgun Gothic" panose="020B0503020000020004" pitchFamily="34" charset="-127"/>
                    <a:cs typeface="Times New Roman" panose="02020603050405020304" pitchFamily="18" charset="0"/>
                  </a:rPr>
                  <a:t> không cùng phương.</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Calibri" panose="020F0502020204030204" pitchFamily="34" charset="0"/>
                    <a:cs typeface="Times New Roman" panose="02020603050405020304" pitchFamily="18" charset="0"/>
                  </a:rPr>
                  <a:t>Ba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j-lt"/>
                    <a:ea typeface="Malgun Gothic" panose="020B0503020000020004" pitchFamily="34" charset="-127"/>
                    <a:cs typeface="Times New Roman" panose="02020603050405020304" pitchFamily="18" charset="0"/>
                  </a:rPr>
                  <a:t> đồng phẳng vì giá của mỗi vectơ này đều cùng nằm trong mặt phẳng chứa hai đường thẳng cắt nhau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j-lt"/>
                    <a:ea typeface="Malgun Gothic" panose="020B0503020000020004" pitchFamily="34" charset="-127"/>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617842" y="1740305"/>
                <a:ext cx="5136128" cy="2918428"/>
              </a:xfrm>
              <a:prstGeom prst="rect">
                <a:avLst/>
              </a:prstGeom>
              <a:blipFill>
                <a:blip r:embed="rId4"/>
                <a:stretch>
                  <a:fillRect l="-1186" r="-1305" b="-835"/>
                </a:stretch>
              </a:blipFill>
            </p:spPr>
            <p:txBody>
              <a:bodyPr/>
              <a:lstStyle/>
              <a:p>
                <a:r>
                  <a:rPr lang="en-US">
                    <a:noFill/>
                  </a:rPr>
                  <a:t> </a:t>
                </a:r>
              </a:p>
            </p:txBody>
          </p:sp>
        </mc:Fallback>
      </mc:AlternateContent>
      <p:sp>
        <p:nvSpPr>
          <p:cNvPr id="2" name="Rectangle 1"/>
          <p:cNvSpPr/>
          <p:nvPr/>
        </p:nvSpPr>
        <p:spPr>
          <a:xfrm>
            <a:off x="318870" y="1127487"/>
            <a:ext cx="48282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 </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79" y="2058529"/>
            <a:ext cx="2950050" cy="2459144"/>
          </a:xfrm>
          <a:prstGeom prst="rect">
            <a:avLst/>
          </a:prstGeom>
        </p:spPr>
      </p:pic>
    </p:spTree>
    <p:extLst>
      <p:ext uri="{BB962C8B-B14F-4D97-AF65-F5344CB8AC3E}">
        <p14:creationId xmlns:p14="http://schemas.microsoft.com/office/powerpoint/2010/main" val="329232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7075310">
            <a:off x="7630591" y="-744841"/>
            <a:ext cx="1949760" cy="1997227"/>
          </a:xfrm>
          <a:prstGeom prst="rect">
            <a:avLst/>
          </a:prstGeom>
        </p:spPr>
      </p:pic>
      <p:sp>
        <p:nvSpPr>
          <p:cNvPr id="10" name="Rectangle 9"/>
          <p:cNvSpPr/>
          <p:nvPr/>
        </p:nvSpPr>
        <p:spPr>
          <a:xfrm>
            <a:off x="4107094" y="397385"/>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3975652" y="1920928"/>
                <a:ext cx="4754464" cy="2185342"/>
              </a:xfrm>
              <a:prstGeom prst="rect">
                <a:avLst/>
              </a:prstGeom>
            </p:spPr>
            <p:txBody>
              <a:bodyPr wrap="square">
                <a:spAutoFit/>
              </a:bodyPr>
              <a:lstStyle/>
              <a:p>
                <a:pPr algn="just">
                  <a:lnSpc>
                    <a:spcPct val="165000"/>
                  </a:lnSpc>
                </a:pPr>
                <a:r>
                  <a:rPr lang="en-US" sz="2000">
                    <a:latin typeface="+mn-lt"/>
                    <a:ea typeface="Calibri" panose="020F0502020204030204" pitchFamily="34" charset="0"/>
                    <a:cs typeface="Times New Roman" panose="02020603050405020304" pitchFamily="18" charset="0"/>
                  </a:rPr>
                  <a:t>Vì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000">
                    <a:effectLst/>
                    <a:latin typeface="+mn-lt"/>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n-lt"/>
                    <a:ea typeface="Malgun Gothic" panose="020B0503020000020004" pitchFamily="34" charset="-127"/>
                    <a:cs typeface="Times New Roman" panose="02020603050405020304" pitchFamily="18" charset="0"/>
                  </a:rPr>
                  <a:t> chéo nhau nên hai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2000">
                    <a:effectLst/>
                    <a:latin typeface="+mn-lt"/>
                    <a:ea typeface="Malgun Gothic" panose="020B0503020000020004" pitchFamily="34" charset="-127"/>
                    <a:cs typeface="Times New Roman" panose="02020603050405020304" pitchFamily="18" charset="0"/>
                  </a:rPr>
                  <a:t>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n-lt"/>
                    <a:ea typeface="Malgun Gothic" panose="020B0503020000020004" pitchFamily="34" charset="-127"/>
                    <a:cs typeface="Times New Roman" panose="02020603050405020304" pitchFamily="18" charset="0"/>
                  </a:rPr>
                  <a:t> không cùng phương.</a:t>
                </a:r>
                <a:endParaRPr lang="en-US" sz="2000">
                  <a:effectLst/>
                  <a:latin typeface="+mn-lt"/>
                  <a:ea typeface="Calibri" panose="020F0502020204030204" pitchFamily="34" charset="0"/>
                  <a:cs typeface="Times New Roman" panose="02020603050405020304" pitchFamily="18" charset="0"/>
                </a:endParaRPr>
              </a:p>
              <a:p>
                <a:pPr algn="just">
                  <a:lnSpc>
                    <a:spcPct val="165000"/>
                  </a:lnSpc>
                </a:pPr>
                <a:r>
                  <a:rPr lang="en-US" sz="2000">
                    <a:effectLst/>
                    <a:latin typeface="+mn-lt"/>
                    <a:ea typeface="Calibri" panose="020F0502020204030204" pitchFamily="34" charset="0"/>
                    <a:cs typeface="Times New Roman" panose="02020603050405020304" pitchFamily="18" charset="0"/>
                  </a:rPr>
                  <a:t>Ba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n-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n-lt"/>
                    <a:ea typeface="Malgun Gothic" panose="020B0503020000020004" pitchFamily="34" charset="-127"/>
                    <a:cs typeface="Times New Roman" panose="02020603050405020304" pitchFamily="18" charset="0"/>
                  </a:rPr>
                  <a:t> không đồng phẳng.</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75652" y="1920928"/>
                <a:ext cx="4754464" cy="2185342"/>
              </a:xfrm>
              <a:prstGeom prst="rect">
                <a:avLst/>
              </a:prstGeom>
              <a:blipFill>
                <a:blip r:embed="rId4"/>
                <a:stretch>
                  <a:fillRect l="-1282" r="-1410" b="-836"/>
                </a:stretch>
              </a:blipFill>
            </p:spPr>
            <p:txBody>
              <a:bodyPr/>
              <a:lstStyle/>
              <a:p>
                <a:r>
                  <a:rPr lang="en-US">
                    <a:noFill/>
                  </a:rPr>
                  <a:t> </a:t>
                </a:r>
              </a:p>
            </p:txBody>
          </p:sp>
        </mc:Fallback>
      </mc:AlternateContent>
      <p:sp>
        <p:nvSpPr>
          <p:cNvPr id="2" name="Rectangle 1"/>
          <p:cNvSpPr/>
          <p:nvPr/>
        </p:nvSpPr>
        <p:spPr>
          <a:xfrm>
            <a:off x="318870" y="1055928"/>
            <a:ext cx="48282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54" y="1818594"/>
            <a:ext cx="3112449" cy="2655308"/>
          </a:xfrm>
          <a:prstGeom prst="rect">
            <a:avLst/>
          </a:prstGeom>
        </p:spPr>
      </p:pic>
      <p:pic>
        <p:nvPicPr>
          <p:cNvPr id="11" name="Picture 10"/>
          <p:cNvPicPr>
            <a:picLocks noChangeAspect="1"/>
          </p:cNvPicPr>
          <p:nvPr/>
        </p:nvPicPr>
        <p:blipFill>
          <a:blip r:embed="rId6"/>
          <a:stretch>
            <a:fillRect/>
          </a:stretch>
        </p:blipFill>
        <p:spPr>
          <a:xfrm>
            <a:off x="7347256" y="4699221"/>
            <a:ext cx="1685426" cy="333955"/>
          </a:xfrm>
          <a:prstGeom prst="rect">
            <a:avLst/>
          </a:prstGeom>
        </p:spPr>
      </p:pic>
    </p:spTree>
    <p:extLst>
      <p:ext uri="{BB962C8B-B14F-4D97-AF65-F5344CB8AC3E}">
        <p14:creationId xmlns:p14="http://schemas.microsoft.com/office/powerpoint/2010/main" val="204487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3788742" y="309877"/>
            <a:ext cx="1574470"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ĐỊNH LÍ</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57586" y="879777"/>
                <a:ext cx="8036782" cy="4073487"/>
              </a:xfrm>
              <a:prstGeom prst="rect">
                <a:avLst/>
              </a:prstGeom>
            </p:spPr>
            <p:txBody>
              <a:bodyPr wrap="square">
                <a:spAutoFit/>
              </a:bodyPr>
              <a:lstStyle/>
              <a:p>
                <a:pPr algn="just">
                  <a:lnSpc>
                    <a:spcPct val="150000"/>
                  </a:lnSpc>
                </a:pPr>
                <a:r>
                  <a:rPr lang="en-US" sz="2000">
                    <a:latin typeface="+mj-lt"/>
                    <a:ea typeface="Calibri" panose="020F0502020204030204" pitchFamily="34" charset="0"/>
                    <a:cs typeface="Times New Roman" panose="02020603050405020304" pitchFamily="18" charset="0"/>
                  </a:rPr>
                  <a:t>Trong không gian với hệ tọa độ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a:effectLst/>
                    <a:latin typeface="+mj-lt"/>
                    <a:ea typeface="Malgun Gothic" panose="020B0503020000020004" pitchFamily="34" charset="-127"/>
                    <a:cs typeface="Times New Roman" panose="02020603050405020304" pitchFamily="18" charset="0"/>
                  </a:rPr>
                  <a:t>, cho hai đường thẳng phân biệt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j-lt"/>
                    <a:ea typeface="Malgun Gothic" panose="020B0503020000020004" pitchFamily="34" charset="-127"/>
                    <a:cs typeface="Times New Roman" panose="02020603050405020304" pitchFamily="18" charset="0"/>
                  </a:rPr>
                  <a:t> lần lượt đi qua các điểm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j-lt"/>
                    <a:ea typeface="Malgun Gothic" panose="020B0503020000020004" pitchFamily="34" charset="-127"/>
                    <a:cs typeface="Times New Roman" panose="02020603050405020304" pitchFamily="18" charset="0"/>
                  </a:rPr>
                  <a:t> và tương ứng có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2000">
                    <a:effectLst/>
                    <a:latin typeface="+mj-lt"/>
                    <a:ea typeface="Malgun Gothic" panose="020B0503020000020004" pitchFamily="34" charset="-127"/>
                    <a:cs typeface="Times New Roman" panose="02020603050405020304" pitchFamily="18" charset="0"/>
                  </a:rPr>
                  <a:t> là hai vectơ chỉ phương. Khi đó, ta có:</a:t>
                </a:r>
                <a:endParaRPr lang="en-US" sz="2000">
                  <a:effectLst/>
                  <a:latin typeface="+mj-lt"/>
                  <a:ea typeface="Calibri" panose="020F0502020204030204" pitchFamily="34" charset="0"/>
                  <a:cs typeface="Times New Roman" panose="02020603050405020304" pitchFamily="18" charset="0"/>
                </a:endParaRPr>
              </a:p>
              <a:p>
                <a:pPr>
                  <a:lnSpc>
                    <a:spcPct val="130000"/>
                  </a:lnSpc>
                </a:pPr>
                <a14:m>
                  <m:oMathPara xmlns:m="http://schemas.openxmlformats.org/officeDocument/2006/math">
                    <m:oMathParaPr>
                      <m:jc m:val="left"/>
                    </m:oMathParaPr>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eqArr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c</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ù</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ph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ươ</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e>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kh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ô</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c</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ù</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ph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ươ</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e>
                          </m:eqAr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eqArrPr>
                            <m:e>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acc>
                            </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acc>
                            </m:e>
                          </m:eqArr>
                        </m:e>
                      </m:d>
                    </m:oMath>
                  </m:oMathPara>
                </a14:m>
                <a:endParaRPr lang="en-US" sz="2000">
                  <a:effectLst/>
                  <a:latin typeface="+mj-lt"/>
                  <a:ea typeface="Calibri" panose="020F0502020204030204" pitchFamily="34" charset="0"/>
                  <a:cs typeface="Times New Roman" panose="02020603050405020304" pitchFamily="18" charset="0"/>
                </a:endParaRPr>
              </a:p>
              <a:p>
                <a:pPr>
                  <a:lnSpc>
                    <a:spcPct val="130000"/>
                  </a:lnSpc>
                </a:pP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2000" i="1">
                    <a:effectLst/>
                    <a:latin typeface="+mj-lt"/>
                    <a:ea typeface="Malgun Gothic" panose="020B0503020000020004" pitchFamily="34" charset="-127"/>
                    <a:cs typeface="Times New Roman" panose="02020603050405020304" pitchFamily="18" charset="0"/>
                  </a:rPr>
                  <a:t> </a:t>
                </a:r>
                <a:r>
                  <a:rPr lang="en-US" sz="2000">
                    <a:effectLst/>
                    <a:latin typeface="+mj-lt"/>
                    <a:ea typeface="Malgun Gothic" panose="020B0503020000020004" pitchFamily="34" charset="-127"/>
                    <a:cs typeface="Times New Roman" panose="02020603050405020304" pitchFamily="18" charset="0"/>
                  </a:rPr>
                  <a:t>cắt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nl-NL" sz="20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eqArr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kh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ô</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c</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ù</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ph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ươ</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e>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a:effectLst/>
                                <a:latin typeface="Cambria Math" panose="02040503050406030204" pitchFamily="18" charset="0"/>
                                <a:ea typeface="Malgun Gothic" panose="020B0503020000020004" pitchFamily="34" charset="-127"/>
                                <a:cs typeface="Times New Roman" panose="02020603050405020304" pitchFamily="18" charset="0"/>
                              </a:rPr>
                              <m:t> đồ</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ph</m:t>
                            </m:r>
                            <m:r>
                              <a:rPr lang="en-US" sz="2000">
                                <a:effectLst/>
                                <a:latin typeface="Cambria Math" panose="02040503050406030204" pitchFamily="18" charset="0"/>
                                <a:ea typeface="Malgun Gothic" panose="020B0503020000020004" pitchFamily="34" charset="-127"/>
                                <a:cs typeface="Times New Roman" panose="02020603050405020304" pitchFamily="18" charset="0"/>
                              </a:rPr>
                              <m:t>ẳ</m:t>
                            </m:r>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ng</m:t>
                            </m:r>
                          </m:e>
                        </m:eqAr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eqArrPr>
                          <m:e>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acc>
                          </m:e>
                          <m:e>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2000">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2000" i="1">
                    <a:effectLst/>
                    <a:latin typeface="+mj-lt"/>
                    <a:ea typeface="Malgun Gothic" panose="020B0503020000020004" pitchFamily="34" charset="-127"/>
                    <a:cs typeface="Times New Roman" panose="02020603050405020304" pitchFamily="18" charset="0"/>
                  </a:rPr>
                  <a:t> </a:t>
                </a:r>
                <a:r>
                  <a:rPr lang="en-US" sz="20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j-lt"/>
                    <a:ea typeface="Malgun Gothic" panose="020B0503020000020004" pitchFamily="34" charset="-127"/>
                    <a:cs typeface="Times New Roman" panose="02020603050405020304" pitchFamily="18" charset="0"/>
                  </a:rPr>
                  <a:t> chéo nhau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𝑀</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2000">
                    <a:effectLst/>
                    <a:latin typeface="+mj-lt"/>
                    <a:ea typeface="Malgun Gothic" panose="020B0503020000020004" pitchFamily="34" charset="-127"/>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57586" y="879777"/>
                <a:ext cx="8036782" cy="4073487"/>
              </a:xfrm>
              <a:prstGeom prst="rect">
                <a:avLst/>
              </a:prstGeom>
              <a:blipFill>
                <a:blip r:embed="rId3"/>
                <a:stretch>
                  <a:fillRect l="-758" r="-758"/>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18863201">
            <a:off x="8201426" y="4262602"/>
            <a:ext cx="897199" cy="849382"/>
          </a:xfrm>
          <a:prstGeom prst="rect">
            <a:avLst/>
          </a:prstGeom>
        </p:spPr>
      </p:pic>
    </p:spTree>
    <p:extLst>
      <p:ext uri="{BB962C8B-B14F-4D97-AF65-F5344CB8AC3E}">
        <p14:creationId xmlns:p14="http://schemas.microsoft.com/office/powerpoint/2010/main" val="225439139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rot="18021794">
            <a:off x="7713569" y="3177252"/>
            <a:ext cx="1874900" cy="187820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35630" y="348799"/>
                <a:ext cx="7727675" cy="4437690"/>
              </a:xfrm>
              <a:prstGeom prst="rect">
                <a:avLst/>
              </a:prstGeom>
            </p:spPr>
            <p:txBody>
              <a:bodyPr wrap="square">
                <a:spAutoFit/>
              </a:bodyPr>
              <a:lstStyle/>
              <a:p>
                <a:pPr lvl="0" algn="just">
                  <a:lnSpc>
                    <a:spcPct val="150000"/>
                  </a:lnSpc>
                </a:pPr>
                <a:r>
                  <a:rPr kumimoji="0" lang="vi-VN" sz="2000" b="1" i="0" u="none" strike="noStrike" kern="0" cap="none" spc="0" normalizeH="0" baseline="0" noProof="0">
                    <a:ln>
                      <a:noFill/>
                    </a:ln>
                    <a:solidFill>
                      <a:srgbClr val="C00000"/>
                    </a:solidFill>
                    <a:effectLst/>
                    <a:uLnTx/>
                    <a:uFillTx/>
                    <a:sym typeface="Arial"/>
                  </a:rPr>
                  <a:t>Ví dụ </a:t>
                </a:r>
                <a:r>
                  <a:rPr kumimoji="0" lang="en-US" sz="2000" b="1" i="0" u="none" strike="noStrike" kern="0" cap="none" spc="0" normalizeH="0" baseline="0" noProof="0">
                    <a:ln>
                      <a:noFill/>
                    </a:ln>
                    <a:solidFill>
                      <a:srgbClr val="C00000"/>
                    </a:solidFill>
                    <a:effectLst/>
                    <a:uLnTx/>
                    <a:uFillTx/>
                    <a:sym typeface="Arial"/>
                  </a:rPr>
                  <a:t>5</a:t>
                </a:r>
                <a:r>
                  <a:rPr kumimoji="0" lang="vi-VN" sz="2000" b="1" i="0" u="none" strike="noStrike" kern="0" cap="none" spc="0" normalizeH="0" baseline="0" noProof="0">
                    <a:ln>
                      <a:noFill/>
                    </a:ln>
                    <a:solidFill>
                      <a:srgbClr val="C00000"/>
                    </a:solidFill>
                    <a:effectLst/>
                    <a:uLnTx/>
                    <a:uFillTx/>
                    <a:sym typeface="Arial"/>
                  </a:rPr>
                  <a:t>. </a:t>
                </a:r>
                <a:r>
                  <a:rPr lang="vi-VN" sz="2000"/>
                  <a:t>Xác định vị trí tương đối của hai đường thẳng</a:t>
                </a:r>
                <a:r>
                  <a:rPr lang="en-US" sz="2000"/>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oMath>
                </a14:m>
                <a:r>
                  <a:rPr lang="vi-VN" sz="2000"/>
                  <a:t> trong mỗi trường hợp sau:</a:t>
                </a:r>
                <a:endParaRPr lang="en-US" sz="2000"/>
              </a:p>
              <a:p>
                <a:pPr lvl="0" algn="just">
                  <a:lnSpc>
                    <a:spcPct val="130000"/>
                  </a:lnSpc>
                </a:pPr>
                <a:r>
                  <a:rPr kumimoji="0" lang="en-US" sz="2000" b="0" i="0" u="none" strike="noStrike" kern="0" cap="none" spc="0" normalizeH="0" baseline="0" noProof="0">
                    <a:ln>
                      <a:noFill/>
                    </a:ln>
                    <a:solidFill>
                      <a:srgbClr val="000000"/>
                    </a:solidFill>
                    <a:effectLst/>
                    <a:uLnTx/>
                    <a:uFillTx/>
                    <a:sym typeface="Arial"/>
                  </a:rPr>
                  <a:t>a)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nl-NL" sz="2000" i="1" kern="100">
                        <a:latin typeface="Cambria Math" panose="02040503050406030204" pitchFamily="18" charset="0"/>
                        <a:ea typeface="Aptos"/>
                        <a:cs typeface="Times New Roman" panose="02020603050405020304" pitchFamily="18" charset="0"/>
                      </a:rPr>
                      <m:t>:</m:t>
                    </m:r>
                    <m:d>
                      <m:dPr>
                        <m:begChr m:val="{"/>
                        <m:endChr m:val=""/>
                        <m:ctrlPr>
                          <a:rPr lang="en-US" sz="20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2000" i="1" kern="100">
                                <a:latin typeface="Cambria Math" panose="02040503050406030204" pitchFamily="18" charset="0"/>
                                <a:ea typeface="Aptos"/>
                                <a:cs typeface="Times New Roman" panose="02020603050405020304" pitchFamily="18" charset="0"/>
                              </a:rPr>
                            </m:ctrlPr>
                          </m:mPr>
                          <m:mr>
                            <m:e>
                              <m:r>
                                <a:rPr lang="en-US" sz="2000" i="1" kern="100">
                                  <a:latin typeface="Cambria Math" panose="02040503050406030204" pitchFamily="18" charset="0"/>
                                  <a:ea typeface="Aptos"/>
                                  <a:cs typeface="Times New Roman" panose="02020603050405020304" pitchFamily="18" charset="0"/>
                                </a:rPr>
                                <m:t>𝑥</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1</m:t>
                              </m:r>
                              <m:r>
                                <a:rPr lang="en-US"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5</m:t>
                              </m:r>
                              <m:sSub>
                                <m:sSubPr>
                                  <m:ctrlPr>
                                    <a:rPr lang="en-US" sz="2000" b="0" i="1" kern="100" smtClean="0">
                                      <a:latin typeface="Cambria Math" panose="02040503050406030204" pitchFamily="18" charset="0"/>
                                      <a:cs typeface="Times New Roman" panose="02020603050405020304" pitchFamily="18" charset="0"/>
                                    </a:rPr>
                                  </m:ctrlPr>
                                </m:sSubPr>
                                <m:e>
                                  <m:r>
                                    <a:rPr lang="en-US" sz="2000" b="0" i="1" kern="100" smtClean="0">
                                      <a:latin typeface="Cambria Math" panose="02040503050406030204" pitchFamily="18" charset="0"/>
                                      <a:cs typeface="Times New Roman" panose="02020603050405020304" pitchFamily="18" charset="0"/>
                                    </a:rPr>
                                    <m:t>𝑡</m:t>
                                  </m:r>
                                </m:e>
                                <m:sub>
                                  <m:r>
                                    <a:rPr lang="en-US" sz="2000" b="0" i="1" kern="100" smtClean="0">
                                      <a:latin typeface="Cambria Math" panose="02040503050406030204" pitchFamily="18" charset="0"/>
                                      <a:cs typeface="Times New Roman" panose="02020603050405020304" pitchFamily="18" charset="0"/>
                                    </a:rPr>
                                    <m:t>1</m:t>
                                  </m:r>
                                </m:sub>
                              </m:sSub>
                            </m:e>
                          </m:mr>
                          <m:mr>
                            <m:e>
                              <m:r>
                                <a:rPr lang="en-US" sz="2000" i="1" kern="100">
                                  <a:latin typeface="Cambria Math" panose="02040503050406030204" pitchFamily="18" charset="0"/>
                                  <a:ea typeface="Aptos"/>
                                  <a:cs typeface="Times New Roman" panose="02020603050405020304" pitchFamily="18" charset="0"/>
                                </a:rPr>
                                <m:t>𝑦</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i="1" kern="100">
                                      <a:latin typeface="Cambria Math" panose="02040503050406030204" pitchFamily="18" charset="0"/>
                                      <a:cs typeface="Times New Roman" panose="02020603050405020304" pitchFamily="18" charset="0"/>
                                    </a:rPr>
                                    <m:t>1</m:t>
                                  </m:r>
                                </m:sub>
                              </m:sSub>
                            </m:e>
                          </m:mr>
                          <m:mr>
                            <m:e>
                              <m:r>
                                <a:rPr lang="en-US" sz="2000" i="1" kern="100">
                                  <a:latin typeface="Cambria Math" panose="02040503050406030204" pitchFamily="18" charset="0"/>
                                  <a:ea typeface="Aptos"/>
                                  <a:cs typeface="Times New Roman" panose="02020603050405020304" pitchFamily="18" charset="0"/>
                                </a:rPr>
                                <m:t>𝑧</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3</m:t>
                              </m:r>
                              <m:r>
                                <a:rPr lang="en-US"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i="1" kern="100">
                                      <a:latin typeface="Cambria Math" panose="02040503050406030204" pitchFamily="18" charset="0"/>
                                      <a:cs typeface="Times New Roman" panose="02020603050405020304" pitchFamily="18" charset="0"/>
                                    </a:rPr>
                                    <m:t>1</m:t>
                                  </m:r>
                                </m:sub>
                              </m:sSub>
                            </m:e>
                          </m:mr>
                        </m:m>
                      </m:e>
                    </m:d>
                    <m:r>
                      <m:rPr>
                        <m:nor/>
                      </m:rPr>
                      <a:rPr lang="en-US" sz="2000"/>
                      <m:t>v</m:t>
                    </m:r>
                    <m:r>
                      <m:rPr>
                        <m:nor/>
                      </m:rPr>
                      <a:rPr lang="en-US" sz="2000"/>
                      <m:t>à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r>
                      <a:rPr lang="en-US" sz="2000" i="1" kern="100">
                        <a:latin typeface="Cambria Math" panose="02040503050406030204" pitchFamily="18" charset="0"/>
                        <a:ea typeface="Aptos"/>
                        <a:cs typeface="Times New Roman" panose="02020603050405020304" pitchFamily="18" charset="0"/>
                      </a:rPr>
                      <m:t>:</m:t>
                    </m:r>
                    <m:d>
                      <m:dPr>
                        <m:begChr m:val="{"/>
                        <m:endChr m:val=""/>
                        <m:ctrlPr>
                          <a:rPr lang="en-US" sz="20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2000" i="1" kern="100">
                                <a:latin typeface="Cambria Math" panose="02040503050406030204" pitchFamily="18" charset="0"/>
                                <a:ea typeface="Aptos"/>
                                <a:cs typeface="Times New Roman" panose="02020603050405020304" pitchFamily="18" charset="0"/>
                              </a:rPr>
                            </m:ctrlPr>
                          </m:mPr>
                          <m:mr>
                            <m:e>
                              <m:r>
                                <a:rPr lang="en-US" sz="2000" i="1" kern="100">
                                  <a:latin typeface="Cambria Math" panose="02040503050406030204" pitchFamily="18" charset="0"/>
                                  <a:ea typeface="Aptos"/>
                                  <a:cs typeface="Times New Roman" panose="02020603050405020304" pitchFamily="18" charset="0"/>
                                </a:rPr>
                                <m:t>𝑥</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2+10</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b="0" i="1" kern="100" smtClean="0">
                                      <a:latin typeface="Cambria Math" panose="02040503050406030204" pitchFamily="18" charset="0"/>
                                      <a:cs typeface="Times New Roman" panose="02020603050405020304" pitchFamily="18" charset="0"/>
                                    </a:rPr>
                                    <m:t>2</m:t>
                                  </m:r>
                                </m:sub>
                              </m:sSub>
                            </m:e>
                          </m:mr>
                          <m:mr>
                            <m:e>
                              <m:r>
                                <a:rPr lang="en-US" sz="2000" i="1" kern="100">
                                  <a:latin typeface="Cambria Math" panose="02040503050406030204" pitchFamily="18" charset="0"/>
                                  <a:ea typeface="Aptos"/>
                                  <a:cs typeface="Times New Roman" panose="02020603050405020304" pitchFamily="18" charset="0"/>
                                </a:rPr>
                                <m:t>𝑦</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4−2</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i="1" kern="100">
                                      <a:latin typeface="Cambria Math" panose="02040503050406030204" pitchFamily="18" charset="0"/>
                                      <a:cs typeface="Times New Roman" panose="02020603050405020304" pitchFamily="18" charset="0"/>
                                    </a:rPr>
                                    <m:t>2</m:t>
                                  </m:r>
                                </m:sub>
                              </m:sSub>
                            </m:e>
                          </m:mr>
                          <m:mr>
                            <m:e>
                              <m:r>
                                <a:rPr lang="en-US" sz="2000" i="1" kern="100">
                                  <a:latin typeface="Cambria Math" panose="02040503050406030204" pitchFamily="18" charset="0"/>
                                  <a:ea typeface="Aptos"/>
                                  <a:cs typeface="Times New Roman" panose="02020603050405020304" pitchFamily="18" charset="0"/>
                                </a:rPr>
                                <m:t>𝑧</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1</m:t>
                              </m:r>
                              <m:r>
                                <a:rPr lang="en-US"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4</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i="1" kern="100">
                                      <a:latin typeface="Cambria Math" panose="02040503050406030204" pitchFamily="18" charset="0"/>
                                      <a:cs typeface="Times New Roman" panose="02020603050405020304" pitchFamily="18" charset="0"/>
                                    </a:rPr>
                                    <m:t>2</m:t>
                                  </m:r>
                                </m:sub>
                              </m:sSub>
                            </m:e>
                          </m:mr>
                        </m:m>
                      </m:e>
                    </m:d>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i="1" kern="100">
                            <a:latin typeface="Cambria Math" panose="02040503050406030204" pitchFamily="18" charset="0"/>
                            <a:cs typeface="Times New Roman" panose="02020603050405020304" pitchFamily="18" charset="0"/>
                          </a:rPr>
                          <m:t>1</m:t>
                        </m:r>
                      </m:sub>
                    </m:sSub>
                    <m:r>
                      <m:rPr>
                        <m:nor/>
                      </m:rPr>
                      <a:rPr lang="en-US" sz="2000" b="0" i="0" kern="100" smtClean="0">
                        <a:latin typeface="Cambria Math" panose="02040503050406030204" pitchFamily="18" charset="0"/>
                        <a:cs typeface="Times New Roman" panose="02020603050405020304" pitchFamily="18" charset="0"/>
                      </a:rPr>
                      <m:t>,</m:t>
                    </m:r>
                    <m:sSub>
                      <m:sSubPr>
                        <m:ctrlPr>
                          <a:rPr lang="en-US" sz="2000" i="1" kern="100">
                            <a:latin typeface="Cambria Math" panose="02040503050406030204" pitchFamily="18" charset="0"/>
                            <a:cs typeface="Times New Roman" panose="02020603050405020304" pitchFamily="18" charset="0"/>
                          </a:rPr>
                        </m:ctrlPr>
                      </m:sSubPr>
                      <m:e>
                        <m:r>
                          <a:rPr lang="en-US" sz="2000" i="1" kern="100">
                            <a:latin typeface="Cambria Math" panose="02040503050406030204" pitchFamily="18" charset="0"/>
                            <a:cs typeface="Times New Roman" panose="02020603050405020304" pitchFamily="18" charset="0"/>
                          </a:rPr>
                          <m:t>𝑡</m:t>
                        </m:r>
                      </m:e>
                      <m:sub>
                        <m:r>
                          <a:rPr lang="en-US" sz="2000" b="0" i="1" kern="100" smtClean="0">
                            <a:latin typeface="Cambria Math" panose="02040503050406030204" pitchFamily="18" charset="0"/>
                            <a:cs typeface="Times New Roman" panose="02020603050405020304" pitchFamily="18" charset="0"/>
                          </a:rPr>
                          <m:t>2</m:t>
                        </m:r>
                      </m:sub>
                    </m:sSub>
                    <m:r>
                      <m:rPr>
                        <m:nor/>
                      </m:rPr>
                      <a:rPr lang="en-US" sz="2000" b="0" i="0" kern="100" smtClean="0">
                        <a:latin typeface="Cambria Math" panose="02040503050406030204" pitchFamily="18" charset="0"/>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l</m:t>
                    </m:r>
                    <m:r>
                      <m:rPr>
                        <m:nor/>
                      </m:rPr>
                      <a:rPr lang="en-US" sz="2000">
                        <a:ea typeface="Malgun Gothic" panose="020B0503020000020004" pitchFamily="34" charset="-127"/>
                        <a:cs typeface="Times New Roman" panose="02020603050405020304" pitchFamily="18" charset="0"/>
                      </a:rPr>
                      <m:t>à </m:t>
                    </m:r>
                    <m:r>
                      <m:rPr>
                        <m:nor/>
                      </m:rPr>
                      <a:rPr lang="en-US" sz="2000">
                        <a:ea typeface="Malgun Gothic" panose="020B0503020000020004" pitchFamily="34" charset="-127"/>
                        <a:cs typeface="Times New Roman" panose="02020603050405020304" pitchFamily="18" charset="0"/>
                      </a:rPr>
                      <m:t>tham</m:t>
                    </m:r>
                    <m:r>
                      <m:rPr>
                        <m:nor/>
                      </m:rPr>
                      <a:rPr lang="en-US" sz="2000">
                        <a:ea typeface="Malgun Gothic" panose="020B0503020000020004" pitchFamily="34" charset="-127"/>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s</m:t>
                    </m:r>
                    <m:r>
                      <m:rPr>
                        <m:nor/>
                      </m:rPr>
                      <a:rPr lang="en-US" sz="2000">
                        <a:ea typeface="Malgun Gothic" panose="020B0503020000020004" pitchFamily="34" charset="-127"/>
                        <a:cs typeface="Times New Roman" panose="02020603050405020304" pitchFamily="18" charset="0"/>
                      </a:rPr>
                      <m:t>ố).</m:t>
                    </m:r>
                  </m:oMath>
                </a14:m>
                <a:endParaRPr kumimoji="0" lang="en-US" sz="2000" b="0" i="0" u="none" strike="noStrike" kern="0" cap="none" spc="0" normalizeH="0" baseline="0" noProof="0">
                  <a:ln>
                    <a:noFill/>
                  </a:ln>
                  <a:solidFill>
                    <a:srgbClr val="000000"/>
                  </a:solidFill>
                  <a:effectLst/>
                  <a:uLnTx/>
                  <a:uFillTx/>
                  <a:sym typeface="Arial"/>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2000"/>
                        <m:t>b</m:t>
                      </m:r>
                      <m:r>
                        <m:rPr>
                          <m:nor/>
                        </m:rPr>
                        <a:rPr lang="en-US" sz="2000"/>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nl-NL"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𝑥</m:t>
                          </m:r>
                          <m:r>
                            <a:rPr lang="en-US" sz="2000" i="1">
                              <a:latin typeface="Cambria Math" panose="02040503050406030204" pitchFamily="18" charset="0"/>
                              <a:ea typeface="Aptos"/>
                              <a:cs typeface="Times New Roman" panose="02020603050405020304" pitchFamily="18" charset="0"/>
                            </a:rPr>
                            <m:t>−</m:t>
                          </m:r>
                          <m:r>
                            <a:rPr lang="en-US" sz="2000" b="0" i="0" smtClean="0">
                              <a:latin typeface="Cambria Math" panose="02040503050406030204" pitchFamily="18" charset="0"/>
                              <a:ea typeface="Aptos"/>
                              <a:cs typeface="Times New Roman" panose="02020603050405020304" pitchFamily="18" charset="0"/>
                            </a:rPr>
                            <m:t>2</m:t>
                          </m:r>
                        </m:num>
                        <m:den>
                          <m:r>
                            <a:rPr lang="en-US" sz="2000" b="0" i="0" smtClean="0">
                              <a:latin typeface="Cambria Math" panose="02040503050406030204" pitchFamily="18" charset="0"/>
                              <a:ea typeface="Aptos"/>
                              <a:cs typeface="Times New Roman" panose="02020603050405020304" pitchFamily="18" charset="0"/>
                            </a:rPr>
                            <m:t>3</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𝑦</m:t>
                          </m:r>
                          <m:r>
                            <a:rPr lang="en-US" sz="2000" b="0" i="1" smtClean="0">
                              <a:latin typeface="Cambria Math" panose="02040503050406030204" pitchFamily="18" charset="0"/>
                              <a:ea typeface="Aptos"/>
                              <a:cs typeface="Times New Roman" panose="02020603050405020304" pitchFamily="18" charset="0"/>
                            </a:rPr>
                            <m:t>−3</m:t>
                          </m:r>
                        </m:num>
                        <m:den>
                          <m:r>
                            <a:rPr lang="en-US" sz="2000" b="0" i="0" smtClean="0">
                              <a:latin typeface="Cambria Math" panose="02040503050406030204" pitchFamily="18" charset="0"/>
                              <a:ea typeface="Aptos"/>
                              <a:cs typeface="Times New Roman" panose="02020603050405020304" pitchFamily="18" charset="0"/>
                            </a:rPr>
                            <m:t>2</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𝑧</m:t>
                          </m:r>
                          <m:r>
                            <a:rPr lang="en-US" sz="2000" b="0" i="0" smtClean="0">
                              <a:latin typeface="Cambria Math" panose="02040503050406030204" pitchFamily="18" charset="0"/>
                              <a:ea typeface="Aptos"/>
                              <a:cs typeface="Times New Roman" panose="02020603050405020304" pitchFamily="18" charset="0"/>
                            </a:rPr>
                            <m:t>+4</m:t>
                          </m:r>
                        </m:num>
                        <m:den>
                          <m:r>
                            <a:rPr lang="en-US" sz="2000" b="0" i="0" smtClean="0">
                              <a:latin typeface="Cambria Math" panose="02040503050406030204" pitchFamily="18" charset="0"/>
                              <a:ea typeface="Aptos"/>
                              <a:cs typeface="Times New Roman" panose="02020603050405020304" pitchFamily="18" charset="0"/>
                            </a:rPr>
                            <m:t>1</m:t>
                          </m:r>
                        </m:den>
                      </m:f>
                      <m:r>
                        <m:rPr>
                          <m:nor/>
                        </m:rPr>
                        <a:rPr lang="en-US" sz="2000" b="0" i="0" smtClean="0">
                          <a:latin typeface="Cambria Math" panose="02040503050406030204" pitchFamily="18" charset="0"/>
                          <a:ea typeface="Aptos"/>
                          <a:cs typeface="Times New Roman" panose="02020603050405020304" pitchFamily="18" charset="0"/>
                        </a:rPr>
                        <m:t> </m:t>
                      </m:r>
                      <m:r>
                        <m:rPr>
                          <m:nor/>
                        </m:rPr>
                        <a:rPr lang="en-US" sz="2000"/>
                        <m:t>v</m:t>
                      </m:r>
                      <m:r>
                        <m:rPr>
                          <m:nor/>
                        </m:rPr>
                        <a:rPr lang="en-US" sz="2000"/>
                        <m:t>à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en-US" sz="2000" b="0" i="1" kern="100" smtClean="0">
                          <a:latin typeface="Cambria Math" panose="02040503050406030204" pitchFamily="18" charset="0"/>
                          <a:ea typeface="Aptos"/>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𝑥</m:t>
                          </m:r>
                          <m:r>
                            <a:rPr lang="en-US" sz="2000" b="0" i="1" smtClean="0">
                              <a:latin typeface="Cambria Math" panose="02040503050406030204" pitchFamily="18" charset="0"/>
                              <a:ea typeface="Aptos"/>
                              <a:cs typeface="Times New Roman" panose="02020603050405020304" pitchFamily="18" charset="0"/>
                            </a:rPr>
                            <m:t>+</m:t>
                          </m:r>
                          <m:r>
                            <a:rPr lang="en-US" sz="2000">
                              <a:latin typeface="Cambria Math" panose="02040503050406030204" pitchFamily="18" charset="0"/>
                              <a:ea typeface="Aptos"/>
                              <a:cs typeface="Times New Roman" panose="02020603050405020304" pitchFamily="18" charset="0"/>
                            </a:rPr>
                            <m:t>2</m:t>
                          </m:r>
                        </m:num>
                        <m:den>
                          <m:r>
                            <a:rPr lang="en-US" sz="2000" b="0" i="0" smtClean="0">
                              <a:latin typeface="Cambria Math" panose="02040503050406030204" pitchFamily="18" charset="0"/>
                              <a:ea typeface="Aptos"/>
                              <a:cs typeface="Times New Roman" panose="02020603050405020304" pitchFamily="18" charset="0"/>
                            </a:rPr>
                            <m:t>2</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𝑦</m:t>
                          </m:r>
                          <m:r>
                            <a:rPr lang="en-US" sz="2000" b="0" i="1" smtClean="0">
                              <a:latin typeface="Cambria Math" panose="02040503050406030204" pitchFamily="18" charset="0"/>
                              <a:ea typeface="Aptos"/>
                              <a:cs typeface="Times New Roman" panose="02020603050405020304" pitchFamily="18" charset="0"/>
                            </a:rPr>
                            <m:t>−1</m:t>
                          </m:r>
                        </m:num>
                        <m:den>
                          <m:r>
                            <a:rPr lang="en-US" sz="2000" b="0" i="0" smtClean="0">
                              <a:latin typeface="Cambria Math" panose="02040503050406030204" pitchFamily="18" charset="0"/>
                              <a:ea typeface="Aptos"/>
                              <a:cs typeface="Times New Roman" panose="02020603050405020304" pitchFamily="18" charset="0"/>
                            </a:rPr>
                            <m:t>1</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𝑧</m:t>
                          </m:r>
                          <m:r>
                            <a:rPr lang="en-US" sz="2000" b="0" i="0" smtClean="0">
                              <a:latin typeface="Cambria Math" panose="02040503050406030204" pitchFamily="18" charset="0"/>
                              <a:ea typeface="Aptos"/>
                              <a:cs typeface="Times New Roman" panose="02020603050405020304" pitchFamily="18" charset="0"/>
                            </a:rPr>
                            <m:t>−2</m:t>
                          </m:r>
                        </m:num>
                        <m:den>
                          <m:r>
                            <a:rPr lang="en-US" sz="2000" b="0" i="0" smtClean="0">
                              <a:latin typeface="Cambria Math" panose="02040503050406030204" pitchFamily="18" charset="0"/>
                              <a:ea typeface="Aptos"/>
                              <a:cs typeface="Times New Roman" panose="02020603050405020304" pitchFamily="18" charset="0"/>
                            </a:rPr>
                            <m:t>−3</m:t>
                          </m:r>
                        </m:den>
                      </m:f>
                      <m:r>
                        <a:rPr lang="en-US" sz="2000" b="0" i="1" smtClean="0">
                          <a:latin typeface="Cambria Math" panose="02040503050406030204" pitchFamily="18" charset="0"/>
                          <a:ea typeface="Aptos"/>
                          <a:cs typeface="Times New Roman" panose="02020603050405020304" pitchFamily="18" charset="0"/>
                        </a:rPr>
                        <m:t>.</m:t>
                      </m:r>
                    </m:oMath>
                  </m:oMathPara>
                </a14:m>
                <a:endParaRPr lang="en-US" sz="2000" b="0" i="0">
                  <a:ea typeface="Aptos"/>
                  <a:cs typeface="Times New Roman" panose="02020603050405020304" pitchFamily="18" charset="0"/>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2000" b="0" i="0" smtClean="0"/>
                        <m:t>c</m:t>
                      </m:r>
                      <m:r>
                        <m:rPr>
                          <m:nor/>
                        </m:rPr>
                        <a:rPr lang="en-US" sz="2000"/>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nl-NL" sz="2000" i="1" kern="100">
                          <a:latin typeface="Cambria Math" panose="02040503050406030204" pitchFamily="18" charset="0"/>
                          <a:ea typeface="Aptos"/>
                          <a:cs typeface="Times New Roman" panose="02020603050405020304" pitchFamily="18" charset="0"/>
                        </a:rPr>
                        <m:t>:</m:t>
                      </m:r>
                      <m:r>
                        <a:rPr lang="en-US" sz="2000" i="1" kern="100">
                          <a:latin typeface="Cambria Math" panose="02040503050406030204" pitchFamily="18" charset="0"/>
                          <a:ea typeface="Aptos"/>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𝑥</m:t>
                          </m:r>
                          <m:r>
                            <a:rPr lang="en-US" sz="2000" b="0" i="1" smtClean="0">
                              <a:latin typeface="Cambria Math" panose="02040503050406030204" pitchFamily="18" charset="0"/>
                              <a:ea typeface="Aptos"/>
                              <a:cs typeface="Times New Roman" panose="02020603050405020304" pitchFamily="18" charset="0"/>
                            </a:rPr>
                            <m:t>+3</m:t>
                          </m:r>
                        </m:num>
                        <m:den>
                          <m:r>
                            <a:rPr lang="en-US" sz="2000" b="0" i="0" smtClean="0">
                              <a:latin typeface="Cambria Math" panose="02040503050406030204" pitchFamily="18" charset="0"/>
                              <a:ea typeface="Aptos"/>
                              <a:cs typeface="Times New Roman" panose="02020603050405020304" pitchFamily="18" charset="0"/>
                            </a:rPr>
                            <m:t>1</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𝑦</m:t>
                          </m:r>
                          <m:r>
                            <a:rPr lang="en-US" sz="2000" i="1">
                              <a:latin typeface="Cambria Math" panose="02040503050406030204" pitchFamily="18" charset="0"/>
                              <a:ea typeface="Aptos"/>
                              <a:cs typeface="Times New Roman" panose="02020603050405020304" pitchFamily="18" charset="0"/>
                            </a:rPr>
                            <m:t>−1</m:t>
                          </m:r>
                        </m:num>
                        <m:den>
                          <m:r>
                            <a:rPr lang="en-US" sz="2000" b="0" i="0" smtClean="0">
                              <a:latin typeface="Cambria Math" panose="02040503050406030204" pitchFamily="18" charset="0"/>
                              <a:ea typeface="Aptos"/>
                              <a:cs typeface="Times New Roman" panose="02020603050405020304" pitchFamily="18" charset="0"/>
                            </a:rPr>
                            <m:t>−1</m:t>
                          </m:r>
                        </m:den>
                      </m:f>
                      <m:r>
                        <a:rPr lang="en-US" sz="2000">
                          <a:latin typeface="Cambria Math" panose="02040503050406030204" pitchFamily="18" charset="0"/>
                          <a:ea typeface="Aptos"/>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Aptos"/>
                              <a:cs typeface="Times New Roman" panose="02020603050405020304" pitchFamily="18" charset="0"/>
                            </a:rPr>
                            <m:t>𝑧</m:t>
                          </m:r>
                          <m:r>
                            <a:rPr lang="en-US" sz="2000" b="0" i="0" smtClean="0">
                              <a:latin typeface="Cambria Math" panose="02040503050406030204" pitchFamily="18" charset="0"/>
                              <a:ea typeface="Aptos"/>
                              <a:cs typeface="Times New Roman" panose="02020603050405020304" pitchFamily="18" charset="0"/>
                            </a:rPr>
                            <m:t>−2</m:t>
                          </m:r>
                        </m:num>
                        <m:den>
                          <m:r>
                            <a:rPr lang="en-US" sz="2000" b="0" i="0" smtClean="0">
                              <a:latin typeface="Cambria Math" panose="02040503050406030204" pitchFamily="18" charset="0"/>
                              <a:ea typeface="Aptos"/>
                              <a:cs typeface="Times New Roman" panose="02020603050405020304" pitchFamily="18" charset="0"/>
                            </a:rPr>
                            <m:t>2</m:t>
                          </m:r>
                        </m:den>
                      </m:f>
                      <m:r>
                        <m:rPr>
                          <m:nor/>
                        </m:rPr>
                        <a:rPr lang="en-US" sz="2000">
                          <a:latin typeface="Cambria Math" panose="02040503050406030204" pitchFamily="18" charset="0"/>
                          <a:ea typeface="Aptos"/>
                          <a:cs typeface="Times New Roman" panose="02020603050405020304" pitchFamily="18" charset="0"/>
                        </a:rPr>
                        <m:t> </m:t>
                      </m:r>
                      <m:r>
                        <m:rPr>
                          <m:nor/>
                        </m:rPr>
                        <a:rPr lang="en-US" sz="2000"/>
                        <m:t>v</m:t>
                      </m:r>
                      <m:r>
                        <m:rPr>
                          <m:nor/>
                        </m:rPr>
                        <a:rPr lang="en-US" sz="2000"/>
                        <m:t>à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en-US" sz="2000" i="1" kern="100">
                          <a:latin typeface="Cambria Math" panose="02040503050406030204" pitchFamily="18" charset="0"/>
                          <a:ea typeface="Aptos"/>
                          <a:cs typeface="Times New Roman" panose="02020603050405020304" pitchFamily="18" charset="0"/>
                        </a:rPr>
                        <m:t>:</m:t>
                      </m:r>
                      <m:d>
                        <m:dPr>
                          <m:begChr m:val="{"/>
                          <m:endChr m:val=""/>
                          <m:ctrlPr>
                            <a:rPr lang="en-US" sz="20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2000" i="1" kern="100">
                                  <a:latin typeface="Cambria Math" panose="02040503050406030204" pitchFamily="18" charset="0"/>
                                  <a:ea typeface="Aptos"/>
                                  <a:cs typeface="Times New Roman" panose="02020603050405020304" pitchFamily="18" charset="0"/>
                                </a:rPr>
                              </m:ctrlPr>
                            </m:mPr>
                            <m:mr>
                              <m:e>
                                <m:r>
                                  <a:rPr lang="en-US" sz="2000" i="1" kern="100">
                                    <a:latin typeface="Cambria Math" panose="02040503050406030204" pitchFamily="18" charset="0"/>
                                    <a:ea typeface="Aptos"/>
                                    <a:cs typeface="Times New Roman" panose="02020603050405020304" pitchFamily="18" charset="0"/>
                                  </a:rPr>
                                  <m:t>𝑥</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6</m:t>
                                </m:r>
                                <m:r>
                                  <a:rPr lang="en-US"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3</m:t>
                                </m:r>
                                <m:r>
                                  <a:rPr lang="en-US" sz="2000" b="0" i="1" kern="100" smtClean="0">
                                    <a:latin typeface="Cambria Math" panose="02040503050406030204" pitchFamily="18" charset="0"/>
                                    <a:ea typeface="Aptos"/>
                                    <a:cs typeface="Times New Roman" panose="02020603050405020304" pitchFamily="18" charset="0"/>
                                  </a:rPr>
                                  <m:t>𝑡</m:t>
                                </m:r>
                              </m:e>
                            </m:mr>
                            <m:mr>
                              <m:e>
                                <m:r>
                                  <a:rPr lang="en-US" sz="2000" i="1" kern="100">
                                    <a:latin typeface="Cambria Math" panose="02040503050406030204" pitchFamily="18" charset="0"/>
                                    <a:ea typeface="Aptos"/>
                                    <a:cs typeface="Times New Roman" panose="02020603050405020304" pitchFamily="18" charset="0"/>
                                  </a:rPr>
                                  <m:t>𝑦</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8+2</m:t>
                                </m:r>
                                <m:r>
                                  <a:rPr lang="en-US" sz="2000" b="0" i="1" kern="100" smtClean="0">
                                    <a:latin typeface="Cambria Math" panose="02040503050406030204" pitchFamily="18" charset="0"/>
                                    <a:ea typeface="Aptos"/>
                                    <a:cs typeface="Times New Roman" panose="02020603050405020304" pitchFamily="18" charset="0"/>
                                  </a:rPr>
                                  <m:t>𝑡</m:t>
                                </m:r>
                              </m:e>
                            </m:mr>
                            <m:mr>
                              <m:e>
                                <m:r>
                                  <a:rPr lang="en-US" sz="2000" i="1" kern="100">
                                    <a:latin typeface="Cambria Math" panose="02040503050406030204" pitchFamily="18" charset="0"/>
                                    <a:ea typeface="Aptos"/>
                                    <a:cs typeface="Times New Roman" panose="02020603050405020304" pitchFamily="18" charset="0"/>
                                  </a:rPr>
                                  <m:t>𝑧</m:t>
                                </m:r>
                                <m:r>
                                  <a:rPr lang="nl-NL" sz="2000"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−1−</m:t>
                                </m:r>
                                <m:r>
                                  <a:rPr lang="en-US" sz="2000" b="0" i="1" kern="100" smtClean="0">
                                    <a:latin typeface="Cambria Math" panose="02040503050406030204" pitchFamily="18" charset="0"/>
                                    <a:ea typeface="Aptos"/>
                                    <a:cs typeface="Times New Roman" panose="02020603050405020304" pitchFamily="18" charset="0"/>
                                  </a:rPr>
                                  <m:t>𝑡</m:t>
                                </m:r>
                              </m:e>
                            </m:mr>
                          </m:m>
                        </m:e>
                      </m:d>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b="0" i="1" kern="100" smtClean="0">
                          <a:latin typeface="Cambria Math" panose="02040503050406030204" pitchFamily="18" charset="0"/>
                          <a:cs typeface="Times New Roman" panose="02020603050405020304" pitchFamily="18" charset="0"/>
                        </a:rPr>
                        <m:t>𝑡</m:t>
                      </m:r>
                      <m:r>
                        <m:rPr>
                          <m:nor/>
                        </m:rPr>
                        <a:rPr lang="en-US" sz="2000" kern="100">
                          <a:latin typeface="Cambria Math" panose="02040503050406030204" pitchFamily="18" charset="0"/>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l</m:t>
                      </m:r>
                      <m:r>
                        <m:rPr>
                          <m:nor/>
                        </m:rPr>
                        <a:rPr lang="en-US" sz="2000">
                          <a:ea typeface="Malgun Gothic" panose="020B0503020000020004" pitchFamily="34" charset="-127"/>
                          <a:cs typeface="Times New Roman" panose="02020603050405020304" pitchFamily="18" charset="0"/>
                        </a:rPr>
                        <m:t>à </m:t>
                      </m:r>
                      <m:r>
                        <m:rPr>
                          <m:nor/>
                        </m:rPr>
                        <a:rPr lang="en-US" sz="2000">
                          <a:ea typeface="Malgun Gothic" panose="020B0503020000020004" pitchFamily="34" charset="-127"/>
                          <a:cs typeface="Times New Roman" panose="02020603050405020304" pitchFamily="18" charset="0"/>
                        </a:rPr>
                        <m:t>tham</m:t>
                      </m:r>
                      <m:r>
                        <m:rPr>
                          <m:nor/>
                        </m:rPr>
                        <a:rPr lang="en-US" sz="2000">
                          <a:ea typeface="Malgun Gothic" panose="020B0503020000020004" pitchFamily="34" charset="-127"/>
                          <a:cs typeface="Times New Roman" panose="02020603050405020304" pitchFamily="18" charset="0"/>
                        </a:rPr>
                        <m:t> </m:t>
                      </m:r>
                      <m:r>
                        <m:rPr>
                          <m:nor/>
                        </m:rPr>
                        <a:rPr lang="en-US" sz="2000">
                          <a:ea typeface="Malgun Gothic" panose="020B0503020000020004" pitchFamily="34" charset="-127"/>
                          <a:cs typeface="Times New Roman" panose="02020603050405020304" pitchFamily="18" charset="0"/>
                        </a:rPr>
                        <m:t>s</m:t>
                      </m:r>
                      <m:r>
                        <m:rPr>
                          <m:nor/>
                        </m:rPr>
                        <a:rPr lang="en-US" sz="2000">
                          <a:ea typeface="Malgun Gothic" panose="020B0503020000020004" pitchFamily="34" charset="-127"/>
                          <a:cs typeface="Times New Roman" panose="02020603050405020304" pitchFamily="18" charset="0"/>
                        </a:rPr>
                        <m:t>ố).</m:t>
                      </m:r>
                    </m:oMath>
                  </m:oMathPara>
                </a14:m>
                <a:endParaRPr lang="en-US" sz="2000"/>
              </a:p>
            </p:txBody>
          </p:sp>
        </mc:Choice>
        <mc:Fallback xmlns="">
          <p:sp>
            <p:nvSpPr>
              <p:cNvPr id="10" name="Rectangle 9"/>
              <p:cNvSpPr>
                <a:spLocks noRot="1" noChangeAspect="1" noMove="1" noResize="1" noEditPoints="1" noAdjustHandles="1" noChangeArrowheads="1" noChangeShapeType="1" noTextEdit="1"/>
              </p:cNvSpPr>
              <p:nvPr/>
            </p:nvSpPr>
            <p:spPr>
              <a:xfrm>
                <a:off x="735630" y="348799"/>
                <a:ext cx="7727675" cy="4437690"/>
              </a:xfrm>
              <a:prstGeom prst="rect">
                <a:avLst/>
              </a:prstGeom>
              <a:blipFill>
                <a:blip r:embed="rId4"/>
                <a:stretch>
                  <a:fillRect l="-868" r="-868"/>
                </a:stretch>
              </a:blipFill>
            </p:spPr>
            <p:txBody>
              <a:bodyPr/>
              <a:lstStyle/>
              <a:p>
                <a:r>
                  <a:rPr lang="en-US">
                    <a:noFill/>
                  </a:rPr>
                  <a:t> </a:t>
                </a:r>
              </a:p>
            </p:txBody>
          </p:sp>
        </mc:Fallback>
      </mc:AlternateContent>
    </p:spTree>
    <p:extLst>
      <p:ext uri="{BB962C8B-B14F-4D97-AF65-F5344CB8AC3E}">
        <p14:creationId xmlns:p14="http://schemas.microsoft.com/office/powerpoint/2010/main" val="13052572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1" name="Rectangle 10"/>
          <p:cNvSpPr/>
          <p:nvPr/>
        </p:nvSpPr>
        <p:spPr>
          <a:xfrm>
            <a:off x="4106371" y="367616"/>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627551" y="976296"/>
                <a:ext cx="7879494" cy="3729611"/>
              </a:xfrm>
              <a:prstGeom prst="rect">
                <a:avLst/>
              </a:prstGeom>
            </p:spPr>
            <p:txBody>
              <a:bodyPr wrap="square">
                <a:spAutoFit/>
              </a:bodyPr>
              <a:lstStyle/>
              <a:p>
                <a:pPr algn="just">
                  <a:lnSpc>
                    <a:spcPct val="150000"/>
                  </a:lnSpc>
                </a:pPr>
                <a:r>
                  <a:rPr lang="vi-VN" sz="2000"/>
                  <a:t>a) Đường thẳng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a:t> đi qua điểm</a:t>
                </a:r>
                <a:r>
                  <a:rPr lang="en-US" sz="2000"/>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r>
                      <a:rPr lang="vi-VN" sz="2000" i="1" smtClean="0">
                        <a:latin typeface="Cambria Math" panose="02040503050406030204" pitchFamily="18" charset="0"/>
                      </a:rPr>
                      <m:t>1; 2 ; 3) </m:t>
                    </m:r>
                  </m:oMath>
                </a14:m>
                <a:r>
                  <a:rPr lang="vi-VN" sz="2000"/>
                  <a:t>và có </a:t>
                </a:r>
                <a14:m>
                  <m:oMath xmlns:m="http://schemas.openxmlformats.org/officeDocument/2006/math">
                    <m:r>
                      <a:rPr lang="vi-VN" sz="2000" i="1" smtClean="0">
                        <a:latin typeface="Cambria Math" panose="02040503050406030204" pitchFamily="18" charset="0"/>
                      </a:rPr>
                      <m:t> </m:t>
                    </m:r>
                    <m:acc>
                      <m:accPr>
                        <m:chr m:val="⃗"/>
                        <m:ctrlPr>
                          <a:rPr lang="vi-VN" sz="2000" i="1" smtClean="0">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a:rPr lang="vi-VN" sz="2000" i="1" smtClean="0">
                        <a:latin typeface="Cambria Math" panose="02040503050406030204" pitchFamily="18" charset="0"/>
                      </a:rPr>
                      <m:t>= (5; − 1; 2)</m:t>
                    </m:r>
                  </m:oMath>
                </a14:m>
                <a:r>
                  <a:rPr lang="en-US" sz="2000"/>
                  <a:t> </a:t>
                </a:r>
                <a:r>
                  <a:rPr lang="vi-VN" sz="2000"/>
                  <a:t>là vectơ chỉ phương.</a:t>
                </a:r>
                <a:endParaRPr lang="en-US" sz="2000"/>
              </a:p>
              <a:p>
                <a:pPr algn="just">
                  <a:lnSpc>
                    <a:spcPct val="150000"/>
                  </a:lnSpc>
                </a:pPr>
                <a:r>
                  <a:rPr lang="vi-VN" sz="2000"/>
                  <a:t>Đường thẳng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oMath>
                </a14:m>
                <a:r>
                  <a:rPr lang="vi-VN" sz="2000"/>
                  <a:t> đi qua điểm</a:t>
                </a:r>
                <a:r>
                  <a:rPr lang="en-US" sz="2000"/>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𝑀</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r>
                      <a:rPr lang="vi-VN" sz="2000" i="1" smtClean="0">
                        <a:latin typeface="Cambria Math" panose="02040503050406030204" pitchFamily="18" charset="0"/>
                      </a:rPr>
                      <m:t>(2; 4; 1) </m:t>
                    </m:r>
                  </m:oMath>
                </a14:m>
                <a:r>
                  <a:rPr lang="vi-VN" sz="2000"/>
                  <a:t>và có </a:t>
                </a:r>
                <a14:m>
                  <m:oMath xmlns:m="http://schemas.openxmlformats.org/officeDocument/2006/math">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r>
                      <a:rPr lang="vi-VN" sz="2000" i="1" smtClean="0">
                        <a:latin typeface="Cambria Math" panose="02040503050406030204" pitchFamily="18" charset="0"/>
                      </a:rPr>
                      <m:t>=(10; − 2; 4)</m:t>
                    </m:r>
                  </m:oMath>
                </a14:m>
                <a:r>
                  <a:rPr lang="vi-VN" sz="2000"/>
                  <a:t> là vectơ chỉ phương.</a:t>
                </a:r>
                <a:endParaRPr lang="en-US" sz="2000"/>
              </a:p>
              <a:p>
                <a:pPr algn="just">
                  <a:lnSpc>
                    <a:spcPct val="150000"/>
                  </a:lnSpc>
                </a:pPr>
                <a:r>
                  <a:rPr lang="vi-VN" sz="2000"/>
                  <a:t>Ta có: </a:t>
                </a:r>
                <a14:m>
                  <m:oMath xmlns:m="http://schemas.openxmlformats.org/officeDocument/2006/math">
                    <m:r>
                      <a:rPr lang="en-US" sz="2000" b="0" i="0" smtClean="0">
                        <a:latin typeface="Cambria Math" panose="02040503050406030204" pitchFamily="18" charset="0"/>
                      </a:rPr>
                      <m:t>2</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a:rPr lang="vi-VN" sz="2000" i="1">
                        <a:latin typeface="Cambria Math" panose="020405030504060302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vi-VN" sz="2000"/>
                  <a:t>, suy ra </a:t>
                </a:r>
                <a14:m>
                  <m:oMath xmlns:m="http://schemas.openxmlformats.org/officeDocument/2006/math">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a:t> </a:t>
                </a:r>
                <a:r>
                  <a:rPr lang="vi-VN" sz="2000"/>
                  <a:t>cùng phương;</a:t>
                </a:r>
                <a:endParaRPr lang="en-US" sz="2000"/>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acc>
                      <m:r>
                        <a:rPr lang="vi-VN" sz="2000" i="1">
                          <a:latin typeface="Cambria Math" panose="02040503050406030204" pitchFamily="18" charset="0"/>
                        </a:rPr>
                        <m:t>=</m:t>
                      </m:r>
                      <m:d>
                        <m:dPr>
                          <m:ctrlPr>
                            <a:rPr lang="vi-VN" sz="2000" i="1">
                              <a:latin typeface="Cambria Math" panose="02040503050406030204" pitchFamily="18" charset="0"/>
                            </a:rPr>
                          </m:ctrlPr>
                        </m:dPr>
                        <m:e>
                          <m:r>
                            <a:rPr lang="vi-VN" sz="2000" i="1">
                              <a:latin typeface="Cambria Math" panose="02040503050406030204" pitchFamily="18" charset="0"/>
                            </a:rPr>
                            <m:t>1; 2; −2</m:t>
                          </m:r>
                        </m:e>
                      </m:d>
                      <m:r>
                        <m:rPr>
                          <m:nor/>
                        </m:rPr>
                        <a:rPr lang="en-US" sz="2000" b="0" i="0" smtClean="0">
                          <a:latin typeface="Cambria Math" panose="02040503050406030204" pitchFamily="18" charset="0"/>
                        </a:rPr>
                        <m:t> </m:t>
                      </m:r>
                      <m:r>
                        <m:rPr>
                          <m:nor/>
                        </m:rPr>
                        <a:rPr lang="vi-VN" sz="2000"/>
                        <m:t>v</m:t>
                      </m:r>
                      <m:r>
                        <m:rPr>
                          <m:nor/>
                        </m:rPr>
                        <a:rPr lang="vi-VN" sz="2000"/>
                        <m:t>à </m:t>
                      </m:r>
                      <m:f>
                        <m:fPr>
                          <m:ctrlPr>
                            <a:rPr lang="vi-VN"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5</m:t>
                          </m:r>
                        </m:den>
                      </m:f>
                      <m:r>
                        <a:rPr lang="vi-VN" sz="2000">
                          <a:latin typeface="Cambria Math" panose="02040503050406030204" pitchFamily="18" charset="0"/>
                          <a:ea typeface="Cambria Math" panose="02040503050406030204" pitchFamily="18" charset="0"/>
                        </a:rPr>
                        <m:t>≠</m:t>
                      </m:r>
                      <m:f>
                        <m:fPr>
                          <m:ctrlPr>
                            <a:rPr lang="vi-VN"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2</m:t>
                          </m:r>
                        </m:num>
                        <m:den>
                          <m:r>
                            <a:rPr lang="en-US" sz="2000" i="1">
                              <a:latin typeface="Cambria Math" panose="02040503050406030204" pitchFamily="18" charset="0"/>
                              <a:ea typeface="Cambria Math" panose="02040503050406030204" pitchFamily="18" charset="0"/>
                            </a:rPr>
                            <m:t>−1</m:t>
                          </m:r>
                        </m:den>
                      </m:f>
                      <m:r>
                        <m:rPr>
                          <m:nor/>
                        </m:rPr>
                        <a:rPr lang="vi-VN" sz="2000"/>
                        <m:t> </m:t>
                      </m:r>
                      <m:r>
                        <m:rPr>
                          <m:nor/>
                        </m:rPr>
                        <a:rPr lang="vi-VN" sz="2000"/>
                        <m:t>n</m:t>
                      </m:r>
                      <m:r>
                        <m:rPr>
                          <m:nor/>
                        </m:rPr>
                        <a:rPr lang="vi-VN" sz="2000"/>
                        <m:t>ê</m:t>
                      </m:r>
                      <m:r>
                        <m:rPr>
                          <m:nor/>
                        </m:rPr>
                        <a:rPr lang="vi-VN" sz="2000"/>
                        <m:t>n</m:t>
                      </m:r>
                      <m:r>
                        <a:rPr lang="en-US" sz="2000" b="0" i="1" smtClean="0">
                          <a:latin typeface="Cambria Math" panose="02040503050406030204" pitchFamily="18" charset="0"/>
                        </a:rPr>
                        <m:t> </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acc>
                      <m:r>
                        <m:rPr>
                          <m:nor/>
                        </m:rPr>
                        <a:rPr lang="en-US" sz="2000" b="0"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000"/>
                        <m:t>kh</m:t>
                      </m:r>
                      <m:r>
                        <m:rPr>
                          <m:nor/>
                        </m:rPr>
                        <a:rPr lang="vi-VN" sz="2000"/>
                        <m:t>ô</m:t>
                      </m:r>
                      <m:r>
                        <m:rPr>
                          <m:nor/>
                        </m:rPr>
                        <a:rPr lang="vi-VN" sz="2000"/>
                        <m:t>ng</m:t>
                      </m:r>
                      <m:r>
                        <m:rPr>
                          <m:nor/>
                        </m:rPr>
                        <a:rPr lang="vi-VN" sz="2000"/>
                        <m:t> </m:t>
                      </m:r>
                      <m:r>
                        <m:rPr>
                          <m:nor/>
                        </m:rPr>
                        <a:rPr lang="vi-VN" sz="2000"/>
                        <m:t>c</m:t>
                      </m:r>
                      <m:r>
                        <m:rPr>
                          <m:nor/>
                        </m:rPr>
                        <a:rPr lang="vi-VN" sz="2000"/>
                        <m:t>ù</m:t>
                      </m:r>
                      <m:r>
                        <m:rPr>
                          <m:nor/>
                        </m:rPr>
                        <a:rPr lang="vi-VN" sz="2000"/>
                        <m:t>ng</m:t>
                      </m:r>
                      <m:r>
                        <m:rPr>
                          <m:nor/>
                        </m:rPr>
                        <a:rPr lang="vi-VN" sz="2000"/>
                        <m:t> </m:t>
                      </m:r>
                      <m:r>
                        <m:rPr>
                          <m:nor/>
                        </m:rPr>
                        <a:rPr lang="vi-VN" sz="2000"/>
                        <m:t>ph</m:t>
                      </m:r>
                      <m:r>
                        <m:rPr>
                          <m:nor/>
                        </m:rPr>
                        <a:rPr lang="vi-VN" sz="2000"/>
                        <m:t>ươ</m:t>
                      </m:r>
                      <m:r>
                        <m:rPr>
                          <m:nor/>
                        </m:rPr>
                        <a:rPr lang="vi-VN" sz="2000"/>
                        <m:t>ng</m:t>
                      </m:r>
                      <m:r>
                        <m:rPr>
                          <m:nor/>
                        </m:rPr>
                        <a:rPr lang="vi-VN" sz="2000"/>
                        <m:t>.</m:t>
                      </m:r>
                    </m:oMath>
                  </m:oMathPara>
                </a14:m>
                <a:endParaRPr lang="en-US" sz="2000"/>
              </a:p>
              <a:p>
                <a:pPr algn="just">
                  <a:lnSpc>
                    <a:spcPct val="150000"/>
                  </a:lnSpc>
                </a:pPr>
                <a:r>
                  <a:rPr lang="vi-VN" sz="2000"/>
                  <a:t>Vậy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a:t> //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en-US" sz="2000" b="0" i="0" smtClean="0">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a:p>
            </p:txBody>
          </p:sp>
        </mc:Choice>
        <mc:Fallback xmlns="">
          <p:sp>
            <p:nvSpPr>
              <p:cNvPr id="3" name="Rectangle 2"/>
              <p:cNvSpPr>
                <a:spLocks noRot="1" noChangeAspect="1" noMove="1" noResize="1" noEditPoints="1" noAdjustHandles="1" noChangeArrowheads="1" noChangeShapeType="1" noTextEdit="1"/>
              </p:cNvSpPr>
              <p:nvPr/>
            </p:nvSpPr>
            <p:spPr>
              <a:xfrm>
                <a:off x="627551" y="976296"/>
                <a:ext cx="7879494" cy="3729611"/>
              </a:xfrm>
              <a:prstGeom prst="rect">
                <a:avLst/>
              </a:prstGeom>
              <a:blipFill>
                <a:blip r:embed="rId3"/>
                <a:stretch>
                  <a:fillRect l="-851" r="-773" b="-490"/>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rot="18021794">
            <a:off x="7713569" y="3177252"/>
            <a:ext cx="1874900" cy="1878207"/>
          </a:xfrm>
          <a:prstGeom prst="rect">
            <a:avLst/>
          </a:prstGeom>
        </p:spPr>
      </p:pic>
    </p:spTree>
    <p:extLst>
      <p:ext uri="{BB962C8B-B14F-4D97-AF65-F5344CB8AC3E}">
        <p14:creationId xmlns:p14="http://schemas.microsoft.com/office/powerpoint/2010/main" val="15595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56603" y="377782"/>
                <a:ext cx="8419226" cy="4381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50" b="0" i="0" u="none" strike="noStrike" kern="0" cap="none" spc="0" normalizeH="0" baseline="0" noProof="0">
                    <a:ln>
                      <a:noFill/>
                    </a:ln>
                    <a:solidFill>
                      <a:srgbClr val="000000"/>
                    </a:solidFill>
                    <a:effectLst/>
                    <a:uLnTx/>
                    <a:uFillTx/>
                    <a:sym typeface="Arial"/>
                  </a:rPr>
                  <a:t>b</a:t>
                </a:r>
                <a:r>
                  <a:rPr kumimoji="0" lang="vi-VN" sz="1950" b="0" i="0" u="none" strike="noStrike" kern="0" cap="none" spc="0" normalizeH="0" baseline="0" noProof="0">
                    <a:ln>
                      <a:noFill/>
                    </a:ln>
                    <a:solidFill>
                      <a:srgbClr val="000000"/>
                    </a:solidFill>
                    <a:effectLst/>
                    <a:uLnTx/>
                    <a:uFillTx/>
                    <a:sym typeface="Arial"/>
                  </a:rPr>
                  <a:t>) Đường thẳng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oMath>
                </a14:m>
                <a:r>
                  <a:rPr kumimoji="0" lang="vi-VN" sz="1950" b="0" i="0" u="none" strike="noStrike" kern="0" cap="none" spc="0" normalizeH="0" baseline="0" noProof="0">
                    <a:ln>
                      <a:noFill/>
                    </a:ln>
                    <a:solidFill>
                      <a:srgbClr val="000000"/>
                    </a:solidFill>
                    <a:effectLst/>
                    <a:uLnTx/>
                    <a:uFillTx/>
                    <a:sym typeface="Arial"/>
                  </a:rPr>
                  <a:t> đi qua điểm</a:t>
                </a:r>
                <a:r>
                  <a:rPr kumimoji="0" lang="en-US" sz="1950" b="0" i="0" u="none" strike="noStrike" kern="0" cap="none" spc="0" normalizeH="0" baseline="0" noProof="0">
                    <a:ln>
                      <a:noFill/>
                    </a:ln>
                    <a:solidFill>
                      <a:srgbClr val="000000"/>
                    </a:solidFill>
                    <a:effectLst/>
                    <a:uLnTx/>
                    <a:uFillTx/>
                    <a:sym typeface="Arial"/>
                  </a:rPr>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vi-VN" sz="1950" b="0" i="0" u="none" strike="noStrike" kern="0" cap="none" spc="0" normalizeH="0" baseline="0" noProof="0">
                    <a:ln>
                      <a:noFill/>
                    </a:ln>
                    <a:solidFill>
                      <a:srgbClr val="000000"/>
                    </a:solidFill>
                    <a:effectLst/>
                    <a:uLnTx/>
                    <a:uFillTx/>
                    <a:sym typeface="Arial"/>
                  </a:rPr>
                  <a:t>và có </a:t>
                </a:r>
                <a14:m>
                  <m:oMath xmlns:m="http://schemas.openxmlformats.org/officeDocument/2006/math">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acc>
                      <m:accPr>
                        <m:chr m:val="⃗"/>
                        <m:ctrlP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50" b="0" i="0" u="none" strike="noStrike" kern="0" cap="none" spc="0" normalizeH="0" baseline="0" noProof="0">
                    <a:ln>
                      <a:noFill/>
                    </a:ln>
                    <a:solidFill>
                      <a:srgbClr val="000000"/>
                    </a:solidFill>
                    <a:effectLst/>
                    <a:uLnTx/>
                    <a:uFillTx/>
                    <a:sym typeface="Arial"/>
                  </a:rPr>
                  <a:t> </a:t>
                </a:r>
                <a:r>
                  <a:rPr kumimoji="0" lang="vi-VN" sz="1950" b="0" i="0" u="none" strike="noStrike" kern="0" cap="none" spc="0" normalizeH="0" baseline="0" noProof="0">
                    <a:ln>
                      <a:noFill/>
                    </a:ln>
                    <a:solidFill>
                      <a:srgbClr val="000000"/>
                    </a:solidFill>
                    <a:effectLst/>
                    <a:uLnTx/>
                    <a:uFillTx/>
                    <a:sym typeface="Arial"/>
                  </a:rPr>
                  <a:t>là vectơ chỉ phương.</a:t>
                </a:r>
                <a:endParaRPr kumimoji="0" lang="en-US" sz="1950" b="0" i="0" u="none" strike="noStrike" kern="0" cap="none" spc="0" normalizeH="0" baseline="0" noProof="0">
                  <a:ln>
                    <a:noFill/>
                  </a:ln>
                  <a:solidFill>
                    <a:srgbClr val="000000"/>
                  </a:solidFill>
                  <a:effectLst/>
                  <a:uLnTx/>
                  <a:uFillTx/>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50" b="0" i="0" u="none" strike="noStrike" kern="0" cap="none" spc="0" normalizeH="0" baseline="0" noProof="0">
                    <a:ln>
                      <a:noFill/>
                    </a:ln>
                    <a:solidFill>
                      <a:srgbClr val="000000"/>
                    </a:solidFill>
                    <a:effectLst/>
                    <a:uLnTx/>
                    <a:uFillTx/>
                    <a:sym typeface="Arial"/>
                  </a:rPr>
                  <a:t>Đường thẳng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vi-VN" sz="1950" b="0" i="0" u="none" strike="noStrike" kern="0" cap="none" spc="0" normalizeH="0" baseline="0" noProof="0">
                    <a:ln>
                      <a:noFill/>
                    </a:ln>
                    <a:solidFill>
                      <a:srgbClr val="000000"/>
                    </a:solidFill>
                    <a:effectLst/>
                    <a:uLnTx/>
                    <a:uFillTx/>
                    <a:sym typeface="Arial"/>
                  </a:rPr>
                  <a:t> đi qua điểm</a:t>
                </a:r>
                <a:r>
                  <a:rPr kumimoji="0" lang="en-US" sz="1950" b="0" i="0" u="none" strike="noStrike" kern="0" cap="none" spc="0" normalizeH="0" baseline="0" noProof="0">
                    <a:ln>
                      <a:noFill/>
                    </a:ln>
                    <a:solidFill>
                      <a:srgbClr val="000000"/>
                    </a:solidFill>
                    <a:effectLst/>
                    <a:uLnTx/>
                    <a:uFillTx/>
                    <a:sym typeface="Arial"/>
                  </a:rPr>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50" b="0" i="0" u="none" strike="noStrike" kern="0" cap="none" spc="0" normalizeH="0" baseline="0" noProof="0">
                    <a:ln>
                      <a:noFill/>
                    </a:ln>
                    <a:solidFill>
                      <a:srgbClr val="000000"/>
                    </a:solidFill>
                    <a:effectLst/>
                    <a:uLnTx/>
                    <a:uFillTx/>
                    <a:sym typeface="Arial"/>
                  </a:rPr>
                  <a:t> </a:t>
                </a:r>
                <a:r>
                  <a:rPr kumimoji="0" lang="vi-VN" sz="1950" b="0" i="0" u="none" strike="noStrike" kern="0" cap="none" spc="0" normalizeH="0" baseline="0" noProof="0">
                    <a:ln>
                      <a:noFill/>
                    </a:ln>
                    <a:solidFill>
                      <a:srgbClr val="000000"/>
                    </a:solidFill>
                    <a:effectLst/>
                    <a:uLnTx/>
                    <a:uFillTx/>
                    <a:sym typeface="Arial"/>
                  </a:rPr>
                  <a:t>và có </a:t>
                </a:r>
                <a14:m>
                  <m:oMath xmlns:m="http://schemas.openxmlformats.org/officeDocument/2006/math">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50" b="0" i="0" u="none" strike="noStrike" kern="0" cap="none" spc="0" normalizeH="0" baseline="0" noProof="0">
                    <a:ln>
                      <a:noFill/>
                    </a:ln>
                    <a:solidFill>
                      <a:srgbClr val="000000"/>
                    </a:solidFill>
                    <a:effectLst/>
                    <a:uLnTx/>
                    <a:uFillTx/>
                    <a:sym typeface="Arial"/>
                  </a:rPr>
                  <a:t> là vectơ chỉ phương.</a:t>
                </a:r>
                <a:endParaRPr kumimoji="0" lang="en-US" sz="1950" b="0" i="0" u="none" strike="noStrike" kern="0" cap="none" spc="0" normalizeH="0" baseline="0" noProof="0">
                  <a:ln>
                    <a:noFill/>
                  </a:ln>
                  <a:solidFill>
                    <a:srgbClr val="000000"/>
                  </a:solidFill>
                  <a:effectLst/>
                  <a:uLnTx/>
                  <a:uFillTx/>
                  <a:sym typeface="Arial"/>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950"/>
                        <m:t>Ta</m:t>
                      </m:r>
                      <m:r>
                        <m:rPr>
                          <m:nor/>
                        </m:rPr>
                        <a:rPr lang="vi-VN" sz="1950"/>
                        <m:t> </m:t>
                      </m:r>
                      <m:r>
                        <m:rPr>
                          <m:nor/>
                        </m:rPr>
                        <a:rPr lang="vi-VN" sz="1950"/>
                        <m:t>c</m:t>
                      </m:r>
                      <m:r>
                        <m:rPr>
                          <m:nor/>
                        </m:rPr>
                        <a:rPr lang="vi-VN" sz="1950"/>
                        <m:t>ó:</m:t>
                      </m:r>
                      <m:r>
                        <m:rPr>
                          <m:nor/>
                        </m:rPr>
                        <a:rPr lang="en-US" sz="1950"/>
                        <m:t> </m:t>
                      </m:r>
                      <m:f>
                        <m:fPr>
                          <m:ctrlPr>
                            <a:rPr lang="en-US" sz="1950" i="1">
                              <a:latin typeface="Cambria Math" panose="02040503050406030204" pitchFamily="18" charset="0"/>
                            </a:rPr>
                          </m:ctrlPr>
                        </m:fPr>
                        <m:num>
                          <m:r>
                            <a:rPr lang="en-US" sz="1950" i="1">
                              <a:latin typeface="Cambria Math" panose="02040503050406030204" pitchFamily="18" charset="0"/>
                            </a:rPr>
                            <m:t>2</m:t>
                          </m:r>
                        </m:num>
                        <m:den>
                          <m:r>
                            <a:rPr lang="en-US" sz="1950" i="1">
                              <a:latin typeface="Cambria Math" panose="02040503050406030204" pitchFamily="18" charset="0"/>
                            </a:rPr>
                            <m:t>3</m:t>
                          </m:r>
                        </m:den>
                      </m:f>
                      <m:r>
                        <a:rPr lang="en-US" sz="1950" i="1">
                          <a:latin typeface="Cambria Math" panose="02040503050406030204" pitchFamily="18" charset="0"/>
                          <a:ea typeface="Cambria Math" panose="02040503050406030204" pitchFamily="18" charset="0"/>
                        </a:rPr>
                        <m:t>≠</m:t>
                      </m:r>
                      <m:f>
                        <m:fPr>
                          <m:ctrlPr>
                            <a:rPr lang="en-US" sz="1950" i="1">
                              <a:latin typeface="Cambria Math" panose="02040503050406030204" pitchFamily="18" charset="0"/>
                              <a:ea typeface="Cambria Math" panose="02040503050406030204" pitchFamily="18" charset="0"/>
                            </a:rPr>
                          </m:ctrlPr>
                        </m:fPr>
                        <m:num>
                          <m:r>
                            <a:rPr lang="en-US" sz="1950" i="1">
                              <a:latin typeface="Cambria Math" panose="02040503050406030204" pitchFamily="18" charset="0"/>
                              <a:ea typeface="Cambria Math" panose="02040503050406030204" pitchFamily="18" charset="0"/>
                            </a:rPr>
                            <m:t>1</m:t>
                          </m:r>
                        </m:num>
                        <m:den>
                          <m:r>
                            <a:rPr lang="en-US" sz="1950" i="1">
                              <a:latin typeface="Cambria Math" panose="02040503050406030204" pitchFamily="18" charset="0"/>
                              <a:ea typeface="Cambria Math" panose="02040503050406030204" pitchFamily="18" charset="0"/>
                            </a:rPr>
                            <m:t>2</m:t>
                          </m:r>
                        </m:den>
                      </m:f>
                      <m:r>
                        <m:rPr>
                          <m:nor/>
                        </m:rPr>
                        <a:rPr lang="vi-VN" sz="1950"/>
                        <m:t>, </m:t>
                      </m:r>
                      <m:r>
                        <m:rPr>
                          <m:nor/>
                        </m:rPr>
                        <a:rPr lang="vi-VN" sz="1950"/>
                        <m:t>suy</m:t>
                      </m:r>
                      <m:r>
                        <m:rPr>
                          <m:nor/>
                        </m:rPr>
                        <a:rPr lang="vi-VN" sz="1950"/>
                        <m:t> </m:t>
                      </m:r>
                      <m:r>
                        <m:rPr>
                          <m:nor/>
                        </m:rPr>
                        <a:rPr lang="vi-VN" sz="1950"/>
                        <m:t>ra</m:t>
                      </m:r>
                      <m:r>
                        <a:rPr lang="en-US" sz="1950" b="0" i="1" smtClean="0">
                          <a:latin typeface="Cambria Math" panose="02040503050406030204" pitchFamily="18" charset="0"/>
                        </a:rPr>
                        <m:t> </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m:rPr>
                          <m:nor/>
                        </m:rPr>
                        <a:rPr kumimoji="0" lang="en-US" sz="195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m:rPr>
                          <m:nor/>
                        </m:rPr>
                        <a:rPr lang="en-US" sz="1950"/>
                        <m:t>kh</m:t>
                      </m:r>
                      <m:r>
                        <m:rPr>
                          <m:nor/>
                        </m:rPr>
                        <a:rPr lang="en-US" sz="1950"/>
                        <m:t>ô</m:t>
                      </m:r>
                      <m:r>
                        <m:rPr>
                          <m:nor/>
                        </m:rPr>
                        <a:rPr lang="en-US" sz="1950"/>
                        <m:t>ng</m:t>
                      </m:r>
                      <m:r>
                        <m:rPr>
                          <m:nor/>
                        </m:rPr>
                        <a:rPr lang="en-US" sz="1950"/>
                        <m:t> </m:t>
                      </m:r>
                      <m:r>
                        <m:rPr>
                          <m:nor/>
                        </m:rPr>
                        <a:rPr lang="vi-VN" sz="1950"/>
                        <m:t>c</m:t>
                      </m:r>
                      <m:r>
                        <m:rPr>
                          <m:nor/>
                        </m:rPr>
                        <a:rPr lang="vi-VN" sz="1950"/>
                        <m:t>ù</m:t>
                      </m:r>
                      <m:r>
                        <m:rPr>
                          <m:nor/>
                        </m:rPr>
                        <a:rPr lang="vi-VN" sz="1950"/>
                        <m:t>ng</m:t>
                      </m:r>
                      <m:r>
                        <m:rPr>
                          <m:nor/>
                        </m:rPr>
                        <a:rPr lang="vi-VN" sz="1950"/>
                        <m:t> </m:t>
                      </m:r>
                      <m:r>
                        <m:rPr>
                          <m:nor/>
                        </m:rPr>
                        <a:rPr lang="vi-VN" sz="1950"/>
                        <m:t>ph</m:t>
                      </m:r>
                      <m:r>
                        <m:rPr>
                          <m:nor/>
                        </m:rPr>
                        <a:rPr lang="vi-VN" sz="1950"/>
                        <m:t>ươ</m:t>
                      </m:r>
                      <m:r>
                        <m:rPr>
                          <m:nor/>
                        </m:rPr>
                        <a:rPr lang="vi-VN" sz="1950"/>
                        <m:t>ng</m:t>
                      </m:r>
                      <m:r>
                        <m:rPr>
                          <m:nor/>
                        </m:rPr>
                        <a:rPr lang="vi-VN" sz="1950"/>
                        <m:t>;</m:t>
                      </m:r>
                    </m:oMath>
                  </m:oMathPara>
                </a14:m>
                <a:endParaRPr kumimoji="0" lang="en-US" sz="1950" b="0" i="1" u="none" strike="noStrike" kern="0" cap="none" spc="0" normalizeH="0" baseline="0" noProof="0">
                  <a:ln>
                    <a:noFill/>
                  </a:ln>
                  <a:solidFill>
                    <a:srgbClr val="000000"/>
                  </a:solidFill>
                  <a:effectLst/>
                  <a:uLnTx/>
                  <a:uFillTx/>
                  <a:latin typeface="Cambria Math" panose="02040503050406030204" pitchFamily="18" charset="0"/>
                  <a:sym typeface="Arial"/>
                </a:endParaRPr>
              </a:p>
              <a:p>
                <a:pPr lvl="0" algn="ctr">
                  <a:lnSpc>
                    <a:spcPct val="150000"/>
                  </a:lnSpc>
                  <a:buClrTx/>
                </a:pPr>
                <a14:m>
                  <m:oMath xmlns:m="http://schemas.openxmlformats.org/officeDocument/2006/math">
                    <m:acc>
                      <m:accPr>
                        <m:chr m:val="⃗"/>
                        <m:ctrlP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m:t>
                    </m:r>
                    <m:d>
                      <m:dPr>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2;</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e>
                    </m:d>
                    <m:r>
                      <m:rPr>
                        <m:nor/>
                      </m:rPr>
                      <a:rPr kumimoji="0" lang="en-US" sz="1950" b="0" i="0"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i="1">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5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i="1">
                                    <a:latin typeface="Cambria Math" panose="02040503050406030204" pitchFamily="18" charset="0"/>
                                    <a:ea typeface="Calibri" panose="020F0502020204030204" pitchFamily="34" charset="0"/>
                                    <a:cs typeface="Times New Roman" panose="02020603050405020304" pitchFamily="18" charset="0"/>
                                  </a:rPr>
                                  <m:t>2</m:t>
                                </m:r>
                              </m:sub>
                            </m:sSub>
                          </m:e>
                        </m:acc>
                      </m:e>
                    </m:d>
                    <m:r>
                      <a:rPr lang="fr-FR" sz="1950" i="1" kern="1200">
                        <a:latin typeface="Cambria Math" panose="02040503050406030204" pitchFamily="18" charset="0"/>
                        <a:ea typeface="Calibri" panose="020F0502020204030204" pitchFamily="34" charset="0"/>
                        <a:cs typeface="Times New Roman" panose="02020603050405020304" pitchFamily="18" charset="0"/>
                      </a:rPr>
                      <m:t>=</m:t>
                    </m:r>
                    <m:d>
                      <m:dPr>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mPr>
                              <m:mr>
                                <m:e>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2</m:t>
                                  </m:r>
                                </m:e>
                                <m:e>
                                  <m:r>
                                    <a:rPr lang="fr-FR" sz="1950" i="1" kern="1200">
                                      <a:latin typeface="Cambria Math" panose="02040503050406030204" pitchFamily="18" charset="0"/>
                                      <a:ea typeface="Calibri" panose="020F0502020204030204" pitchFamily="34" charset="0"/>
                                      <a:cs typeface="Times New Roman" panose="02020603050405020304" pitchFamily="18" charset="0"/>
                                    </a:rPr>
                                    <m:t>1</m:t>
                                  </m:r>
                                </m:e>
                              </m:mr>
                              <m:mr>
                                <m:e>
                                  <m:r>
                                    <a:rPr lang="fr-FR" sz="1950" i="1" kern="1200">
                                      <a:latin typeface="Cambria Math" panose="02040503050406030204" pitchFamily="18" charset="0"/>
                                      <a:ea typeface="Calibri" panose="020F0502020204030204" pitchFamily="34" charset="0"/>
                                      <a:cs typeface="Times New Roman" panose="02020603050405020304" pitchFamily="18" charset="0"/>
                                    </a:rPr>
                                    <m:t>1</m:t>
                                  </m:r>
                                </m:e>
                                <m:e>
                                  <m:r>
                                    <a:rPr lang="fr-FR" sz="1950" i="1" kern="1200">
                                      <a:latin typeface="Cambria Math" panose="02040503050406030204" pitchFamily="18" charset="0"/>
                                      <a:ea typeface="Calibri" panose="020F0502020204030204" pitchFamily="34" charset="0"/>
                                      <a:cs typeface="Times New Roman" panose="02020603050405020304" pitchFamily="18" charset="0"/>
                                    </a:rPr>
                                    <m:t>−</m:t>
                                  </m:r>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3</m:t>
                                  </m:r>
                                </m:e>
                              </m:mr>
                            </m:m>
                          </m:e>
                        </m:d>
                        <m:r>
                          <a:rPr lang="fr-FR" sz="1950" i="1" kern="12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mPr>
                              <m:mr>
                                <m:e>
                                  <m:r>
                                    <a:rPr lang="fr-FR" sz="1950" i="1" kern="1200">
                                      <a:latin typeface="Cambria Math" panose="02040503050406030204" pitchFamily="18" charset="0"/>
                                      <a:ea typeface="Calibri" panose="020F0502020204030204" pitchFamily="34" charset="0"/>
                                      <a:cs typeface="Times New Roman" panose="02020603050405020304" pitchFamily="18" charset="0"/>
                                    </a:rPr>
                                    <m:t>1</m:t>
                                  </m:r>
                                </m:e>
                                <m:e>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3</m:t>
                                  </m:r>
                                </m:e>
                              </m:mr>
                              <m:mr>
                                <m:e>
                                  <m:r>
                                    <a:rPr lang="fr-FR" sz="1950" i="1" kern="1200">
                                      <a:latin typeface="Cambria Math" panose="02040503050406030204" pitchFamily="18" charset="0"/>
                                      <a:ea typeface="Calibri" panose="020F0502020204030204" pitchFamily="34" charset="0"/>
                                      <a:cs typeface="Times New Roman" panose="02020603050405020304" pitchFamily="18" charset="0"/>
                                    </a:rPr>
                                    <m:t>−</m:t>
                                  </m:r>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3</m:t>
                                  </m:r>
                                </m:e>
                                <m:e>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2</m:t>
                                  </m:r>
                                </m:e>
                              </m:mr>
                            </m:m>
                          </m:e>
                        </m:d>
                        <m:r>
                          <a:rPr lang="fr-FR" sz="1950" i="1" kern="12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3</m:t>
                                  </m:r>
                                </m:e>
                                <m:e>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2</m:t>
                                  </m:r>
                                </m:e>
                              </m:mr>
                              <m:mr>
                                <m:e>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2</m:t>
                                  </m:r>
                                </m:e>
                                <m:e>
                                  <m:r>
                                    <a:rPr lang="fr-FR" sz="1950" i="1" kern="1200">
                                      <a:latin typeface="Cambria Math" panose="02040503050406030204" pitchFamily="18" charset="0"/>
                                      <a:ea typeface="Calibri" panose="020F0502020204030204" pitchFamily="34" charset="0"/>
                                      <a:cs typeface="Times New Roman" panose="02020603050405020304" pitchFamily="18" charset="0"/>
                                    </a:rPr>
                                    <m:t>1</m:t>
                                  </m:r>
                                </m:e>
                              </m:mr>
                            </m:m>
                          </m:e>
                        </m:d>
                      </m:e>
                    </m:d>
                    <m:r>
                      <a:rPr lang="fr-FR" sz="1950" i="1" kern="1200">
                        <a:latin typeface="Cambria Math" panose="02040503050406030204" pitchFamily="18" charset="0"/>
                        <a:ea typeface="Calibri" panose="020F0502020204030204" pitchFamily="34" charset="0"/>
                        <a:cs typeface="Times New Roman" panose="02020603050405020304" pitchFamily="18" charset="0"/>
                      </a:rPr>
                      <m:t>=(−</m:t>
                    </m:r>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7</m:t>
                    </m:r>
                    <m:r>
                      <a:rPr lang="fr-FR" sz="1950" i="1" kern="1200">
                        <a:latin typeface="Cambria Math" panose="02040503050406030204" pitchFamily="18" charset="0"/>
                        <a:ea typeface="Calibri" panose="020F0502020204030204" pitchFamily="34" charset="0"/>
                        <a:cs typeface="Times New Roman" panose="02020603050405020304" pitchFamily="18" charset="0"/>
                      </a:rPr>
                      <m:t>;</m:t>
                    </m:r>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11</m:t>
                    </m:r>
                    <m:r>
                      <a:rPr lang="fr-FR" sz="1950" i="1" kern="1200">
                        <a:latin typeface="Cambria Math" panose="02040503050406030204" pitchFamily="18" charset="0"/>
                        <a:ea typeface="Calibri" panose="020F0502020204030204" pitchFamily="34" charset="0"/>
                        <a:cs typeface="Times New Roman" panose="02020603050405020304" pitchFamily="18" charset="0"/>
                      </a:rPr>
                      <m:t>;−</m:t>
                    </m:r>
                    <m:r>
                      <a:rPr lang="en-US" sz="1950" b="0" i="1" kern="1200" smtClean="0">
                        <a:latin typeface="Cambria Math" panose="02040503050406030204" pitchFamily="18" charset="0"/>
                        <a:ea typeface="Calibri" panose="020F0502020204030204" pitchFamily="34" charset="0"/>
                        <a:cs typeface="Times New Roman" panose="02020603050405020304" pitchFamily="18" charset="0"/>
                      </a:rPr>
                      <m:t>1</m:t>
                    </m:r>
                    <m:r>
                      <a:rPr lang="fr-FR" sz="1950" i="1" kern="1200">
                        <a:latin typeface="Cambria Math" panose="02040503050406030204" pitchFamily="18" charset="0"/>
                        <a:ea typeface="Calibri" panose="020F0502020204030204" pitchFamily="34" charset="0"/>
                        <a:cs typeface="Times New Roman" panose="02020603050405020304" pitchFamily="18" charset="0"/>
                      </a:rPr>
                      <m:t>)</m:t>
                    </m:r>
                  </m:oMath>
                </a14:m>
                <a:r>
                  <a:rPr lang="fr-FR" sz="1950" kern="1200">
                    <a:latin typeface="Arial" panose="020B0604020202020204" pitchFamily="34" charset="0"/>
                    <a:ea typeface="Calibri" panose="020F0502020204030204" pitchFamily="34" charset="0"/>
                    <a:cs typeface="Arial" panose="020B0604020202020204" pitchFamily="34" charset="0"/>
                  </a:rPr>
                  <a:t>.</a:t>
                </a:r>
                <a:endParaRPr kumimoji="0" lang="en-US" sz="1950" b="0" i="0" u="none" strike="noStrike" kern="0" cap="none" spc="0" normalizeH="0" baseline="0" noProof="0">
                  <a:ln>
                    <a:noFill/>
                  </a:ln>
                  <a:solidFill>
                    <a:srgbClr val="000000"/>
                  </a:solidFill>
                  <a:effectLst/>
                  <a:uLnTx/>
                  <a:uFillTx/>
                  <a:sym typeface="Arial"/>
                </a:endParaRPr>
              </a:p>
              <a:p>
                <a:pPr lvl="0" algn="just">
                  <a:lnSpc>
                    <a:spcPct val="150000"/>
                  </a:lnSpc>
                </a:pPr>
                <a:r>
                  <a:rPr kumimoji="0" lang="en-US" sz="1950" b="0" i="0" u="none" strike="noStrike" kern="0" cap="none" spc="0" normalizeH="0" baseline="0" noProof="0">
                    <a:ln>
                      <a:noFill/>
                    </a:ln>
                    <a:solidFill>
                      <a:srgbClr val="000000"/>
                    </a:solidFill>
                    <a:effectLst/>
                    <a:uLnTx/>
                    <a:uFillTx/>
                    <a:sym typeface="Arial"/>
                  </a:rPr>
                  <a:t>Do </a:t>
                </a:r>
                <a14:m>
                  <m:oMath xmlns:m="http://schemas.openxmlformats.org/officeDocument/2006/math">
                    <m:d>
                      <m:dPr>
                        <m:begChr m:val="["/>
                        <m:endChr m:val="]"/>
                        <m:ctrlPr>
                          <a:rPr lang="en-US" sz="1950" i="1" kern="1200">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i="1">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5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i="1">
                                    <a:latin typeface="Cambria Math" panose="02040503050406030204" pitchFamily="18" charset="0"/>
                                    <a:ea typeface="Calibri" panose="020F0502020204030204" pitchFamily="34" charset="0"/>
                                    <a:cs typeface="Times New Roman" panose="02020603050405020304" pitchFamily="18" charset="0"/>
                                  </a:rPr>
                                  <m:t>2</m:t>
                                </m:r>
                              </m:sub>
                            </m:sSub>
                          </m:e>
                        </m:acc>
                      </m:e>
                    </m:d>
                    <m:r>
                      <a:rPr lang="en-US" sz="195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vi-VN" sz="1950"/>
                  <a:t> </a:t>
                </a:r>
                <a14:m>
                  <m:oMath xmlns:m="http://schemas.openxmlformats.org/officeDocument/2006/math">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𝑀</m:t>
                            </m:r>
                          </m:e>
                          <m:sub>
                            <m:r>
                              <a:rPr lang="en-US" sz="195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𝑀</m:t>
                            </m:r>
                          </m:e>
                          <m:sub>
                            <m:r>
                              <a:rPr lang="en-US" sz="1950" i="1">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950" i="1" smtClean="0">
                        <a:latin typeface="Cambria Math" panose="02040503050406030204" pitchFamily="18" charset="0"/>
                      </a:rPr>
                      <m:t>=(−7).(−4)+11.(−2)+(−1).6=0</m:t>
                    </m:r>
                  </m:oMath>
                </a14:m>
                <a:r>
                  <a:rPr lang="en-US" sz="1950"/>
                  <a:t> nên </a:t>
                </a:r>
                <a14:m>
                  <m:oMath xmlns:m="http://schemas.openxmlformats.org/officeDocument/2006/math">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i="1">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5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𝑢</m:t>
                            </m:r>
                          </m:e>
                          <m:sub>
                            <m:r>
                              <a:rPr lang="en-US" sz="1950" b="0" i="1" smtClean="0">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95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1950" i="1">
                            <a:latin typeface="Cambria Math" panose="02040503050406030204" pitchFamily="18" charset="0"/>
                          </a:rPr>
                        </m:ctrlPr>
                      </m:accPr>
                      <m:e>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𝑀</m:t>
                            </m:r>
                          </m:e>
                          <m:sub>
                            <m:r>
                              <a:rPr lang="en-US" sz="195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1950" i="1">
                                <a:latin typeface="Cambria Math" panose="02040503050406030204" pitchFamily="18" charset="0"/>
                                <a:ea typeface="Calibri" panose="020F0502020204030204" pitchFamily="34" charset="0"/>
                                <a:cs typeface="Times New Roman" panose="02020603050405020304" pitchFamily="18" charset="0"/>
                              </a:rPr>
                            </m:ctrlPr>
                          </m:sSubPr>
                          <m:e>
                            <m:r>
                              <a:rPr lang="en-US" sz="1950" i="1">
                                <a:latin typeface="Cambria Math" panose="02040503050406030204" pitchFamily="18" charset="0"/>
                                <a:ea typeface="Calibri" panose="020F0502020204030204" pitchFamily="34" charset="0"/>
                                <a:cs typeface="Times New Roman" panose="02020603050405020304" pitchFamily="18" charset="0"/>
                              </a:rPr>
                              <m:t>𝑀</m:t>
                            </m:r>
                          </m:e>
                          <m:sub>
                            <m:r>
                              <a:rPr lang="en-US" sz="1950" i="1">
                                <a:latin typeface="Cambria Math" panose="02040503050406030204" pitchFamily="18" charset="0"/>
                                <a:ea typeface="Calibri" panose="020F0502020204030204" pitchFamily="34" charset="0"/>
                                <a:cs typeface="Times New Roman" panose="02020603050405020304" pitchFamily="18" charset="0"/>
                              </a:rPr>
                              <m:t>2</m:t>
                            </m:r>
                          </m:sub>
                        </m:sSub>
                      </m:e>
                    </m:acc>
                    <m:r>
                      <m:rPr>
                        <m:nor/>
                      </m:rPr>
                      <a:rPr lang="en-US" sz="195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1950"/>
                  <a:t> đồng phẳng. </a:t>
                </a:r>
                <a:r>
                  <a:rPr kumimoji="0" lang="vi-VN" sz="1950" b="0" i="0" u="none" strike="noStrike" kern="0" cap="none" spc="0" normalizeH="0" baseline="0" noProof="0">
                    <a:ln>
                      <a:noFill/>
                    </a:ln>
                    <a:solidFill>
                      <a:srgbClr val="000000"/>
                    </a:solidFill>
                    <a:effectLst/>
                    <a:uLnTx/>
                    <a:uFillTx/>
                    <a:sym typeface="Arial"/>
                  </a:rPr>
                  <a:t>Vậy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oMath>
                </a14:m>
                <a:r>
                  <a:rPr kumimoji="0" lang="vi-VN" sz="1950" b="0" i="0" u="none" strike="noStrike" kern="0" cap="none" spc="0" normalizeH="0" baseline="0" noProof="0">
                    <a:ln>
                      <a:noFill/>
                    </a:ln>
                    <a:solidFill>
                      <a:srgbClr val="000000"/>
                    </a:solidFill>
                    <a:effectLst/>
                    <a:uLnTx/>
                    <a:uFillTx/>
                    <a:sym typeface="Arial"/>
                  </a:rPr>
                  <a:t> </a:t>
                </a:r>
                <a:r>
                  <a:rPr lang="en-US" sz="1950"/>
                  <a:t>cắt</a:t>
                </a:r>
                <a:r>
                  <a:rPr lang="vi-VN" sz="1950"/>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195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950" b="0" i="0" u="none" strike="noStrike" kern="0" cap="none" spc="0" normalizeH="0" baseline="0" noProof="0">
                  <a:ln>
                    <a:noFill/>
                  </a:ln>
                  <a:solidFill>
                    <a:srgbClr val="000000"/>
                  </a:solidFill>
                  <a:effectLst/>
                  <a:uLnTx/>
                  <a:uFillTx/>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56603" y="377782"/>
                <a:ext cx="8419226" cy="4381649"/>
              </a:xfrm>
              <a:prstGeom prst="rect">
                <a:avLst/>
              </a:prstGeom>
              <a:blipFill>
                <a:blip r:embed="rId3"/>
                <a:stretch>
                  <a:fillRect l="-724" r="-651" b="-278"/>
                </a:stretch>
              </a:blipFill>
            </p:spPr>
            <p:txBody>
              <a:bodyPr/>
              <a:lstStyle/>
              <a:p>
                <a:r>
                  <a:rPr lang="en-US">
                    <a:noFill/>
                  </a:rPr>
                  <a:t> </a:t>
                </a:r>
              </a:p>
            </p:txBody>
          </p:sp>
        </mc:Fallback>
      </mc:AlternateContent>
    </p:spTree>
    <p:extLst>
      <p:ext uri="{BB962C8B-B14F-4D97-AF65-F5344CB8AC3E}">
        <p14:creationId xmlns:p14="http://schemas.microsoft.com/office/powerpoint/2010/main" val="33378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5" name="Rectangle 4"/>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64543" y="491588"/>
            <a:ext cx="5077475" cy="630942"/>
          </a:xfrm>
          <a:prstGeom prst="rect">
            <a:avLst/>
          </a:prstGeom>
        </p:spPr>
        <p:txBody>
          <a:bodyPr wrap="square">
            <a:spAutoFit/>
          </a:bodyPr>
          <a:lstStyle/>
          <a:p>
            <a:pPr>
              <a:buClr>
                <a:srgbClr val="143E63"/>
              </a:buClr>
              <a:buSzPts val="3000"/>
              <a:defRPr/>
            </a:pPr>
            <a:r>
              <a:rPr lang="vi-VN" sz="3500" b="1">
                <a:solidFill>
                  <a:schemeClr val="accent2"/>
                </a:solidFill>
                <a:sym typeface="Merriweather Sans"/>
              </a:rPr>
              <a:t>NỘI DUNG BÀI HỌC</a:t>
            </a:r>
          </a:p>
        </p:txBody>
      </p:sp>
      <p:sp>
        <p:nvSpPr>
          <p:cNvPr id="8" name="Rectangle 7"/>
          <p:cNvSpPr/>
          <p:nvPr/>
        </p:nvSpPr>
        <p:spPr>
          <a:xfrm>
            <a:off x="3029088" y="1575800"/>
            <a:ext cx="5399295" cy="3071738"/>
          </a:xfrm>
          <a:prstGeom prst="rect">
            <a:avLst/>
          </a:prstGeom>
        </p:spPr>
        <p:txBody>
          <a:bodyPr wrap="square">
            <a:spAutoFit/>
          </a:bodyPr>
          <a:lstStyle/>
          <a:p>
            <a:pPr marL="514350" indent="-514350" algn="just">
              <a:lnSpc>
                <a:spcPct val="150000"/>
              </a:lnSpc>
              <a:spcBef>
                <a:spcPts val="800"/>
              </a:spcBef>
              <a:spcAft>
                <a:spcPts val="800"/>
              </a:spcAft>
              <a:buAutoNum type="romanUcPeriod"/>
            </a:pPr>
            <a:r>
              <a:rPr lang="vi-VN" sz="2100" b="1">
                <a:latin typeface="+mn-lt"/>
                <a:ea typeface="Calibri" panose="020F0502020204030204" pitchFamily="34" charset="0"/>
                <a:cs typeface="Times New Roman" panose="02020603050405020304" pitchFamily="18" charset="0"/>
              </a:rPr>
              <a:t>Phương trình đường thẳng</a:t>
            </a:r>
            <a:endParaRPr lang="en-US" sz="2100" b="1">
              <a:latin typeface="+mn-lt"/>
              <a:ea typeface="Calibri" panose="020F0502020204030204" pitchFamily="34" charset="0"/>
              <a:cs typeface="Times New Roman" panose="02020603050405020304" pitchFamily="18" charset="0"/>
            </a:endParaRPr>
          </a:p>
          <a:p>
            <a:pPr marL="514350" indent="-514350" algn="just">
              <a:lnSpc>
                <a:spcPct val="150000"/>
              </a:lnSpc>
              <a:spcBef>
                <a:spcPts val="800"/>
              </a:spcBef>
              <a:spcAft>
                <a:spcPts val="800"/>
              </a:spcAft>
              <a:buAutoNum type="romanUcPeriod"/>
            </a:pPr>
            <a:r>
              <a:rPr lang="vi-VN" sz="2100" b="1">
                <a:latin typeface="+mn-lt"/>
                <a:ea typeface="Calibri" panose="020F0502020204030204" pitchFamily="34" charset="0"/>
                <a:cs typeface="Times New Roman" panose="02020603050405020304" pitchFamily="18" charset="0"/>
              </a:rPr>
              <a:t>Vị trí tương đối của hai đường thẳng</a:t>
            </a:r>
            <a:endParaRPr lang="en-US" sz="2100" b="1">
              <a:latin typeface="+mn-lt"/>
              <a:ea typeface="Calibri" panose="020F0502020204030204" pitchFamily="34" charset="0"/>
              <a:cs typeface="Times New Roman" panose="02020603050405020304" pitchFamily="18" charset="0"/>
            </a:endParaRPr>
          </a:p>
          <a:p>
            <a:pPr marL="514350" indent="-514350" algn="just">
              <a:lnSpc>
                <a:spcPct val="150000"/>
              </a:lnSpc>
              <a:spcBef>
                <a:spcPts val="800"/>
              </a:spcBef>
              <a:spcAft>
                <a:spcPts val="800"/>
              </a:spcAft>
              <a:buAutoNum type="romanUcPeriod"/>
            </a:pPr>
            <a:r>
              <a:rPr lang="en-US" sz="2100" b="1">
                <a:latin typeface="+mn-lt"/>
                <a:ea typeface="Calibri" panose="020F0502020204030204" pitchFamily="34" charset="0"/>
                <a:cs typeface="Times New Roman" panose="02020603050405020304" pitchFamily="18" charset="0"/>
              </a:rPr>
              <a:t>Góc</a:t>
            </a:r>
          </a:p>
          <a:p>
            <a:pPr marL="514350" indent="-514350" algn="just">
              <a:lnSpc>
                <a:spcPct val="150000"/>
              </a:lnSpc>
              <a:spcBef>
                <a:spcPts val="800"/>
              </a:spcBef>
              <a:spcAft>
                <a:spcPts val="800"/>
              </a:spcAft>
              <a:buAutoNum type="romanUcPeriod"/>
            </a:pPr>
            <a:r>
              <a:rPr lang="vi-VN" sz="2100" b="1">
                <a:latin typeface="+mn-lt"/>
                <a:ea typeface="Calibri" panose="020F0502020204030204" pitchFamily="34" charset="0"/>
                <a:cs typeface="Times New Roman" panose="02020603050405020304" pitchFamily="18" charset="0"/>
              </a:rPr>
              <a:t>Một số ứng dụng của phương trình đường thẳng trong thực tiễn</a:t>
            </a:r>
            <a:endParaRPr lang="en-US" sz="2100" b="1">
              <a:latin typeface="+mn-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flipH="1">
            <a:off x="353106" y="2385391"/>
            <a:ext cx="1842687" cy="26185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89855" y="427659"/>
                <a:ext cx="8346821" cy="4365875"/>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950" b="0" i="0" u="none" strike="noStrike" kern="0" cap="none" spc="0" normalizeH="0" baseline="0" noProof="0">
                    <a:ln>
                      <a:noFill/>
                    </a:ln>
                    <a:solidFill>
                      <a:srgbClr val="000000"/>
                    </a:solidFill>
                    <a:effectLst/>
                    <a:uLnTx/>
                    <a:uFillTx/>
                    <a:latin typeface="Arial"/>
                    <a:cs typeface="Arial"/>
                    <a:sym typeface="Arial"/>
                  </a:rPr>
                  <a:t>c</a:t>
                </a:r>
                <a:r>
                  <a:rPr kumimoji="0" lang="vi-VN" sz="1950" b="0" i="0" u="none" strike="noStrike" kern="0" cap="none" spc="0" normalizeH="0" baseline="0" noProof="0">
                    <a:ln>
                      <a:noFill/>
                    </a:ln>
                    <a:solidFill>
                      <a:srgbClr val="000000"/>
                    </a:solidFill>
                    <a:effectLst/>
                    <a:uLnTx/>
                    <a:uFillTx/>
                    <a:latin typeface="Arial"/>
                    <a:cs typeface="Arial"/>
                    <a:sym typeface="Arial"/>
                  </a:rPr>
                  <a:t>) Đường thẳng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oMath>
                </a14:m>
                <a:r>
                  <a:rPr kumimoji="0" lang="vi-VN" sz="1950" b="0" i="0" u="none" strike="noStrike" kern="0" cap="none" spc="0" normalizeH="0" baseline="0" noProof="0">
                    <a:ln>
                      <a:noFill/>
                    </a:ln>
                    <a:solidFill>
                      <a:srgbClr val="000000"/>
                    </a:solidFill>
                    <a:effectLst/>
                    <a:uLnTx/>
                    <a:uFillTx/>
                    <a:latin typeface="Arial"/>
                    <a:cs typeface="Arial"/>
                    <a:sym typeface="Arial"/>
                  </a:rPr>
                  <a:t> đi qua điểm</a:t>
                </a:r>
                <a:r>
                  <a:rPr kumimoji="0" lang="en-US" sz="195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50" b="0" i="0" u="none" strike="noStrike" kern="0" cap="none" spc="0" normalizeH="0" baseline="0" noProof="0">
                    <a:ln>
                      <a:noFill/>
                    </a:ln>
                    <a:solidFill>
                      <a:srgbClr val="000000"/>
                    </a:solidFill>
                    <a:effectLst/>
                    <a:uLnTx/>
                    <a:uFillTx/>
                    <a:latin typeface="Arial"/>
                    <a:cs typeface="Arial"/>
                    <a:sym typeface="Arial"/>
                  </a:rPr>
                  <a:t> </a:t>
                </a:r>
                <a:r>
                  <a:rPr kumimoji="0" lang="vi-VN" sz="1950" b="0" i="0" u="none" strike="noStrike" kern="0" cap="none" spc="0" normalizeH="0" baseline="0" noProof="0">
                    <a:ln>
                      <a:noFill/>
                    </a:ln>
                    <a:solidFill>
                      <a:srgbClr val="000000"/>
                    </a:solidFill>
                    <a:effectLst/>
                    <a:uLnTx/>
                    <a:uFillTx/>
                    <a:latin typeface="Arial"/>
                    <a:cs typeface="Arial"/>
                    <a:sym typeface="Arial"/>
                  </a:rPr>
                  <a:t>và có </a:t>
                </a:r>
                <a14:m>
                  <m:oMath xmlns:m="http://schemas.openxmlformats.org/officeDocument/2006/math">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acc>
                      <m:accPr>
                        <m:chr m:val="⃗"/>
                        <m:ctrlP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50" b="0" i="0" u="none" strike="noStrike" kern="0" cap="none" spc="0" normalizeH="0" baseline="0" noProof="0">
                    <a:ln>
                      <a:noFill/>
                    </a:ln>
                    <a:solidFill>
                      <a:srgbClr val="000000"/>
                    </a:solidFill>
                    <a:effectLst/>
                    <a:uLnTx/>
                    <a:uFillTx/>
                    <a:latin typeface="Arial"/>
                    <a:cs typeface="Arial"/>
                    <a:sym typeface="Arial"/>
                  </a:rPr>
                  <a:t> </a:t>
                </a:r>
                <a:r>
                  <a:rPr kumimoji="0" lang="vi-VN" sz="1950" b="0" i="0" u="none" strike="noStrike" kern="0" cap="none" spc="0" normalizeH="0" baseline="0" noProof="0">
                    <a:ln>
                      <a:noFill/>
                    </a:ln>
                    <a:solidFill>
                      <a:srgbClr val="000000"/>
                    </a:solidFill>
                    <a:effectLst/>
                    <a:uLnTx/>
                    <a:uFillTx/>
                    <a:latin typeface="Arial"/>
                    <a:cs typeface="Arial"/>
                    <a:sym typeface="Arial"/>
                  </a:rPr>
                  <a:t>là vectơ chỉ phương.</a:t>
                </a:r>
                <a:endParaRPr kumimoji="0" lang="en-US" sz="195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vi-VN" sz="1950" b="0" i="0" u="none" strike="noStrike" kern="0" cap="none" spc="0" normalizeH="0" baseline="0" noProof="0">
                    <a:ln>
                      <a:noFill/>
                    </a:ln>
                    <a:solidFill>
                      <a:srgbClr val="000000"/>
                    </a:solidFill>
                    <a:effectLst/>
                    <a:uLnTx/>
                    <a:uFillTx/>
                    <a:latin typeface="Arial"/>
                    <a:cs typeface="Arial"/>
                    <a:sym typeface="Arial"/>
                  </a:rPr>
                  <a:t>Đường thẳng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vi-VN" sz="1950" b="0" i="0" u="none" strike="noStrike" kern="0" cap="none" spc="0" normalizeH="0" baseline="0" noProof="0">
                    <a:ln>
                      <a:noFill/>
                    </a:ln>
                    <a:solidFill>
                      <a:srgbClr val="000000"/>
                    </a:solidFill>
                    <a:effectLst/>
                    <a:uLnTx/>
                    <a:uFillTx/>
                    <a:latin typeface="Arial"/>
                    <a:cs typeface="Arial"/>
                    <a:sym typeface="Arial"/>
                  </a:rPr>
                  <a:t> đi qua điểm</a:t>
                </a:r>
                <a:r>
                  <a:rPr kumimoji="0" lang="en-US" sz="195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50" b="0" i="0" u="none" strike="noStrike" kern="0" cap="none" spc="0" normalizeH="0" baseline="0" noProof="0">
                    <a:ln>
                      <a:noFill/>
                    </a:ln>
                    <a:solidFill>
                      <a:srgbClr val="000000"/>
                    </a:solidFill>
                    <a:effectLst/>
                    <a:uLnTx/>
                    <a:uFillTx/>
                    <a:latin typeface="Arial"/>
                    <a:cs typeface="Arial"/>
                    <a:sym typeface="Arial"/>
                  </a:rPr>
                  <a:t> </a:t>
                </a:r>
                <a:r>
                  <a:rPr kumimoji="0" lang="vi-VN" sz="1950" b="0" i="0" u="none" strike="noStrike" kern="0" cap="none" spc="0" normalizeH="0" baseline="0" noProof="0">
                    <a:ln>
                      <a:noFill/>
                    </a:ln>
                    <a:solidFill>
                      <a:srgbClr val="000000"/>
                    </a:solidFill>
                    <a:effectLst/>
                    <a:uLnTx/>
                    <a:uFillTx/>
                    <a:latin typeface="Arial"/>
                    <a:cs typeface="Arial"/>
                    <a:sym typeface="Arial"/>
                  </a:rPr>
                  <a:t>và có </a:t>
                </a:r>
                <a14:m>
                  <m:oMath xmlns:m="http://schemas.openxmlformats.org/officeDocument/2006/math">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50" b="0" i="0" u="none" strike="noStrike" kern="0" cap="none" spc="0" normalizeH="0" baseline="0" noProof="0">
                    <a:ln>
                      <a:noFill/>
                    </a:ln>
                    <a:solidFill>
                      <a:srgbClr val="000000"/>
                    </a:solidFill>
                    <a:effectLst/>
                    <a:uLnTx/>
                    <a:uFillTx/>
                    <a:latin typeface="Arial"/>
                    <a:cs typeface="Arial"/>
                    <a:sym typeface="Arial"/>
                  </a:rPr>
                  <a:t> là vectơ chỉ phương.</a:t>
                </a:r>
                <a:r>
                  <a:rPr lang="en-US" sz="1950"/>
                  <a:t> </a:t>
                </a:r>
                <a14:m>
                  <m:oMath xmlns:m="http://schemas.openxmlformats.org/officeDocument/2006/math">
                    <m:r>
                      <m:rPr>
                        <m:nor/>
                      </m:rPr>
                      <a:rPr kumimoji="0" lang="vi-VN" sz="1950" b="0" i="0" u="none" strike="noStrike" kern="0" cap="none" spc="0" normalizeH="0" baseline="0" noProof="0">
                        <a:ln>
                          <a:noFill/>
                        </a:ln>
                        <a:solidFill>
                          <a:srgbClr val="000000"/>
                        </a:solidFill>
                        <a:effectLst/>
                        <a:uLnTx/>
                        <a:uFillTx/>
                        <a:latin typeface="Arial"/>
                        <a:cs typeface="Arial"/>
                        <a:sym typeface="Arial"/>
                      </a:rPr>
                      <m:t>Ta</m:t>
                    </m:r>
                    <m:r>
                      <m:rPr>
                        <m:nor/>
                      </m:rPr>
                      <a:rPr kumimoji="0" lang="vi-VN" sz="1950" b="0" i="0" u="none" strike="noStrike" kern="0" cap="none" spc="0" normalizeH="0" baseline="0" noProof="0">
                        <a:ln>
                          <a:noFill/>
                        </a:ln>
                        <a:solidFill>
                          <a:srgbClr val="000000"/>
                        </a:solidFill>
                        <a:effectLst/>
                        <a:uLnTx/>
                        <a:uFillTx/>
                        <a:latin typeface="Arial"/>
                        <a:cs typeface="Arial"/>
                        <a:sym typeface="Arial"/>
                      </a:rPr>
                      <m:t> </m:t>
                    </m:r>
                    <m:r>
                      <m:rPr>
                        <m:nor/>
                      </m:rPr>
                      <a:rPr kumimoji="0" lang="vi-VN" sz="1950" b="0" i="0" u="none" strike="noStrike" kern="0" cap="none" spc="0" normalizeH="0" baseline="0" noProof="0">
                        <a:ln>
                          <a:noFill/>
                        </a:ln>
                        <a:solidFill>
                          <a:srgbClr val="000000"/>
                        </a:solidFill>
                        <a:effectLst/>
                        <a:uLnTx/>
                        <a:uFillTx/>
                        <a:latin typeface="Arial"/>
                        <a:cs typeface="Arial"/>
                        <a:sym typeface="Arial"/>
                      </a:rPr>
                      <m:t>c</m:t>
                    </m:r>
                    <m:r>
                      <m:rPr>
                        <m:nor/>
                      </m:rPr>
                      <a:rPr kumimoji="0" lang="vi-VN" sz="1950" b="0" i="0" u="none" strike="noStrike" kern="0" cap="none" spc="0" normalizeH="0" baseline="0" noProof="0">
                        <a:ln>
                          <a:noFill/>
                        </a:ln>
                        <a:solidFill>
                          <a:srgbClr val="000000"/>
                        </a:solidFill>
                        <a:effectLst/>
                        <a:uLnTx/>
                        <a:uFillTx/>
                        <a:latin typeface="Arial"/>
                        <a:cs typeface="Arial"/>
                        <a:sym typeface="Arial"/>
                      </a:rPr>
                      <m:t>ó:</m:t>
                    </m:r>
                    <m:r>
                      <m:rPr>
                        <m:nor/>
                      </m:rPr>
                      <a:rPr kumimoji="0" lang="en-US" sz="1950" b="0" i="0" u="none" strike="noStrike" kern="0" cap="none" spc="0" normalizeH="0" baseline="0" noProof="0">
                        <a:ln>
                          <a:noFill/>
                        </a:ln>
                        <a:solidFill>
                          <a:srgbClr val="000000"/>
                        </a:solidFill>
                        <a:effectLst/>
                        <a:uLnTx/>
                        <a:uFillTx/>
                        <a:latin typeface="Arial"/>
                        <a:cs typeface="Arial"/>
                        <a:sym typeface="Arial"/>
                      </a:rPr>
                      <m:t> </m:t>
                    </m:r>
                  </m:oMath>
                </a14:m>
                <a:endParaRPr kumimoji="0" lang="en-US" sz="19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14:m>
                  <m:oMath xmlns:m="http://schemas.openxmlformats.org/officeDocument/2006/math">
                    <m:acc>
                      <m:accPr>
                        <m:chr m:val="⃗"/>
                        <m:ctrlPr>
                          <a:rPr kumimoji="0" lang="vi-VN"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m:t>
                    </m:r>
                    <m:d>
                      <m:dPr>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9</m:t>
                        </m:r>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d>
                    <m:r>
                      <m:rPr>
                        <m:nor/>
                      </m:rPr>
                      <a:rPr kumimoji="0" lang="en-US" sz="1950" b="0" i="0"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 </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e>
                    </m:d>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d>
                          <m:dPr>
                            <m:begChr m:val="|"/>
                            <m:endChr m:val="|"/>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m>
                              <m:mPr>
                                <m:mcs>
                                  <m:mc>
                                    <m:mcPr>
                                      <m:count m:val="2"/>
                                      <m:mcJc m:val="center"/>
                                    </m:mcPr>
                                  </m:mc>
                                </m:mcs>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mPr>
                              <m:mr>
                                <m:e>
                                  <m:r>
                                    <m:rPr>
                                      <m:brk m:alnAt="7"/>
                                    </m:rP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mr>
                              <m:mr>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mr>
                            </m:m>
                          </m:e>
                        </m:d>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m>
                              <m:mPr>
                                <m:mcs>
                                  <m:mc>
                                    <m:mcPr>
                                      <m:count m:val="2"/>
                                      <m:mcJc m:val="center"/>
                                    </m:mcPr>
                                  </m:mc>
                                </m:mcs>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mPr>
                              <m:mr>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mr>
                              <m:mr>
                                <m:e>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mr>
                            </m:m>
                          </m:e>
                        </m:d>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m>
                              <m:mPr>
                                <m:mcs>
                                  <m:mc>
                                    <m:mcPr>
                                      <m:count m:val="2"/>
                                      <m:mcJc m:val="center"/>
                                    </m:mcPr>
                                  </m:mc>
                                </m:mcs>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mPr>
                              <m:mr>
                                <m:e>
                                  <m:r>
                                    <m:rPr>
                                      <m:brk m:alnAt="7"/>
                                    </m:rP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mr>
                              <m:mr>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e>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mr>
                            </m:m>
                          </m:e>
                        </m:d>
                      </m:e>
                    </m:d>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5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fr-FR" sz="195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95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950" b="0" i="0" u="none" strike="noStrike" kern="0" cap="none" spc="0" normalizeH="0" baseline="0" noProof="0">
                    <a:ln>
                      <a:noFill/>
                    </a:ln>
                    <a:solidFill>
                      <a:srgbClr val="000000"/>
                    </a:solidFill>
                    <a:effectLst/>
                    <a:uLnTx/>
                    <a:uFillTx/>
                    <a:latin typeface="Arial"/>
                    <a:cs typeface="Arial"/>
                    <a:sym typeface="Arial"/>
                  </a:rPr>
                  <a:t>Do </a:t>
                </a:r>
                <a14:m>
                  <m:oMath xmlns:m="http://schemas.openxmlformats.org/officeDocument/2006/math">
                    <m:d>
                      <m:dPr>
                        <m:begChr m:val="["/>
                        <m:endChr m:val="]"/>
                        <m:ctrlPr>
                          <a:rPr kumimoji="0" lang="en-US" sz="195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e>
                    </m:d>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vi-VN" sz="195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sym typeface="Arial"/>
                      </a:rPr>
                      <m:t>=(−3).9+7.7+5.(−3)=7</m:t>
                    </m:r>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≠0</m:t>
                    </m:r>
                  </m:oMath>
                </a14:m>
                <a:r>
                  <a:rPr kumimoji="0" lang="en-US" sz="1950" b="0" i="0" u="none" strike="noStrike" kern="0" cap="none" spc="0" normalizeH="0" baseline="0" noProof="0">
                    <a:ln>
                      <a:noFill/>
                    </a:ln>
                    <a:solidFill>
                      <a:srgbClr val="000000"/>
                    </a:solidFill>
                    <a:effectLst/>
                    <a:uLnTx/>
                    <a:uFillTx/>
                    <a:latin typeface="Arial"/>
                    <a:cs typeface="Arial"/>
                    <a:sym typeface="Arial"/>
                  </a:rPr>
                  <a:t> nên </a:t>
                </a:r>
                <a14:m>
                  <m:oMath xmlns:m="http://schemas.openxmlformats.org/officeDocument/2006/math">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acc>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𝑢</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vi-VN" sz="195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𝑀</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acc>
                    <m:r>
                      <m:rPr>
                        <m:nor/>
                      </m:rPr>
                      <a:rPr kumimoji="0" lang="en-US" sz="195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en-US" sz="1950" b="0" i="0" u="none" strike="noStrike" kern="0" cap="none" spc="0" normalizeH="0" baseline="0" noProof="0">
                    <a:ln>
                      <a:noFill/>
                    </a:ln>
                    <a:solidFill>
                      <a:srgbClr val="000000"/>
                    </a:solidFill>
                    <a:effectLst/>
                    <a:uLnTx/>
                    <a:uFillTx/>
                    <a:latin typeface="Arial"/>
                    <a:cs typeface="Arial"/>
                    <a:sym typeface="Arial"/>
                  </a:rPr>
                  <a:t> không</a:t>
                </a:r>
                <a:r>
                  <a:rPr kumimoji="0" lang="en-US" sz="1950" b="0" i="0" u="none" strike="noStrike" kern="0" cap="none" spc="0" normalizeH="0" noProof="0">
                    <a:ln>
                      <a:noFill/>
                    </a:ln>
                    <a:solidFill>
                      <a:srgbClr val="000000"/>
                    </a:solidFill>
                    <a:effectLst/>
                    <a:uLnTx/>
                    <a:uFillTx/>
                    <a:latin typeface="Arial"/>
                    <a:cs typeface="Arial"/>
                    <a:sym typeface="Arial"/>
                  </a:rPr>
                  <a:t> </a:t>
                </a:r>
                <a:r>
                  <a:rPr kumimoji="0" lang="en-US" sz="1950" b="0" i="0" u="none" strike="noStrike" kern="0" cap="none" spc="0" normalizeH="0" baseline="0" noProof="0">
                    <a:ln>
                      <a:noFill/>
                    </a:ln>
                    <a:solidFill>
                      <a:srgbClr val="000000"/>
                    </a:solidFill>
                    <a:effectLst/>
                    <a:uLnTx/>
                    <a:uFillTx/>
                    <a:latin typeface="Arial"/>
                    <a:cs typeface="Arial"/>
                    <a:sym typeface="Arial"/>
                  </a:rPr>
                  <a:t>đồng phẳng. </a:t>
                </a: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vi-VN" sz="1950" b="0" i="0" u="none" strike="noStrike" kern="0" cap="none" spc="0" normalizeH="0" baseline="0" noProof="0">
                    <a:ln>
                      <a:noFill/>
                    </a:ln>
                    <a:solidFill>
                      <a:srgbClr val="000000"/>
                    </a:solidFill>
                    <a:effectLst/>
                    <a:uLnTx/>
                    <a:uFillTx/>
                    <a:latin typeface="Arial"/>
                    <a:cs typeface="Arial"/>
                    <a:sym typeface="Arial"/>
                  </a:rPr>
                  <a:t>Vậy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oMath>
                </a14:m>
                <a:r>
                  <a:rPr kumimoji="0" lang="vi-VN" sz="1950" b="0" i="0" u="none" strike="noStrike" kern="0" cap="none" spc="0" normalizeH="0" baseline="0" noProof="0">
                    <a:ln>
                      <a:noFill/>
                    </a:ln>
                    <a:solidFill>
                      <a:srgbClr val="000000"/>
                    </a:solidFill>
                    <a:effectLst/>
                    <a:uLnTx/>
                    <a:uFillTx/>
                    <a:latin typeface="Arial"/>
                    <a:cs typeface="Arial"/>
                    <a:sym typeface="Arial"/>
                  </a:rPr>
                  <a:t> </a:t>
                </a:r>
                <a:r>
                  <a:rPr kumimoji="0" lang="en-US" sz="1950" b="0" i="0" u="none" strike="noStrike" kern="0" cap="none" spc="0" normalizeH="0" baseline="0" noProof="0">
                    <a:ln>
                      <a:noFill/>
                    </a:ln>
                    <a:solidFill>
                      <a:srgbClr val="000000"/>
                    </a:solidFill>
                    <a:effectLst/>
                    <a:uLnTx/>
                    <a:uFillTx/>
                    <a:latin typeface="Arial"/>
                    <a:cs typeface="Arial"/>
                    <a:sym typeface="Arial"/>
                  </a:rPr>
                  <a:t>và</a:t>
                </a:r>
                <a:r>
                  <a:rPr kumimoji="0" lang="vi-VN" sz="195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sSub>
                      <m:sSubPr>
                        <m:ctrlP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19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en-US" sz="1950" b="0" i="0" u="none" strike="noStrike" kern="0" cap="none" spc="0" normalizeH="0" baseline="0" noProof="0">
                    <a:ln>
                      <a:noFill/>
                    </a:ln>
                    <a:solidFill>
                      <a:srgbClr val="000000"/>
                    </a:solidFill>
                    <a:effectLst/>
                    <a:uLnTx/>
                    <a:uFillTx/>
                    <a:latin typeface="Arial"/>
                    <a:cs typeface="Arial"/>
                    <a:sym typeface="Arial"/>
                  </a:rPr>
                  <a:t> chéo</a:t>
                </a:r>
                <a:r>
                  <a:rPr kumimoji="0" lang="en-US" sz="1950" b="0" i="0" u="none" strike="noStrike" kern="0" cap="none" spc="0" normalizeH="0" noProof="0">
                    <a:ln>
                      <a:noFill/>
                    </a:ln>
                    <a:solidFill>
                      <a:srgbClr val="000000"/>
                    </a:solidFill>
                    <a:effectLst/>
                    <a:uLnTx/>
                    <a:uFillTx/>
                    <a:latin typeface="Arial"/>
                    <a:cs typeface="Arial"/>
                    <a:sym typeface="Arial"/>
                  </a:rPr>
                  <a:t> nhau.</a:t>
                </a:r>
                <a:endParaRPr kumimoji="0" lang="en-US" sz="195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89855" y="427659"/>
                <a:ext cx="8346821" cy="4365875"/>
              </a:xfrm>
              <a:prstGeom prst="rect">
                <a:avLst/>
              </a:prstGeom>
              <a:blipFill>
                <a:blip r:embed="rId3"/>
                <a:stretch>
                  <a:fillRect l="-730" r="-730" b="-279"/>
                </a:stretch>
              </a:blipFill>
            </p:spPr>
            <p:txBody>
              <a:bodyPr/>
              <a:lstStyle/>
              <a:p>
                <a:r>
                  <a:rPr lang="en-US">
                    <a:noFill/>
                  </a:rPr>
                  <a:t> </a:t>
                </a:r>
              </a:p>
            </p:txBody>
          </p:sp>
        </mc:Fallback>
      </mc:AlternateContent>
    </p:spTree>
    <p:extLst>
      <p:ext uri="{BB962C8B-B14F-4D97-AF65-F5344CB8AC3E}">
        <p14:creationId xmlns:p14="http://schemas.microsoft.com/office/powerpoint/2010/main" val="3823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7" name="Rounded Rectangle 6"/>
          <p:cNvSpPr/>
          <p:nvPr/>
        </p:nvSpPr>
        <p:spPr>
          <a:xfrm>
            <a:off x="508883" y="421908"/>
            <a:ext cx="2202511" cy="63561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5</a:t>
            </a:r>
            <a:endPar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2902224" y="236516"/>
            <a:ext cx="5732891" cy="969496"/>
          </a:xfrm>
          <a:prstGeom prst="rect">
            <a:avLst/>
          </a:prstGeom>
        </p:spPr>
        <p:txBody>
          <a:bodyPr wrap="square">
            <a:spAutoFit/>
          </a:bodyPr>
          <a:lstStyle/>
          <a:p>
            <a:pPr lvl="0" algn="just">
              <a:lnSpc>
                <a:spcPct val="150000"/>
              </a:lnSpc>
            </a:pPr>
            <a:r>
              <a:rPr lang="vi-VN" sz="1900"/>
              <a:t>Bằng cách giải hệ</a:t>
            </a:r>
            <a:r>
              <a:rPr lang="en-US" sz="1900"/>
              <a:t> </a:t>
            </a:r>
            <a:r>
              <a:rPr lang="vi-VN" sz="1900"/>
              <a:t>phương trình, xác định</a:t>
            </a:r>
            <a:r>
              <a:rPr lang="en-US" sz="1900"/>
              <a:t> </a:t>
            </a:r>
            <a:r>
              <a:rPr lang="vi-VN" sz="1900"/>
              <a:t>vị trí tương đối của hai</a:t>
            </a:r>
            <a:r>
              <a:rPr lang="en-US" sz="1900"/>
              <a:t> </a:t>
            </a:r>
            <a:r>
              <a:rPr lang="vi-VN" sz="1900"/>
              <a:t>đường thẳng</a:t>
            </a:r>
            <a:endParaRPr lang="en-US" sz="1900"/>
          </a:p>
        </p:txBody>
      </p:sp>
      <p:pic>
        <p:nvPicPr>
          <p:cNvPr id="12" name="Picture 11"/>
          <p:cNvPicPr>
            <a:picLocks noChangeAspect="1"/>
          </p:cNvPicPr>
          <p:nvPr/>
        </p:nvPicPr>
        <p:blipFill>
          <a:blip r:embed="rId3"/>
          <a:stretch>
            <a:fillRect/>
          </a:stretch>
        </p:blipFill>
        <p:spPr>
          <a:xfrm rot="1982140">
            <a:off x="8215552" y="3394909"/>
            <a:ext cx="1320770" cy="184041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156665" y="1220412"/>
                <a:ext cx="5224007" cy="1025794"/>
              </a:xfrm>
              <a:prstGeom prst="rect">
                <a:avLst/>
              </a:prstGeom>
            </p:spPr>
            <p:txBody>
              <a:bodyPr wrap="square">
                <a:spAutoFit/>
              </a:bodyPr>
              <a:lstStyle/>
              <a:p>
                <a:pPr lvl="0" algn="just"/>
                <a14:m>
                  <m:oMathPara xmlns:m="http://schemas.openxmlformats.org/officeDocument/2006/math">
                    <m:oMathParaPr>
                      <m:jc m:val="center"/>
                    </m:oMathParaPr>
                    <m:oMath xmlns:m="http://schemas.openxmlformats.org/officeDocument/2006/math">
                      <m:sSub>
                        <m:sSubPr>
                          <m:ctrlPr>
                            <a:rPr lang="en-US" sz="19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900" i="1">
                              <a:latin typeface="Cambria Math" panose="02040503050406030204" pitchFamily="18" charset="0"/>
                              <a:ea typeface="Calibri" panose="020F0502020204030204" pitchFamily="34" charset="0"/>
                              <a:cs typeface="Times New Roman" panose="02020603050405020304" pitchFamily="18" charset="0"/>
                            </a:rPr>
                            <m:t>∆</m:t>
                          </m:r>
                        </m:e>
                        <m:sub>
                          <m:r>
                            <a:rPr lang="en-US" sz="1900" i="1">
                              <a:latin typeface="Cambria Math" panose="02040503050406030204" pitchFamily="18" charset="0"/>
                              <a:ea typeface="Calibri" panose="020F0502020204030204" pitchFamily="34" charset="0"/>
                              <a:cs typeface="Times New Roman" panose="02020603050405020304" pitchFamily="18" charset="0"/>
                            </a:rPr>
                            <m:t>1</m:t>
                          </m:r>
                        </m:sub>
                      </m:sSub>
                      <m:r>
                        <a:rPr lang="nl-NL" sz="1900" i="1"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 </m:t>
                      </m:r>
                      <m:d>
                        <m:dPr>
                          <m:begChr m:val="{"/>
                          <m:endChr m:val=""/>
                          <m:ctrlPr>
                            <a:rPr lang="en-US" sz="19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900" i="1" kern="100">
                                  <a:latin typeface="Cambria Math" panose="02040503050406030204" pitchFamily="18" charset="0"/>
                                  <a:ea typeface="Aptos"/>
                                  <a:cs typeface="Times New Roman" panose="02020603050405020304" pitchFamily="18" charset="0"/>
                                </a:rPr>
                              </m:ctrlPr>
                            </m:mPr>
                            <m:mr>
                              <m:e>
                                <m:r>
                                  <a:rPr lang="en-US" sz="1900" i="1" kern="100">
                                    <a:latin typeface="Cambria Math" panose="02040503050406030204" pitchFamily="18" charset="0"/>
                                    <a:ea typeface="Aptos"/>
                                    <a:cs typeface="Times New Roman" panose="02020603050405020304" pitchFamily="18" charset="0"/>
                                  </a:rPr>
                                  <m:t>𝑥</m:t>
                                </m:r>
                                <m:r>
                                  <a:rPr lang="nl-NL" sz="1900" kern="100">
                                    <a:latin typeface="Cambria Math" panose="02040503050406030204" pitchFamily="18" charset="0"/>
                                    <a:ea typeface="Aptos"/>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1</m:t>
                                    </m:r>
                                  </m:sub>
                                </m:sSub>
                              </m:e>
                            </m:mr>
                            <m:mr>
                              <m:e>
                                <m:r>
                                  <a:rPr lang="en-US" sz="1900" i="1" kern="100">
                                    <a:latin typeface="Cambria Math" panose="02040503050406030204" pitchFamily="18" charset="0"/>
                                    <a:ea typeface="Aptos"/>
                                    <a:cs typeface="Times New Roman" panose="02020603050405020304" pitchFamily="18" charset="0"/>
                                  </a:rPr>
                                  <m:t>𝑦</m:t>
                                </m:r>
                                <m:r>
                                  <a:rPr lang="nl-NL"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1</m:t>
                                </m:r>
                              </m:e>
                            </m:mr>
                            <m:mr>
                              <m:e>
                                <m:r>
                                  <a:rPr lang="en-US" sz="1900" i="1" kern="100">
                                    <a:latin typeface="Cambria Math" panose="02040503050406030204" pitchFamily="18" charset="0"/>
                                    <a:ea typeface="Aptos"/>
                                    <a:cs typeface="Times New Roman" panose="02020603050405020304" pitchFamily="18" charset="0"/>
                                  </a:rPr>
                                  <m:t>𝑧</m:t>
                                </m:r>
                                <m:r>
                                  <a:rPr lang="nl-NL"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0</m:t>
                                </m:r>
                              </m:e>
                            </m:mr>
                          </m:m>
                        </m:e>
                      </m:d>
                      <m:r>
                        <m:rPr>
                          <m:nor/>
                        </m:rPr>
                        <a:rPr lang="en-US" sz="1900" b="0" i="0" kern="100" smtClean="0">
                          <a:latin typeface="Cambria Math" panose="02040503050406030204" pitchFamily="18" charset="0"/>
                          <a:cs typeface="Times New Roman" panose="02020603050405020304" pitchFamily="18" charset="0"/>
                        </a:rPr>
                        <m:t> </m:t>
                      </m:r>
                      <m:r>
                        <m:rPr>
                          <m:nor/>
                        </m:rPr>
                        <a:rPr lang="en-US" sz="1900"/>
                        <m:t>v</m:t>
                      </m:r>
                      <m:r>
                        <m:rPr>
                          <m:nor/>
                        </m:rPr>
                        <a:rPr lang="en-US" sz="1900"/>
                        <m:t>à  </m:t>
                      </m:r>
                      <m:sSub>
                        <m:sSubPr>
                          <m:ctrlPr>
                            <a:rPr lang="en-US" sz="1900" i="1">
                              <a:latin typeface="Cambria Math" panose="02040503050406030204" pitchFamily="18" charset="0"/>
                              <a:ea typeface="Calibri" panose="020F0502020204030204" pitchFamily="34" charset="0"/>
                              <a:cs typeface="Times New Roman" panose="02020603050405020304" pitchFamily="18" charset="0"/>
                            </a:rPr>
                          </m:ctrlPr>
                        </m:sSubPr>
                        <m:e>
                          <m:r>
                            <a:rPr lang="en-US" sz="1900" i="1">
                              <a:latin typeface="Cambria Math" panose="02040503050406030204" pitchFamily="18" charset="0"/>
                              <a:ea typeface="Calibri" panose="020F0502020204030204" pitchFamily="34" charset="0"/>
                              <a:cs typeface="Times New Roman" panose="02020603050405020304" pitchFamily="18" charset="0"/>
                            </a:rPr>
                            <m:t>∆</m:t>
                          </m:r>
                        </m:e>
                        <m:sub>
                          <m:r>
                            <a:rPr lang="en-US" sz="1900" i="1">
                              <a:latin typeface="Cambria Math" panose="02040503050406030204" pitchFamily="18" charset="0"/>
                              <a:ea typeface="Calibri" panose="020F0502020204030204" pitchFamily="34" charset="0"/>
                              <a:cs typeface="Times New Roman" panose="02020603050405020304" pitchFamily="18" charset="0"/>
                            </a:rPr>
                            <m:t>2</m:t>
                          </m:r>
                        </m:sub>
                      </m:sSub>
                      <m:r>
                        <a:rPr lang="en-US" sz="1900" i="1"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 </m:t>
                      </m:r>
                      <m:d>
                        <m:dPr>
                          <m:begChr m:val="{"/>
                          <m:endChr m:val=""/>
                          <m:ctrlPr>
                            <a:rPr lang="en-US" sz="1900" i="1" kern="100">
                              <a:latin typeface="Cambria Math" panose="02040503050406030204" pitchFamily="18" charset="0"/>
                              <a:ea typeface="Aptos"/>
                              <a:cs typeface="Times New Roman" panose="02020603050405020304" pitchFamily="18" charset="0"/>
                            </a:rPr>
                          </m:ctrlPr>
                        </m:dPr>
                        <m:e>
                          <m:m>
                            <m:mPr>
                              <m:plcHide m:val="on"/>
                              <m:mcs>
                                <m:mc>
                                  <m:mcPr>
                                    <m:count m:val="1"/>
                                    <m:mcJc m:val="center"/>
                                  </m:mcPr>
                                </m:mc>
                              </m:mcs>
                              <m:ctrlPr>
                                <a:rPr lang="en-US" sz="1900" i="1" kern="100">
                                  <a:latin typeface="Cambria Math" panose="02040503050406030204" pitchFamily="18" charset="0"/>
                                  <a:ea typeface="Aptos"/>
                                  <a:cs typeface="Times New Roman" panose="02020603050405020304" pitchFamily="18" charset="0"/>
                                </a:rPr>
                              </m:ctrlPr>
                            </m:mPr>
                            <m:mr>
                              <m:e>
                                <m:r>
                                  <a:rPr lang="en-US" sz="1900" i="1" kern="100">
                                    <a:latin typeface="Cambria Math" panose="02040503050406030204" pitchFamily="18" charset="0"/>
                                    <a:ea typeface="Aptos"/>
                                    <a:cs typeface="Times New Roman" panose="02020603050405020304" pitchFamily="18" charset="0"/>
                                  </a:rPr>
                                  <m:t>𝑥</m:t>
                                </m:r>
                                <m:r>
                                  <a:rPr lang="nl-NL"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2</m:t>
                                </m:r>
                              </m:e>
                            </m:mr>
                            <m:mr>
                              <m:e>
                                <m:r>
                                  <a:rPr lang="en-US" sz="1900" i="1" kern="100">
                                    <a:latin typeface="Cambria Math" panose="02040503050406030204" pitchFamily="18" charset="0"/>
                                    <a:ea typeface="Aptos"/>
                                    <a:cs typeface="Times New Roman" panose="02020603050405020304" pitchFamily="18" charset="0"/>
                                  </a:rPr>
                                  <m:t>𝑦</m:t>
                                </m:r>
                                <m:r>
                                  <a:rPr lang="en-US" sz="1900" b="0" i="0" kern="100" smtClean="0">
                                    <a:latin typeface="Cambria Math" panose="02040503050406030204" pitchFamily="18" charset="0"/>
                                    <a:ea typeface="Aptos"/>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2</m:t>
                                    </m:r>
                                  </m:sub>
                                </m:sSub>
                              </m:e>
                            </m:mr>
                            <m:mr>
                              <m:e>
                                <m:r>
                                  <a:rPr lang="en-US" sz="1900" i="1" kern="100">
                                    <a:latin typeface="Cambria Math" panose="02040503050406030204" pitchFamily="18" charset="0"/>
                                    <a:ea typeface="Aptos"/>
                                    <a:cs typeface="Times New Roman" panose="02020603050405020304" pitchFamily="18" charset="0"/>
                                  </a:rPr>
                                  <m:t>𝑧</m:t>
                                </m:r>
                                <m:r>
                                  <a:rPr lang="nl-NL" sz="1900" kern="100">
                                    <a:latin typeface="Cambria Math" panose="02040503050406030204" pitchFamily="18" charset="0"/>
                                    <a:ea typeface="Aptos"/>
                                    <a:cs typeface="Times New Roman" panose="02020603050405020304" pitchFamily="18" charset="0"/>
                                  </a:rPr>
                                  <m:t>=</m:t>
                                </m:r>
                                <m:r>
                                  <a:rPr lang="en-US" sz="1900" b="0" i="1" kern="100" smtClean="0">
                                    <a:latin typeface="Cambria Math" panose="02040503050406030204" pitchFamily="18" charset="0"/>
                                    <a:ea typeface="Aptos"/>
                                    <a:cs typeface="Times New Roman" panose="02020603050405020304" pitchFamily="18" charset="0"/>
                                  </a:rPr>
                                  <m:t>0</m:t>
                                </m:r>
                              </m:e>
                            </m:mr>
                          </m:m>
                        </m:e>
                      </m:d>
                      <m:r>
                        <a:rPr lang="en-US" sz="1900" b="0" i="1" kern="100" smtClean="0">
                          <a:latin typeface="Cambria Math" panose="02040503050406030204" pitchFamily="18" charset="0"/>
                          <a:cs typeface="Times New Roman" panose="02020603050405020304" pitchFamily="18" charset="0"/>
                        </a:rPr>
                        <m:t> </m:t>
                      </m:r>
                      <m:r>
                        <a:rPr lang="en-US" sz="19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1</m:t>
                          </m:r>
                        </m:sub>
                      </m:sSub>
                      <m:r>
                        <m:rPr>
                          <m:nor/>
                        </m:rPr>
                        <a:rPr lang="en-US" sz="1900" kern="100">
                          <a:latin typeface="Cambria Math" panose="02040503050406030204" pitchFamily="18" charset="0"/>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2</m:t>
                          </m:r>
                        </m:sub>
                      </m:sSub>
                      <m:r>
                        <m:rPr>
                          <m:nor/>
                        </m:rPr>
                        <a:rPr lang="en-US" sz="1900" kern="100">
                          <a:latin typeface="Cambria Math" panose="02040503050406030204" pitchFamily="18" charset="0"/>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l</m:t>
                      </m:r>
                      <m:r>
                        <m:rPr>
                          <m:nor/>
                        </m:rPr>
                        <a:rPr lang="en-US" sz="1900">
                          <a:ea typeface="Malgun Gothic" panose="020B0503020000020004" pitchFamily="34" charset="-127"/>
                          <a:cs typeface="Times New Roman" panose="02020603050405020304" pitchFamily="18" charset="0"/>
                        </a:rPr>
                        <m:t>à </m:t>
                      </m:r>
                      <m:r>
                        <m:rPr>
                          <m:nor/>
                        </m:rPr>
                        <a:rPr lang="en-US" sz="1900">
                          <a:ea typeface="Malgun Gothic" panose="020B0503020000020004" pitchFamily="34" charset="-127"/>
                          <a:cs typeface="Times New Roman" panose="02020603050405020304" pitchFamily="18" charset="0"/>
                        </a:rPr>
                        <m:t>tham</m:t>
                      </m:r>
                      <m:r>
                        <m:rPr>
                          <m:nor/>
                        </m:rPr>
                        <a:rPr lang="en-US" sz="1900">
                          <a:ea typeface="Malgun Gothic" panose="020B0503020000020004" pitchFamily="34" charset="-127"/>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s</m:t>
                      </m:r>
                      <m:r>
                        <m:rPr>
                          <m:nor/>
                        </m:rPr>
                        <a:rPr lang="en-US" sz="1900">
                          <a:ea typeface="Malgun Gothic" panose="020B0503020000020004" pitchFamily="34" charset="-127"/>
                          <a:cs typeface="Times New Roman" panose="02020603050405020304" pitchFamily="18" charset="0"/>
                        </a:rPr>
                        <m:t>ố).</m:t>
                      </m:r>
                    </m:oMath>
                  </m:oMathPara>
                </a14:m>
                <a:endParaRPr lang="en-US" sz="1900"/>
              </a:p>
            </p:txBody>
          </p:sp>
        </mc:Choice>
        <mc:Fallback xmlns="">
          <p:sp>
            <p:nvSpPr>
              <p:cNvPr id="4" name="Rectangle 3"/>
              <p:cNvSpPr>
                <a:spLocks noRot="1" noChangeAspect="1" noMove="1" noResize="1" noEditPoints="1" noAdjustHandles="1" noChangeArrowheads="1" noChangeShapeType="1" noTextEdit="1"/>
              </p:cNvSpPr>
              <p:nvPr/>
            </p:nvSpPr>
            <p:spPr>
              <a:xfrm>
                <a:off x="3156665" y="1220412"/>
                <a:ext cx="5224007" cy="1025794"/>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508883" y="2256265"/>
            <a:ext cx="921853" cy="38472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564543" y="2292031"/>
                <a:ext cx="7319172" cy="2556918"/>
              </a:xfrm>
              <a:prstGeom prst="rect">
                <a:avLst/>
              </a:prstGeom>
            </p:spPr>
            <p:txBody>
              <a:bodyPr wrap="square">
                <a:spAutoFit/>
              </a:bodyPr>
              <a:lstStyle/>
              <a:p>
                <a:pPr algn="just">
                  <a:lnSpc>
                    <a:spcPct val="150000"/>
                  </a:lnSpc>
                  <a:spcBef>
                    <a:spcPts val="600"/>
                  </a:spcBef>
                  <a:spcAft>
                    <a:spcPts val="1000"/>
                  </a:spcAft>
                </a:pPr>
                <a:r>
                  <a:rPr lang="en-US" sz="1900">
                    <a:latin typeface="+mj-lt"/>
                    <a:ea typeface="Calibri" panose="020F0502020204030204" pitchFamily="34" charset="0"/>
                    <a:cs typeface="Times New Roman" panose="02020603050405020304" pitchFamily="18" charset="0"/>
                  </a:rPr>
                  <a:t>Xét hệ phương trình </a:t>
                </a:r>
                <a14:m>
                  <m:oMath xmlns:m="http://schemas.openxmlformats.org/officeDocument/2006/math">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eqArr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e>
                            <m:r>
                              <a:rPr lang="en-US" sz="1900" i="1">
                                <a:effectLst/>
                                <a:latin typeface="Cambria Math" panose="02040503050406030204" pitchFamily="18" charset="0"/>
                                <a:ea typeface="Calibri" panose="020F0502020204030204" pitchFamily="34" charset="0"/>
                                <a:cs typeface="Times New Roman" panose="02020603050405020304" pitchFamily="18" charset="0"/>
                              </a:rPr>
                              <m:t>0=0</m:t>
                            </m:r>
                          </m:e>
                        </m:eqArr>
                      </m:e>
                    </m:d>
                  </m:oMath>
                </a14:m>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1000"/>
                  </a:spcAft>
                </a:pPr>
                <a:r>
                  <a:rPr lang="en-US" sz="1900">
                    <a:effectLst/>
                    <a:latin typeface="+mj-lt"/>
                    <a:ea typeface="Malgun Gothic" panose="020B0503020000020004" pitchFamily="34" charset="-127"/>
                    <a:cs typeface="Times New Roman" panose="02020603050405020304" pitchFamily="18" charset="0"/>
                  </a:rPr>
                  <a:t>Ta thấy hệ phương trình này có đúng một nghiệm là </a:t>
                </a:r>
                <a14:m>
                  <m:oMath xmlns:m="http://schemas.openxmlformats.org/officeDocument/2006/math">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 </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900">
                    <a:effectLst/>
                    <a:latin typeface="+mj-lt"/>
                    <a:ea typeface="Malgun Gothic" panose="020B0503020000020004" pitchFamily="34" charset="-127"/>
                    <a:cs typeface="Times New Roman" panose="02020603050405020304" pitchFamily="18" charset="0"/>
                  </a:rPr>
                  <a:t>.</a:t>
                </a:r>
                <a:endParaRPr lang="en-US" sz="1900">
                  <a:latin typeface="+mj-lt"/>
                  <a:ea typeface="Calibri" panose="020F0502020204030204" pitchFamily="34" charset="0"/>
                  <a:cs typeface="Times New Roman" panose="02020603050405020304" pitchFamily="18" charset="0"/>
                </a:endParaRPr>
              </a:p>
              <a:p>
                <a:r>
                  <a:rPr lang="en-US" sz="1900" kern="0">
                    <a:effectLst/>
                    <a:latin typeface="+mj-lt"/>
                    <a:ea typeface="Calibri" panose="020F0502020204030204" pitchFamily="34" charset="0"/>
                  </a:rPr>
                  <a:t>Vậy hai đường thẳng </a:t>
                </a:r>
                <a14:m>
                  <m:oMath xmlns:m="http://schemas.openxmlformats.org/officeDocument/2006/math">
                    <m:sSub>
                      <m:sSubPr>
                        <m:ctrlPr>
                          <a:rPr lang="en-US" sz="1900" i="1">
                            <a:effectLst/>
                            <a:latin typeface="Cambria Math" panose="02040503050406030204" pitchFamily="18" charset="0"/>
                            <a:cs typeface="Times New Roman" panose="02020603050405020304" pitchFamily="18" charset="0"/>
                          </a:rPr>
                        </m:ctrlPr>
                      </m:sSubPr>
                      <m:e>
                        <m:r>
                          <a:rPr lang="en-US" sz="1900" i="1" kern="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ker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900" kern="0">
                    <a:effectLst/>
                    <a:latin typeface="+mj-lt"/>
                    <a:ea typeface="Malgun Gothic" panose="020B0503020000020004" pitchFamily="34" charset="-127"/>
                  </a:rPr>
                  <a:t> và </a:t>
                </a:r>
                <a14:m>
                  <m:oMath xmlns:m="http://schemas.openxmlformats.org/officeDocument/2006/math">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kern="0">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kern="0">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1900" kern="0">
                    <a:effectLst/>
                    <a:latin typeface="+mj-lt"/>
                    <a:ea typeface="Malgun Gothic" panose="020B0503020000020004" pitchFamily="34" charset="-127"/>
                  </a:rPr>
                  <a:t> cắt nhau.</a:t>
                </a:r>
                <a:endParaRPr lang="en-US" sz="1900">
                  <a:latin typeface="+mj-lt"/>
                </a:endParaRPr>
              </a:p>
            </p:txBody>
          </p:sp>
        </mc:Choice>
        <mc:Fallback xmlns="">
          <p:sp>
            <p:nvSpPr>
              <p:cNvPr id="5" name="Rectangle 4"/>
              <p:cNvSpPr>
                <a:spLocks noRot="1" noChangeAspect="1" noMove="1" noResize="1" noEditPoints="1" noAdjustHandles="1" noChangeArrowheads="1" noChangeShapeType="1" noTextEdit="1"/>
              </p:cNvSpPr>
              <p:nvPr/>
            </p:nvSpPr>
            <p:spPr>
              <a:xfrm>
                <a:off x="564543" y="2292031"/>
                <a:ext cx="7319172" cy="2556918"/>
              </a:xfrm>
              <a:prstGeom prst="rect">
                <a:avLst/>
              </a:prstGeom>
              <a:blipFill>
                <a:blip r:embed="rId5"/>
                <a:stretch>
                  <a:fillRect l="-833" r="-500" b="-3103"/>
                </a:stretch>
              </a:blipFill>
            </p:spPr>
            <p:txBody>
              <a:bodyPr/>
              <a:lstStyle/>
              <a:p>
                <a:r>
                  <a:rPr lang="en-US">
                    <a:noFill/>
                  </a:rPr>
                  <a:t> </a:t>
                </a:r>
              </a:p>
            </p:txBody>
          </p:sp>
        </mc:Fallback>
      </mc:AlternateContent>
    </p:spTree>
    <p:extLst>
      <p:ext uri="{BB962C8B-B14F-4D97-AF65-F5344CB8AC3E}">
        <p14:creationId xmlns:p14="http://schemas.microsoft.com/office/powerpoint/2010/main" val="15618775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 name="Rectangle 3"/>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2310534" y="513188"/>
            <a:ext cx="4365265" cy="1569660"/>
          </a:xfrm>
          <a:prstGeom prst="rect">
            <a:avLst/>
          </a:prstGeom>
        </p:spPr>
        <p:txBody>
          <a:bodyPr wrap="square">
            <a:spAutoFit/>
          </a:bodyPr>
          <a:lstStyle/>
          <a:p>
            <a:pPr marL="0" marR="0" lvl="0" indent="0" algn="ctr" defTabSz="457200" rtl="0" eaLnBrk="1" fontAlgn="auto" latinLnBrk="0" hangingPunct="1">
              <a:lnSpc>
                <a:spcPct val="160000"/>
              </a:lnSpc>
              <a:spcBef>
                <a:spcPts val="0"/>
              </a:spcBef>
              <a:spcAft>
                <a:spcPts val="0"/>
              </a:spcAft>
              <a:buClrTx/>
              <a:buSzTx/>
              <a:buFont typeface="Arial"/>
              <a:buNone/>
              <a:tabLst/>
              <a:defRPr/>
            </a:pPr>
            <a:r>
              <a:rPr kumimoji="0" lang="en-US" sz="6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III. GÓC</a:t>
            </a:r>
            <a:endParaRPr kumimoji="0" lang="vi-VN" sz="6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sp>
        <p:nvSpPr>
          <p:cNvPr id="6" name="Freeform 4"/>
          <p:cNvSpPr/>
          <p:nvPr/>
        </p:nvSpPr>
        <p:spPr>
          <a:xfrm>
            <a:off x="3150076" y="2790909"/>
            <a:ext cx="2908818" cy="2091192"/>
          </a:xfrm>
          <a:custGeom>
            <a:avLst/>
            <a:gdLst/>
            <a:ahLst/>
            <a:cxnLst/>
            <a:rect l="l" t="t" r="r" b="b"/>
            <a:pathLst>
              <a:path w="5775158" h="4114800">
                <a:moveTo>
                  <a:pt x="0" y="0"/>
                </a:moveTo>
                <a:lnTo>
                  <a:pt x="5775157" y="0"/>
                </a:lnTo>
                <a:lnTo>
                  <a:pt x="57751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95083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3" name="Rounded Rectangle 2"/>
          <p:cNvSpPr/>
          <p:nvPr/>
        </p:nvSpPr>
        <p:spPr>
          <a:xfrm>
            <a:off x="2045021" y="389759"/>
            <a:ext cx="5125519" cy="463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200" b="1" kern="1200">
                <a:solidFill>
                  <a:srgbClr val="FFFFFF"/>
                </a:solidFill>
                <a:ea typeface="Times New Roman" panose="02020603050405020304" pitchFamily="18" charset="0"/>
                <a:cs typeface="Times New Roman" panose="02020603050405020304" pitchFamily="18" charset="0"/>
              </a:rPr>
              <a:t>1. Góc giữa hai đường thẳng</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p:grpSp>
        <p:nvGrpSpPr>
          <p:cNvPr id="9" name="Group 8"/>
          <p:cNvGrpSpPr/>
          <p:nvPr/>
        </p:nvGrpSpPr>
        <p:grpSpPr>
          <a:xfrm>
            <a:off x="505180" y="1041173"/>
            <a:ext cx="8121986" cy="3832974"/>
            <a:chOff x="473376" y="1033222"/>
            <a:chExt cx="8121986" cy="3832974"/>
          </a:xfrm>
        </p:grpSpPr>
        <mc:AlternateContent xmlns:mc="http://schemas.openxmlformats.org/markup-compatibility/2006" xmlns:a14="http://schemas.microsoft.com/office/drawing/2010/main">
          <mc:Choice Requires="a14">
            <p:sp>
              <p:nvSpPr>
                <p:cNvPr id="8" name="Rectangle 7"/>
                <p:cNvSpPr/>
                <p:nvPr/>
              </p:nvSpPr>
              <p:spPr>
                <a:xfrm>
                  <a:off x="473376" y="1033222"/>
                  <a:ext cx="5028928" cy="3728649"/>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nl-NL" sz="2000" b="1" i="0" u="none" strike="noStrike" kern="100" cap="none" spc="0" normalizeH="0" baseline="0" noProof="0">
                      <a:ln>
                        <a:noFill/>
                      </a:ln>
                      <a:solidFill>
                        <a:srgbClr val="C00000"/>
                      </a:solidFill>
                      <a:effectLst/>
                      <a:uLnTx/>
                      <a:uFillTx/>
                      <a:ea typeface="Aptos"/>
                      <a:cs typeface="Times New Roman" panose="02020603050405020304" pitchFamily="18" charset="0"/>
                      <a:sym typeface="Arial"/>
                    </a:rPr>
                    <a:t>HĐ6: </a:t>
                  </a:r>
                  <a:r>
                    <a:rPr lang="vi-VN" sz="2000" kern="100">
                      <a:latin typeface="Arial" panose="020B0604020202020204" pitchFamily="34" charset="0"/>
                      <a:ea typeface="Aptos"/>
                      <a:cs typeface="Times New Roman" panose="02020603050405020304" pitchFamily="18" charset="0"/>
                    </a:rPr>
                    <a:t>Cho hai đường thẳng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kern="100">
                      <a:latin typeface="Arial" panose="020B0604020202020204" pitchFamily="34" charset="0"/>
                      <a:ea typeface="Aptos"/>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oMath>
                  </a14:m>
                  <a:r>
                    <a:rPr lang="vi-VN" sz="2000" kern="100">
                      <a:latin typeface="Arial" panose="020B0604020202020204" pitchFamily="34" charset="0"/>
                      <a:ea typeface="Aptos"/>
                      <a:cs typeface="Times New Roman" panose="02020603050405020304" pitchFamily="18" charset="0"/>
                    </a:rPr>
                    <a:t> trong không gian có</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vectơ chỉ phương lần lượt là </a:t>
                  </a:r>
                  <a14:m>
                    <m:oMath xmlns:m="http://schemas.openxmlformats.org/officeDocument/2006/math">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oMath>
                  </a14:m>
                  <a:r>
                    <a:rPr lang="vi-VN" sz="2000" kern="100">
                      <a:latin typeface="Arial" panose="020B0604020202020204" pitchFamily="34" charset="0"/>
                      <a:ea typeface="Aptos"/>
                      <a:cs typeface="Times New Roman" panose="02020603050405020304" pitchFamily="18" charset="0"/>
                    </a:rPr>
                    <a:t>, </a:t>
                  </a:r>
                  <a14:m>
                    <m:oMath xmlns:m="http://schemas.openxmlformats.org/officeDocument/2006/math">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vi-VN" sz="2000" kern="100">
                      <a:latin typeface="Arial" panose="020B0604020202020204" pitchFamily="34" charset="0"/>
                      <a:ea typeface="Aptos"/>
                      <a:cs typeface="Times New Roman" panose="02020603050405020304" pitchFamily="18" charset="0"/>
                    </a:rPr>
                    <a:t>. Giả sử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kern="100">
                      <a:latin typeface="Arial" panose="020B0604020202020204" pitchFamily="34" charset="0"/>
                      <a:ea typeface="Aptos"/>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là hai</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đường thẳng cùng đi qua điểm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𝐼</m:t>
                      </m:r>
                    </m:oMath>
                  </a14:m>
                  <a:r>
                    <a:rPr lang="vi-VN" sz="2000" kern="100">
                      <a:latin typeface="Arial" panose="020B0604020202020204" pitchFamily="34" charset="0"/>
                      <a:ea typeface="Aptos"/>
                      <a:cs typeface="Times New Roman" panose="02020603050405020304" pitchFamily="18" charset="0"/>
                    </a:rPr>
                    <a:t> và lần lượt song song</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(hoặc trùng) với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kern="100">
                      <a:latin typeface="Arial" panose="020B0604020202020204" pitchFamily="34" charset="0"/>
                      <a:ea typeface="Aptos"/>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(Hình 28).</a:t>
                  </a:r>
                  <a:endParaRPr lang="en-US" sz="2000" kern="100">
                    <a:latin typeface="Arial" panose="020B0604020202020204" pitchFamily="34" charset="0"/>
                    <a:ea typeface="Aptos"/>
                    <a:cs typeface="Times New Roman" panose="02020603050405020304" pitchFamily="18" charset="0"/>
                  </a:endParaRPr>
                </a:p>
                <a:p>
                  <a:pPr lvl="0" algn="just">
                    <a:lnSpc>
                      <a:spcPct val="150000"/>
                    </a:lnSpc>
                    <a:buClr>
                      <a:srgbClr val="C00000"/>
                    </a:buClr>
                  </a:pPr>
                  <a:r>
                    <a:rPr lang="vi-VN" sz="2000" kern="100">
                      <a:latin typeface="Arial" panose="020B0604020202020204" pitchFamily="34" charset="0"/>
                      <a:ea typeface="Aptos"/>
                      <a:cs typeface="Times New Roman" panose="02020603050405020304" pitchFamily="18" charset="0"/>
                    </a:rPr>
                    <a:t>a) Nêu mối liên hệ giữa hai góc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m:rPr>
                          <m:nor/>
                        </m:rPr>
                        <a:rPr lang="vi-VN" sz="2000" kern="100">
                          <a:latin typeface="Arial" panose="020B0604020202020204" pitchFamily="34" charset="0"/>
                          <a:ea typeface="Aptos"/>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vi-VN" sz="2000" i="1" kern="100" smtClean="0">
                          <a:latin typeface="Cambria Math" panose="02040503050406030204" pitchFamily="18" charset="0"/>
                          <a:ea typeface="Aptos"/>
                          <a:cs typeface="Times New Roman" panose="02020603050405020304" pitchFamily="18" charset="0"/>
                        </a:rPr>
                        <m:t>) </m:t>
                      </m:r>
                    </m:oMath>
                  </a14:m>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m:rPr>
                          <m:nor/>
                        </m:rPr>
                        <a:rPr lang="vi-VN" sz="2000" kern="100">
                          <a:latin typeface="Arial" panose="020B0604020202020204" pitchFamily="34" charset="0"/>
                          <a:ea typeface="Aptos"/>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vi-VN" sz="2000" i="1" kern="100" smtClean="0">
                          <a:latin typeface="Cambria Math" panose="02040503050406030204" pitchFamily="18" charset="0"/>
                          <a:ea typeface="Aptos"/>
                          <a:cs typeface="Times New Roman" panose="02020603050405020304" pitchFamily="18" charset="0"/>
                        </a:rPr>
                        <m:t>).</m:t>
                      </m:r>
                    </m:oMath>
                  </a14:m>
                  <a:endParaRPr kumimoji="0" lang="en-US" sz="2000" b="0" i="0" u="none" strike="noStrike" kern="100" cap="none" spc="0" normalizeH="0" baseline="0" noProof="0">
                    <a:ln>
                      <a:noFill/>
                    </a:ln>
                    <a:solidFill>
                      <a:srgbClr val="000000"/>
                    </a:solidFill>
                    <a:effectLst/>
                    <a:uLnTx/>
                    <a:uFillTx/>
                    <a:ea typeface="Aptos"/>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73376" y="1033222"/>
                  <a:ext cx="5028928" cy="3728649"/>
                </a:xfrm>
                <a:prstGeom prst="rect">
                  <a:avLst/>
                </a:prstGeom>
                <a:blipFill>
                  <a:blip r:embed="rId3"/>
                  <a:stretch>
                    <a:fillRect l="-1333" r="-1212" b="-98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5804580" y="1105228"/>
              <a:ext cx="2790782" cy="3760968"/>
            </a:xfrm>
            <a:prstGeom prst="rect">
              <a:avLst/>
            </a:prstGeom>
          </p:spPr>
        </p:pic>
      </p:grpSp>
    </p:spTree>
    <p:extLst>
      <p:ext uri="{BB962C8B-B14F-4D97-AF65-F5344CB8AC3E}">
        <p14:creationId xmlns:p14="http://schemas.microsoft.com/office/powerpoint/2010/main" val="16854816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3" name="Rounded Rectangle 2"/>
          <p:cNvSpPr/>
          <p:nvPr/>
        </p:nvSpPr>
        <p:spPr>
          <a:xfrm>
            <a:off x="2045021" y="389759"/>
            <a:ext cx="5125519" cy="463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D9D9D9">
                  <a:lumMod val="10000"/>
                </a:srgbClr>
              </a:buClr>
              <a:buSzTx/>
              <a:buFont typeface="Arial"/>
              <a:buNone/>
              <a:tabLst/>
              <a:defRPr/>
            </a:pPr>
            <a:r>
              <a:rPr kumimoji="0" lang="vi-VN" sz="2200" b="1"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1. Góc giữa hai đường thẳng</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505180" y="1112732"/>
                <a:ext cx="4718827" cy="3136308"/>
              </a:xfrm>
              <a:prstGeom prst="rect">
                <a:avLst/>
              </a:prstGeom>
            </p:spPr>
            <p:txBody>
              <a:bodyPr wrap="square">
                <a:spAutoFit/>
              </a:bodyPr>
              <a:lstStyle/>
              <a:p>
                <a:pPr lvl="0" algn="just">
                  <a:lnSpc>
                    <a:spcPct val="150000"/>
                  </a:lnSpc>
                  <a:buClr>
                    <a:srgbClr val="C00000"/>
                  </a:buClr>
                </a:pPr>
                <a:r>
                  <a:rPr lang="vi-VN" sz="2000" kern="100">
                    <a:latin typeface="Arial" panose="020B0604020202020204" pitchFamily="34" charset="0"/>
                    <a:ea typeface="Aptos"/>
                    <a:cs typeface="Times New Roman" panose="02020603050405020304" pitchFamily="18" charset="0"/>
                  </a:rPr>
                  <a:t>b) Gọi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m:t>
                    </m:r>
                    <m:r>
                      <a:rPr lang="vi-VN" sz="2000" i="1" kern="100" smtClean="0">
                        <a:latin typeface="Cambria Math" panose="02040503050406030204" pitchFamily="18" charset="0"/>
                        <a:ea typeface="Aptos"/>
                        <a:cs typeface="Times New Roman" panose="02020603050405020304" pitchFamily="18" charset="0"/>
                      </a:rPr>
                      <m:t> </m:t>
                    </m:r>
                  </m:oMath>
                </a14:m>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𝐵</m:t>
                    </m:r>
                  </m:oMath>
                </a14:m>
                <a:r>
                  <a:rPr lang="vi-VN" sz="2000" kern="100">
                    <a:latin typeface="Arial" panose="020B0604020202020204" pitchFamily="34" charset="0"/>
                    <a:ea typeface="Aptos"/>
                    <a:cs typeface="Times New Roman" panose="02020603050405020304" pitchFamily="18" charset="0"/>
                  </a:rPr>
                  <a:t> là các điểm lần lượt thuộc hai đường thẳng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vi-VN" sz="2000" kern="100">
                    <a:latin typeface="Arial" panose="020B0604020202020204" pitchFamily="34" charset="0"/>
                    <a:ea typeface="Aptos"/>
                    <a:cs typeface="Times New Roman" panose="02020603050405020304" pitchFamily="18" charset="0"/>
                  </a:rPr>
                  <a:t> sao cho </a:t>
                </a:r>
                <a14:m>
                  <m:oMath xmlns:m="http://schemas.openxmlformats.org/officeDocument/2006/math">
                    <m:acc>
                      <m:accPr>
                        <m:chr m:val="⃗"/>
                        <m:ctrlPr>
                          <a:rPr lang="vi-VN" sz="2000" i="1" kern="100" smtClean="0">
                            <a:latin typeface="Cambria Math" panose="02040503050406030204" pitchFamily="18" charset="0"/>
                            <a:cs typeface="Times New Roman" panose="02020603050405020304" pitchFamily="18" charset="0"/>
                          </a:rPr>
                        </m:ctrlPr>
                      </m:accPr>
                      <m:e>
                        <m:r>
                          <a:rPr lang="en-US" sz="2000" b="0" i="1" kern="100" smtClean="0">
                            <a:latin typeface="Cambria Math" panose="02040503050406030204" pitchFamily="18" charset="0"/>
                            <a:cs typeface="Times New Roman" panose="02020603050405020304" pitchFamily="18" charset="0"/>
                          </a:rPr>
                          <m:t>𝐼𝐴</m:t>
                        </m:r>
                      </m:e>
                    </m:acc>
                    <m:r>
                      <a:rPr lang="en-US" sz="2000" b="0" i="1" kern="100" smtClean="0">
                        <a:latin typeface="Cambria Math" panose="02040503050406030204" pitchFamily="18" charset="0"/>
                        <a:cs typeface="Times New Roman" panose="020206030504050203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m:rPr>
                        <m:nor/>
                      </m:rPr>
                      <a:rPr lang="vi-VN" sz="2000" kern="100">
                        <a:latin typeface="Arial" panose="020B0604020202020204" pitchFamily="34" charset="0"/>
                        <a:ea typeface="Aptos"/>
                        <a:cs typeface="Times New Roman" panose="02020603050405020304" pitchFamily="18" charset="0"/>
                      </a:rPr>
                      <m:t>,</m:t>
                    </m:r>
                  </m:oMath>
                </a14:m>
                <a:r>
                  <a:rPr lang="vi-VN" sz="2000" kern="100">
                    <a:cs typeface="Times New Roman" panose="02020603050405020304" pitchFamily="18" charset="0"/>
                  </a:rPr>
                  <a:t> </a:t>
                </a:r>
                <a14:m>
                  <m:oMath xmlns:m="http://schemas.openxmlformats.org/officeDocument/2006/math">
                    <m:acc>
                      <m:accPr>
                        <m:chr m:val="⃗"/>
                        <m:ctrlPr>
                          <a:rPr lang="vi-VN" sz="2000" i="1" kern="100">
                            <a:latin typeface="Cambria Math" panose="02040503050406030204" pitchFamily="18" charset="0"/>
                            <a:cs typeface="Times New Roman" panose="02020603050405020304" pitchFamily="18" charset="0"/>
                          </a:rPr>
                        </m:ctrlPr>
                      </m:accPr>
                      <m:e>
                        <m:r>
                          <a:rPr lang="en-US" sz="2000" i="1" kern="100">
                            <a:latin typeface="Cambria Math" panose="02040503050406030204" pitchFamily="18" charset="0"/>
                            <a:cs typeface="Times New Roman" panose="02020603050405020304" pitchFamily="18" charset="0"/>
                          </a:rPr>
                          <m:t>𝐼</m:t>
                        </m:r>
                        <m:r>
                          <a:rPr lang="en-US" sz="2000" b="0" i="1" kern="100" smtClean="0">
                            <a:latin typeface="Cambria Math" panose="02040503050406030204" pitchFamily="18" charset="0"/>
                            <a:cs typeface="Times New Roman" panose="02020603050405020304" pitchFamily="18" charset="0"/>
                          </a:rPr>
                          <m:t>𝐵</m:t>
                        </m:r>
                      </m:e>
                    </m:acc>
                    <m:r>
                      <a:rPr lang="en-US" sz="2000" i="1" kern="100">
                        <a:latin typeface="Cambria Math" panose="02040503050406030204" pitchFamily="18" charset="0"/>
                        <a:cs typeface="Times New Roman" panose="020206030504050203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So sánh:</a:t>
                </a:r>
                <a:endParaRPr lang="en-US" sz="2000" kern="100">
                  <a:latin typeface="Arial" panose="020B0604020202020204" pitchFamily="34" charset="0"/>
                  <a:ea typeface="Aptos"/>
                  <a:cs typeface="Times New Roman" panose="02020603050405020304" pitchFamily="18" charset="0"/>
                </a:endParaRPr>
              </a:p>
              <a:p>
                <a:pPr lvl="0" algn="just">
                  <a:lnSpc>
                    <a:spcPct val="150000"/>
                  </a:lnSpc>
                  <a:buClr>
                    <a:srgbClr val="C00000"/>
                  </a:buClr>
                </a:pPr>
                <a14:m>
                  <m:oMathPara xmlns:m="http://schemas.openxmlformats.org/officeDocument/2006/math">
                    <m:oMathParaPr>
                      <m:jc m:val="centerGroup"/>
                    </m:oMathParaPr>
                    <m:oMath xmlns:m="http://schemas.openxmlformats.org/officeDocument/2006/math">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𝑐𝑜𝑠</m:t>
                      </m:r>
                      <m:d>
                        <m:dPr>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m:rPr>
                              <m:nor/>
                            </m:rPr>
                            <a:rPr lang="en-US" sz="2000" b="0" i="0" smtClean="0">
                              <a:latin typeface="Cambria Math" panose="02040503050406030204" pitchFamily="18" charset="0"/>
                              <a:ea typeface="Calibri" panose="020F0502020204030204" pitchFamily="34" charset="0"/>
                              <a:cs typeface="Times New Roman" panose="02020603050405020304" pitchFamily="18" charset="0"/>
                            </a:rPr>
                            <m:t>,</m:t>
                          </m:r>
                          <m:r>
                            <m:rPr>
                              <m:nor/>
                            </m:rPr>
                            <a:rPr lang="vi-VN" sz="2000" kern="100">
                              <a:latin typeface="Arial" panose="020B0604020202020204" pitchFamily="34" charset="0"/>
                              <a:ea typeface="Aptos"/>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d>
                      <m:r>
                        <a:rPr kumimoji="0" lang="en-US" sz="2000" b="0" i="0"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d>
                        <m:dPr>
                          <m:begChr m:val="|"/>
                          <m:endChr m:val="|"/>
                          <m:ctrlP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lang="en-US" sz="2000" i="1" kern="100">
                              <a:latin typeface="Cambria Math" panose="02040503050406030204" pitchFamily="18" charset="0"/>
                              <a:ea typeface="Aptos"/>
                              <a:cs typeface="Times New Roman" panose="02020603050405020304" pitchFamily="18" charset="0"/>
                            </a:rPr>
                            <m:t>𝑐𝑜𝑠</m:t>
                          </m:r>
                          <m:d>
                            <m:dPr>
                              <m:ctrlPr>
                                <a:rPr lang="en-US" sz="2000" i="1" kern="100">
                                  <a:latin typeface="Cambria Math" panose="02040503050406030204" pitchFamily="18" charset="0"/>
                                  <a:cs typeface="Times New Roman" panose="02020603050405020304" pitchFamily="18" charset="0"/>
                                </a:rPr>
                              </m:ctrlPr>
                            </m:dPr>
                            <m:e>
                              <m:acc>
                                <m:accPr>
                                  <m:chr m:val="⃗"/>
                                  <m:ctrlPr>
                                    <a:rPr lang="vi-VN" sz="2000" i="1" kern="100">
                                      <a:latin typeface="Cambria Math" panose="02040503050406030204" pitchFamily="18" charset="0"/>
                                      <a:cs typeface="Times New Roman" panose="02020603050405020304" pitchFamily="18" charset="0"/>
                                    </a:rPr>
                                  </m:ctrlPr>
                                </m:accPr>
                                <m:e>
                                  <m:r>
                                    <a:rPr lang="en-US" sz="2000" i="1" kern="100">
                                      <a:latin typeface="Cambria Math" panose="02040503050406030204" pitchFamily="18" charset="0"/>
                                      <a:cs typeface="Times New Roman" panose="02020603050405020304" pitchFamily="18" charset="0"/>
                                    </a:rPr>
                                    <m:t>𝐼𝐴</m:t>
                                  </m:r>
                                </m:e>
                              </m:acc>
                              <m:r>
                                <m:rPr>
                                  <m:nor/>
                                </m:rPr>
                                <a:rPr lang="en-US" sz="20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000" i="1" kern="100">
                                      <a:latin typeface="Cambria Math" panose="02040503050406030204" pitchFamily="18" charset="0"/>
                                      <a:cs typeface="Times New Roman" panose="02020603050405020304" pitchFamily="18" charset="0"/>
                                    </a:rPr>
                                  </m:ctrlPr>
                                </m:accPr>
                                <m:e>
                                  <m:r>
                                    <a:rPr lang="en-US" sz="2000" i="1" kern="100">
                                      <a:latin typeface="Cambria Math" panose="02040503050406030204" pitchFamily="18" charset="0"/>
                                      <a:cs typeface="Times New Roman" panose="02020603050405020304" pitchFamily="18" charset="0"/>
                                    </a:rPr>
                                    <m:t>𝐼</m:t>
                                  </m:r>
                                  <m:r>
                                    <a:rPr lang="en-US" sz="2000" b="0" i="1" kern="100" smtClean="0">
                                      <a:latin typeface="Cambria Math" panose="02040503050406030204" pitchFamily="18" charset="0"/>
                                      <a:cs typeface="Times New Roman" panose="02020603050405020304" pitchFamily="18" charset="0"/>
                                    </a:rPr>
                                    <m:t>𝐵</m:t>
                                  </m:r>
                                </m:e>
                              </m:acc>
                            </m:e>
                          </m:d>
                        </m:e>
                      </m:d>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d>
                        <m:dPr>
                          <m:begChr m:val="|"/>
                          <m:endChr m:val="|"/>
                          <m:ctrlPr>
                            <a:rPr lang="en-US" sz="2000" i="1" kern="100">
                              <a:latin typeface="Cambria Math" panose="02040503050406030204" pitchFamily="18" charset="0"/>
                              <a:cs typeface="Times New Roman" panose="02020603050405020304" pitchFamily="18" charset="0"/>
                            </a:rPr>
                          </m:ctrlPr>
                        </m:dPr>
                        <m:e>
                          <m:r>
                            <a:rPr lang="en-US" sz="2000" i="1" kern="100">
                              <a:latin typeface="Cambria Math" panose="02040503050406030204" pitchFamily="18" charset="0"/>
                              <a:ea typeface="Aptos"/>
                              <a:cs typeface="Times New Roman" panose="02020603050405020304" pitchFamily="18" charset="0"/>
                            </a:rPr>
                            <m:t>𝑐𝑜𝑠</m:t>
                          </m:r>
                          <m:d>
                            <m:dPr>
                              <m:ctrlPr>
                                <a:rPr lang="en-US" sz="2000" i="1" kern="100">
                                  <a:latin typeface="Cambria Math" panose="02040503050406030204" pitchFamily="18" charset="0"/>
                                  <a:cs typeface="Times New Roman" panose="02020603050405020304" pitchFamily="18" charset="0"/>
                                </a:rPr>
                              </m:ctrlPr>
                            </m:dPr>
                            <m:e>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m:rPr>
                                  <m:nor/>
                                </m:rPr>
                                <a:rPr lang="vi-VN" sz="2000" kern="100">
                                  <a:latin typeface="Arial" panose="020B0604020202020204" pitchFamily="34" charset="0"/>
                                  <a:ea typeface="Aptos"/>
                                  <a:cs typeface="Times New Roman" panose="020206030504050203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e>
                          </m:d>
                        </m:e>
                      </m:d>
                      <m:r>
                        <a:rPr lang="en-US" sz="2000" b="0" i="1" kern="100" smtClean="0">
                          <a:latin typeface="Cambria Math" panose="02040503050406030204" pitchFamily="18" charset="0"/>
                          <a:cs typeface="Times New Roman" panose="02020603050405020304" pitchFamily="18" charset="0"/>
                        </a:rPr>
                        <m:t>.</m:t>
                      </m:r>
                    </m:oMath>
                  </m:oMathPara>
                </a14:m>
                <a:endParaRPr kumimoji="0" lang="en-US" sz="2000" b="0" i="0" u="none" strike="noStrike" kern="100" cap="none" spc="0" normalizeH="0" baseline="0" noProof="0">
                  <a:ln>
                    <a:noFill/>
                  </a:ln>
                  <a:solidFill>
                    <a:srgbClr val="000000"/>
                  </a:solidFill>
                  <a:effectLst/>
                  <a:uLnTx/>
                  <a:uFillTx/>
                  <a:ea typeface="Aptos"/>
                  <a:cs typeface="Times New Roman" panose="02020603050405020304" pitchFamily="18" charset="0"/>
                  <a:sym typeface="Arial"/>
                </a:endParaRPr>
              </a:p>
              <a:p>
                <a:pPr lvl="0" algn="just">
                  <a:lnSpc>
                    <a:spcPct val="150000"/>
                  </a:lnSpc>
                  <a:buClr>
                    <a:srgbClr val="C00000"/>
                  </a:buClr>
                </a:pPr>
                <a14:m>
                  <m:oMathPara xmlns:m="http://schemas.openxmlformats.org/officeDocument/2006/math">
                    <m:oMathParaPr>
                      <m:jc m:val="left"/>
                    </m:oMathParaPr>
                    <m:oMath xmlns:m="http://schemas.openxmlformats.org/officeDocument/2006/math">
                      <m:r>
                        <m:rPr>
                          <m:nor/>
                        </m:rPr>
                        <a:rPr lang="en-US" sz="2000" kern="100">
                          <a:ea typeface="Aptos"/>
                          <a:cs typeface="Times New Roman" panose="02020603050405020304" pitchFamily="18" charset="0"/>
                        </a:rPr>
                        <m:t>c</m:t>
                      </m:r>
                      <m:r>
                        <m:rPr>
                          <m:nor/>
                        </m:rPr>
                        <a:rPr lang="en-US" sz="2000" kern="100">
                          <a:ea typeface="Aptos"/>
                          <a:cs typeface="Times New Roman" panose="02020603050405020304" pitchFamily="18" charset="0"/>
                        </a:rPr>
                        <m:t>) </m:t>
                      </m:r>
                      <m:r>
                        <m:rPr>
                          <m:nor/>
                        </m:rPr>
                        <a:rPr lang="en-US" sz="2000" kern="100">
                          <a:ea typeface="Aptos"/>
                          <a:cs typeface="Times New Roman" panose="02020603050405020304" pitchFamily="18" charset="0"/>
                        </a:rPr>
                        <m:t>So</m:t>
                      </m:r>
                      <m:r>
                        <m:rPr>
                          <m:nor/>
                        </m:rPr>
                        <a:rPr lang="en-US" sz="2000" kern="100">
                          <a:ea typeface="Aptos"/>
                          <a:cs typeface="Times New Roman" panose="02020603050405020304" pitchFamily="18" charset="0"/>
                        </a:rPr>
                        <m:t> </m:t>
                      </m:r>
                      <m:r>
                        <m:rPr>
                          <m:nor/>
                        </m:rPr>
                        <a:rPr lang="en-US" sz="2000" kern="100">
                          <a:ea typeface="Aptos"/>
                          <a:cs typeface="Times New Roman" panose="02020603050405020304" pitchFamily="18" charset="0"/>
                        </a:rPr>
                        <m:t>s</m:t>
                      </m:r>
                      <m:r>
                        <m:rPr>
                          <m:nor/>
                        </m:rPr>
                        <a:rPr lang="en-US" sz="2000" kern="100">
                          <a:ea typeface="Aptos"/>
                          <a:cs typeface="Times New Roman" panose="02020603050405020304" pitchFamily="18" charset="0"/>
                        </a:rPr>
                        <m:t>á</m:t>
                      </m:r>
                      <m:r>
                        <m:rPr>
                          <m:nor/>
                        </m:rPr>
                        <a:rPr lang="en-US" sz="2000" kern="100">
                          <a:ea typeface="Aptos"/>
                          <a:cs typeface="Times New Roman" panose="02020603050405020304" pitchFamily="18" charset="0"/>
                        </a:rPr>
                        <m:t>nh</m:t>
                      </m:r>
                      <m:r>
                        <m:rPr>
                          <m:nor/>
                        </m:rPr>
                        <a:rPr lang="en-US" sz="2000" kern="100">
                          <a:ea typeface="Aptos"/>
                          <a:cs typeface="Times New Roman" panose="02020603050405020304" pitchFamily="18" charset="0"/>
                        </a:rPr>
                        <m:t> </m:t>
                      </m:r>
                      <m:r>
                        <a:rPr lang="en-US" sz="2000" i="1" kern="100">
                          <a:latin typeface="Cambria Math" panose="02040503050406030204" pitchFamily="18" charset="0"/>
                          <a:ea typeface="Aptos"/>
                          <a:cs typeface="Times New Roman" panose="02020603050405020304" pitchFamily="18" charset="0"/>
                        </a:rPr>
                        <m:t>𝑐𝑜𝑠</m:t>
                      </m:r>
                      <m:d>
                        <m:dPr>
                          <m:ctrlPr>
                            <a:rPr lang="en-US" sz="2000" i="1" kern="100">
                              <a:latin typeface="Cambria Math" panose="02040503050406030204" pitchFamily="18" charset="0"/>
                              <a:cs typeface="Times New Roman" panose="02020603050405020304" pitchFamily="18" charset="0"/>
                            </a:rPr>
                          </m:ctrlPr>
                        </m:d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m:rPr>
                              <m:nor/>
                            </m:rPr>
                            <a:rPr lang="vi-VN" sz="2000" kern="100">
                              <a:latin typeface="Arial" panose="020B0604020202020204" pitchFamily="34" charset="0"/>
                              <a:ea typeface="Aptos"/>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d>
                      <m:r>
                        <m:rPr>
                          <m:nor/>
                        </m:rPr>
                        <a:rPr lang="en-US" sz="2000" kern="100">
                          <a:ea typeface="Aptos"/>
                          <a:cs typeface="Times New Roman" panose="02020603050405020304" pitchFamily="18" charset="0"/>
                        </a:rPr>
                        <m:t> </m:t>
                      </m:r>
                      <m:r>
                        <m:rPr>
                          <m:nor/>
                        </m:rPr>
                        <a:rPr lang="en-US" sz="2000" kern="100">
                          <a:ea typeface="Aptos"/>
                          <a:cs typeface="Times New Roman" panose="02020603050405020304" pitchFamily="18" charset="0"/>
                        </a:rPr>
                        <m:t>v</m:t>
                      </m:r>
                      <m:r>
                        <m:rPr>
                          <m:nor/>
                        </m:rPr>
                        <a:rPr lang="en-US" sz="2000" kern="100">
                          <a:ea typeface="Aptos"/>
                          <a:cs typeface="Times New Roman" panose="02020603050405020304" pitchFamily="18" charset="0"/>
                        </a:rPr>
                        <m:t>à</m:t>
                      </m:r>
                      <m:r>
                        <a:rPr lang="en-US" sz="2000" b="0" i="1" kern="100" smtClean="0">
                          <a:latin typeface="Cambria Math" panose="02040503050406030204" pitchFamily="18" charset="0"/>
                          <a:ea typeface="Aptos"/>
                          <a:cs typeface="Times New Roman" panose="02020603050405020304" pitchFamily="18" charset="0"/>
                        </a:rPr>
                        <m:t> </m:t>
                      </m:r>
                      <m:f>
                        <m:fPr>
                          <m:ctrlP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d>
                            <m:dPr>
                              <m:begChr m:val="|"/>
                              <m:endChr m:val="|"/>
                              <m:ctrlP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r>
                                <m:rPr>
                                  <m:nor/>
                                </m:rPr>
                                <a:rPr lang="en-US" sz="2000" i="0" kern="100" smtClean="0">
                                  <a:latin typeface="Arial" panose="020B0604020202020204" pitchFamily="34" charset="0"/>
                                  <a:ea typeface="Aptos"/>
                                  <a:cs typeface="Times New Roman" panose="02020603050405020304" pitchFamily="18" charset="0"/>
                                </a:rPr>
                                <m:t>.</m:t>
                              </m:r>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acc>
                            </m:e>
                          </m:d>
                        </m:num>
                        <m:den>
                          <m:d>
                            <m:dPr>
                              <m:begChr m:val="|"/>
                              <m:endChr m:val="|"/>
                              <m:ctrlP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e>
                              </m:acc>
                            </m:e>
                          </m:d>
                          <m: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d>
                            <m:dPr>
                              <m:begChr m:val="|"/>
                              <m:endChr m:val="|"/>
                              <m:ctrlP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acc>
                                <m:accPr>
                                  <m:chr m:val="⃗"/>
                                  <m:ctrlPr>
                                    <a:rPr lang="vi-VN" sz="2000" i="1">
                                      <a:latin typeface="Cambria Math" panose="020405030504060302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2</m:t>
                                      </m:r>
                                    </m:sub>
                                  </m:sSub>
                                </m:e>
                              </m:acc>
                            </m:e>
                          </m:d>
                        </m:den>
                      </m:f>
                      <m:r>
                        <a:rPr kumimoji="0" lang="en-US" sz="2000" b="0" i="1" u="none" strike="noStrike" kern="10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oMath>
                  </m:oMathPara>
                </a14:m>
                <a:endParaRPr kumimoji="0" lang="en-US" sz="2000" b="0" i="0" u="none" strike="noStrike" kern="100" cap="none" spc="0" normalizeH="0" baseline="0" noProof="0">
                  <a:ln>
                    <a:noFill/>
                  </a:ln>
                  <a:solidFill>
                    <a:srgbClr val="000000"/>
                  </a:solidFill>
                  <a:effectLst/>
                  <a:uLnTx/>
                  <a:uFillTx/>
                  <a:ea typeface="Aptos"/>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05180" y="1112732"/>
                <a:ext cx="4718827" cy="3136308"/>
              </a:xfrm>
              <a:prstGeom prst="rect">
                <a:avLst/>
              </a:prstGeom>
              <a:blipFill>
                <a:blip r:embed="rId3"/>
                <a:stretch>
                  <a:fillRect l="-1421" r="-129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5836384" y="1105228"/>
            <a:ext cx="2790782" cy="3760968"/>
          </a:xfrm>
          <a:prstGeom prst="rect">
            <a:avLst/>
          </a:prstGeom>
        </p:spPr>
      </p:pic>
      <p:pic>
        <p:nvPicPr>
          <p:cNvPr id="10" name="Picture 9"/>
          <p:cNvPicPr>
            <a:picLocks noChangeAspect="1"/>
          </p:cNvPicPr>
          <p:nvPr/>
        </p:nvPicPr>
        <p:blipFill>
          <a:blip r:embed="rId5"/>
          <a:stretch>
            <a:fillRect/>
          </a:stretch>
        </p:blipFill>
        <p:spPr>
          <a:xfrm>
            <a:off x="5047386" y="4211533"/>
            <a:ext cx="425240" cy="689993"/>
          </a:xfrm>
          <a:prstGeom prst="rect">
            <a:avLst/>
          </a:prstGeom>
        </p:spPr>
      </p:pic>
    </p:spTree>
    <p:extLst>
      <p:ext uri="{BB962C8B-B14F-4D97-AF65-F5344CB8AC3E}">
        <p14:creationId xmlns:p14="http://schemas.microsoft.com/office/powerpoint/2010/main" val="14593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5" name="Rectangle 4"/>
          <p:cNvSpPr/>
          <p:nvPr/>
        </p:nvSpPr>
        <p:spPr>
          <a:xfrm>
            <a:off x="4099145" y="257484"/>
            <a:ext cx="92185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69126" y="665545"/>
                <a:ext cx="8181893" cy="4262770"/>
              </a:xfrm>
              <a:prstGeom prst="rect">
                <a:avLst/>
              </a:prstGeom>
            </p:spPr>
            <p:txBody>
              <a:bodyPr wrap="square">
                <a:spAutoFit/>
              </a:bodyPr>
              <a:lstStyle/>
              <a:p>
                <a:pPr algn="just">
                  <a:lnSpc>
                    <a:spcPct val="130000"/>
                  </a:lnSpc>
                </a:pPr>
                <a:r>
                  <a:rPr lang="en-US" sz="1900">
                    <a:latin typeface="+mn-lt"/>
                    <a:ea typeface="Calibri" panose="020F0502020204030204" pitchFamily="34" charset="0"/>
                    <a:cs typeface="Times New Roman" panose="02020603050405020304" pitchFamily="18" charset="0"/>
                  </a:rPr>
                  <a:t>a) Ta có: </a:t>
                </a:r>
                <a14:m>
                  <m:oMath xmlns:m="http://schemas.openxmlformats.org/officeDocument/2006/math">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900">
                    <a:effectLst/>
                    <a:latin typeface="+mn-lt"/>
                    <a:ea typeface="Malgun Gothic" panose="020B0503020000020004" pitchFamily="34" charset="-127"/>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en-US" sz="1900">
                          <a:ea typeface="Malgun Gothic" panose="020B0503020000020004" pitchFamily="34" charset="-127"/>
                          <a:cs typeface="Times New Roman" panose="02020603050405020304" pitchFamily="18" charset="0"/>
                        </a:rPr>
                        <m:t>b</m:t>
                      </m:r>
                      <m:r>
                        <m:rPr>
                          <m:nor/>
                        </m:rPr>
                        <a:rPr lang="en-US" sz="1900">
                          <a:ea typeface="Malgun Gothic" panose="020B0503020000020004" pitchFamily="34" charset="-127"/>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Ta</m:t>
                      </m:r>
                      <m:r>
                        <m:rPr>
                          <m:nor/>
                        </m:rPr>
                        <a:rPr lang="en-US" sz="1900">
                          <a:ea typeface="Malgun Gothic" panose="020B0503020000020004" pitchFamily="34" charset="-127"/>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c</m:t>
                      </m:r>
                      <m:r>
                        <m:rPr>
                          <m:nor/>
                        </m:rPr>
                        <a:rPr lang="en-US" sz="1900">
                          <a:ea typeface="Malgun Gothic" panose="020B0503020000020004" pitchFamily="34" charset="-127"/>
                          <a:cs typeface="Times New Roman" panose="02020603050405020304" pitchFamily="18" charset="0"/>
                        </a:rPr>
                        <m:t>ó:</m:t>
                      </m:r>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𝐼𝐴</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𝐼𝐵</m:t>
                                          </m:r>
                                        </m:e>
                                      </m:acc>
                                    </m:e>
                                  </m:d>
                                </m:e>
                              </m:fun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𝐼𝐴</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𝐼𝐵</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𝐼𝐴</m:t>
                                      </m:r>
                                    </m:e>
                                  </m:ac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𝐼𝐵</m:t>
                                      </m:r>
                                    </m:e>
                                  </m:acc>
                                </m:e>
                              </m:d>
                            </m:den>
                          </m:f>
                        </m:e>
                      </m:func>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effectLst/>
                    <a:latin typeface="+mn-lt"/>
                    <a:ea typeface="Malgun Gothic" panose="020B0503020000020004" pitchFamily="34" charset="-127"/>
                    <a:cs typeface="Times New Roman" panose="02020603050405020304" pitchFamily="18" charset="0"/>
                  </a:rPr>
                  <a:t>Mà </a:t>
                </a:r>
                <a14:m>
                  <m:oMath xmlns:m="http://schemas.openxmlformats.org/officeDocument/2006/math">
                    <m:acc>
                      <m:accPr>
                        <m: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𝐼𝐴</m:t>
                        </m:r>
                      </m:e>
                    </m:acc>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𝐼𝐵</m:t>
                        </m:r>
                      </m:e>
                    </m:acc>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oMath>
                </a14:m>
                <a:r>
                  <a:rPr lang="en-US" sz="1900">
                    <a:effectLst/>
                    <a:latin typeface="+mn-lt"/>
                    <a:ea typeface="Malgun Gothic" panose="020B0503020000020004" pitchFamily="34" charset="-127"/>
                    <a:cs typeface="Times New Roman" panose="02020603050405020304" pitchFamily="18" charset="0"/>
                  </a:rPr>
                  <a:t> nên</a:t>
                </a:r>
                <a:endParaRPr lang="en-US" sz="19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𝐼𝐴</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𝐼𝐵</m:t>
                                          </m:r>
                                        </m:e>
                                      </m:acc>
                                    </m:e>
                                  </m:d>
                                </m:e>
                              </m:fun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acc>
                                </m:e>
                              </m:d>
                            </m:den>
                          </m:f>
                          <m:r>
                            <a:rPr lang="en-US" sz="19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d>
                            </m:e>
                          </m:fun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effectLst/>
                    <a:latin typeface="+mn-lt"/>
                    <a:ea typeface="Calibri" panose="020F0502020204030204" pitchFamily="34" charset="0"/>
                    <a:cs typeface="Times New Roman" panose="02020603050405020304" pitchFamily="18" charset="0"/>
                  </a:rPr>
                  <a:t>Vậy </a:t>
                </a:r>
                <a14:m>
                  <m:oMath xmlns:m="http://schemas.openxmlformats.org/officeDocument/2006/math">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bSup>
                          </m:e>
                        </m:d>
                      </m:e>
                    </m:fun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𝐼𝐴</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𝐼𝐵</m:t>
                                    </m:r>
                                  </m:e>
                                </m:acc>
                              </m:e>
                            </m:d>
                          </m:e>
                        </m:fun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d>
                      </m:e>
                    </m:func>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a:effectLst/>
                    <a:latin typeface="+mn-lt"/>
                    <a:ea typeface="Malgun Gothic" panose="020B0503020000020004" pitchFamily="34" charset="-127"/>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900">
                          <a:ea typeface="Calibri" panose="020F0502020204030204" pitchFamily="34" charset="0"/>
                          <a:cs typeface="Times New Roman" panose="02020603050405020304" pitchFamily="18" charset="0"/>
                        </a:rPr>
                        <m:t>c</m:t>
                      </m:r>
                      <m:r>
                        <m:rPr>
                          <m:nor/>
                        </m:rPr>
                        <a:rPr lang="en-US" sz="1900">
                          <a:ea typeface="Calibri" panose="020F0502020204030204" pitchFamily="34" charset="0"/>
                          <a:cs typeface="Times New Roman" panose="02020603050405020304" pitchFamily="18" charset="0"/>
                        </a:rPr>
                        <m:t>) </m:t>
                      </m:r>
                      <m:r>
                        <m:rPr>
                          <m:nor/>
                        </m:rPr>
                        <a:rPr lang="en-US" sz="1900">
                          <a:ea typeface="Calibri" panose="020F0502020204030204" pitchFamily="34" charset="0"/>
                          <a:cs typeface="Times New Roman" panose="02020603050405020304" pitchFamily="18" charset="0"/>
                        </a:rPr>
                        <m:t>Ta</m:t>
                      </m:r>
                      <m:r>
                        <m:rPr>
                          <m:nor/>
                        </m:rPr>
                        <a:rPr lang="en-US" sz="1900">
                          <a:ea typeface="Calibri" panose="020F0502020204030204" pitchFamily="34" charset="0"/>
                          <a:cs typeface="Times New Roman" panose="02020603050405020304" pitchFamily="18" charset="0"/>
                        </a:rPr>
                        <m:t> </m:t>
                      </m:r>
                      <m:r>
                        <m:rPr>
                          <m:nor/>
                        </m:rPr>
                        <a:rPr lang="en-US" sz="1900">
                          <a:ea typeface="Calibri" panose="020F0502020204030204" pitchFamily="34" charset="0"/>
                          <a:cs typeface="Times New Roman" panose="02020603050405020304" pitchFamily="18" charset="0"/>
                        </a:rPr>
                        <m:t>c</m:t>
                      </m:r>
                      <m:r>
                        <m:rPr>
                          <m:nor/>
                        </m:rPr>
                        <a:rPr lang="en-US" sz="1900">
                          <a:ea typeface="Calibri" panose="020F0502020204030204" pitchFamily="34" charset="0"/>
                          <a:cs typeface="Times New Roman" panose="02020603050405020304" pitchFamily="18" charset="0"/>
                        </a:rPr>
                        <m:t>ó:</m:t>
                      </m:r>
                      <m:r>
                        <a:rPr lang="en-US" sz="1900" b="0" i="1" smtClean="0">
                          <a:latin typeface="Cambria Math" panose="02040503050406030204" pitchFamily="18" charset="0"/>
                          <a:ea typeface="Calibri" panose="020F0502020204030204" pitchFamily="34" charset="0"/>
                          <a:cs typeface="Times New Roman" panose="02020603050405020304" pitchFamily="18" charset="0"/>
                        </a:rPr>
                        <m:t> </m:t>
                      </m:r>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900"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func>
                            <m:func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9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d>
                            </m:e>
                          </m:func>
                        </m:e>
                      </m:d>
                      <m:r>
                        <a:rPr lang="en-US" sz="19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900" i="1">
                                          <a:effectLst/>
                                          <a:latin typeface="Cambria Math" panose="02040503050406030204" pitchFamily="18" charset="0"/>
                                          <a:ea typeface="Calibri" panose="020F0502020204030204" pitchFamily="34" charset="0"/>
                                          <a:cs typeface="Times New Roman" panose="02020603050405020304" pitchFamily="18" charset="0"/>
                                        </a:rPr>
                                        <m:t>2</m:t>
                                      </m:r>
                                    </m:sub>
                                  </m:sSub>
                                </m:e>
                              </m:acc>
                            </m:e>
                          </m:d>
                        </m:den>
                      </m:f>
                    </m:oMath>
                  </m:oMathPara>
                </a14:m>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9126" y="665545"/>
                <a:ext cx="8181893" cy="4262770"/>
              </a:xfrm>
              <a:prstGeom prst="rect">
                <a:avLst/>
              </a:prstGeom>
              <a:blipFill>
                <a:blip r:embed="rId3"/>
                <a:stretch>
                  <a:fillRect l="-745"/>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8225779" y="4160304"/>
            <a:ext cx="425240" cy="689993"/>
          </a:xfrm>
          <a:prstGeom prst="rect">
            <a:avLst/>
          </a:prstGeom>
        </p:spPr>
      </p:pic>
      <p:pic>
        <p:nvPicPr>
          <p:cNvPr id="8" name="Picture 7"/>
          <p:cNvPicPr>
            <a:picLocks noChangeAspect="1"/>
          </p:cNvPicPr>
          <p:nvPr/>
        </p:nvPicPr>
        <p:blipFill>
          <a:blip r:embed="rId5"/>
          <a:stretch>
            <a:fillRect/>
          </a:stretch>
        </p:blipFill>
        <p:spPr>
          <a:xfrm>
            <a:off x="7100766" y="331590"/>
            <a:ext cx="1685426" cy="333955"/>
          </a:xfrm>
          <a:prstGeom prst="rect">
            <a:avLst/>
          </a:prstGeom>
        </p:spPr>
      </p:pic>
    </p:spTree>
    <p:extLst>
      <p:ext uri="{BB962C8B-B14F-4D97-AF65-F5344CB8AC3E}">
        <p14:creationId xmlns:p14="http://schemas.microsoft.com/office/powerpoint/2010/main" val="18243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3497648" y="345131"/>
            <a:ext cx="2129109"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518191" y="1033967"/>
                <a:ext cx="8088025" cy="2827121"/>
              </a:xfrm>
              <a:prstGeom prst="rect">
                <a:avLst/>
              </a:prstGeom>
            </p:spPr>
            <p:txBody>
              <a:bodyPr wrap="square">
                <a:spAutoFit/>
              </a:bodyPr>
              <a:lstStyle/>
              <a:p>
                <a:pPr algn="just">
                  <a:lnSpc>
                    <a:spcPct val="160000"/>
                  </a:lnSpc>
                </a:pPr>
                <a:r>
                  <a:rPr lang="en-US" sz="2000">
                    <a:latin typeface="+mn-lt"/>
                    <a:ea typeface="Calibri" panose="020F0502020204030204" pitchFamily="34" charset="0"/>
                    <a:cs typeface="Times New Roman" panose="02020603050405020304" pitchFamily="18" charset="0"/>
                  </a:rPr>
                  <a:t>Trong không gian với hệ tọa độ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a:effectLst/>
                    <a:latin typeface="+mn-lt"/>
                    <a:ea typeface="Malgun Gothic" panose="020B0503020000020004" pitchFamily="34" charset="-127"/>
                    <a:cs typeface="Times New Roman" panose="02020603050405020304" pitchFamily="18" charset="0"/>
                  </a:rPr>
                  <a:t>, cho hai đường thẳng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2000">
                    <a:effectLst/>
                    <a:latin typeface="+mn-lt"/>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effectLst/>
                    <a:latin typeface="+mn-lt"/>
                    <a:ea typeface="Malgun Gothic" panose="020B0503020000020004" pitchFamily="34" charset="-127"/>
                    <a:cs typeface="Times New Roman" panose="02020603050405020304" pitchFamily="18" charset="0"/>
                  </a:rPr>
                  <a:t> có vectơ chỉ phương lần lượt là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Khi đó, ta có:</a:t>
                </a:r>
                <a:endParaRPr lang="en-US" sz="20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cos</m:t>
                          </m:r>
                        </m:fNa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num>
                        <m:den>
                          <m:rad>
                            <m:radPr>
                              <m:degHide m:val="on"/>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e>
                          </m:ra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e>
                          </m:rad>
                        </m:den>
                      </m:f>
                    </m:oMath>
                  </m:oMathPara>
                </a14:m>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8191" y="1033967"/>
                <a:ext cx="8088025" cy="2827121"/>
              </a:xfrm>
              <a:prstGeom prst="rect">
                <a:avLst/>
              </a:prstGeom>
              <a:blipFill>
                <a:blip r:embed="rId3"/>
                <a:stretch>
                  <a:fillRect l="-754" r="-829"/>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rot="18863201">
            <a:off x="8078108" y="4259542"/>
            <a:ext cx="897199" cy="84938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870027" y="4199584"/>
                <a:ext cx="5384349" cy="553998"/>
              </a:xfrm>
              <a:prstGeom prst="rect">
                <a:avLst/>
              </a:prstGeom>
              <a:solidFill>
                <a:schemeClr val="accent3">
                  <a:lumMod val="10000"/>
                  <a:lumOff val="90000"/>
                </a:schemeClr>
              </a:solidFill>
              <a:ln>
                <a:solidFill>
                  <a:schemeClr val="accent3">
                    <a:lumMod val="25000"/>
                    <a:lumOff val="75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pPr>
                <a:r>
                  <a:rPr lang="en-US" sz="2000" b="1" i="1">
                    <a:solidFill>
                      <a:schemeClr val="bg2">
                        <a:lumMod val="10000"/>
                      </a:schemeClr>
                    </a:solidFill>
                    <a:ea typeface="Malgun Gothic" panose="020B0503020000020004" pitchFamily="34" charset="-127"/>
                    <a:cs typeface="Times New Roman" panose="02020603050405020304" pitchFamily="18" charset="0"/>
                  </a:rPr>
                  <a:t>Nhận xét:</a:t>
                </a:r>
                <a:r>
                  <a:rPr lang="en-US" sz="2000" b="1">
                    <a:solidFill>
                      <a:schemeClr val="bg2">
                        <a:lumMod val="10000"/>
                      </a:schemeClr>
                    </a:solidFill>
                    <a:ea typeface="Malgun Gothic" panose="020B0503020000020004" pitchFamily="34" charset="-127"/>
                    <a:cs typeface="Times New Roman" panose="02020603050405020304" pitchFamily="18" charset="0"/>
                  </a:rPr>
                  <a:t> </a:t>
                </a:r>
                <a14:m>
                  <m:oMath xmlns:m="http://schemas.openxmlformats.org/officeDocument/2006/math">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solidFill>
                          <a:schemeClr val="bg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2000">
                    <a:solidFill>
                      <a:schemeClr val="bg2">
                        <a:lumMod val="10000"/>
                      </a:schemeClr>
                    </a:solidFill>
                    <a:ea typeface="Malgun Gothic" panose="020B0503020000020004" pitchFamily="34" charset="-127"/>
                    <a:cs typeface="Times New Roman" panose="02020603050405020304" pitchFamily="18" charset="0"/>
                  </a:rPr>
                  <a:t>.</a:t>
                </a:r>
                <a:endParaRPr lang="en-US" sz="2000">
                  <a:solidFill>
                    <a:schemeClr val="bg2">
                      <a:lumMod val="10000"/>
                    </a:schemeClr>
                  </a:solidFill>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70027" y="4199584"/>
                <a:ext cx="5384349" cy="553998"/>
              </a:xfrm>
              <a:prstGeom prst="rect">
                <a:avLst/>
              </a:prstGeom>
              <a:blipFill>
                <a:blip r:embed="rId5"/>
                <a:stretch>
                  <a:fillRect/>
                </a:stretch>
              </a:blipFill>
              <a:ln>
                <a:solidFill>
                  <a:schemeClr val="accent3">
                    <a:lumMod val="25000"/>
                    <a:lumOff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9325720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88235" y="93542"/>
                <a:ext cx="8569518" cy="530915"/>
              </a:xfrm>
              <a:prstGeom prst="rect">
                <a:avLst/>
              </a:prstGeom>
            </p:spPr>
            <p:txBody>
              <a:bodyPr wrap="square">
                <a:spAutoFit/>
              </a:bodyPr>
              <a:lstStyle/>
              <a:p>
                <a:pPr lvl="0" algn="just">
                  <a:lnSpc>
                    <a:spcPct val="150000"/>
                  </a:lnSpc>
                </a:pPr>
                <a:r>
                  <a:rPr kumimoji="0" lang="vi-VN" sz="1900" b="1" i="0" u="none" strike="noStrike" kern="0" cap="none" spc="0" normalizeH="0" baseline="0" noProof="0">
                    <a:ln>
                      <a:noFill/>
                    </a:ln>
                    <a:solidFill>
                      <a:srgbClr val="C00000"/>
                    </a:solidFill>
                    <a:effectLst/>
                    <a:uLnTx/>
                    <a:uFillTx/>
                    <a:sym typeface="Arial"/>
                  </a:rPr>
                  <a:t>Ví dụ </a:t>
                </a:r>
                <a:r>
                  <a:rPr kumimoji="0" lang="en-US" sz="1900" b="1" i="0" u="none" strike="noStrike" kern="0" cap="none" spc="0" normalizeH="0" baseline="0" noProof="0">
                    <a:ln>
                      <a:noFill/>
                    </a:ln>
                    <a:solidFill>
                      <a:srgbClr val="C00000"/>
                    </a:solidFill>
                    <a:effectLst/>
                    <a:uLnTx/>
                    <a:uFillTx/>
                    <a:sym typeface="Arial"/>
                  </a:rPr>
                  <a:t>6</a:t>
                </a:r>
                <a:r>
                  <a:rPr kumimoji="0" lang="vi-VN" sz="1900" b="1" i="0" u="none" strike="noStrike" kern="0" cap="none" spc="0" normalizeH="0" baseline="0" noProof="0">
                    <a:ln>
                      <a:noFill/>
                    </a:ln>
                    <a:solidFill>
                      <a:srgbClr val="C00000"/>
                    </a:solidFill>
                    <a:effectLst/>
                    <a:uLnTx/>
                    <a:uFillTx/>
                    <a:sym typeface="Arial"/>
                  </a:rPr>
                  <a:t>. </a:t>
                </a:r>
                <a:r>
                  <a:rPr kumimoji="0" lang="vi-VN" sz="1900" b="0" i="0" u="none" strike="noStrike" kern="0" cap="none" spc="0" normalizeH="0" baseline="0" noProof="0">
                    <a:ln>
                      <a:noFill/>
                    </a:ln>
                    <a:solidFill>
                      <a:srgbClr val="000000"/>
                    </a:solidFill>
                    <a:effectLst/>
                    <a:uLnTx/>
                    <a:uFillTx/>
                    <a:sym typeface="Arial"/>
                  </a:rPr>
                  <a:t>Tính góc giữa hai đường thẳng </a:t>
                </a:r>
                <a14:m>
                  <m:oMath xmlns:m="http://schemas.openxmlformats.org/officeDocument/2006/math">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1900">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kumimoji="0" lang="en-US" sz="1900" b="0" i="0" u="none" strike="noStrike" kern="0" cap="none" spc="0" normalizeH="0" baseline="0" noProof="0">
                    <a:ln>
                      <a:noFill/>
                    </a:ln>
                    <a:solidFill>
                      <a:srgbClr val="000000"/>
                    </a:solidFill>
                    <a:effectLst/>
                    <a:uLnTx/>
                    <a:uFillTx/>
                    <a:sym typeface="Arial"/>
                  </a:rPr>
                  <a:t> biết:</a:t>
                </a:r>
              </a:p>
            </p:txBody>
          </p:sp>
        </mc:Choice>
        <mc:Fallback xmlns="">
          <p:sp>
            <p:nvSpPr>
              <p:cNvPr id="10" name="Rectangle 9"/>
              <p:cNvSpPr>
                <a:spLocks noRot="1" noChangeAspect="1" noMove="1" noResize="1" noEditPoints="1" noAdjustHandles="1" noChangeArrowheads="1" noChangeShapeType="1" noTextEdit="1"/>
              </p:cNvSpPr>
              <p:nvPr/>
            </p:nvSpPr>
            <p:spPr>
              <a:xfrm>
                <a:off x="288235" y="93542"/>
                <a:ext cx="8569518" cy="530915"/>
              </a:xfrm>
              <a:prstGeom prst="rect">
                <a:avLst/>
              </a:prstGeom>
              <a:blipFill>
                <a:blip r:embed="rId3"/>
                <a:stretch>
                  <a:fillRect l="-640"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8235" y="712329"/>
                <a:ext cx="8569518" cy="1025794"/>
              </a:xfrm>
              <a:prstGeom prst="rect">
                <a:avLst/>
              </a:prstGeom>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sz="1900" i="1" smtClean="0">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d>
                        <m:dPr>
                          <m:begChr m:val="{"/>
                          <m:endChr m:val=""/>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dPr>
                        <m:e>
                          <m:m>
                            <m:mPr>
                              <m:plcHide m:val="on"/>
                              <m:mcs>
                                <m:mc>
                                  <m:mcPr>
                                    <m:count m:val="1"/>
                                    <m:mcJc m:val="center"/>
                                  </m:mcPr>
                                </m:mc>
                              </m:mcs>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mP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e>
                            </m:m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ad>
                                  <m:radPr>
                                    <m:degHide m:val="on"/>
                                    <m:ctrlP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radPr>
                                  <m:deg/>
                                  <m:e>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rad>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e>
                            </m:m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𝑧</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e>
                            </m:mr>
                          </m:m>
                        </m:e>
                      </m:d>
                      <m:r>
                        <m:rPr>
                          <m:nor/>
                        </m:rPr>
                        <a:rPr kumimoji="0" lang="en-US" sz="19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r>
                        <m:rPr>
                          <m:nor/>
                        </m:rPr>
                        <a:rPr kumimoji="0" lang="en-US" sz="1900" b="0" i="0" u="none" strike="noStrike" kern="0" cap="none" spc="0" normalizeH="0" baseline="0" noProof="0">
                          <a:ln>
                            <a:noFill/>
                          </a:ln>
                          <a:solidFill>
                            <a:srgbClr val="000000"/>
                          </a:solidFill>
                          <a:effectLst/>
                          <a:uLnTx/>
                          <a:uFillTx/>
                          <a:sym typeface="Arial"/>
                        </a:rPr>
                        <m:t>v</m:t>
                      </m:r>
                      <m:r>
                        <m:rPr>
                          <m:nor/>
                        </m:rPr>
                        <a:rPr kumimoji="0" lang="en-US" sz="1900" b="0" i="0" u="none" strike="noStrike" kern="0" cap="none" spc="0" normalizeH="0" baseline="0" noProof="0">
                          <a:ln>
                            <a:noFill/>
                          </a:ln>
                          <a:solidFill>
                            <a:srgbClr val="000000"/>
                          </a:solidFill>
                          <a:effectLst/>
                          <a:uLnTx/>
                          <a:uFillTx/>
                          <a:sym typeface="Arial"/>
                        </a:rPr>
                        <m:t>à </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2</m:t>
                          </m:r>
                        </m:sub>
                      </m:sSub>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d>
                        <m:dPr>
                          <m:begChr m:val="{"/>
                          <m:endChr m:val=""/>
                          <m:ctrlP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dPr>
                        <m:e>
                          <m:m>
                            <m:mPr>
                              <m:plcHide m:val="on"/>
                              <m:mcs>
                                <m:mc>
                                  <m:mcPr>
                                    <m:count m:val="1"/>
                                    <m:mcJc m:val="center"/>
                                  </m:mcPr>
                                </m:mc>
                              </m:mcs>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mP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lang="en-US" sz="1900" b="0" i="1" kern="100" smtClean="0">
                                    <a:latin typeface="Cambria Math" panose="02040503050406030204" pitchFamily="18" charset="0"/>
                                    <a:ea typeface="Aptos"/>
                                    <a:cs typeface="Times New Roman" panose="02020603050405020304" pitchFamily="18" charset="0"/>
                                  </a:rPr>
                                  <m:t>4</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2</m:t>
                                    </m:r>
                                  </m:sub>
                                </m:sSub>
                              </m:e>
                            </m:m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5</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𝑡</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2</m:t>
                                    </m:r>
                                  </m:sub>
                                </m:sSub>
                              </m:e>
                            </m:mr>
                            <m:mr>
                              <m:e>
                                <m: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𝑧</m:t>
                                </m:r>
                                <m:r>
                                  <a:rPr kumimoji="0" lang="nl-NL" sz="19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6</m:t>
                                </m:r>
                              </m:e>
                            </m:mr>
                          </m:m>
                        </m:e>
                      </m:d>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r>
                        <a:rPr lang="en-US" sz="19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1</m:t>
                          </m:r>
                        </m:sub>
                      </m:sSub>
                      <m:r>
                        <m:rPr>
                          <m:nor/>
                        </m:rPr>
                        <a:rPr lang="en-US" sz="1900" kern="100">
                          <a:latin typeface="Cambria Math" panose="02040503050406030204" pitchFamily="18" charset="0"/>
                          <a:cs typeface="Times New Roman" panose="02020603050405020304" pitchFamily="18" charset="0"/>
                        </a:rPr>
                        <m:t>,</m:t>
                      </m:r>
                      <m:sSub>
                        <m:sSubPr>
                          <m:ctrlPr>
                            <a:rPr lang="en-US" sz="1900" i="1" kern="100">
                              <a:latin typeface="Cambria Math" panose="02040503050406030204" pitchFamily="18" charset="0"/>
                              <a:cs typeface="Times New Roman" panose="02020603050405020304" pitchFamily="18" charset="0"/>
                            </a:rPr>
                          </m:ctrlPr>
                        </m:sSubPr>
                        <m:e>
                          <m:r>
                            <a:rPr lang="en-US" sz="1900" i="1" kern="100">
                              <a:latin typeface="Cambria Math" panose="02040503050406030204" pitchFamily="18" charset="0"/>
                              <a:cs typeface="Times New Roman" panose="02020603050405020304" pitchFamily="18" charset="0"/>
                            </a:rPr>
                            <m:t>𝑡</m:t>
                          </m:r>
                        </m:e>
                        <m:sub>
                          <m:r>
                            <a:rPr lang="en-US" sz="1900" i="1" kern="100">
                              <a:latin typeface="Cambria Math" panose="02040503050406030204" pitchFamily="18" charset="0"/>
                              <a:cs typeface="Times New Roman" panose="02020603050405020304" pitchFamily="18" charset="0"/>
                            </a:rPr>
                            <m:t>2</m:t>
                          </m:r>
                        </m:sub>
                      </m:sSub>
                      <m:r>
                        <m:rPr>
                          <m:nor/>
                        </m:rPr>
                        <a:rPr lang="en-US" sz="1900" kern="100">
                          <a:latin typeface="Cambria Math" panose="02040503050406030204" pitchFamily="18" charset="0"/>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l</m:t>
                      </m:r>
                      <m:r>
                        <m:rPr>
                          <m:nor/>
                        </m:rPr>
                        <a:rPr lang="en-US" sz="1900">
                          <a:ea typeface="Malgun Gothic" panose="020B0503020000020004" pitchFamily="34" charset="-127"/>
                          <a:cs typeface="Times New Roman" panose="02020603050405020304" pitchFamily="18" charset="0"/>
                        </a:rPr>
                        <m:t>à </m:t>
                      </m:r>
                      <m:r>
                        <m:rPr>
                          <m:nor/>
                        </m:rPr>
                        <a:rPr lang="en-US" sz="1900">
                          <a:ea typeface="Malgun Gothic" panose="020B0503020000020004" pitchFamily="34" charset="-127"/>
                          <a:cs typeface="Times New Roman" panose="02020603050405020304" pitchFamily="18" charset="0"/>
                        </a:rPr>
                        <m:t>tham</m:t>
                      </m:r>
                      <m:r>
                        <m:rPr>
                          <m:nor/>
                        </m:rPr>
                        <a:rPr lang="en-US" sz="1900">
                          <a:ea typeface="Malgun Gothic" panose="020B0503020000020004" pitchFamily="34" charset="-127"/>
                          <a:cs typeface="Times New Roman" panose="02020603050405020304" pitchFamily="18" charset="0"/>
                        </a:rPr>
                        <m:t> </m:t>
                      </m:r>
                      <m:r>
                        <m:rPr>
                          <m:nor/>
                        </m:rPr>
                        <a:rPr lang="en-US" sz="1900">
                          <a:ea typeface="Malgun Gothic" panose="020B0503020000020004" pitchFamily="34" charset="-127"/>
                          <a:cs typeface="Times New Roman" panose="02020603050405020304" pitchFamily="18" charset="0"/>
                        </a:rPr>
                        <m:t>s</m:t>
                      </m:r>
                      <m:r>
                        <m:rPr>
                          <m:nor/>
                        </m:rPr>
                        <a:rPr lang="en-US" sz="1900">
                          <a:ea typeface="Malgun Gothic" panose="020B0503020000020004" pitchFamily="34" charset="-127"/>
                          <a:cs typeface="Times New Roman" panose="02020603050405020304" pitchFamily="18" charset="0"/>
                        </a:rPr>
                        <m:t>ố).</m:t>
                      </m:r>
                    </m:oMath>
                  </m:oMathPara>
                </a14:m>
                <a:endParaRPr lang="en-US" sz="1900"/>
              </a:p>
            </p:txBody>
          </p:sp>
        </mc:Choice>
        <mc:Fallback xmlns="">
          <p:sp>
            <p:nvSpPr>
              <p:cNvPr id="12" name="Rectangle 11"/>
              <p:cNvSpPr>
                <a:spLocks noRot="1" noChangeAspect="1" noMove="1" noResize="1" noEditPoints="1" noAdjustHandles="1" noChangeArrowheads="1" noChangeShapeType="1" noTextEdit="1"/>
              </p:cNvSpPr>
              <p:nvPr/>
            </p:nvSpPr>
            <p:spPr>
              <a:xfrm>
                <a:off x="288235" y="712329"/>
                <a:ext cx="8569518" cy="1025794"/>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4107097" y="1908869"/>
            <a:ext cx="921853"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3" name="Rectangle 12"/>
              <p:cNvSpPr/>
              <p:nvPr/>
            </p:nvSpPr>
            <p:spPr>
              <a:xfrm>
                <a:off x="296186" y="2390882"/>
                <a:ext cx="8569518" cy="2612895"/>
              </a:xfrm>
              <a:prstGeom prst="rect">
                <a:avLst/>
              </a:prstGeom>
            </p:spPr>
            <p:txBody>
              <a:bodyPr wrap="square">
                <a:spAutoFit/>
              </a:bodyPr>
              <a:lstStyle/>
              <a:p>
                <a:pPr lvl="0">
                  <a:lnSpc>
                    <a:spcPct val="150000"/>
                  </a:lnSpc>
                </a:pPr>
                <a:r>
                  <a:rPr lang="en-US" sz="1900"/>
                  <a:t>H</a:t>
                </a:r>
                <a:r>
                  <a:rPr kumimoji="0" lang="en-US" sz="1900" b="0" i="0" u="none" strike="noStrike" kern="0" cap="none" spc="0" normalizeH="0" baseline="0" noProof="0">
                    <a:ln>
                      <a:noFill/>
                    </a:ln>
                    <a:solidFill>
                      <a:srgbClr val="000000"/>
                    </a:solidFill>
                    <a:effectLst/>
                    <a:uLnTx/>
                    <a:uFillTx/>
                    <a:sym typeface="Arial"/>
                  </a:rPr>
                  <a:t>ai đường</a:t>
                </a:r>
                <a:r>
                  <a:rPr kumimoji="0" lang="en-US" sz="1900" b="0" i="0" u="none" strike="noStrike" kern="0" cap="none" spc="0" normalizeH="0" noProof="0">
                    <a:ln>
                      <a:noFill/>
                    </a:ln>
                    <a:solidFill>
                      <a:srgbClr val="000000"/>
                    </a:solidFill>
                    <a:effectLst/>
                    <a:uLnTx/>
                    <a:uFillTx/>
                    <a:sym typeface="Arial"/>
                  </a:rPr>
                  <a:t> thẳng </a:t>
                </a:r>
                <a14:m>
                  <m:oMath xmlns:m="http://schemas.openxmlformats.org/officeDocument/2006/math">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1900">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kumimoji="0" lang="en-US" sz="1900" b="0" i="0" u="none" strike="noStrike" kern="0" cap="none" spc="0" normalizeH="0" baseline="0" noProof="0">
                    <a:ln>
                      <a:noFill/>
                    </a:ln>
                    <a:solidFill>
                      <a:srgbClr val="000000"/>
                    </a:solidFill>
                    <a:effectLst/>
                    <a:uLnTx/>
                    <a:uFillTx/>
                    <a:sym typeface="Arial"/>
                  </a:rPr>
                  <a:t> </a:t>
                </a:r>
                <a:r>
                  <a:rPr kumimoji="0" lang="vi-VN" sz="1900" b="0" i="0" u="none" strike="noStrike" kern="0" cap="none" spc="0" normalizeH="0" baseline="0" noProof="0">
                    <a:ln>
                      <a:noFill/>
                    </a:ln>
                    <a:solidFill>
                      <a:srgbClr val="000000"/>
                    </a:solidFill>
                    <a:effectLst/>
                    <a:uLnTx/>
                    <a:uFillTx/>
                    <a:sym typeface="Arial"/>
                  </a:rPr>
                  <a:t>có vectơ chỉ phương lần lượt là </a:t>
                </a:r>
                <a14:m>
                  <m:oMath xmlns:m="http://schemas.openxmlformats.org/officeDocument/2006/math">
                    <m:acc>
                      <m:accPr>
                        <m:chr m:val="⃗"/>
                        <m:ctrlPr>
                          <a:rPr kumimoji="0" lang="vi-VN" sz="19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𝑢</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e>
                    </m:acc>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ad>
                      <m:radPr>
                        <m:degHide m:val="on"/>
                        <m:ctrlP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radPr>
                      <m:deg/>
                      <m:e>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rad>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0</m:t>
                    </m:r>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en-US" sz="19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19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và</a:t>
                </a:r>
                <a:r>
                  <a:rPr kumimoji="0" lang="en-US" sz="19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acc>
                      <m:accPr>
                        <m:chr m:val="⃗"/>
                        <m:ctrlPr>
                          <a:rPr lang="vi-VN" sz="1900" i="1" kern="100">
                            <a:latin typeface="Cambria Math" panose="02040503050406030204" pitchFamily="18" charset="0"/>
                            <a:cs typeface="Times New Roman" panose="02020603050405020304" pitchFamily="18" charset="0"/>
                          </a:rPr>
                        </m:ctrlPr>
                      </m:accPr>
                      <m:e>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𝑢</m:t>
                            </m:r>
                          </m:e>
                          <m:sub>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vi-VN" sz="1900" i="1" kern="100">
                        <a:latin typeface="Cambria Math" panose="02040503050406030204" pitchFamily="18" charset="0"/>
                        <a:ea typeface="Aptos"/>
                        <a:cs typeface="Times New Roman" panose="02020603050405020304" pitchFamily="18" charset="0"/>
                      </a:rPr>
                      <m:t>=</m:t>
                    </m:r>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9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0</m:t>
                    </m:r>
                    <m:r>
                      <a:rPr kumimoji="0" lang="vi-VN" sz="19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endParaRPr kumimoji="0" lang="en-US" sz="1900" b="0" i="0" u="none" strike="noStrike" kern="0" cap="none" spc="0" normalizeH="0" baseline="0" noProof="0">
                  <a:ln>
                    <a:noFill/>
                  </a:ln>
                  <a:solidFill>
                    <a:srgbClr val="000000"/>
                  </a:solidFill>
                  <a:effectLst/>
                  <a:uLnTx/>
                  <a:uFillTx/>
                  <a:sym typeface="Arial"/>
                </a:endParaRPr>
              </a:p>
              <a:p>
                <a:pPr lvl="0">
                  <a:lnSpc>
                    <a:spcPct val="120000"/>
                  </a:lnSpc>
                </a:pPr>
                <a14:m>
                  <m:oMathPara xmlns:m="http://schemas.openxmlformats.org/officeDocument/2006/math">
                    <m:oMathParaPr>
                      <m:jc m:val="center"/>
                    </m:oMathParaPr>
                    <m:oMath xmlns:m="http://schemas.openxmlformats.org/officeDocument/2006/math">
                      <m:func>
                        <m:func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900" b="0" i="0" u="none" strike="noStrike" kern="0" cap="none" spc="0" normalizeH="0" baseline="0" noProof="0" smtClean="0">
                              <a:ln>
                                <a:noFill/>
                              </a:ln>
                              <a:solidFill>
                                <a:srgbClr val="000000"/>
                              </a:solidFill>
                              <a:effectLst/>
                              <a:uLnTx/>
                              <a:uFillTx/>
                              <a:latin typeface="Cambria Math" panose="02040503050406030204" pitchFamily="18" charset="0"/>
                              <a:sym typeface="Arial"/>
                            </a:rPr>
                            <m:t>cos</m:t>
                          </m:r>
                        </m:fName>
                        <m:e>
                          <m:d>
                            <m:d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r>
                                <m:rPr>
                                  <m:nor/>
                                </m:rPr>
                                <a:rPr lang="en-US" sz="1900" b="0" i="0" smtClean="0">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2</m:t>
                                  </m:r>
                                </m:sub>
                              </m:sSub>
                            </m:e>
                          </m:d>
                        </m:e>
                      </m:func>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d>
                            <m:dPr>
                              <m:begChr m:val="|"/>
                              <m:endChr m:val="|"/>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lang="vi-VN" sz="1900" i="1" kern="100" smtClean="0">
                                  <a:latin typeface="Cambria Math" panose="02040503050406030204" pitchFamily="18" charset="0"/>
                                  <a:ea typeface="Aptos"/>
                                  <a:cs typeface="Times New Roman" panose="02020603050405020304" pitchFamily="18" charset="0"/>
                                </a:rPr>
                                <m:t> </m:t>
                              </m:r>
                              <m:r>
                                <a:rPr lang="vi-VN" sz="1900" i="1"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r>
                                <a:rPr lang="vi-VN" sz="1900" i="1" kern="100">
                                  <a:latin typeface="Cambria Math" panose="02040503050406030204" pitchFamily="18" charset="0"/>
                                  <a:ea typeface="Aptos"/>
                                  <a:cs typeface="Times New Roman" panose="02020603050405020304" pitchFamily="18" charset="0"/>
                                </a:rPr>
                                <m:t>)</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lang="vi-VN" sz="1900" i="1"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r>
                                <a:rPr lang="vi-VN" sz="1900" i="1" kern="100">
                                  <a:latin typeface="Cambria Math" panose="02040503050406030204" pitchFamily="18" charset="0"/>
                                  <a:ea typeface="Aptos"/>
                                  <a:cs typeface="Times New Roman" panose="02020603050405020304" pitchFamily="18" charset="0"/>
                                </a:rPr>
                                <m:t>)</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m:t>
                              </m:r>
                            </m:e>
                          </m:d>
                        </m:num>
                        <m:den>
                          <m:rad>
                            <m:radPr>
                              <m:degHide m:val="on"/>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sSup>
                                <m:sSup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e>
                                <m:sup>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lang="vi-VN" sz="1900" i="1"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r>
                                    <a:rPr lang="vi-VN" sz="1900" i="1" kern="100">
                                      <a:latin typeface="Cambria Math" panose="02040503050406030204" pitchFamily="18" charset="0"/>
                                      <a:ea typeface="Aptos"/>
                                      <a:cs typeface="Times New Roman" panose="02020603050405020304" pitchFamily="18" charset="0"/>
                                    </a:rPr>
                                    <m:t>)</m:t>
                                  </m:r>
                                </m:e>
                                <m:sup>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e>
                                <m:sup>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e>
                          </m:rad>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r>
                                    <a:rPr lang="vi-VN" sz="1900" i="1" kern="100">
                                      <a:latin typeface="Cambria Math" panose="02040503050406030204" pitchFamily="18" charset="0"/>
                                      <a:ea typeface="Aptos"/>
                                      <a:cs typeface="Times New Roman" panose="02020603050405020304" pitchFamily="18" charset="0"/>
                                    </a:rPr>
                                    <m:t>(</m:t>
                                  </m:r>
                                  <m:r>
                                    <a:rPr lang="en-US" sz="1900" i="1" kern="100">
                                      <a:latin typeface="Cambria Math" panose="02040503050406030204" pitchFamily="18" charset="0"/>
                                      <a:ea typeface="Aptos"/>
                                      <a:cs typeface="Times New Roman" panose="02020603050405020304" pitchFamily="18" charset="0"/>
                                    </a:rPr>
                                    <m:t>−</m:t>
                                  </m:r>
                                  <m:rad>
                                    <m:radPr>
                                      <m:degHide m:val="on"/>
                                      <m:ctrlPr>
                                        <a:rPr lang="en-US" sz="1900" i="1" kern="100">
                                          <a:latin typeface="Cambria Math" panose="02040503050406030204" pitchFamily="18" charset="0"/>
                                          <a:cs typeface="Times New Roman" panose="02020603050405020304" pitchFamily="18" charset="0"/>
                                        </a:rPr>
                                      </m:ctrlPr>
                                    </m:radPr>
                                    <m:deg/>
                                    <m:e>
                                      <m:r>
                                        <a:rPr lang="en-US" sz="1900" i="1" kern="100">
                                          <a:latin typeface="Cambria Math" panose="02040503050406030204" pitchFamily="18" charset="0"/>
                                          <a:cs typeface="Times New Roman" panose="02020603050405020304" pitchFamily="18" charset="0"/>
                                        </a:rPr>
                                        <m:t>3</m:t>
                                      </m:r>
                                    </m:e>
                                  </m:rad>
                                  <m:r>
                                    <a:rPr lang="vi-VN" sz="1900" i="1" kern="100">
                                      <a:latin typeface="Cambria Math" panose="02040503050406030204" pitchFamily="18" charset="0"/>
                                      <a:ea typeface="Aptos"/>
                                      <a:cs typeface="Times New Roman" panose="02020603050405020304" pitchFamily="18" charset="0"/>
                                    </a:rPr>
                                    <m:t>)</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e>
                          </m:rad>
                        </m:den>
                      </m:f>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ad>
                            <m:radPr>
                              <m:degHide m:val="on"/>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rad>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900" i="1">
                              <a:latin typeface="Cambria Math" panose="02040503050406030204" pitchFamily="18" charset="0"/>
                            </a:rPr>
                          </m:ctrlPr>
                        </m:fPr>
                        <m:num>
                          <m:rad>
                            <m:radPr>
                              <m:degHide m:val="on"/>
                              <m:ctrlPr>
                                <a:rPr lang="en-US" sz="1900" i="1">
                                  <a:latin typeface="Cambria Math" panose="02040503050406030204" pitchFamily="18" charset="0"/>
                                </a:rPr>
                              </m:ctrlPr>
                            </m:radPr>
                            <m:deg/>
                            <m:e>
                              <m:r>
                                <a:rPr lang="en-US" sz="1900" i="1">
                                  <a:latin typeface="Cambria Math" panose="02040503050406030204" pitchFamily="18" charset="0"/>
                                </a:rPr>
                                <m:t>3</m:t>
                              </m:r>
                            </m:e>
                          </m:rad>
                        </m:num>
                        <m:den>
                          <m:r>
                            <a:rPr lang="en-US" sz="1900" b="0" i="1" smtClean="0">
                              <a:latin typeface="Cambria Math" panose="02040503050406030204" pitchFamily="18" charset="0"/>
                            </a:rPr>
                            <m:t>2</m:t>
                          </m:r>
                        </m:den>
                      </m:f>
                    </m:oMath>
                  </m:oMathPara>
                </a14:m>
                <a:endParaRPr kumimoji="0" lang="en-US" sz="1900" b="0" i="0" u="none" strike="noStrike" kern="0" cap="none" spc="0" normalizeH="0" baseline="0" noProof="0">
                  <a:ln>
                    <a:noFill/>
                  </a:ln>
                  <a:solidFill>
                    <a:srgbClr val="000000"/>
                  </a:solidFill>
                  <a:effectLst/>
                  <a:uLnTx/>
                  <a:uFillTx/>
                  <a:sym typeface="Arial"/>
                </a:endParaRPr>
              </a:p>
              <a:p>
                <a:pPr lvl="0">
                  <a:lnSpc>
                    <a:spcPct val="150000"/>
                  </a:lnSpc>
                </a:pPr>
                <a:r>
                  <a:rPr kumimoji="0" lang="en-US" sz="1900" b="0" i="0" u="none" strike="noStrike" kern="0" cap="none" spc="0" normalizeH="0" baseline="0" noProof="0">
                    <a:ln>
                      <a:noFill/>
                    </a:ln>
                    <a:solidFill>
                      <a:srgbClr val="000000"/>
                    </a:solidFill>
                    <a:effectLst/>
                    <a:uLnTx/>
                    <a:uFillTx/>
                    <a:sym typeface="Arial"/>
                  </a:rPr>
                  <a:t>Suy ra </a:t>
                </a:r>
                <a14:m>
                  <m:oMath xmlns:m="http://schemas.openxmlformats.org/officeDocument/2006/math">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1</m:t>
                        </m:r>
                      </m:sub>
                    </m:sSub>
                    <m:r>
                      <m:rPr>
                        <m:nor/>
                      </m:rPr>
                      <a:rPr lang="en-US" sz="1900">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19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1900" i="1">
                            <a:latin typeface="Cambria Math" panose="02040503050406030204" pitchFamily="18" charset="0"/>
                            <a:ea typeface="Malgun Gothic" panose="020B0503020000020004" pitchFamily="34" charset="-127"/>
                            <a:cs typeface="Times New Roman" panose="02020603050405020304" pitchFamily="18" charset="0"/>
                          </a:rPr>
                          <m:t>2</m:t>
                        </m:r>
                      </m:sub>
                    </m:sSub>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)≈30°.</m:t>
                    </m:r>
                  </m:oMath>
                </a14:m>
                <a:endParaRPr kumimoji="0" lang="en-US" sz="1900" b="0" i="0" u="none" strike="noStrike" kern="0" cap="none" spc="0" normalizeH="0" baseline="0" noProof="0">
                  <a:ln>
                    <a:noFill/>
                  </a:ln>
                  <a:solidFill>
                    <a:srgbClr val="000000"/>
                  </a:solidFill>
                  <a:effectLst/>
                  <a:uLnTx/>
                  <a:uFillTx/>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296186" y="2390882"/>
                <a:ext cx="8569518" cy="2612895"/>
              </a:xfrm>
              <a:prstGeom prst="rect">
                <a:avLst/>
              </a:prstGeom>
              <a:blipFill>
                <a:blip r:embed="rId5"/>
                <a:stretch>
                  <a:fillRect l="-712" b="-2797"/>
                </a:stretch>
              </a:blipFill>
            </p:spPr>
            <p:txBody>
              <a:bodyPr/>
              <a:lstStyle/>
              <a:p>
                <a:r>
                  <a:rPr lang="en-US">
                    <a:noFill/>
                  </a:rPr>
                  <a:t> </a:t>
                </a:r>
              </a:p>
            </p:txBody>
          </p:sp>
        </mc:Fallback>
      </mc:AlternateContent>
    </p:spTree>
    <p:extLst>
      <p:ext uri="{BB962C8B-B14F-4D97-AF65-F5344CB8AC3E}">
        <p14:creationId xmlns:p14="http://schemas.microsoft.com/office/powerpoint/2010/main" val="40698565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left)">
                                      <p:cBhvr>
                                        <p:cTn id="3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grpSp>
        <p:nvGrpSpPr>
          <p:cNvPr id="5" name="Group 4"/>
          <p:cNvGrpSpPr/>
          <p:nvPr/>
        </p:nvGrpSpPr>
        <p:grpSpPr>
          <a:xfrm>
            <a:off x="661696" y="336372"/>
            <a:ext cx="7841478" cy="1820317"/>
            <a:chOff x="704685" y="336372"/>
            <a:chExt cx="7691892" cy="1820317"/>
          </a:xfrm>
        </p:grpSpPr>
        <mc:AlternateContent xmlns:mc="http://schemas.openxmlformats.org/markup-compatibility/2006" xmlns:a14="http://schemas.microsoft.com/office/drawing/2010/main">
          <mc:Choice Requires="a14">
            <p:sp>
              <p:nvSpPr>
                <p:cNvPr id="6" name="Rectangle 5"/>
                <p:cNvSpPr/>
                <p:nvPr/>
              </p:nvSpPr>
              <p:spPr>
                <a:xfrm>
                  <a:off x="704685" y="1756579"/>
                  <a:ext cx="7623313" cy="400110"/>
                </a:xfrm>
                <a:prstGeom prst="rect">
                  <a:avLst/>
                </a:prstGeom>
              </p:spPr>
              <p:txBody>
                <a:bodyPr wrap="square">
                  <a:spAutoFit/>
                </a:bodyPr>
                <a:lstStyle/>
                <a:p>
                  <a:pPr lvl="0" algn="just">
                    <a:defRPr/>
                  </a:pPr>
                  <a:r>
                    <a:rPr lang="vi-VN" sz="2000"/>
                    <a:t>Chứng minh rằng </a:t>
                  </a:r>
                  <a14:m>
                    <m:oMath xmlns:m="http://schemas.openxmlformats.org/officeDocument/2006/math">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kumimoji="0" lang="en-US" sz="2000" b="0" i="0" u="none" strike="noStrike" kern="0" cap="none" spc="0" normalizeH="0" baseline="0" noProof="0">
                      <a:ln>
                        <a:noFill/>
                      </a:ln>
                      <a:solidFill>
                        <a:srgbClr val="000000"/>
                      </a:solidFill>
                      <a:effectLst/>
                      <a:uLnTx/>
                      <a:uFillTx/>
                      <a:latin typeface="Arial"/>
                      <a:cs typeface="Arial"/>
                      <a:sym typeface="Arial"/>
                    </a:rPr>
                    <a:t>.</a:t>
                  </a:r>
                </a:p>
              </p:txBody>
            </p:sp>
          </mc:Choice>
          <mc:Fallback xmlns="">
            <p:sp>
              <p:nvSpPr>
                <p:cNvPr id="6" name="Rectangle 5"/>
                <p:cNvSpPr>
                  <a:spLocks noRot="1" noChangeAspect="1" noMove="1" noResize="1" noEditPoints="1" noAdjustHandles="1" noChangeArrowheads="1" noChangeShapeType="1" noTextEdit="1"/>
                </p:cNvSpPr>
                <p:nvPr/>
              </p:nvSpPr>
              <p:spPr>
                <a:xfrm>
                  <a:off x="704685" y="1756579"/>
                  <a:ext cx="7623313" cy="400110"/>
                </a:xfrm>
                <a:prstGeom prst="rect">
                  <a:avLst/>
                </a:prstGeom>
                <a:blipFill>
                  <a:blip r:embed="rId3"/>
                  <a:stretch>
                    <a:fillRect l="-863"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11083" y="917894"/>
                  <a:ext cx="6793395" cy="670568"/>
                </a:xfrm>
                <a:prstGeom prst="rect">
                  <a:avLst/>
                </a:prstGeom>
              </p:spPr>
              <p:txBody>
                <a:bodyPr wrap="square">
                  <a:spAutoFit/>
                </a:bodyPr>
                <a:lstStyle/>
                <a:p>
                  <a:pPr lvl="0" algn="just">
                    <a:defRPr/>
                  </a:pP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−7</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den>
                        </m:f>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num>
                          <m:den>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5</m:t>
                            </m:r>
                          </m:den>
                        </m:f>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𝑧</m:t>
                            </m:r>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4</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den>
                        </m:f>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+6</m:t>
                            </m:r>
                          </m:num>
                          <m:den>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5</m:t>
                            </m:r>
                          </m:den>
                        </m:f>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𝑧</m:t>
                            </m:r>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num>
                          <m:den>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−4</m:t>
                            </m:r>
                          </m:den>
                        </m:f>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1211083" y="917894"/>
                  <a:ext cx="6793395" cy="670568"/>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704685" y="336372"/>
              <a:ext cx="7691892" cy="400110"/>
            </a:xfrm>
            <a:prstGeom prst="rect">
              <a:avLst/>
            </a:prstGeom>
          </p:spPr>
          <p:txBody>
            <a:bodyPr wrap="square">
              <a:spAutoFit/>
            </a:bodyPr>
            <a:lstStyle/>
            <a:p>
              <a:pPr lvl="0" algn="just"/>
              <a:r>
                <a:rPr kumimoji="0" lang="vi-VN" sz="2000" b="1" i="0" u="none" strike="noStrike" kern="0" cap="none" spc="0" normalizeH="0" baseline="0" noProof="0">
                  <a:ln>
                    <a:noFill/>
                  </a:ln>
                  <a:solidFill>
                    <a:srgbClr val="C00000"/>
                  </a:solidFill>
                  <a:effectLst/>
                  <a:uLnTx/>
                  <a:uFillTx/>
                  <a:sym typeface="Arial"/>
                </a:rPr>
                <a:t>Ví dụ </a:t>
              </a:r>
              <a:r>
                <a:rPr kumimoji="0" lang="en-US" sz="2000" b="1" i="0" u="none" strike="noStrike" kern="0" cap="none" spc="0" normalizeH="0" baseline="0" noProof="0">
                  <a:ln>
                    <a:noFill/>
                  </a:ln>
                  <a:solidFill>
                    <a:srgbClr val="C00000"/>
                  </a:solidFill>
                  <a:effectLst/>
                  <a:uLnTx/>
                  <a:uFillTx/>
                  <a:sym typeface="Arial"/>
                </a:rPr>
                <a:t>7</a:t>
              </a:r>
              <a:r>
                <a:rPr kumimoji="0" lang="vi-VN" sz="2000" b="1" i="0" u="none" strike="noStrike" kern="0" cap="none" spc="0" normalizeH="0" baseline="0" noProof="0">
                  <a:ln>
                    <a:noFill/>
                  </a:ln>
                  <a:solidFill>
                    <a:srgbClr val="C00000"/>
                  </a:solidFill>
                  <a:effectLst/>
                  <a:uLnTx/>
                  <a:uFillTx/>
                  <a:sym typeface="Arial"/>
                </a:rPr>
                <a:t>. </a:t>
              </a:r>
              <a:r>
                <a:rPr lang="vi-VN" sz="2000"/>
                <a:t>Cho hai đường thẳng</a:t>
              </a:r>
              <a:endParaRPr kumimoji="0" lang="en-US" sz="2000" b="0" i="0" u="none" strike="noStrike" kern="0" cap="none" spc="0" normalizeH="0" baseline="0" noProof="0">
                <a:ln>
                  <a:noFill/>
                </a:ln>
                <a:solidFill>
                  <a:srgbClr val="000000"/>
                </a:solidFill>
                <a:effectLst/>
                <a:uLnTx/>
                <a:uFillTx/>
                <a:sym typeface="Arial"/>
              </a:endParaRPr>
            </a:p>
          </p:txBody>
        </p:sp>
      </p:grpSp>
      <p:sp>
        <p:nvSpPr>
          <p:cNvPr id="14" name="Rectangle 13"/>
          <p:cNvSpPr/>
          <p:nvPr/>
        </p:nvSpPr>
        <p:spPr>
          <a:xfrm>
            <a:off x="4121508" y="2408761"/>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8" name="Rectangle 7"/>
              <p:cNvSpPr/>
              <p:nvPr/>
            </p:nvSpPr>
            <p:spPr>
              <a:xfrm>
                <a:off x="661696" y="3168835"/>
                <a:ext cx="7841478" cy="1589602"/>
              </a:xfrm>
              <a:prstGeom prst="rect">
                <a:avLst/>
              </a:prstGeom>
            </p:spPr>
            <p:txBody>
              <a:bodyPr wrap="square">
                <a:spAutoFit/>
              </a:bodyPr>
              <a:lstStyle/>
              <a:p>
                <a:pPr lvl="0" algn="just">
                  <a:lnSpc>
                    <a:spcPct val="170000"/>
                  </a:lnSpc>
                </a:pPr>
                <a:r>
                  <a:rPr lang="vi-VN" sz="2000"/>
                  <a:t>Đường thẳng </a:t>
                </a:r>
                <a14:m>
                  <m:oMath xmlns:m="http://schemas.openxmlformats.org/officeDocument/2006/math">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2000">
                    <a:ea typeface="Malgun Gothic" panose="020B0503020000020004" pitchFamily="34" charset="-127"/>
                    <a:cs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t> </a:t>
                </a:r>
                <a:r>
                  <a:rPr lang="vi-VN" sz="2000"/>
                  <a:t>có vectơ chỉ phương lần lượt là</a:t>
                </a:r>
                <a:r>
                  <a:rPr lang="en-US" sz="2000"/>
                  <a:t> </a:t>
                </a:r>
                <a14:m>
                  <m:oMath xmlns:m="http://schemas.openxmlformats.org/officeDocument/2006/math">
                    <m:acc>
                      <m:accPr>
                        <m:chr m:val="⃗"/>
                        <m:ctrlPr>
                          <a:rPr lang="vi-VN" sz="2000" i="1" kern="100">
                            <a:latin typeface="Cambria Math" panose="02040503050406030204" pitchFamily="18" charset="0"/>
                            <a:cs typeface="Times New Roman" panose="02020603050405020304" pitchFamily="18" charset="0"/>
                          </a:rPr>
                        </m:ctrlPr>
                      </m:accPr>
                      <m:e>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vi-VN"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3</m:t>
                    </m:r>
                    <m:r>
                      <a:rPr lang="vi-VN"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m:t>
                    </m:r>
                    <m:r>
                      <a:rPr lang="vi-VN"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1</m:t>
                    </m:r>
                    <m:r>
                      <a:rPr lang="vi-VN" sz="2000" i="1" kern="100">
                        <a:latin typeface="Cambria Math" panose="02040503050406030204" pitchFamily="18" charset="0"/>
                        <a:ea typeface="Aptos"/>
                        <a:cs typeface="Times New Roman" panose="02020603050405020304" pitchFamily="18" charset="0"/>
                      </a:rPr>
                      <m:t>)</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và</a:t>
                </a:r>
                <a:r>
                  <a:rPr lang="en-US" sz="2000" kern="100">
                    <a:latin typeface="Arial" panose="020B0604020202020204" pitchFamily="34" charset="0"/>
                    <a:ea typeface="Aptos"/>
                    <a:cs typeface="Times New Roman" panose="02020603050405020304" pitchFamily="18" charset="0"/>
                  </a:rPr>
                  <a:t> </a:t>
                </a:r>
                <a14:m>
                  <m:oMath xmlns:m="http://schemas.openxmlformats.org/officeDocument/2006/math">
                    <m:acc>
                      <m:accPr>
                        <m:chr m:val="⃗"/>
                        <m:ctrlPr>
                          <a:rPr lang="vi-VN" sz="2000" i="1" kern="100">
                            <a:latin typeface="Cambria Math" panose="02040503050406030204" pitchFamily="18" charset="0"/>
                            <a:cs typeface="Times New Roman" panose="02020603050405020304" pitchFamily="18" charset="0"/>
                          </a:rPr>
                        </m:ctrlPr>
                      </m:accPr>
                      <m:e>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vi-VN" sz="2000" i="1" kern="100">
                        <a:latin typeface="Cambria Math" panose="02040503050406030204" pitchFamily="18" charset="0"/>
                        <a:ea typeface="Aptos"/>
                        <a:cs typeface="Times New Roman" panose="02020603050405020304" pitchFamily="18" charset="0"/>
                      </a:rPr>
                      <m:t>=(</m:t>
                    </m:r>
                    <m:r>
                      <a:rPr lang="en-US"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cs typeface="Times New Roman" panose="02020603050405020304" pitchFamily="18" charset="0"/>
                      </a:rPr>
                      <m:t>1</m:t>
                    </m:r>
                    <m:r>
                      <a:rPr lang="vi-VN"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2</m:t>
                    </m:r>
                    <m:r>
                      <a:rPr lang="vi-VN" sz="2000" i="1" kern="100">
                        <a:latin typeface="Cambria Math" panose="02040503050406030204" pitchFamily="18" charset="0"/>
                        <a:ea typeface="Aptos"/>
                        <a:cs typeface="Times New Roman" panose="02020603050405020304" pitchFamily="18" charset="0"/>
                      </a:rPr>
                      <m:t>;</m:t>
                    </m:r>
                    <m:r>
                      <a:rPr lang="en-US" sz="2000" b="0" i="1" kern="100" smtClean="0">
                        <a:latin typeface="Cambria Math" panose="02040503050406030204" pitchFamily="18" charset="0"/>
                        <a:ea typeface="Aptos"/>
                        <a:cs typeface="Times New Roman" panose="02020603050405020304" pitchFamily="18" charset="0"/>
                      </a:rPr>
                      <m:t>−1</m:t>
                    </m:r>
                    <m:r>
                      <a:rPr lang="vi-VN" sz="2000" i="1" kern="100">
                        <a:latin typeface="Cambria Math" panose="02040503050406030204" pitchFamily="18" charset="0"/>
                        <a:ea typeface="Aptos"/>
                        <a:cs typeface="Times New Roman" panose="02020603050405020304" pitchFamily="18" charset="0"/>
                      </a:rPr>
                      <m:t>).</m:t>
                    </m:r>
                  </m:oMath>
                </a14:m>
                <a:endParaRPr lang="en-US" sz="2000"/>
              </a:p>
              <a:p>
                <a:pPr algn="just">
                  <a:lnSpc>
                    <a:spcPct val="170000"/>
                  </a:lnSpc>
                </a:pPr>
                <a:r>
                  <a:rPr lang="vi-VN" sz="2000"/>
                  <a:t>Ta có: </a:t>
                </a:r>
                <a14:m>
                  <m:oMath xmlns:m="http://schemas.openxmlformats.org/officeDocument/2006/math">
                    <m:acc>
                      <m:accPr>
                        <m:chr m:val="⃗"/>
                        <m:ctrlPr>
                          <a:rPr lang="vi-VN" sz="2000" i="1" kern="100">
                            <a:latin typeface="Cambria Math" panose="02040503050406030204" pitchFamily="18" charset="0"/>
                            <a:cs typeface="Times New Roman" panose="02020603050405020304" pitchFamily="18" charset="0"/>
                          </a:rPr>
                        </m:ctrlPr>
                      </m:accPr>
                      <m:e>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e>
                    </m:acc>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vi-VN" sz="2000" i="1" kern="100">
                            <a:latin typeface="Cambria Math" panose="02040503050406030204" pitchFamily="18" charset="0"/>
                            <a:cs typeface="Times New Roman" panose="02020603050405020304" pitchFamily="18" charset="0"/>
                          </a:rPr>
                        </m:ctrlPr>
                      </m:accPr>
                      <m:e>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𝑢</m:t>
                            </m:r>
                          </m:e>
                          <m:sub>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b>
                        </m:sSub>
                      </m:e>
                    </m:acc>
                    <m:r>
                      <a:rPr lang="vi-VN" sz="2000" i="1" smtClean="0">
                        <a:latin typeface="Cambria Math" panose="02040503050406030204" pitchFamily="18" charset="0"/>
                      </a:rPr>
                      <m:t>=3. </m:t>
                    </m:r>
                    <m:d>
                      <m:dPr>
                        <m:ctrlPr>
                          <a:rPr lang="vi-VN" sz="2000" i="1" smtClean="0">
                            <a:latin typeface="Cambria Math" panose="02040503050406030204" pitchFamily="18" charset="0"/>
                          </a:rPr>
                        </m:ctrlPr>
                      </m:dPr>
                      <m:e>
                        <m:r>
                          <a:rPr lang="vi-VN" sz="2000" i="1" smtClean="0">
                            <a:latin typeface="Cambria Math" panose="02040503050406030204" pitchFamily="18" charset="0"/>
                          </a:rPr>
                          <m:t>−1</m:t>
                        </m:r>
                      </m:e>
                    </m:d>
                    <m:r>
                      <a:rPr lang="vi-VN" sz="2000" i="1" smtClean="0">
                        <a:latin typeface="Cambria Math" panose="02040503050406030204" pitchFamily="18" charset="0"/>
                      </a:rPr>
                      <m:t>+2.2+1.</m:t>
                    </m:r>
                    <m:d>
                      <m:dPr>
                        <m:ctrlPr>
                          <a:rPr lang="vi-VN" sz="2000" i="1" smtClean="0">
                            <a:latin typeface="Cambria Math" panose="02040503050406030204" pitchFamily="18" charset="0"/>
                          </a:rPr>
                        </m:ctrlPr>
                      </m:dPr>
                      <m:e>
                        <m:r>
                          <a:rPr lang="vi-VN" sz="2000" i="1" smtClean="0">
                            <a:latin typeface="Cambria Math" panose="02040503050406030204" pitchFamily="18" charset="0"/>
                          </a:rPr>
                          <m:t>−1</m:t>
                        </m:r>
                      </m:e>
                    </m:d>
                    <m:r>
                      <a:rPr lang="vi-VN" sz="2000" i="1" smtClean="0">
                        <a:latin typeface="Cambria Math" panose="02040503050406030204" pitchFamily="18" charset="0"/>
                      </a:rPr>
                      <m:t>=</m:t>
                    </m:r>
                    <m:r>
                      <a:rPr lang="vi-VN" sz="2000" i="1">
                        <a:latin typeface="Cambria Math" panose="02040503050406030204" pitchFamily="18" charset="0"/>
                      </a:rPr>
                      <m:t>0</m:t>
                    </m:r>
                    <m:r>
                      <a:rPr lang="vi-VN" sz="2000" i="1" smtClean="0">
                        <a:latin typeface="Cambria Math" panose="02040503050406030204" pitchFamily="18" charset="0"/>
                      </a:rPr>
                      <m:t>.</m:t>
                    </m:r>
                  </m:oMath>
                </a14:m>
                <a:r>
                  <a:rPr lang="en-US" sz="2000"/>
                  <a:t> </a:t>
                </a:r>
                <a:r>
                  <a:rPr lang="vi-VN" sz="2000"/>
                  <a:t>Suy ra </a:t>
                </a:r>
                <a14:m>
                  <m:oMath xmlns:m="http://schemas.openxmlformats.org/officeDocument/2006/math">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latin typeface="Cambria Math" panose="02040503050406030204" pitchFamily="18" charset="0"/>
                            <a:ea typeface="Malgun Gothic" panose="020B0503020000020004" pitchFamily="34" charset="-127"/>
                            <a:cs typeface="Times New Roman" panose="02020603050405020304" pitchFamily="18" charset="0"/>
                          </a:rPr>
                          <m:t>∆</m:t>
                        </m:r>
                      </m:e>
                      <m:sub>
                        <m:r>
                          <a:rPr lang="en-US" sz="2000" i="1">
                            <a:latin typeface="Cambria Math" panose="02040503050406030204" pitchFamily="18" charset="0"/>
                            <a:ea typeface="Malgun Gothic" panose="020B0503020000020004" pitchFamily="34" charset="-127"/>
                            <a:cs typeface="Times New Roman" panose="02020603050405020304" pitchFamily="18" charset="0"/>
                          </a:rPr>
                          <m:t>2</m:t>
                        </m:r>
                      </m:sub>
                    </m:sSub>
                  </m:oMath>
                </a14:m>
                <a:r>
                  <a:rPr lang="en-US" sz="2000"/>
                  <a:t>.</a:t>
                </a:r>
              </a:p>
            </p:txBody>
          </p:sp>
        </mc:Choice>
        <mc:Fallback xmlns="">
          <p:sp>
            <p:nvSpPr>
              <p:cNvPr id="8" name="Rectangle 7"/>
              <p:cNvSpPr>
                <a:spLocks noRot="1" noChangeAspect="1" noMove="1" noResize="1" noEditPoints="1" noAdjustHandles="1" noChangeArrowheads="1" noChangeShapeType="1" noTextEdit="1"/>
              </p:cNvSpPr>
              <p:nvPr/>
            </p:nvSpPr>
            <p:spPr>
              <a:xfrm>
                <a:off x="661696" y="3168835"/>
                <a:ext cx="7841478" cy="1589602"/>
              </a:xfrm>
              <a:prstGeom prst="rect">
                <a:avLst/>
              </a:prstGeom>
              <a:blipFill>
                <a:blip r:embed="rId5"/>
                <a:stretch>
                  <a:fillRect l="-855" r="-311" b="-6130"/>
                </a:stretch>
              </a:blipFill>
            </p:spPr>
            <p:txBody>
              <a:bodyPr/>
              <a:lstStyle/>
              <a:p>
                <a:r>
                  <a:rPr lang="en-US">
                    <a:noFill/>
                  </a:rPr>
                  <a:t> </a:t>
                </a:r>
              </a:p>
            </p:txBody>
          </p:sp>
        </mc:Fallback>
      </mc:AlternateContent>
    </p:spTree>
    <p:extLst>
      <p:ext uri="{BB962C8B-B14F-4D97-AF65-F5344CB8AC3E}">
        <p14:creationId xmlns:p14="http://schemas.microsoft.com/office/powerpoint/2010/main" val="7841556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12" name="Rectangle 11"/>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7878867">
            <a:off x="7726152" y="-741340"/>
            <a:ext cx="1961049" cy="2008790"/>
          </a:xfrm>
          <a:prstGeom prst="rect">
            <a:avLst/>
          </a:prstGeom>
        </p:spPr>
      </p:pic>
      <p:sp>
        <p:nvSpPr>
          <p:cNvPr id="17" name="Rectangle 16"/>
          <p:cNvSpPr/>
          <p:nvPr/>
        </p:nvSpPr>
        <p:spPr>
          <a:xfrm>
            <a:off x="4116872" y="1867858"/>
            <a:ext cx="92185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9" name="Rectangle 8"/>
              <p:cNvSpPr/>
              <p:nvPr/>
            </p:nvSpPr>
            <p:spPr>
              <a:xfrm>
                <a:off x="448922" y="2512278"/>
                <a:ext cx="8257755" cy="2191369"/>
              </a:xfrm>
              <a:prstGeom prst="rect">
                <a:avLst/>
              </a:prstGeom>
            </p:spPr>
            <p:txBody>
              <a:bodyPr wrap="square">
                <a:spAutoFit/>
              </a:bodyPr>
              <a:lstStyle/>
              <a:p>
                <a:pPr algn="just">
                  <a:lnSpc>
                    <a:spcPct val="160000"/>
                  </a:lnSpc>
                </a:pPr>
                <a:r>
                  <a:rPr lang="en-US" sz="2000">
                    <a:latin typeface="+mj-lt"/>
                    <a:ea typeface="Calibri" panose="020F0502020204030204" pitchFamily="34" charset="0"/>
                    <a:cs typeface="Times New Roman" panose="02020603050405020304" pitchFamily="18" charset="0"/>
                  </a:rPr>
                  <a:t>Vectơ chỉ phương của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là: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=(2;−1;2)</m:t>
                    </m:r>
                  </m:oMath>
                </a14:m>
                <a:r>
                  <a:rPr lang="en-US"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algn="just">
                  <a:lnSpc>
                    <a:spcPct val="160000"/>
                  </a:lnSpc>
                </a:pPr>
                <a:r>
                  <a:rPr lang="en-US" sz="2000">
                    <a:effectLst/>
                    <a:latin typeface="+mj-lt"/>
                    <a:ea typeface="Malgun Gothic" panose="020B0503020000020004" pitchFamily="34" charset="-127"/>
                    <a:cs typeface="Times New Roman" panose="02020603050405020304" pitchFamily="18" charset="0"/>
                  </a:rPr>
                  <a:t>Các trục tọa độ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𝑂𝑧</m:t>
                    </m:r>
                  </m:oMath>
                </a14:m>
                <a:r>
                  <a:rPr lang="en-US" sz="2000">
                    <a:effectLst/>
                    <a:latin typeface="+mj-lt"/>
                    <a:ea typeface="Malgun Gothic" panose="020B0503020000020004" pitchFamily="34" charset="-127"/>
                    <a:cs typeface="Times New Roman" panose="02020603050405020304" pitchFamily="18" charset="0"/>
                  </a:rPr>
                  <a:t> có vectơ chỉ phương lần lượt là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𝑖</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1;0;0</m:t>
                        </m:r>
                      </m:e>
                    </m:d>
                  </m:oMath>
                </a14:m>
                <a:r>
                  <a:rPr lang="en-US" sz="2000" i="1">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𝑗</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=(0;1;0)</m:t>
                    </m:r>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𝑘</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=(0;0;1)</m:t>
                    </m:r>
                  </m:oMath>
                </a14:m>
                <a:r>
                  <a:rPr lang="en-US"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algn="just">
                  <a:lnSpc>
                    <a:spcPct val="160000"/>
                  </a:lnSpc>
                </a:pPr>
                <a:r>
                  <a:rPr lang="en-US" sz="2000">
                    <a:effectLst/>
                    <a:latin typeface="+mj-lt"/>
                    <a:ea typeface="Malgun Gothic" panose="020B0503020000020004" pitchFamily="34" charset="-127"/>
                    <a:cs typeface="Times New Roman" panose="02020603050405020304" pitchFamily="18" charset="0"/>
                  </a:rPr>
                  <a:t>Ta có:</a:t>
                </a:r>
                <a:endParaRPr lang="en-US" sz="2000">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48922" y="2512278"/>
                <a:ext cx="8257755" cy="2191369"/>
              </a:xfrm>
              <a:prstGeom prst="rect">
                <a:avLst/>
              </a:prstGeom>
              <a:blipFill>
                <a:blip r:embed="rId4"/>
                <a:stretch>
                  <a:fillRect l="-812" r="-739" b="-1111"/>
                </a:stretch>
              </a:blipFill>
            </p:spPr>
            <p:txBody>
              <a:bodyPr/>
              <a:lstStyle/>
              <a:p>
                <a:r>
                  <a:rPr lang="en-US">
                    <a:noFill/>
                  </a:rPr>
                  <a:t> </a:t>
                </a:r>
              </a:p>
            </p:txBody>
          </p:sp>
        </mc:Fallback>
      </mc:AlternateContent>
      <p:grpSp>
        <p:nvGrpSpPr>
          <p:cNvPr id="19" name="Group 18"/>
          <p:cNvGrpSpPr/>
          <p:nvPr/>
        </p:nvGrpSpPr>
        <p:grpSpPr>
          <a:xfrm>
            <a:off x="448922" y="366418"/>
            <a:ext cx="7307250" cy="1257543"/>
            <a:chOff x="302845" y="352763"/>
            <a:chExt cx="7307250" cy="1257543"/>
          </a:xfrm>
        </p:grpSpPr>
        <p:grpSp>
          <p:nvGrpSpPr>
            <p:cNvPr id="5" name="Group 4"/>
            <p:cNvGrpSpPr/>
            <p:nvPr/>
          </p:nvGrpSpPr>
          <p:grpSpPr>
            <a:xfrm>
              <a:off x="302845" y="358530"/>
              <a:ext cx="7307250" cy="1251776"/>
              <a:chOff x="390309" y="334677"/>
              <a:chExt cx="7307250" cy="1251776"/>
            </a:xfrm>
          </p:grpSpPr>
          <p:sp>
            <p:nvSpPr>
              <p:cNvPr id="15" name="Rounded Rectangle 14"/>
              <p:cNvSpPr/>
              <p:nvPr/>
            </p:nvSpPr>
            <p:spPr>
              <a:xfrm>
                <a:off x="477077" y="334677"/>
                <a:ext cx="1995777" cy="60357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6</a:t>
                </a:r>
                <a:endPar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390309" y="1032455"/>
                    <a:ext cx="7307250" cy="553998"/>
                  </a:xfrm>
                  <a:prstGeom prst="rect">
                    <a:avLst/>
                  </a:prstGeom>
                </p:spPr>
                <p:txBody>
                  <a:bodyPr wrap="square">
                    <a:spAutoFit/>
                  </a:bodyPr>
                  <a:lstStyle/>
                  <a:p>
                    <a:pPr lvl="0" algn="just">
                      <a:lnSpc>
                        <a:spcPct val="150000"/>
                      </a:lnSpc>
                    </a:pPr>
                    <a:r>
                      <a:rPr lang="vi-VN" sz="2000"/>
                      <a:t>Tính côsin của góc giữa</a:t>
                    </a:r>
                    <a:r>
                      <a:rPr lang="en-US" sz="2000"/>
                      <a:t> </a:t>
                    </a:r>
                    <a:r>
                      <a:rPr lang="vi-VN" sz="2000"/>
                      <a:t>đường thẳng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vi-VN" sz="2000"/>
                      <a:t> và các trục</a:t>
                    </a:r>
                    <a:r>
                      <a:rPr lang="en-US" sz="2000"/>
                      <a:t> </a:t>
                    </a:r>
                    <a:r>
                      <a:rPr lang="vi-VN" sz="2000"/>
                      <a:t>toạ độ.</a:t>
                    </a:r>
                    <a:endParaRPr lang="en-US" sz="2000"/>
                  </a:p>
                </p:txBody>
              </p:sp>
            </mc:Choice>
            <mc:Fallback xmlns="">
              <p:sp>
                <p:nvSpPr>
                  <p:cNvPr id="16" name="Rectangle 15"/>
                  <p:cNvSpPr>
                    <a:spLocks noRot="1" noChangeAspect="1" noMove="1" noResize="1" noEditPoints="1" noAdjustHandles="1" noChangeArrowheads="1" noChangeShapeType="1" noTextEdit="1"/>
                  </p:cNvSpPr>
                  <p:nvPr/>
                </p:nvSpPr>
                <p:spPr>
                  <a:xfrm>
                    <a:off x="390309" y="1032455"/>
                    <a:ext cx="7307250" cy="553998"/>
                  </a:xfrm>
                  <a:prstGeom prst="rect">
                    <a:avLst/>
                  </a:prstGeom>
                  <a:blipFill>
                    <a:blip r:embed="rId5"/>
                    <a:stretch>
                      <a:fillRect l="-918" b="-1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2560617" y="352763"/>
                  <a:ext cx="4094326" cy="617413"/>
                </a:xfrm>
                <a:prstGeom prst="rect">
                  <a:avLst/>
                </a:prstGeom>
              </p:spPr>
              <p:txBody>
                <a:bodyPr wrap="none">
                  <a:spAutoFit/>
                </a:bodyPr>
                <a:lstStyle/>
                <a:p>
                  <a:pPr lvl="0" algn="just"/>
                  <a14:m>
                    <m:oMathPara xmlns:m="http://schemas.openxmlformats.org/officeDocument/2006/math">
                      <m:oMathParaPr>
                        <m:jc m:val="left"/>
                      </m:oMathParaPr>
                      <m:oMath xmlns:m="http://schemas.openxmlformats.org/officeDocument/2006/math">
                        <m:r>
                          <m:rPr>
                            <m:nor/>
                          </m:rPr>
                          <a:rPr lang="vi-VN" sz="2000"/>
                          <m:t>Cho</m:t>
                        </m:r>
                        <m:r>
                          <m:rPr>
                            <m:nor/>
                          </m:rPr>
                          <a:rPr lang="vi-VN" sz="2000"/>
                          <m:t> đườ</m:t>
                        </m:r>
                        <m:r>
                          <m:rPr>
                            <m:nor/>
                          </m:rPr>
                          <a:rPr lang="vi-VN" sz="2000"/>
                          <m:t>ng</m:t>
                        </m:r>
                        <m:r>
                          <m:rPr>
                            <m:nor/>
                          </m:rPr>
                          <a:rPr lang="vi-VN" sz="2000"/>
                          <m:t> </m:t>
                        </m:r>
                        <m:r>
                          <m:rPr>
                            <m:nor/>
                          </m:rPr>
                          <a:rPr lang="vi-VN" sz="2000"/>
                          <m:t>th</m:t>
                        </m:r>
                        <m:r>
                          <m:rPr>
                            <m:nor/>
                          </m:rPr>
                          <a:rPr lang="vi-VN" sz="2000"/>
                          <m:t>ẳ</m:t>
                        </m:r>
                        <m:r>
                          <m:rPr>
                            <m:nor/>
                          </m:rPr>
                          <a:rPr lang="vi-VN" sz="2000"/>
                          <m:t>ng</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𝑥</m:t>
                            </m:r>
                          </m:num>
                          <m:den>
                            <m:r>
                              <a:rPr lang="en-US" sz="2000" i="1">
                                <a:latin typeface="Cambria Math" panose="02040503050406030204" pitchFamily="18" charset="0"/>
                                <a:ea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𝑦</m:t>
                            </m:r>
                          </m:num>
                          <m:den>
                            <m:r>
                              <a:rPr lang="en-US" sz="2000" i="1">
                                <a:latin typeface="Cambria Math" panose="02040503050406030204" pitchFamily="18" charset="0"/>
                                <a:ea typeface="Cambria Math" panose="02040503050406030204" pitchFamily="18" charset="0"/>
                              </a:rPr>
                              <m:t>−1</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𝑧</m:t>
                            </m:r>
                          </m:num>
                          <m:den>
                            <m:r>
                              <a:rPr lang="en-US" sz="2000" i="1">
                                <a:latin typeface="Cambria Math" panose="02040503050406030204" pitchFamily="18" charset="0"/>
                                <a:ea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oMath>
                    </m:oMathPara>
                  </a14:m>
                  <a:endParaRPr lang="en-US" sz="2000"/>
                </a:p>
              </p:txBody>
            </p:sp>
          </mc:Choice>
          <mc:Fallback xmlns="">
            <p:sp>
              <p:nvSpPr>
                <p:cNvPr id="18" name="Rectangle 17"/>
                <p:cNvSpPr>
                  <a:spLocks noRot="1" noChangeAspect="1" noMove="1" noResize="1" noEditPoints="1" noAdjustHandles="1" noChangeArrowheads="1" noChangeShapeType="1" noTextEdit="1"/>
                </p:cNvSpPr>
                <p:nvPr/>
              </p:nvSpPr>
              <p:spPr>
                <a:xfrm>
                  <a:off x="2560617" y="352763"/>
                  <a:ext cx="4094326" cy="617413"/>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66492478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 name="Rectangle 3"/>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3226" y="409829"/>
            <a:ext cx="8229599" cy="1840632"/>
          </a:xfrm>
          <a:prstGeom prst="rect">
            <a:avLst/>
          </a:prstGeom>
        </p:spPr>
        <p:txBody>
          <a:bodyPr wrap="square">
            <a:spAutoFit/>
          </a:bodyPr>
          <a:lstStyle/>
          <a:p>
            <a:pPr lvl="0" algn="ctr" defTabSz="457200">
              <a:lnSpc>
                <a:spcPct val="160000"/>
              </a:lnSpc>
              <a:buClrTx/>
              <a:defRPr/>
            </a:pPr>
            <a:r>
              <a:rPr lang="en-US" sz="3800" b="1" kern="1200">
                <a:solidFill>
                  <a:srgbClr val="313F60"/>
                </a:solidFill>
                <a:latin typeface="Arial" panose="020B0604020202020204" pitchFamily="34" charset="0"/>
                <a:ea typeface="+mn-ea"/>
                <a:cs typeface="Arial" panose="020B0604020202020204" pitchFamily="34" charset="0"/>
              </a:rPr>
              <a:t>I. </a:t>
            </a:r>
          </a:p>
          <a:p>
            <a:pPr lvl="0" algn="ctr" defTabSz="457200">
              <a:lnSpc>
                <a:spcPct val="160000"/>
              </a:lnSpc>
              <a:buClrTx/>
              <a:defRPr/>
            </a:pPr>
            <a:r>
              <a:rPr lang="vi-VN" sz="3800" b="1" kern="1200">
                <a:solidFill>
                  <a:srgbClr val="313F60"/>
                </a:solidFill>
                <a:latin typeface="Arial" panose="020B0604020202020204" pitchFamily="34" charset="0"/>
                <a:ea typeface="+mn-ea"/>
                <a:cs typeface="Arial" panose="020B0604020202020204" pitchFamily="34" charset="0"/>
              </a:rPr>
              <a:t>PHƯƠNG TRÌNH ĐƯỜNG THẲNG</a:t>
            </a:r>
          </a:p>
        </p:txBody>
      </p:sp>
      <p:sp>
        <p:nvSpPr>
          <p:cNvPr id="6" name="Freeform 4"/>
          <p:cNvSpPr/>
          <p:nvPr/>
        </p:nvSpPr>
        <p:spPr>
          <a:xfrm>
            <a:off x="3040120" y="2838615"/>
            <a:ext cx="3066483" cy="2120994"/>
          </a:xfrm>
          <a:custGeom>
            <a:avLst/>
            <a:gdLst/>
            <a:ahLst/>
            <a:cxnLst/>
            <a:rect l="l" t="t" r="r" b="b"/>
            <a:pathLst>
              <a:path w="5775158" h="4114800">
                <a:moveTo>
                  <a:pt x="0" y="0"/>
                </a:moveTo>
                <a:lnTo>
                  <a:pt x="5775157" y="0"/>
                </a:lnTo>
                <a:lnTo>
                  <a:pt x="57751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44849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12" name="Rectangle 11"/>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9" name="Rectangle 8"/>
          <p:cNvSpPr/>
          <p:nvPr/>
        </p:nvSpPr>
        <p:spPr>
          <a:xfrm>
            <a:off x="4146853" y="415487"/>
            <a:ext cx="921853"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1282147" y="821032"/>
                <a:ext cx="6651266" cy="3592330"/>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cos</m:t>
                          </m:r>
                        </m:fName>
                        <m:e>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i="1">
                              <a:latin typeface="Cambria Math" panose="02040503050406030204" pitchFamily="18" charset="0"/>
                              <a:ea typeface="Malgun Gothic" panose="020B0503020000020004" pitchFamily="34" charset="-127"/>
                              <a:cs typeface="Times New Roman" panose="02020603050405020304" pitchFamily="18" charset="0"/>
                            </a:rPr>
                            <m:t>𝑂𝑥</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|2.1+</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r>
                            <a:rPr lang="en-US" sz="2000" i="1">
                              <a:latin typeface="Cambria Math" panose="02040503050406030204" pitchFamily="18" charset="0"/>
                              <a:ea typeface="Malgun Gothic" panose="020B0503020000020004" pitchFamily="34" charset="-127"/>
                              <a:cs typeface="Times New Roman" panose="02020603050405020304" pitchFamily="18" charset="0"/>
                            </a:rPr>
                            <m:t>.0+2.0|</m:t>
                          </m:r>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2000" i="1">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20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cos</m:t>
                          </m:r>
                        </m:fName>
                        <m:e>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i="1">
                              <a:latin typeface="Cambria Math" panose="02040503050406030204" pitchFamily="18" charset="0"/>
                              <a:ea typeface="Malgun Gothic" panose="020B0503020000020004" pitchFamily="34" charset="-127"/>
                              <a:cs typeface="Times New Roman" panose="02020603050405020304" pitchFamily="18" charset="0"/>
                            </a:rPr>
                            <m:t>𝑂𝑦</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|2.0+</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r>
                            <a:rPr lang="en-US" sz="2000" i="1">
                              <a:latin typeface="Cambria Math" panose="02040503050406030204" pitchFamily="18" charset="0"/>
                              <a:ea typeface="Malgun Gothic" panose="020B0503020000020004" pitchFamily="34" charset="-127"/>
                              <a:cs typeface="Times New Roman" panose="02020603050405020304" pitchFamily="18" charset="0"/>
                            </a:rPr>
                            <m:t>.1+2.0|</m:t>
                          </m:r>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2000" i="1">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20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cos</m:t>
                          </m:r>
                        </m:fName>
                        <m:e>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i="1">
                              <a:latin typeface="Cambria Math" panose="02040503050406030204" pitchFamily="18" charset="0"/>
                              <a:ea typeface="Malgun Gothic" panose="020B0503020000020004" pitchFamily="34" charset="-127"/>
                              <a:cs typeface="Times New Roman" panose="02020603050405020304" pitchFamily="18" charset="0"/>
                            </a:rPr>
                            <m:t>𝑂𝑧</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|2.0+</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r>
                            <a:rPr lang="en-US" sz="2000" i="1">
                              <a:latin typeface="Cambria Math" panose="02040503050406030204" pitchFamily="18" charset="0"/>
                              <a:ea typeface="Malgun Gothic" panose="020B0503020000020004" pitchFamily="34" charset="-127"/>
                              <a:cs typeface="Times New Roman" panose="02020603050405020304" pitchFamily="18" charset="0"/>
                            </a:rPr>
                            <m:t>.0+2.1|</m:t>
                          </m:r>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d>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2000" i="1">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20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2147" y="821032"/>
                <a:ext cx="6651266" cy="3592330"/>
              </a:xfrm>
              <a:prstGeom prst="rect">
                <a:avLst/>
              </a:prstGeom>
              <a:blipFill>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30556" y="4660293"/>
            <a:ext cx="1685426" cy="333955"/>
          </a:xfrm>
          <a:prstGeom prst="rect">
            <a:avLst/>
          </a:prstGeom>
        </p:spPr>
      </p:pic>
      <p:pic>
        <p:nvPicPr>
          <p:cNvPr id="10" name="Picture 9"/>
          <p:cNvPicPr>
            <a:picLocks noChangeAspect="1"/>
          </p:cNvPicPr>
          <p:nvPr/>
        </p:nvPicPr>
        <p:blipFill>
          <a:blip r:embed="rId5"/>
          <a:stretch>
            <a:fillRect/>
          </a:stretch>
        </p:blipFill>
        <p:spPr>
          <a:xfrm rot="7878867">
            <a:off x="7726152" y="-741340"/>
            <a:ext cx="1961049" cy="2008790"/>
          </a:xfrm>
          <a:prstGeom prst="rect">
            <a:avLst/>
          </a:prstGeom>
        </p:spPr>
      </p:pic>
    </p:spTree>
    <p:extLst>
      <p:ext uri="{BB962C8B-B14F-4D97-AF65-F5344CB8AC3E}">
        <p14:creationId xmlns:p14="http://schemas.microsoft.com/office/powerpoint/2010/main" val="265840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14369" y="95417"/>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1" name="Rounded Rectangle 10"/>
          <p:cNvSpPr/>
          <p:nvPr/>
        </p:nvSpPr>
        <p:spPr>
          <a:xfrm>
            <a:off x="1734152" y="267361"/>
            <a:ext cx="5755977" cy="4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100" b="1" kern="1200">
                <a:solidFill>
                  <a:srgbClr val="FFFFFF"/>
                </a:solidFill>
                <a:ea typeface="Times New Roman" panose="02020603050405020304" pitchFamily="18" charset="0"/>
                <a:cs typeface="Times New Roman" panose="02020603050405020304" pitchFamily="18" charset="0"/>
              </a:rPr>
              <a:t>2. Góc giữa đường thẳng và mặt phẳng</a:t>
            </a:r>
            <a:endParaRPr kumimoji="0" lang="en-US" sz="21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Rectangle 12"/>
              <p:cNvSpPr/>
              <p:nvPr/>
            </p:nvSpPr>
            <p:spPr>
              <a:xfrm>
                <a:off x="228738" y="891319"/>
                <a:ext cx="8700579" cy="1420325"/>
              </a:xfrm>
              <a:prstGeom prst="rect">
                <a:avLst/>
              </a:prstGeom>
            </p:spPr>
            <p:txBody>
              <a:bodyPr wrap="square">
                <a:spAutoFit/>
              </a:bodyPr>
              <a:lstStyle/>
              <a:p>
                <a:pPr lvl="0" algn="just">
                  <a:lnSpc>
                    <a:spcPct val="150000"/>
                  </a:lnSpc>
                  <a:buClr>
                    <a:srgbClr val="C00000"/>
                  </a:buClr>
                </a:pPr>
                <a:r>
                  <a:rPr kumimoji="0" lang="nl-NL" sz="2000" b="1" i="0" u="none" strike="noStrike" kern="100" cap="none" spc="0" normalizeH="0" baseline="0" noProof="0">
                    <a:ln>
                      <a:noFill/>
                    </a:ln>
                    <a:solidFill>
                      <a:srgbClr val="C00000"/>
                    </a:solidFill>
                    <a:effectLst/>
                    <a:uLnTx/>
                    <a:uFillTx/>
                    <a:ea typeface="Aptos"/>
                    <a:cs typeface="Times New Roman" panose="02020603050405020304" pitchFamily="18" charset="0"/>
                    <a:sym typeface="Arial"/>
                  </a:rPr>
                  <a:t>HĐ7: </a:t>
                </a:r>
                <a:r>
                  <a:rPr lang="vi-VN" sz="2000" kern="100">
                    <a:latin typeface="Arial" panose="020B0604020202020204" pitchFamily="34" charset="0"/>
                    <a:ea typeface="Aptos"/>
                    <a:cs typeface="Times New Roman" panose="02020603050405020304" pitchFamily="18" charset="0"/>
                  </a:rPr>
                  <a:t>Cho mặt phẳng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𝑃</m:t>
                    </m:r>
                    <m:r>
                      <a:rPr lang="vi-VN" sz="2000" i="1" kern="100" smtClean="0">
                        <a:latin typeface="Cambria Math" panose="02040503050406030204" pitchFamily="18" charset="0"/>
                        <a:ea typeface="Aptos"/>
                        <a:cs typeface="Times New Roman" panose="02020603050405020304" pitchFamily="18" charset="0"/>
                      </a:rPr>
                      <m:t>)</m:t>
                    </m:r>
                  </m:oMath>
                </a14:m>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có vectơ pháp tuyến là </a:t>
                </a:r>
                <a14:m>
                  <m:oMath xmlns:m="http://schemas.openxmlformats.org/officeDocument/2006/math">
                    <m:acc>
                      <m:accPr>
                        <m:chr m:val="⃗"/>
                        <m:ctrlPr>
                          <a:rPr lang="vi-VN" sz="2000" i="1" kern="100" smtClean="0">
                            <a:latin typeface="Cambria Math" panose="02040503050406030204" pitchFamily="18" charset="0"/>
                            <a:cs typeface="Times New Roman" panose="02020603050405020304" pitchFamily="18" charset="0"/>
                          </a:rPr>
                        </m:ctrlPr>
                      </m:accPr>
                      <m:e>
                        <m:r>
                          <a:rPr lang="en-US" sz="2000" b="0" i="1" kern="100" smtClean="0">
                            <a:latin typeface="Cambria Math" panose="02040503050406030204" pitchFamily="18" charset="0"/>
                            <a:cs typeface="Times New Roman" panose="02020603050405020304" pitchFamily="18" charset="0"/>
                          </a:rPr>
                          <m:t>𝑛</m:t>
                        </m:r>
                      </m:e>
                    </m:acc>
                  </m:oMath>
                </a14:m>
                <a:r>
                  <a:rPr lang="vi-VN" sz="2000" kern="100">
                    <a:latin typeface="Arial" panose="020B0604020202020204" pitchFamily="34" charset="0"/>
                    <a:ea typeface="Aptos"/>
                    <a:cs typeface="Times New Roman" panose="02020603050405020304" pitchFamily="18" charset="0"/>
                  </a:rPr>
                  <a:t>,</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đường thẳng </a:t>
                </a:r>
                <a14:m>
                  <m:oMath xmlns:m="http://schemas.openxmlformats.org/officeDocument/2006/math">
                    <m:r>
                      <a:rPr lang="vi-VN" sz="2000" i="1" kern="10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có vectơ chỉ phương là </a:t>
                </a:r>
                <a14:m>
                  <m:oMath xmlns:m="http://schemas.openxmlformats.org/officeDocument/2006/math">
                    <m:acc>
                      <m:accPr>
                        <m:chr m:val="⃗"/>
                        <m:ctrlPr>
                          <a:rPr lang="vi-VN" sz="2000" i="1" kern="100">
                            <a:latin typeface="Cambria Math" panose="02040503050406030204" pitchFamily="18" charset="0"/>
                            <a:cs typeface="Times New Roman" panose="02020603050405020304" pitchFamily="18" charset="0"/>
                          </a:rPr>
                        </m:ctrlPr>
                      </m:accPr>
                      <m:e>
                        <m:r>
                          <a:rPr lang="en-US" sz="2000" b="0" i="1" kern="100" smtClean="0">
                            <a:latin typeface="Cambria Math" panose="02040503050406030204" pitchFamily="18" charset="0"/>
                            <a:cs typeface="Times New Roman" panose="02020603050405020304" pitchFamily="18" charset="0"/>
                          </a:rPr>
                          <m:t>𝑢</m:t>
                        </m:r>
                      </m:e>
                    </m:acc>
                  </m:oMath>
                </a14:m>
                <a:r>
                  <a:rPr lang="vi-VN" sz="2000" kern="100">
                    <a:latin typeface="Arial" panose="020B0604020202020204" pitchFamily="34" charset="0"/>
                    <a:ea typeface="Aptos"/>
                    <a:cs typeface="Times New Roman" panose="02020603050405020304" pitchFamily="18" charset="0"/>
                  </a:rPr>
                  <a:t> và đường thẳng</a:t>
                </a:r>
                <a:r>
                  <a:rPr lang="en-US" sz="2000" kern="100">
                    <a:latin typeface="Arial" panose="020B0604020202020204" pitchFamily="34" charset="0"/>
                    <a:ea typeface="Aptos"/>
                    <a:cs typeface="Times New Roman" panose="02020603050405020304" pitchFamily="18" charset="0"/>
                  </a:rPr>
                  <a:t>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cắt mặt phẳng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𝑃</m:t>
                    </m:r>
                    <m:r>
                      <a:rPr lang="vi-VN" sz="2000" i="1" kern="100" smtClean="0">
                        <a:latin typeface="Cambria Math" panose="02040503050406030204" pitchFamily="18" charset="0"/>
                        <a:ea typeface="Aptos"/>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tại </a:t>
                </a:r>
                <a14:m>
                  <m:oMath xmlns:m="http://schemas.openxmlformats.org/officeDocument/2006/math">
                    <m:r>
                      <a:rPr lang="en-US" sz="2000" b="0" i="1" kern="100" smtClean="0">
                        <a:latin typeface="Cambria Math" panose="02040503050406030204" pitchFamily="18" charset="0"/>
                        <a:ea typeface="Aptos"/>
                        <a:cs typeface="Times New Roman" panose="02020603050405020304" pitchFamily="18" charset="0"/>
                      </a:rPr>
                      <m:t>𝐼</m:t>
                    </m:r>
                  </m:oMath>
                </a14:m>
                <a:r>
                  <a:rPr lang="vi-VN" sz="2000" kern="100">
                    <a:latin typeface="Arial" panose="020B0604020202020204" pitchFamily="34" charset="0"/>
                    <a:ea typeface="Aptos"/>
                    <a:cs typeface="Times New Roman" panose="02020603050405020304" pitchFamily="18" charset="0"/>
                  </a:rPr>
                  <a:t>. Gọi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r>
                      <a:rPr lang="en-US" sz="2000" b="0" i="1" kern="10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là hình chiếu của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trên</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mặt phẳng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𝑃</m:t>
                    </m:r>
                    <m:r>
                      <a:rPr lang="vi-VN" sz="2000" i="1" kern="100" smtClean="0">
                        <a:latin typeface="Cambria Math" panose="02040503050406030204" pitchFamily="18" charset="0"/>
                        <a:ea typeface="Aptos"/>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(Hình 29).</a:t>
                </a:r>
                <a:endParaRPr lang="en-US" sz="2000" kern="100">
                  <a:latin typeface="Arial" panose="020B0604020202020204" pitchFamily="34" charset="0"/>
                  <a:ea typeface="Aptos"/>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8738" y="891319"/>
                <a:ext cx="8700579" cy="1420325"/>
              </a:xfrm>
              <a:prstGeom prst="rect">
                <a:avLst/>
              </a:prstGeom>
              <a:blipFill>
                <a:blip r:embed="rId3"/>
                <a:stretch>
                  <a:fillRect l="-771" r="-701" b="-6867"/>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084" y="1987824"/>
            <a:ext cx="3219234" cy="300545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8738" y="2275691"/>
                <a:ext cx="4343262" cy="1938992"/>
              </a:xfrm>
              <a:prstGeom prst="rect">
                <a:avLst/>
              </a:prstGeom>
            </p:spPr>
            <p:txBody>
              <a:bodyPr wrap="square">
                <a:spAutoFit/>
              </a:bodyPr>
              <a:lstStyle/>
              <a:p>
                <a:pPr lvl="0" algn="just">
                  <a:lnSpc>
                    <a:spcPct val="150000"/>
                  </a:lnSpc>
                  <a:buClr>
                    <a:srgbClr val="C00000"/>
                  </a:buClr>
                </a:pPr>
                <a:r>
                  <a:rPr lang="vi-VN" sz="2000" kern="100">
                    <a:latin typeface="Arial" panose="020B0604020202020204" pitchFamily="34" charset="0"/>
                    <a:ea typeface="Aptos"/>
                    <a:cs typeface="Times New Roman" panose="02020603050405020304" pitchFamily="18" charset="0"/>
                  </a:rPr>
                  <a:t>a) Hãy xác định góc giữa đường thẳng </a:t>
                </a:r>
                <a14:m>
                  <m:oMath xmlns:m="http://schemas.openxmlformats.org/officeDocument/2006/math">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 và mặt phẳng </a:t>
                </a:r>
                <a14:m>
                  <m:oMath xmlns:m="http://schemas.openxmlformats.org/officeDocument/2006/math">
                    <m:r>
                      <a:rPr lang="vi-VN" sz="2000" i="1" kern="100">
                        <a:latin typeface="Cambria Math" panose="02040503050406030204" pitchFamily="18" charset="0"/>
                        <a:ea typeface="Aptos"/>
                        <a:cs typeface="Times New Roman" panose="02020603050405020304" pitchFamily="18" charset="0"/>
                      </a:rPr>
                      <m:t>(</m:t>
                    </m:r>
                    <m:r>
                      <a:rPr lang="vi-VN" sz="2000" i="1" kern="100">
                        <a:latin typeface="Cambria Math" panose="02040503050406030204" pitchFamily="18" charset="0"/>
                        <a:ea typeface="Aptos"/>
                        <a:cs typeface="Times New Roman" panose="02020603050405020304" pitchFamily="18" charset="0"/>
                      </a:rPr>
                      <m:t>𝑃</m:t>
                    </m:r>
                    <m:r>
                      <a:rPr lang="vi-VN" sz="2000" i="1" kern="100">
                        <a:latin typeface="Cambria Math" panose="02040503050406030204" pitchFamily="18" charset="0"/>
                        <a:ea typeface="Aptos"/>
                        <a:cs typeface="Times New Roman" panose="02020603050405020304" pitchFamily="18" charset="0"/>
                      </a:rPr>
                      <m:t>)</m:t>
                    </m:r>
                  </m:oMath>
                </a14:m>
                <a:r>
                  <a:rPr lang="vi-VN" sz="2000" kern="100">
                    <a:latin typeface="Arial" panose="020B0604020202020204" pitchFamily="34" charset="0"/>
                    <a:ea typeface="Aptos"/>
                    <a:cs typeface="Times New Roman" panose="02020603050405020304" pitchFamily="18" charset="0"/>
                  </a:rPr>
                  <a:t>.</a:t>
                </a:r>
                <a:r>
                  <a:rPr lang="en-US" sz="2000" kern="100">
                    <a:latin typeface="Arial" panose="020B0604020202020204" pitchFamily="34" charset="0"/>
                    <a:ea typeface="Aptos"/>
                    <a:cs typeface="Times New Roman" panose="02020603050405020304" pitchFamily="18" charset="0"/>
                  </a:rPr>
                  <a:t> </a:t>
                </a:r>
                <a:r>
                  <a:rPr lang="vi-VN" sz="2000" kern="100">
                    <a:latin typeface="Arial" panose="020B0604020202020204" pitchFamily="34" charset="0"/>
                    <a:ea typeface="Aptos"/>
                    <a:cs typeface="Times New Roman" panose="02020603050405020304" pitchFamily="18" charset="0"/>
                  </a:rPr>
                  <a:t>Ta kí hiệu góc đó là </a:t>
                </a:r>
                <a14:m>
                  <m:oMath xmlns:m="http://schemas.openxmlformats.org/officeDocument/2006/math">
                    <m:r>
                      <a:rPr lang="vi-VN" sz="2000" i="1" kern="100">
                        <a:latin typeface="Cambria Math" panose="02040503050406030204" pitchFamily="18" charset="0"/>
                        <a:ea typeface="Aptos"/>
                        <a:cs typeface="Times New Roman" panose="02020603050405020304" pitchFamily="18" charset="0"/>
                      </a:rPr>
                      <m:t>(</m:t>
                    </m:r>
                    <m:r>
                      <a:rPr lang="vi-VN" sz="2000" i="1" kern="100">
                        <a:latin typeface="Cambria Math" panose="02040503050406030204" pitchFamily="18" charset="0"/>
                        <a:ea typeface="Cambria Math" panose="02040503050406030204" pitchFamily="18" charset="0"/>
                        <a:cs typeface="Times New Roman" panose="02020603050405020304" pitchFamily="18" charset="0"/>
                      </a:rPr>
                      <m:t>∆</m:t>
                    </m:r>
                    <m:r>
                      <a:rPr lang="vi-VN" sz="2000" i="1" kern="100">
                        <a:latin typeface="Cambria Math" panose="02040503050406030204" pitchFamily="18" charset="0"/>
                        <a:ea typeface="Aptos"/>
                        <a:cs typeface="Times New Roman" panose="02020603050405020304" pitchFamily="18" charset="0"/>
                      </a:rPr>
                      <m:t>, (</m:t>
                    </m:r>
                    <m:r>
                      <a:rPr lang="vi-VN" sz="2000" i="1" kern="100">
                        <a:latin typeface="Cambria Math" panose="02040503050406030204" pitchFamily="18" charset="0"/>
                        <a:ea typeface="Aptos"/>
                        <a:cs typeface="Times New Roman" panose="02020603050405020304" pitchFamily="18" charset="0"/>
                      </a:rPr>
                      <m:t>𝑃</m:t>
                    </m:r>
                    <m:r>
                      <a:rPr lang="vi-VN" sz="2000" i="1" kern="100">
                        <a:latin typeface="Cambria Math" panose="02040503050406030204" pitchFamily="18" charset="0"/>
                        <a:ea typeface="Aptos"/>
                        <a:cs typeface="Times New Roman" panose="02020603050405020304" pitchFamily="18" charset="0"/>
                      </a:rPr>
                      <m:t>)).</m:t>
                    </m:r>
                  </m:oMath>
                </a14:m>
                <a:endParaRPr lang="en-US" sz="2000" kern="100">
                  <a:latin typeface="Arial" panose="020B0604020202020204" pitchFamily="34" charset="0"/>
                  <a:ea typeface="Aptos"/>
                  <a:cs typeface="Times New Roman" panose="02020603050405020304" pitchFamily="18" charset="0"/>
                </a:endParaRPr>
              </a:p>
              <a:p>
                <a:pPr lvl="0" algn="just">
                  <a:lnSpc>
                    <a:spcPct val="150000"/>
                  </a:lnSpc>
                  <a:buClr>
                    <a:srgbClr val="C00000"/>
                  </a:buClr>
                </a:pPr>
                <a:r>
                  <a:rPr lang="vi-VN" sz="2000" kern="100">
                    <a:latin typeface="Arial" panose="020B0604020202020204" pitchFamily="34" charset="0"/>
                    <a:ea typeface="Aptos"/>
                    <a:cs typeface="Times New Roman" panose="02020603050405020304" pitchFamily="18" charset="0"/>
                  </a:rPr>
                  <a:t>b) So sánh </a:t>
                </a:r>
                <a14:m>
                  <m:oMath xmlns:m="http://schemas.openxmlformats.org/officeDocument/2006/math">
                    <m:r>
                      <m:rPr>
                        <m:sty m:val="p"/>
                      </m:rPr>
                      <a:rPr lang="vi-VN" sz="2000" i="1" kern="100">
                        <a:latin typeface="Cambria Math" panose="02040503050406030204" pitchFamily="18" charset="0"/>
                        <a:ea typeface="Aptos"/>
                        <a:cs typeface="Times New Roman" panose="02020603050405020304" pitchFamily="18" charset="0"/>
                      </a:rPr>
                      <m:t>sin</m:t>
                    </m:r>
                    <m:r>
                      <a:rPr lang="vi-VN" sz="2000" i="1" kern="100">
                        <a:latin typeface="Cambria Math" panose="02040503050406030204" pitchFamily="18" charset="0"/>
                        <a:ea typeface="Aptos"/>
                        <a:cs typeface="Times New Roman" panose="02020603050405020304" pitchFamily="18" charset="0"/>
                      </a:rPr>
                      <m:t>⁡(∆, (</m:t>
                    </m:r>
                    <m:r>
                      <a:rPr lang="vi-VN" sz="2000" i="1" kern="100">
                        <a:latin typeface="Cambria Math" panose="02040503050406030204" pitchFamily="18" charset="0"/>
                        <a:ea typeface="Aptos"/>
                        <a:cs typeface="Times New Roman" panose="02020603050405020304" pitchFamily="18" charset="0"/>
                      </a:rPr>
                      <m:t>𝑃</m:t>
                    </m:r>
                    <m:r>
                      <a:rPr lang="vi-VN" sz="2000" i="1" kern="100">
                        <a:latin typeface="Cambria Math" panose="02040503050406030204" pitchFamily="18" charset="0"/>
                        <a:ea typeface="Aptos"/>
                        <a:cs typeface="Times New Roman" panose="02020603050405020304" pitchFamily="18" charset="0"/>
                      </a:rPr>
                      <m:t>)) </m:t>
                    </m:r>
                  </m:oMath>
                </a14:m>
                <a:r>
                  <a:rPr lang="vi-VN" sz="2000" kern="100">
                    <a:latin typeface="Arial" panose="020B0604020202020204" pitchFamily="34" charset="0"/>
                    <a:ea typeface="Aptos"/>
                    <a:cs typeface="Times New Roman" panose="02020603050405020304" pitchFamily="18" charset="0"/>
                  </a:rPr>
                  <a:t>và </a:t>
                </a:r>
                <a14:m>
                  <m:oMath xmlns:m="http://schemas.openxmlformats.org/officeDocument/2006/math">
                    <m:d>
                      <m:dPr>
                        <m:begChr m:val="|"/>
                        <m:endChr m:val="|"/>
                        <m:ctrlPr>
                          <a:rPr lang="vi-VN" sz="2000" i="1" kern="100">
                            <a:latin typeface="Cambria Math" panose="02040503050406030204" pitchFamily="18" charset="0"/>
                            <a:cs typeface="Times New Roman" panose="02020603050405020304" pitchFamily="18" charset="0"/>
                          </a:rPr>
                        </m:ctrlPr>
                      </m:dPr>
                      <m:e>
                        <m:r>
                          <m:rPr>
                            <m:sty m:val="p"/>
                          </m:rPr>
                          <a:rPr lang="vi-VN" sz="2000" i="1" kern="100">
                            <a:latin typeface="Cambria Math" panose="02040503050406030204" pitchFamily="18" charset="0"/>
                            <a:ea typeface="Aptos"/>
                            <a:cs typeface="Times New Roman" panose="02020603050405020304" pitchFamily="18" charset="0"/>
                          </a:rPr>
                          <m:t>cos</m:t>
                        </m:r>
                        <m:r>
                          <a:rPr lang="vi-VN" sz="2000" i="1" kern="100">
                            <a:latin typeface="Cambria Math" panose="02040503050406030204" pitchFamily="18" charset="0"/>
                            <a:ea typeface="Aptos"/>
                            <a:cs typeface="Times New Roman" panose="02020603050405020304" pitchFamily="18" charset="0"/>
                          </a:rPr>
                          <m:t>⁡(</m:t>
                        </m:r>
                        <m:acc>
                          <m:accPr>
                            <m:chr m:val="⃗"/>
                            <m:ctrlPr>
                              <a:rPr lang="vi-VN" sz="2000" i="1" kern="100">
                                <a:latin typeface="Cambria Math" panose="02040503050406030204" pitchFamily="18" charset="0"/>
                                <a:cs typeface="Times New Roman" panose="02020603050405020304" pitchFamily="18" charset="0"/>
                              </a:rPr>
                            </m:ctrlPr>
                          </m:accPr>
                          <m:e>
                            <m:r>
                              <a:rPr lang="en-US" sz="2000" i="1" kern="100">
                                <a:latin typeface="Cambria Math" panose="02040503050406030204" pitchFamily="18" charset="0"/>
                                <a:cs typeface="Times New Roman" panose="02020603050405020304" pitchFamily="18" charset="0"/>
                              </a:rPr>
                              <m:t>𝑢</m:t>
                            </m:r>
                          </m:e>
                        </m:acc>
                        <m:r>
                          <a:rPr lang="vi-VN" sz="2000" i="1" kern="100">
                            <a:latin typeface="Cambria Math" panose="02040503050406030204" pitchFamily="18" charset="0"/>
                            <a:ea typeface="Aptos"/>
                            <a:cs typeface="Times New Roman" panose="02020603050405020304" pitchFamily="18" charset="0"/>
                          </a:rPr>
                          <m:t>,</m:t>
                        </m:r>
                        <m:acc>
                          <m:accPr>
                            <m:chr m:val="⃗"/>
                            <m:ctrlPr>
                              <a:rPr lang="vi-VN" sz="2000" i="1" kern="100">
                                <a:latin typeface="Cambria Math" panose="02040503050406030204" pitchFamily="18" charset="0"/>
                                <a:cs typeface="Times New Roman" panose="02020603050405020304" pitchFamily="18" charset="0"/>
                              </a:rPr>
                            </m:ctrlPr>
                          </m:accPr>
                          <m:e>
                            <m:r>
                              <a:rPr lang="en-US" sz="2000" i="1" kern="100">
                                <a:latin typeface="Cambria Math" panose="02040503050406030204" pitchFamily="18" charset="0"/>
                                <a:cs typeface="Times New Roman" panose="02020603050405020304" pitchFamily="18" charset="0"/>
                              </a:rPr>
                              <m:t>𝑛</m:t>
                            </m:r>
                          </m:e>
                        </m:acc>
                        <m:r>
                          <a:rPr lang="vi-VN" sz="2000" i="1" kern="100">
                            <a:latin typeface="Cambria Math" panose="02040503050406030204" pitchFamily="18" charset="0"/>
                            <a:ea typeface="Aptos"/>
                            <a:cs typeface="Times New Roman" panose="02020603050405020304" pitchFamily="18" charset="0"/>
                          </a:rPr>
                          <m:t>)</m:t>
                        </m:r>
                      </m:e>
                    </m:d>
                  </m:oMath>
                </a14:m>
                <a:r>
                  <a:rPr lang="en-US" sz="2000" kern="100">
                    <a:latin typeface="Arial" panose="020B0604020202020204" pitchFamily="34" charset="0"/>
                    <a:ea typeface="Aptos"/>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8738" y="2275691"/>
                <a:ext cx="4343262" cy="1938992"/>
              </a:xfrm>
              <a:prstGeom prst="rect">
                <a:avLst/>
              </a:prstGeom>
              <a:blipFill>
                <a:blip r:embed="rId5"/>
                <a:stretch>
                  <a:fillRect l="-1545" r="-1404" b="-1887"/>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4564049" y="4345459"/>
            <a:ext cx="739371" cy="679767"/>
          </a:xfrm>
          <a:prstGeom prst="rect">
            <a:avLst/>
          </a:prstGeom>
        </p:spPr>
      </p:pic>
    </p:spTree>
    <p:extLst>
      <p:ext uri="{BB962C8B-B14F-4D97-AF65-F5344CB8AC3E}">
        <p14:creationId xmlns:p14="http://schemas.microsoft.com/office/powerpoint/2010/main" val="175703034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5" name="Rectangle 4"/>
          <p:cNvSpPr/>
          <p:nvPr/>
        </p:nvSpPr>
        <p:spPr>
          <a:xfrm>
            <a:off x="564543" y="521725"/>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158778" y="1349518"/>
                <a:ext cx="4428627" cy="3299237"/>
              </a:xfrm>
              <a:prstGeom prst="rect">
                <a:avLst/>
              </a:prstGeom>
            </p:spPr>
            <p:txBody>
              <a:bodyPr wrap="square">
                <a:spAutoFit/>
              </a:bodyPr>
              <a:lstStyle/>
              <a:p>
                <a:pPr algn="just">
                  <a:lnSpc>
                    <a:spcPct val="165000"/>
                  </a:lnSpc>
                </a:pPr>
                <a:r>
                  <a:rPr lang="en-US" sz="2000">
                    <a:latin typeface="+mj-lt"/>
                    <a:ea typeface="Calibri" panose="020F0502020204030204" pitchFamily="34" charset="0"/>
                    <a:cs typeface="Times New Roman" panose="02020603050405020304" pitchFamily="18" charset="0"/>
                  </a:rPr>
                  <a:t>a) Vì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là hình chiếu của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trên mặt phẳng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nên </a:t>
                </a:r>
                <a14:m>
                  <m:oMath xmlns:m="http://schemas.openxmlformats.org/officeDocument/2006/math">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e>
                        </m:d>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a:p>
                <a:pPr algn="just">
                  <a:lnSpc>
                    <a:spcPct val="165000"/>
                  </a:lnSpc>
                </a:pPr>
                <a:r>
                  <a:rPr lang="en-US" sz="2000">
                    <a:effectLst/>
                    <a:latin typeface="+mj-lt"/>
                    <a:ea typeface="Malgun Gothic" panose="020B0503020000020004" pitchFamily="34" charset="-127"/>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là hai góc phụ nhau.</a:t>
                </a:r>
                <a:endParaRPr lang="en-US" sz="2000">
                  <a:effectLst/>
                  <a:latin typeface="+mj-lt"/>
                  <a:ea typeface="Calibri" panose="020F0502020204030204" pitchFamily="34" charset="0"/>
                  <a:cs typeface="Times New Roman" panose="02020603050405020304" pitchFamily="18" charset="0"/>
                </a:endParaRPr>
              </a:p>
              <a:p>
                <a:pPr algn="just">
                  <a:lnSpc>
                    <a:spcPct val="165000"/>
                  </a:lnSpc>
                </a:pPr>
                <a:r>
                  <a:rPr lang="en-US" sz="2000">
                    <a:effectLst/>
                    <a:latin typeface="+mj-lt"/>
                    <a:ea typeface="Malgun Gothic" panose="020B0503020000020004" pitchFamily="34" charset="-127"/>
                    <a:cs typeface="Times New Roman" panose="02020603050405020304" pitchFamily="18" charset="0"/>
                  </a:rPr>
                  <a:t>Suy ra </a:t>
                </a:r>
              </a:p>
              <a:p>
                <a:pPr algn="just">
                  <a:lnSpc>
                    <a:spcPct val="165000"/>
                  </a:lnSpc>
                </a:pPr>
                <a14:m>
                  <m:oMathPara xmlns:m="http://schemas.openxmlformats.org/officeDocument/2006/math">
                    <m:oMathParaPr>
                      <m:jc m:val="center"/>
                    </m:oMathParaPr>
                    <m:oMath xmlns:m="http://schemas.openxmlformats.org/officeDocument/2006/math">
                      <m:func>
                        <m:func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sin</m:t>
                          </m:r>
                        </m:fNa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sin</m:t>
                          </m:r>
                        </m:fNa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fun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func>
                            <m:func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effectLst/>
                                  <a:latin typeface="Cambria Math" panose="02040503050406030204" pitchFamily="18" charset="0"/>
                                  <a:ea typeface="Malgun Gothic" panose="020B0503020000020004" pitchFamily="34" charset="-127"/>
                                  <a:cs typeface="Times New Roman" panose="02020603050405020304" pitchFamily="18" charset="0"/>
                                </a:rPr>
                                <m:t>cos</m:t>
                              </m:r>
                            </m:fNa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func>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b="0" i="1"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58778" y="1349518"/>
                <a:ext cx="4428627" cy="3299237"/>
              </a:xfrm>
              <a:prstGeom prst="rect">
                <a:avLst/>
              </a:prstGeom>
              <a:blipFill>
                <a:blip r:embed="rId3"/>
                <a:stretch>
                  <a:fillRect l="-1376" r="-1376"/>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87" y="1488457"/>
            <a:ext cx="3219234" cy="3005456"/>
          </a:xfrm>
          <a:prstGeom prst="rect">
            <a:avLst/>
          </a:prstGeom>
        </p:spPr>
      </p:pic>
      <p:pic>
        <p:nvPicPr>
          <p:cNvPr id="8" name="Picture 7"/>
          <p:cNvPicPr>
            <a:picLocks noChangeAspect="1"/>
          </p:cNvPicPr>
          <p:nvPr/>
        </p:nvPicPr>
        <p:blipFill>
          <a:blip r:embed="rId5"/>
          <a:stretch>
            <a:fillRect/>
          </a:stretch>
        </p:blipFill>
        <p:spPr>
          <a:xfrm>
            <a:off x="7871893" y="389590"/>
            <a:ext cx="739371" cy="679767"/>
          </a:xfrm>
          <a:prstGeom prst="rect">
            <a:avLst/>
          </a:prstGeom>
        </p:spPr>
      </p:pic>
    </p:spTree>
    <p:extLst>
      <p:ext uri="{BB962C8B-B14F-4D97-AF65-F5344CB8AC3E}">
        <p14:creationId xmlns:p14="http://schemas.microsoft.com/office/powerpoint/2010/main" val="40232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6" name="Rectangle 5"/>
          <p:cNvSpPr/>
          <p:nvPr/>
        </p:nvSpPr>
        <p:spPr>
          <a:xfrm>
            <a:off x="564543" y="4452730"/>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7" name="Rectangle 6"/>
          <p:cNvSpPr/>
          <p:nvPr/>
        </p:nvSpPr>
        <p:spPr>
          <a:xfrm>
            <a:off x="3519372" y="445651"/>
            <a:ext cx="2129109" cy="5539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44499" y="1195107"/>
                <a:ext cx="8278856" cy="3225819"/>
              </a:xfrm>
              <a:prstGeom prst="rect">
                <a:avLst/>
              </a:prstGeom>
            </p:spPr>
            <p:txBody>
              <a:bodyPr wrap="square">
                <a:spAutoFit/>
              </a:bodyPr>
              <a:lstStyle/>
              <a:p>
                <a:pPr algn="just">
                  <a:lnSpc>
                    <a:spcPct val="150000"/>
                  </a:lnSpc>
                </a:pPr>
                <a:r>
                  <a:rPr lang="en-US" sz="2000">
                    <a:latin typeface="+mn-lt"/>
                    <a:ea typeface="Calibri" panose="020F0502020204030204" pitchFamily="34" charset="0"/>
                    <a:cs typeface="Times New Roman" panose="02020603050405020304" pitchFamily="18" charset="0"/>
                  </a:rPr>
                  <a:t>Trong không gian với hệ tọa độ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000">
                    <a:effectLst/>
                    <a:latin typeface="+mn-lt"/>
                    <a:ea typeface="Malgun Gothic" panose="020B0503020000020004" pitchFamily="34" charset="-127"/>
                    <a:cs typeface="Times New Roman" panose="02020603050405020304" pitchFamily="18" charset="0"/>
                  </a:rPr>
                  <a:t>, cho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có vectơ chỉ phương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và mặt phẳng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có vectơ pháp tuyến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Gọi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là góc giữa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và mặt phẳng </a:t>
                </a:r>
                <a14:m>
                  <m:oMath xmlns:m="http://schemas.openxmlformats.org/officeDocument/2006/math">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𝑃</m:t>
                        </m:r>
                      </m:e>
                    </m:d>
                  </m:oMath>
                </a14:m>
                <a:r>
                  <a:rPr lang="en-US" sz="2000">
                    <a:effectLst/>
                    <a:latin typeface="+mn-lt"/>
                    <a:ea typeface="Malgun Gothic" panose="020B0503020000020004" pitchFamily="34" charset="-127"/>
                    <a:cs typeface="Times New Roman" panose="02020603050405020304" pitchFamily="18" charset="0"/>
                  </a:rPr>
                  <a:t>. Khi đó,</a:t>
                </a:r>
                <a:endParaRPr lang="en-US" sz="20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func>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acc>
                        </m:e>
                      </m: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acc>
                            </m:e>
                          </m:d>
                        </m:num>
                        <m:den>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𝑢</m:t>
                                  </m:r>
                                </m:e>
                              </m:acc>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acc>
                            </m:e>
                          </m:d>
                        </m:den>
                      </m:f>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Sub>
                          <m:sSub>
                            <m:sSub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num>
                        <m:den>
                          <m:rad>
                            <m:radPr>
                              <m:degHide m:val="on"/>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e>
                          </m:rad>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sSubSup>
                                <m:sSubSup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sSubSup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b>
                                <m:sup>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2</m:t>
                                  </m:r>
                                </m:sup>
                              </m:sSubSup>
                            </m:e>
                          </m:rad>
                        </m:den>
                      </m:f>
                    </m:oMath>
                  </m:oMathPara>
                </a14:m>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44499" y="1195107"/>
                <a:ext cx="8278856" cy="3225819"/>
              </a:xfrm>
              <a:prstGeom prst="rect">
                <a:avLst/>
              </a:prstGeom>
              <a:blipFill>
                <a:blip r:embed="rId3"/>
                <a:stretch>
                  <a:fillRect l="-810" r="-736"/>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rot="12073992">
            <a:off x="8150216" y="48432"/>
            <a:ext cx="805567" cy="762634"/>
          </a:xfrm>
          <a:prstGeom prst="rect">
            <a:avLst/>
          </a:prstGeom>
        </p:spPr>
      </p:pic>
    </p:spTree>
    <p:extLst>
      <p:ext uri="{BB962C8B-B14F-4D97-AF65-F5344CB8AC3E}">
        <p14:creationId xmlns:p14="http://schemas.microsoft.com/office/powerpoint/2010/main" val="219144114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5695" y="267641"/>
                <a:ext cx="8378691" cy="1938992"/>
              </a:xfrm>
              <a:prstGeom prst="rect">
                <a:avLst/>
              </a:prstGeom>
            </p:spPr>
            <p:txBody>
              <a:bodyPr wrap="square">
                <a:spAutoFit/>
              </a:bodyPr>
              <a:lstStyle/>
              <a:p>
                <a:pPr lvl="0" algn="just">
                  <a:lnSpc>
                    <a:spcPct val="150000"/>
                  </a:lnSpc>
                </a:pPr>
                <a:r>
                  <a:rPr kumimoji="0" lang="vi-VN" sz="2000" b="1" i="0" u="none" strike="noStrike" kern="0" cap="none" spc="0" normalizeH="0" baseline="0" noProof="0">
                    <a:ln>
                      <a:noFill/>
                    </a:ln>
                    <a:solidFill>
                      <a:srgbClr val="C00000"/>
                    </a:solidFill>
                    <a:effectLst/>
                    <a:uLnTx/>
                    <a:uFillTx/>
                    <a:latin typeface="Arial"/>
                    <a:cs typeface="Arial"/>
                    <a:sym typeface="Arial"/>
                  </a:rPr>
                  <a:t>Ví dụ </a:t>
                </a:r>
                <a:r>
                  <a:rPr kumimoji="0" lang="en-US" sz="2000" b="1" i="0" u="none" strike="noStrike" kern="0" cap="none" spc="0" normalizeH="0" baseline="0" noProof="0">
                    <a:ln>
                      <a:noFill/>
                    </a:ln>
                    <a:solidFill>
                      <a:srgbClr val="C00000"/>
                    </a:solidFill>
                    <a:effectLst/>
                    <a:uLnTx/>
                    <a:uFillTx/>
                    <a:latin typeface="Arial"/>
                    <a:cs typeface="Arial"/>
                    <a:sym typeface="Arial"/>
                  </a:rPr>
                  <a:t>8</a:t>
                </a:r>
                <a:r>
                  <a:rPr kumimoji="0" lang="vi-VN" sz="2000" b="1" i="0" u="none" strike="noStrike" kern="0" cap="none" spc="0" normalizeH="0" baseline="0" noProof="0">
                    <a:ln>
                      <a:noFill/>
                    </a:ln>
                    <a:solidFill>
                      <a:srgbClr val="C00000"/>
                    </a:solidFill>
                    <a:effectLst/>
                    <a:uLnTx/>
                    <a:uFillTx/>
                    <a:latin typeface="Arial"/>
                    <a:cs typeface="Arial"/>
                    <a:sym typeface="Arial"/>
                  </a:rPr>
                  <a:t>. </a:t>
                </a:r>
                <a:r>
                  <a:rPr lang="vi-VN" sz="2000"/>
                  <a:t>Cho mặt phẳng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𝑃</m:t>
                    </m:r>
                    <m:r>
                      <a:rPr lang="vi-VN" sz="2000" i="1" smtClean="0">
                        <a:latin typeface="Cambria Math" panose="02040503050406030204" pitchFamily="18" charset="0"/>
                      </a:rPr>
                      <m:t>)</m:t>
                    </m:r>
                  </m:oMath>
                </a14:m>
                <a:r>
                  <a:rPr lang="vi-VN" sz="2000"/>
                  <a:t> có vectơ pháp tuyến</a:t>
                </a:r>
                <a:r>
                  <a:rPr lang="en-US" sz="2000"/>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𝑛</m:t>
                        </m:r>
                      </m:e>
                    </m:acc>
                    <m:r>
                      <a:rPr lang="vi-VN" sz="2000" i="1">
                        <a:latin typeface="Cambria Math" panose="02040503050406030204" pitchFamily="18" charset="0"/>
                      </a:rPr>
                      <m:t>=(1; 2; 2)</m:t>
                    </m:r>
                  </m:oMath>
                </a14:m>
                <a:r>
                  <a:rPr lang="en-US" sz="2000"/>
                  <a:t> </a:t>
                </a:r>
                <a:r>
                  <a:rPr lang="vi-VN" sz="2000"/>
                  <a:t>và đường thẳng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có vectơ chỉ phương</a:t>
                </a:r>
                <a:r>
                  <a:rPr lang="en-US" sz="2000"/>
                  <a:t>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𝑢</m:t>
                        </m:r>
                      </m:e>
                    </m:acc>
                    <m:r>
                      <a:rPr lang="vi-VN" sz="2000" i="1">
                        <a:latin typeface="Cambria Math" panose="02040503050406030204" pitchFamily="18" charset="0"/>
                      </a:rPr>
                      <m:t>=(2 ; 2; − 1). </m:t>
                    </m:r>
                  </m:oMath>
                </a14:m>
                <a:r>
                  <a:rPr lang="vi-VN" sz="2000"/>
                  <a:t>Tính sin của góc giữa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a:t>
                </a:r>
                <a:r>
                  <a:rPr lang="en-US" sz="2000"/>
                  <a:t> </a:t>
                </a:r>
                <a:r>
                  <a:rPr lang="vi-VN" sz="2000"/>
                  <a:t>mặt phẳng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𝑃</m:t>
                    </m:r>
                    <m:r>
                      <a:rPr lang="vi-VN" sz="2000" i="1" smtClean="0">
                        <a:latin typeface="Cambria Math" panose="02040503050406030204" pitchFamily="18" charset="0"/>
                      </a:rPr>
                      <m:t>)</m:t>
                    </m:r>
                  </m:oMath>
                </a14:m>
                <a:r>
                  <a:rPr lang="vi-VN" sz="2000"/>
                  <a:t>. Góc giữa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mặt phẳng </a:t>
                </a:r>
                <a14:m>
                  <m:oMath xmlns:m="http://schemas.openxmlformats.org/officeDocument/2006/math">
                    <m:r>
                      <a:rPr lang="vi-VN" sz="2000" i="1" smtClean="0">
                        <a:latin typeface="Cambria Math" panose="02040503050406030204" pitchFamily="18" charset="0"/>
                      </a:rPr>
                      <m:t>(</m:t>
                    </m:r>
                    <m:r>
                      <a:rPr lang="vi-VN" sz="2000" i="1">
                        <a:latin typeface="Cambria Math" panose="02040503050406030204" pitchFamily="18" charset="0"/>
                      </a:rPr>
                      <m:t>𝑃</m:t>
                    </m:r>
                    <m:r>
                      <a:rPr lang="vi-VN" sz="2000" i="1" smtClean="0">
                        <a:latin typeface="Cambria Math" panose="02040503050406030204" pitchFamily="18" charset="0"/>
                      </a:rPr>
                      <m:t>)</m:t>
                    </m:r>
                  </m:oMath>
                </a14:m>
                <a:r>
                  <a:rPr lang="en-US" sz="2000"/>
                  <a:t> </a:t>
                </a:r>
                <a:r>
                  <a:rPr lang="vi-VN" sz="2000"/>
                  <a:t>bằng bao nhiêu độ (làm tròn kết quả đến hàng đơn vị)?</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5695" y="267641"/>
                <a:ext cx="8378691" cy="1938992"/>
              </a:xfrm>
              <a:prstGeom prst="rect">
                <a:avLst/>
              </a:prstGeom>
              <a:blipFill>
                <a:blip r:embed="rId3"/>
                <a:stretch>
                  <a:fillRect l="-801" r="-728" b="-1887"/>
                </a:stretch>
              </a:blipFill>
            </p:spPr>
            <p:txBody>
              <a:bodyPr/>
              <a:lstStyle/>
              <a:p>
                <a:r>
                  <a:rPr lang="en-US">
                    <a:noFill/>
                  </a:rPr>
                  <a:t> </a:t>
                </a:r>
              </a:p>
            </p:txBody>
          </p:sp>
        </mc:Fallback>
      </mc:AlternateContent>
      <p:sp>
        <p:nvSpPr>
          <p:cNvPr id="10" name="Rectangle 9"/>
          <p:cNvSpPr/>
          <p:nvPr/>
        </p:nvSpPr>
        <p:spPr>
          <a:xfrm>
            <a:off x="947444" y="2453757"/>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5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375695" y="2855498"/>
                <a:ext cx="6794232" cy="1723998"/>
              </a:xfrm>
              <a:prstGeom prst="rect">
                <a:avLst/>
              </a:prstGeom>
            </p:spPr>
            <p:txBody>
              <a:bodyPr wrap="none">
                <a:sp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2000" smtClean="0"/>
                        <m:t>Ta</m:t>
                      </m:r>
                      <m:r>
                        <m:rPr>
                          <m:nor/>
                        </m:rPr>
                        <a:rPr lang="en-US" sz="2000" smtClean="0"/>
                        <m:t> </m:t>
                      </m:r>
                      <m:r>
                        <m:rPr>
                          <m:nor/>
                        </m:rPr>
                        <a:rPr lang="en-US" sz="2000" smtClean="0"/>
                        <m:t>c</m:t>
                      </m:r>
                      <m:r>
                        <m:rPr>
                          <m:nor/>
                        </m:rPr>
                        <a:rPr lang="en-US" sz="2000" smtClean="0"/>
                        <m:t>ó:</m:t>
                      </m:r>
                      <m:r>
                        <a:rPr lang="en-US" sz="2000" b="0" i="1" smtClean="0">
                          <a:latin typeface="Cambria Math" panose="02040503050406030204" pitchFamily="18" charset="0"/>
                        </a:rPr>
                        <m:t> </m:t>
                      </m:r>
                      <m:func>
                        <m:funcPr>
                          <m:ctrlPr>
                            <a:rPr lang="en-US" sz="20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sin</m:t>
                          </m:r>
                        </m:fName>
                        <m:e>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𝑃</m:t>
                              </m:r>
                            </m:e>
                          </m:d>
                          <m:r>
                            <a:rPr lang="en-US" sz="2000" i="1">
                              <a:latin typeface="Cambria Math" panose="02040503050406030204" pitchFamily="18" charset="0"/>
                              <a:ea typeface="Calibri" panose="020F0502020204030204" pitchFamily="34" charset="0"/>
                              <a:cs typeface="Times New Roman" panose="02020603050405020304" pitchFamily="18" charset="0"/>
                            </a:rPr>
                            <m:t>)</m:t>
                          </m:r>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1.2</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2.2</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2.(−1)</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smtClean="0">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b="0" i="1" smtClean="0">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b="0" i="1" smtClean="0">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2</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b="0" i="1" smtClean="0">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2000" b="0" i="1" smtClean="0">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−1</m:t>
                                      </m:r>
                                    </m:e>
                                  </m:d>
                                </m:e>
                                <m:sup>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b="0" i="1" smtClean="0">
                              <a:latin typeface="Cambria Math" panose="02040503050406030204" pitchFamily="18" charset="0"/>
                              <a:ea typeface="Malgun Gothic" panose="020B0503020000020004" pitchFamily="34" charset="-127"/>
                              <a:cs typeface="Times New Roman" panose="02020603050405020304" pitchFamily="18" charset="0"/>
                            </a:rPr>
                          </m:ctrlPr>
                        </m:fPr>
                        <m:num>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4</m:t>
                          </m:r>
                        </m:num>
                        <m:den>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9</m:t>
                          </m:r>
                        </m:den>
                      </m:f>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2000"/>
              </a:p>
              <a:p>
                <a:pPr>
                  <a:lnSpc>
                    <a:spcPct val="150000"/>
                  </a:lnSpc>
                  <a:spcBef>
                    <a:spcPts val="600"/>
                  </a:spcBef>
                  <a:spcAft>
                    <a:spcPts val="600"/>
                  </a:spcAft>
                </a:pPr>
                <a:r>
                  <a:rPr lang="en-US" sz="2000"/>
                  <a:t>Suy ra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𝑃</m:t>
                        </m:r>
                      </m:e>
                    </m:d>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26°</m:t>
                    </m:r>
                  </m:oMath>
                </a14:m>
                <a:r>
                  <a:rPr lang="en-US" sz="2000"/>
                  <a:t>.</a:t>
                </a:r>
              </a:p>
            </p:txBody>
          </p:sp>
        </mc:Choice>
        <mc:Fallback xmlns="">
          <p:sp>
            <p:nvSpPr>
              <p:cNvPr id="4" name="Rectangle 3"/>
              <p:cNvSpPr>
                <a:spLocks noRot="1" noChangeAspect="1" noMove="1" noResize="1" noEditPoints="1" noAdjustHandles="1" noChangeArrowheads="1" noChangeShapeType="1" noTextEdit="1"/>
              </p:cNvSpPr>
              <p:nvPr/>
            </p:nvSpPr>
            <p:spPr>
              <a:xfrm>
                <a:off x="375695" y="2855498"/>
                <a:ext cx="6794232" cy="1723998"/>
              </a:xfrm>
              <a:prstGeom prst="rect">
                <a:avLst/>
              </a:prstGeom>
              <a:blipFill>
                <a:blip r:embed="rId4"/>
                <a:stretch>
                  <a:fillRect l="-987" b="-5654"/>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248191" y="4683319"/>
            <a:ext cx="1685426" cy="333955"/>
          </a:xfrm>
          <a:prstGeom prst="rect">
            <a:avLst/>
          </a:prstGeom>
        </p:spPr>
      </p:pic>
    </p:spTree>
    <p:extLst>
      <p:ext uri="{BB962C8B-B14F-4D97-AF65-F5344CB8AC3E}">
        <p14:creationId xmlns:p14="http://schemas.microsoft.com/office/powerpoint/2010/main" val="183879947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up)">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up)">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88235" y="69689"/>
                <a:ext cx="8569518" cy="1846659"/>
              </a:xfrm>
              <a:prstGeom prst="rect">
                <a:avLst/>
              </a:prstGeom>
            </p:spPr>
            <p:txBody>
              <a:bodyPr wrap="square">
                <a:spAutoFit/>
              </a:bodyPr>
              <a:lstStyle/>
              <a:p>
                <a:pPr lvl="0" algn="just">
                  <a:lnSpc>
                    <a:spcPct val="150000"/>
                  </a:lnSpc>
                </a:pPr>
                <a:r>
                  <a:rPr kumimoji="0" lang="vi-VN" sz="1900" b="1" i="0" u="none" strike="noStrike" kern="0" cap="none" spc="0" normalizeH="0" baseline="0" noProof="0">
                    <a:ln>
                      <a:noFill/>
                    </a:ln>
                    <a:solidFill>
                      <a:srgbClr val="C00000"/>
                    </a:solidFill>
                    <a:effectLst/>
                    <a:uLnTx/>
                    <a:uFillTx/>
                    <a:latin typeface="Arial"/>
                    <a:cs typeface="Arial"/>
                    <a:sym typeface="Arial"/>
                  </a:rPr>
                  <a:t>Ví dụ </a:t>
                </a:r>
                <a:r>
                  <a:rPr kumimoji="0" lang="en-US" sz="1900" b="1" i="0" u="none" strike="noStrike" kern="0" cap="none" spc="0" normalizeH="0" baseline="0" noProof="0">
                    <a:ln>
                      <a:noFill/>
                    </a:ln>
                    <a:solidFill>
                      <a:srgbClr val="C00000"/>
                    </a:solidFill>
                    <a:effectLst/>
                    <a:uLnTx/>
                    <a:uFillTx/>
                    <a:latin typeface="Arial"/>
                    <a:cs typeface="Arial"/>
                    <a:sym typeface="Arial"/>
                  </a:rPr>
                  <a:t>9</a:t>
                </a:r>
                <a:r>
                  <a:rPr kumimoji="0" lang="vi-VN" sz="1900" b="1" i="0" u="none" strike="noStrike" kern="0" cap="none" spc="0" normalizeH="0" baseline="0" noProof="0">
                    <a:ln>
                      <a:noFill/>
                    </a:ln>
                    <a:solidFill>
                      <a:srgbClr val="C00000"/>
                    </a:solidFill>
                    <a:effectLst/>
                    <a:uLnTx/>
                    <a:uFillTx/>
                    <a:latin typeface="Arial"/>
                    <a:cs typeface="Arial"/>
                    <a:sym typeface="Arial"/>
                  </a:rPr>
                  <a:t>. </a:t>
                </a:r>
                <a:r>
                  <a:rPr lang="vi-VN" sz="1900"/>
                  <a:t>Trong không gian với hệ tọa độ </a:t>
                </a:r>
                <a14:m>
                  <m:oMath xmlns:m="http://schemas.openxmlformats.org/officeDocument/2006/math">
                    <m:r>
                      <a:rPr lang="vi-VN" sz="1900" i="1" smtClean="0">
                        <a:latin typeface="Cambria Math" panose="02040503050406030204" pitchFamily="18" charset="0"/>
                      </a:rPr>
                      <m:t>𝑂𝑥𝑦𝑧</m:t>
                    </m:r>
                  </m:oMath>
                </a14:m>
                <a:r>
                  <a:rPr lang="vi-VN" sz="1900"/>
                  <a:t>, cho hình lăng trụ đứng </a:t>
                </a:r>
                <a14:m>
                  <m:oMath xmlns:m="http://schemas.openxmlformats.org/officeDocument/2006/math">
                    <m:r>
                      <a:rPr lang="vi-VN" sz="1900" i="1" smtClean="0">
                        <a:latin typeface="Cambria Math" panose="02040503050406030204" pitchFamily="18" charset="0"/>
                      </a:rPr>
                      <m:t>𝑂𝐵𝐶</m:t>
                    </m:r>
                    <m:r>
                      <a:rPr lang="vi-VN" sz="1900" i="1" smtClean="0">
                        <a:latin typeface="Cambria Math" panose="02040503050406030204" pitchFamily="18" charset="0"/>
                      </a:rPr>
                      <m:t>.</m:t>
                    </m:r>
                    <m:r>
                      <a:rPr lang="vi-VN" sz="1900" i="1" smtClean="0">
                        <a:latin typeface="Cambria Math" panose="02040503050406030204" pitchFamily="18" charset="0"/>
                      </a:rPr>
                      <m:t>𝑂</m:t>
                    </m:r>
                    <m:r>
                      <a:rPr lang="vi-VN" sz="1900" i="1" smtClean="0">
                        <a:latin typeface="Cambria Math" panose="02040503050406030204" pitchFamily="18" charset="0"/>
                      </a:rPr>
                      <m:t>′</m:t>
                    </m:r>
                    <m:r>
                      <a:rPr lang="vi-VN" sz="1900" i="1" smtClean="0">
                        <a:latin typeface="Cambria Math" panose="02040503050406030204" pitchFamily="18" charset="0"/>
                      </a:rPr>
                      <m:t>𝐵</m:t>
                    </m:r>
                    <m:r>
                      <a:rPr lang="vi-VN" sz="1900" i="1" smtClean="0">
                        <a:latin typeface="Cambria Math" panose="02040503050406030204" pitchFamily="18" charset="0"/>
                      </a:rPr>
                      <m:t>′</m:t>
                    </m:r>
                    <m:r>
                      <a:rPr lang="vi-VN" sz="1900" i="1" smtClean="0">
                        <a:latin typeface="Cambria Math" panose="02040503050406030204" pitchFamily="18" charset="0"/>
                      </a:rPr>
                      <m:t>𝐶</m:t>
                    </m:r>
                  </m:oMath>
                </a14:m>
                <a:r>
                  <a:rPr lang="vi-VN" sz="1900"/>
                  <a:t> với </a:t>
                </a:r>
                <a14:m>
                  <m:oMath xmlns:m="http://schemas.openxmlformats.org/officeDocument/2006/math">
                    <m:r>
                      <a:rPr lang="vi-VN" sz="1900" i="1" smtClean="0">
                        <a:latin typeface="Cambria Math" panose="02040503050406030204" pitchFamily="18" charset="0"/>
                      </a:rPr>
                      <m:t>𝑂</m:t>
                    </m:r>
                    <m:r>
                      <a:rPr lang="vi-VN" sz="1900" i="1" smtClean="0">
                        <a:latin typeface="Cambria Math" panose="02040503050406030204" pitchFamily="18" charset="0"/>
                      </a:rPr>
                      <m:t>(0; 0; 0),</m:t>
                    </m:r>
                    <m:r>
                      <a:rPr lang="vi-VN" sz="1900" i="1" smtClean="0">
                        <a:latin typeface="Cambria Math" panose="02040503050406030204" pitchFamily="18" charset="0"/>
                      </a:rPr>
                      <m:t>𝐵</m:t>
                    </m:r>
                    <m:r>
                      <a:rPr lang="vi-VN" sz="1900" i="1" smtClean="0">
                        <a:latin typeface="Cambria Math" panose="02040503050406030204" pitchFamily="18" charset="0"/>
                      </a:rPr>
                      <m:t>(2</m:t>
                    </m:r>
                    <m:r>
                      <a:rPr lang="vi-VN" sz="1900" i="1" smtClean="0">
                        <a:latin typeface="Cambria Math" panose="02040503050406030204" pitchFamily="18" charset="0"/>
                      </a:rPr>
                      <m:t>𝑎</m:t>
                    </m:r>
                    <m:r>
                      <a:rPr lang="vi-VN" sz="1900" i="1" smtClean="0">
                        <a:latin typeface="Cambria Math" panose="02040503050406030204" pitchFamily="18" charset="0"/>
                      </a:rPr>
                      <m:t> ; 0; 0), </m:t>
                    </m:r>
                    <m:r>
                      <a:rPr lang="vi-VN" sz="1900" i="1" smtClean="0">
                        <a:latin typeface="Cambria Math" panose="02040503050406030204" pitchFamily="18" charset="0"/>
                      </a:rPr>
                      <m:t>𝐶</m:t>
                    </m:r>
                    <m:r>
                      <a:rPr lang="vi-VN" sz="1900" i="1" smtClean="0">
                        <a:latin typeface="Cambria Math" panose="02040503050406030204" pitchFamily="18" charset="0"/>
                      </a:rPr>
                      <m:t>(0; </m:t>
                    </m:r>
                    <m:r>
                      <a:rPr lang="vi-VN" sz="1900" i="1" smtClean="0">
                        <a:latin typeface="Cambria Math" panose="02040503050406030204" pitchFamily="18" charset="0"/>
                      </a:rPr>
                      <m:t>𝑎</m:t>
                    </m:r>
                    <m:r>
                      <a:rPr lang="vi-VN" sz="1900" i="1" smtClean="0">
                        <a:latin typeface="Cambria Math" panose="02040503050406030204" pitchFamily="18" charset="0"/>
                      </a:rPr>
                      <m:t>; 0), </m:t>
                    </m:r>
                    <m:r>
                      <a:rPr lang="vi-VN" sz="1900" i="1" smtClean="0">
                        <a:latin typeface="Cambria Math" panose="02040503050406030204" pitchFamily="18" charset="0"/>
                      </a:rPr>
                      <m:t>𝑂</m:t>
                    </m:r>
                    <m:r>
                      <a:rPr lang="vi-VN" sz="1900" i="1" smtClean="0">
                        <a:latin typeface="Cambria Math" panose="02040503050406030204" pitchFamily="18" charset="0"/>
                      </a:rPr>
                      <m:t>′(0; 0; 3</m:t>
                    </m:r>
                    <m:r>
                      <a:rPr lang="vi-VN" sz="1900" i="1" smtClean="0">
                        <a:latin typeface="Cambria Math" panose="02040503050406030204" pitchFamily="18" charset="0"/>
                      </a:rPr>
                      <m:t>𝑎</m:t>
                    </m:r>
                    <m:r>
                      <a:rPr lang="vi-VN" sz="1900" i="1" smtClean="0">
                        <a:latin typeface="Cambria Math" panose="02040503050406030204" pitchFamily="18" charset="0"/>
                      </a:rPr>
                      <m:t>), </m:t>
                    </m:r>
                    <m:r>
                      <a:rPr lang="vi-VN" sz="1900" i="1" smtClean="0">
                        <a:latin typeface="Cambria Math" panose="02040503050406030204" pitchFamily="18" charset="0"/>
                      </a:rPr>
                      <m:t>𝑎</m:t>
                    </m:r>
                    <m:r>
                      <a:rPr lang="vi-VN" sz="1900" i="1" smtClean="0">
                        <a:latin typeface="Cambria Math" panose="02040503050406030204" pitchFamily="18" charset="0"/>
                      </a:rPr>
                      <m:t>&gt;0.</m:t>
                    </m:r>
                  </m:oMath>
                </a14:m>
                <a:endParaRPr lang="en-US" sz="1900"/>
              </a:p>
              <a:p>
                <a:pPr lvl="0" algn="just">
                  <a:lnSpc>
                    <a:spcPct val="150000"/>
                  </a:lnSpc>
                </a:pPr>
                <a:r>
                  <a:rPr lang="vi-VN" sz="1900"/>
                  <a:t>a) Xác định toạ độ của điểm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m:t>
                    </m:r>
                  </m:oMath>
                </a14:m>
                <a:r>
                  <a:rPr lang="en-US" sz="1900"/>
                  <a:t>	       </a:t>
                </a:r>
                <a:r>
                  <a:rPr lang="vi-VN" sz="1900"/>
                  <a:t>b) Viết phương trình mặt phẳng </a:t>
                </a:r>
                <a14:m>
                  <m:oMath xmlns:m="http://schemas.openxmlformats.org/officeDocument/2006/math">
                    <m:r>
                      <a:rPr lang="vi-VN" sz="1900" i="1" smtClean="0">
                        <a:latin typeface="Cambria Math" panose="02040503050406030204" pitchFamily="18" charset="0"/>
                      </a:rPr>
                      <m:t>(</m:t>
                    </m:r>
                    <m:r>
                      <a:rPr lang="vi-VN" sz="1900" i="1">
                        <a:latin typeface="Cambria Math" panose="02040503050406030204" pitchFamily="18" charset="0"/>
                      </a:rPr>
                      <m:t>𝑂</m:t>
                    </m:r>
                    <m:r>
                      <a:rPr lang="vi-VN" sz="1900" i="1">
                        <a:latin typeface="Cambria Math" panose="02040503050406030204" pitchFamily="18" charset="0"/>
                      </a:rPr>
                      <m:t>′</m:t>
                    </m:r>
                    <m:r>
                      <a:rPr lang="vi-VN" sz="1900" i="1">
                        <a:latin typeface="Cambria Math" panose="02040503050406030204" pitchFamily="18" charset="0"/>
                      </a:rPr>
                      <m:t>𝐵𝐶</m:t>
                    </m:r>
                    <m:r>
                      <a:rPr lang="vi-VN" sz="1900" i="1" smtClean="0">
                        <a:latin typeface="Cambria Math" panose="02040503050406030204" pitchFamily="18" charset="0"/>
                      </a:rPr>
                      <m:t>).</m:t>
                    </m:r>
                  </m:oMath>
                </a14:m>
                <a:endParaRPr lang="en-US" sz="1900"/>
              </a:p>
              <a:p>
                <a:pPr lvl="0" algn="just">
                  <a:lnSpc>
                    <a:spcPct val="150000"/>
                  </a:lnSpc>
                </a:pPr>
                <a:r>
                  <a:rPr lang="vi-VN" sz="1900"/>
                  <a:t>c) Tính sin của góc giữa đường thẳng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m:t>
                    </m:r>
                    <m:r>
                      <a:rPr lang="vi-VN" sz="1900" i="1" smtClean="0">
                        <a:latin typeface="Cambria Math" panose="02040503050406030204" pitchFamily="18" charset="0"/>
                      </a:rPr>
                      <m:t>𝐶</m:t>
                    </m:r>
                  </m:oMath>
                </a14:m>
                <a:r>
                  <a:rPr lang="vi-VN" sz="1900"/>
                  <a:t> và mặt phẳng</a:t>
                </a:r>
                <a:r>
                  <a:rPr lang="en-US" sz="1900"/>
                  <a:t> </a:t>
                </a:r>
                <a14:m>
                  <m:oMath xmlns:m="http://schemas.openxmlformats.org/officeDocument/2006/math">
                    <m:r>
                      <a:rPr lang="vi-VN" sz="1900" i="1" smtClean="0">
                        <a:latin typeface="Cambria Math" panose="02040503050406030204" pitchFamily="18" charset="0"/>
                      </a:rPr>
                      <m:t>(</m:t>
                    </m:r>
                    <m:r>
                      <a:rPr lang="vi-VN" sz="1900" i="1">
                        <a:latin typeface="Cambria Math" panose="02040503050406030204" pitchFamily="18" charset="0"/>
                      </a:rPr>
                      <m:t>𝑂</m:t>
                    </m:r>
                    <m:r>
                      <a:rPr lang="vi-VN" sz="1900" i="1">
                        <a:latin typeface="Cambria Math" panose="02040503050406030204" pitchFamily="18" charset="0"/>
                      </a:rPr>
                      <m:t>′</m:t>
                    </m:r>
                    <m:r>
                      <a:rPr lang="vi-VN" sz="1900" i="1">
                        <a:latin typeface="Cambria Math" panose="02040503050406030204" pitchFamily="18" charset="0"/>
                      </a:rPr>
                      <m:t>𝐵𝐶</m:t>
                    </m:r>
                    <m:r>
                      <a:rPr lang="vi-VN" sz="1900" i="1">
                        <a:latin typeface="Cambria Math" panose="02040503050406030204" pitchFamily="18" charset="0"/>
                      </a:rPr>
                      <m:t>). </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288235" y="69689"/>
                <a:ext cx="8569518" cy="1846659"/>
              </a:xfrm>
              <a:prstGeom prst="rect">
                <a:avLst/>
              </a:prstGeom>
              <a:blipFill>
                <a:blip r:embed="rId3"/>
                <a:stretch>
                  <a:fillRect l="-640" r="-711" b="-1650"/>
                </a:stretch>
              </a:blipFill>
            </p:spPr>
            <p:txBody>
              <a:bodyPr/>
              <a:lstStyle/>
              <a:p>
                <a:r>
                  <a:rPr lang="en-US">
                    <a:noFill/>
                  </a:rPr>
                  <a:t> </a:t>
                </a:r>
              </a:p>
            </p:txBody>
          </p:sp>
        </mc:Fallback>
      </mc:AlternateContent>
      <p:sp>
        <p:nvSpPr>
          <p:cNvPr id="8" name="Rectangle 7"/>
          <p:cNvSpPr/>
          <p:nvPr/>
        </p:nvSpPr>
        <p:spPr>
          <a:xfrm>
            <a:off x="4341411" y="2312302"/>
            <a:ext cx="921853" cy="38472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4341411" y="2953872"/>
                <a:ext cx="4516341" cy="1638077"/>
              </a:xfrm>
              <a:prstGeom prst="rect">
                <a:avLst/>
              </a:prstGeom>
            </p:spPr>
            <p:txBody>
              <a:bodyPr wrap="square">
                <a:spAutoFit/>
              </a:bodyPr>
              <a:lstStyle/>
              <a:p>
                <a:pPr algn="just">
                  <a:lnSpc>
                    <a:spcPct val="165000"/>
                  </a:lnSpc>
                </a:pPr>
                <a:r>
                  <a:rPr lang="en-US" sz="1900"/>
                  <a:t>a) Ta có: </a:t>
                </a:r>
                <a14:m>
                  <m:oMath xmlns:m="http://schemas.openxmlformats.org/officeDocument/2006/math">
                    <m:acc>
                      <m:accPr>
                        <m:chr m:val="⃗"/>
                        <m:ctrlPr>
                          <a:rPr lang="en-US" sz="1900" i="1" smtClean="0">
                            <a:latin typeface="Cambria Math" panose="02040503050406030204" pitchFamily="18" charset="0"/>
                          </a:rPr>
                        </m:ctrlPr>
                      </m:accPr>
                      <m:e>
                        <m:r>
                          <a:rPr lang="en-US" sz="1900" i="1">
                            <a:latin typeface="Cambria Math" panose="02040503050406030204" pitchFamily="18" charset="0"/>
                          </a:rPr>
                          <m:t>𝐵𝐵</m:t>
                        </m:r>
                        <m:r>
                          <a:rPr lang="en-US" sz="1900" i="1">
                            <a:latin typeface="Cambria Math" panose="02040503050406030204" pitchFamily="18" charset="0"/>
                          </a:rPr>
                          <m:t>′</m:t>
                        </m:r>
                      </m:e>
                    </m:acc>
                    <m:r>
                      <a:rPr lang="en-US" sz="1900" i="1" smtClean="0">
                        <a:latin typeface="Cambria Math" panose="02040503050406030204" pitchFamily="18" charset="0"/>
                      </a:rPr>
                      <m:t>=</m:t>
                    </m:r>
                    <m:acc>
                      <m:accPr>
                        <m:chr m:val="⃗"/>
                        <m:ctrlPr>
                          <a:rPr lang="en-US" sz="1900" i="1" smtClean="0">
                            <a:latin typeface="Cambria Math" panose="02040503050406030204" pitchFamily="18" charset="0"/>
                          </a:rPr>
                        </m:ctrlPr>
                      </m:accPr>
                      <m:e>
                        <m:r>
                          <a:rPr lang="en-US" sz="1900" b="0" i="1" smtClean="0">
                            <a:latin typeface="Cambria Math" panose="02040503050406030204" pitchFamily="18" charset="0"/>
                          </a:rPr>
                          <m:t>𝑂𝑂</m:t>
                        </m:r>
                        <m:r>
                          <a:rPr lang="en-US" sz="1900" b="0" i="1" smtClean="0">
                            <a:latin typeface="Cambria Math" panose="02040503050406030204" pitchFamily="18" charset="0"/>
                          </a:rPr>
                          <m:t>′</m:t>
                        </m:r>
                      </m:e>
                    </m:acc>
                    <m:r>
                      <a:rPr lang="en-US" sz="1900" i="1" smtClean="0">
                        <a:latin typeface="Cambria Math" panose="02040503050406030204" pitchFamily="18" charset="0"/>
                      </a:rPr>
                      <m:t>= (0; 0; 3</m:t>
                    </m:r>
                    <m:r>
                      <a:rPr lang="en-US" sz="1900" i="1" smtClean="0">
                        <a:latin typeface="Cambria Math" panose="02040503050406030204" pitchFamily="18" charset="0"/>
                      </a:rPr>
                      <m:t>𝑎</m:t>
                    </m:r>
                    <m:r>
                      <a:rPr lang="en-US" sz="1900" i="1">
                        <a:latin typeface="Cambria Math" panose="02040503050406030204" pitchFamily="18" charset="0"/>
                      </a:rPr>
                      <m:t>). </m:t>
                    </m:r>
                  </m:oMath>
                </a14:m>
                <a:endParaRPr lang="en-US" sz="1900"/>
              </a:p>
              <a:p>
                <a:pPr algn="just">
                  <a:lnSpc>
                    <a:spcPct val="165000"/>
                  </a:lnSpc>
                </a:pPr>
                <a:r>
                  <a:rPr lang="en-US" sz="1900"/>
                  <a:t>Suy ra </a:t>
                </a:r>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𝐵</m:t>
                        </m:r>
                        <m:r>
                          <a:rPr lang="en-US" sz="1900" b="0" i="1" smtClean="0">
                            <a:latin typeface="Cambria Math" panose="02040503050406030204" pitchFamily="18" charset="0"/>
                          </a:rPr>
                          <m:t>′</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𝐵</m:t>
                        </m:r>
                      </m:sub>
                    </m:sSub>
                    <m:r>
                      <a:rPr lang="en-US" sz="1900" b="0" i="1" smtClean="0">
                        <a:latin typeface="Cambria Math" panose="02040503050406030204" pitchFamily="18" charset="0"/>
                      </a:rPr>
                      <m:t>=2</m:t>
                    </m:r>
                    <m:r>
                      <a:rPr lang="en-US" sz="1900" b="0" i="1" smtClean="0">
                        <a:latin typeface="Cambria Math" panose="02040503050406030204" pitchFamily="18" charset="0"/>
                      </a:rPr>
                      <m:t>𝑎</m:t>
                    </m:r>
                  </m:oMath>
                </a14:m>
                <a:r>
                  <a:rPr lang="en-US" sz="1900" b="0">
                    <a:latin typeface="+mj-lt"/>
                  </a:rPr>
                  <a:t>; </a:t>
                </a:r>
                <a14:m>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panose="02040503050406030204" pitchFamily="18" charset="0"/>
                          </a:rPr>
                          <m:t>𝑦</m:t>
                        </m:r>
                      </m:e>
                      <m:sub>
                        <m:r>
                          <a:rPr lang="en-US" sz="1900" i="1">
                            <a:latin typeface="Cambria Math" panose="02040503050406030204" pitchFamily="18" charset="0"/>
                          </a:rPr>
                          <m:t>𝐵</m:t>
                        </m:r>
                        <m:r>
                          <a:rPr lang="en-US" sz="1900" i="1">
                            <a:latin typeface="Cambria Math" panose="02040503050406030204" pitchFamily="18" charset="0"/>
                          </a:rPr>
                          <m:t>′</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panose="02040503050406030204" pitchFamily="18" charset="0"/>
                          </a:rPr>
                          <m:t>𝑦</m:t>
                        </m:r>
                      </m:e>
                      <m:sub>
                        <m:r>
                          <a:rPr lang="en-US" sz="1900" i="1">
                            <a:latin typeface="Cambria Math" panose="02040503050406030204" pitchFamily="18" charset="0"/>
                          </a:rPr>
                          <m:t>𝐵</m:t>
                        </m:r>
                      </m:sub>
                    </m:sSub>
                    <m:r>
                      <a:rPr lang="en-US" sz="1900" i="1">
                        <a:latin typeface="Cambria Math" panose="02040503050406030204" pitchFamily="18" charset="0"/>
                      </a:rPr>
                      <m:t>=</m:t>
                    </m:r>
                    <m:r>
                      <a:rPr lang="en-US" sz="1900" b="0" i="1" smtClean="0">
                        <a:latin typeface="Cambria Math" panose="02040503050406030204" pitchFamily="18" charset="0"/>
                      </a:rPr>
                      <m:t>0</m:t>
                    </m:r>
                  </m:oMath>
                </a14:m>
                <a:r>
                  <a:rPr lang="en-US" sz="1900"/>
                  <a:t>; </a:t>
                </a:r>
                <a14:m>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panose="02040503050406030204" pitchFamily="18" charset="0"/>
                          </a:rPr>
                          <m:t>𝑧</m:t>
                        </m:r>
                      </m:e>
                      <m:sub>
                        <m:r>
                          <a:rPr lang="en-US" sz="1900" i="1">
                            <a:latin typeface="Cambria Math" panose="02040503050406030204" pitchFamily="18" charset="0"/>
                          </a:rPr>
                          <m:t>𝐵</m:t>
                        </m:r>
                        <m:r>
                          <a:rPr lang="en-US" sz="1900" i="1">
                            <a:latin typeface="Cambria Math" panose="02040503050406030204" pitchFamily="18" charset="0"/>
                          </a:rPr>
                          <m:t>′</m:t>
                        </m:r>
                      </m:sub>
                    </m:sSub>
                    <m:r>
                      <a:rPr lang="en-US" sz="1900" b="0" i="1" smtClean="0">
                        <a:latin typeface="Cambria Math" panose="02040503050406030204" pitchFamily="18" charset="0"/>
                      </a:rPr>
                      <m:t>−0=3</m:t>
                    </m:r>
                    <m:r>
                      <a:rPr lang="en-US" sz="1900" b="0" i="1" smtClean="0">
                        <a:latin typeface="Cambria Math" panose="02040503050406030204" pitchFamily="18" charset="0"/>
                      </a:rPr>
                      <m:t>𝑎</m:t>
                    </m:r>
                  </m:oMath>
                </a14:m>
                <a:r>
                  <a:rPr lang="en-US" sz="1900"/>
                  <a:t>, tức là </a:t>
                </a:r>
                <a14:m>
                  <m:oMath xmlns:m="http://schemas.openxmlformats.org/officeDocument/2006/math">
                    <m:r>
                      <a:rPr lang="en-US" sz="1900" i="1" smtClean="0">
                        <a:latin typeface="Cambria Math" panose="02040503050406030204" pitchFamily="18" charset="0"/>
                      </a:rPr>
                      <m:t>𝐵</m:t>
                    </m:r>
                    <m:r>
                      <a:rPr lang="en-US" sz="1900" i="1" smtClean="0">
                        <a:latin typeface="Cambria Math" panose="02040503050406030204" pitchFamily="18" charset="0"/>
                      </a:rPr>
                      <m:t>′(2</m:t>
                    </m:r>
                    <m:r>
                      <a:rPr lang="en-US" sz="1900" i="1" smtClean="0">
                        <a:latin typeface="Cambria Math" panose="02040503050406030204" pitchFamily="18" charset="0"/>
                      </a:rPr>
                      <m:t>𝑎</m:t>
                    </m:r>
                    <m:r>
                      <a:rPr lang="en-US" sz="1900" i="1" smtClean="0">
                        <a:latin typeface="Cambria Math" panose="02040503050406030204" pitchFamily="18" charset="0"/>
                      </a:rPr>
                      <m:t> ; 0; 3</m:t>
                    </m:r>
                    <m:r>
                      <a:rPr lang="en-US" sz="1900" i="1" smtClean="0">
                        <a:latin typeface="Cambria Math" panose="02040503050406030204" pitchFamily="18" charset="0"/>
                      </a:rPr>
                      <m:t>𝑎</m:t>
                    </m:r>
                    <m:r>
                      <a:rPr lang="en-US" sz="1900" i="1" smtClean="0">
                        <a:latin typeface="Cambria Math" panose="02040503050406030204" pitchFamily="18" charset="0"/>
                      </a:rPr>
                      <m:t>).</m:t>
                    </m:r>
                  </m:oMath>
                </a14:m>
                <a:endParaRPr lang="en-US" sz="1900"/>
              </a:p>
            </p:txBody>
          </p:sp>
        </mc:Choice>
        <mc:Fallback xmlns="">
          <p:sp>
            <p:nvSpPr>
              <p:cNvPr id="3" name="Rectangle 2"/>
              <p:cNvSpPr>
                <a:spLocks noRot="1" noChangeAspect="1" noMove="1" noResize="1" noEditPoints="1" noAdjustHandles="1" noChangeArrowheads="1" noChangeShapeType="1" noTextEdit="1"/>
              </p:cNvSpPr>
              <p:nvPr/>
            </p:nvSpPr>
            <p:spPr>
              <a:xfrm>
                <a:off x="4341411" y="2953872"/>
                <a:ext cx="4516341" cy="1638077"/>
              </a:xfrm>
              <a:prstGeom prst="rect">
                <a:avLst/>
              </a:prstGeom>
              <a:blipFill>
                <a:blip r:embed="rId4"/>
                <a:stretch>
                  <a:fillRect l="-1215" r="-1350" b="-1866"/>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288235" y="1896971"/>
            <a:ext cx="2725309" cy="3124135"/>
          </a:xfrm>
          <a:prstGeom prst="rect">
            <a:avLst/>
          </a:prstGeom>
        </p:spPr>
      </p:pic>
    </p:spTree>
    <p:extLst>
      <p:ext uri="{BB962C8B-B14F-4D97-AF65-F5344CB8AC3E}">
        <p14:creationId xmlns:p14="http://schemas.microsoft.com/office/powerpoint/2010/main" val="240562278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4107095" y="192965"/>
            <a:ext cx="921853"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190827" y="577686"/>
                <a:ext cx="8754391" cy="4450962"/>
              </a:xfrm>
              <a:prstGeom prst="rect">
                <a:avLst/>
              </a:prstGeom>
            </p:spPr>
            <p:txBody>
              <a:bodyPr wrap="square">
                <a:spAutoFit/>
              </a:bodyPr>
              <a:lstStyle/>
              <a:p>
                <a:pPr algn="just">
                  <a:lnSpc>
                    <a:spcPct val="150000"/>
                  </a:lnSpc>
                </a:pPr>
                <a:r>
                  <a:rPr lang="vi-VN" sz="1900"/>
                  <a:t>b) Vì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(2</m:t>
                    </m:r>
                    <m:r>
                      <a:rPr lang="vi-VN" sz="1900" i="1" smtClean="0">
                        <a:latin typeface="Cambria Math" panose="02040503050406030204" pitchFamily="18" charset="0"/>
                      </a:rPr>
                      <m:t>𝑎</m:t>
                    </m:r>
                    <m:r>
                      <a:rPr lang="vi-VN" sz="1900" i="1" smtClean="0">
                        <a:latin typeface="Cambria Math" panose="02040503050406030204" pitchFamily="18" charset="0"/>
                      </a:rPr>
                      <m:t>;0;0), </m:t>
                    </m:r>
                    <m:r>
                      <a:rPr lang="vi-VN" sz="1900" i="1" smtClean="0">
                        <a:latin typeface="Cambria Math" panose="02040503050406030204" pitchFamily="18" charset="0"/>
                      </a:rPr>
                      <m:t>𝐶</m:t>
                    </m:r>
                    <m:r>
                      <a:rPr lang="vi-VN" sz="1900" i="1" smtClean="0">
                        <a:latin typeface="Cambria Math" panose="02040503050406030204" pitchFamily="18" charset="0"/>
                      </a:rPr>
                      <m:t>(0;</m:t>
                    </m:r>
                    <m:r>
                      <a:rPr lang="vi-VN" sz="1900" i="1" smtClean="0">
                        <a:latin typeface="Cambria Math" panose="02040503050406030204" pitchFamily="18" charset="0"/>
                      </a:rPr>
                      <m:t>𝑎</m:t>
                    </m:r>
                    <m:r>
                      <a:rPr lang="en-US" sz="1900" b="0" i="1" smtClean="0">
                        <a:latin typeface="Cambria Math" panose="02040503050406030204" pitchFamily="18" charset="0"/>
                      </a:rPr>
                      <m:t>;</m:t>
                    </m:r>
                    <m:r>
                      <a:rPr lang="vi-VN" sz="1900" i="1" smtClean="0">
                        <a:latin typeface="Cambria Math" panose="02040503050406030204" pitchFamily="18" charset="0"/>
                      </a:rPr>
                      <m:t>0), </m:t>
                    </m:r>
                    <m:r>
                      <a:rPr lang="vi-VN" sz="1900" i="1" smtClean="0">
                        <a:latin typeface="Cambria Math" panose="02040503050406030204" pitchFamily="18" charset="0"/>
                      </a:rPr>
                      <m:t>𝑂</m:t>
                    </m:r>
                    <m:r>
                      <a:rPr lang="vi-VN" sz="1900" i="1" smtClean="0">
                        <a:latin typeface="Cambria Math" panose="02040503050406030204" pitchFamily="18" charset="0"/>
                      </a:rPr>
                      <m:t>′(0;0;3</m:t>
                    </m:r>
                    <m:r>
                      <a:rPr lang="vi-VN" sz="1900" i="1" smtClean="0">
                        <a:latin typeface="Cambria Math" panose="02040503050406030204" pitchFamily="18" charset="0"/>
                      </a:rPr>
                      <m:t>𝑎</m:t>
                    </m:r>
                    <m:r>
                      <a:rPr lang="vi-VN" sz="1900" i="1" smtClean="0">
                        <a:latin typeface="Cambria Math" panose="02040503050406030204" pitchFamily="18" charset="0"/>
                      </a:rPr>
                      <m:t>)</m:t>
                    </m:r>
                  </m:oMath>
                </a14:m>
                <a:r>
                  <a:rPr lang="en-US" sz="1900"/>
                  <a:t> </a:t>
                </a:r>
                <a:r>
                  <a:rPr lang="vi-VN" sz="1900"/>
                  <a:t>nên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𝑂</m:t>
                    </m:r>
                    <m:r>
                      <a:rPr lang="vi-VN" sz="1900" i="1" smtClean="0">
                        <a:latin typeface="Cambria Math" panose="02040503050406030204" pitchFamily="18" charset="0"/>
                      </a:rPr>
                      <m:t>′</m:t>
                    </m:r>
                    <m:r>
                      <a:rPr lang="vi-VN" sz="1900" i="1" smtClean="0">
                        <a:latin typeface="Cambria Math" panose="02040503050406030204" pitchFamily="18" charset="0"/>
                      </a:rPr>
                      <m:t>𝐵𝐶</m:t>
                    </m:r>
                    <m:r>
                      <a:rPr lang="vi-VN" sz="1900" i="1" smtClean="0">
                        <a:latin typeface="Cambria Math" panose="02040503050406030204" pitchFamily="18" charset="0"/>
                      </a:rPr>
                      <m:t>)</m:t>
                    </m:r>
                  </m:oMath>
                </a14:m>
                <a:r>
                  <a:rPr lang="en-US" sz="1900"/>
                  <a:t> </a:t>
                </a:r>
                <a:r>
                  <a:rPr lang="vi-VN" sz="1900"/>
                  <a:t>có phương trình là</a:t>
                </a:r>
                <a:endParaRPr lang="en-US" sz="1900"/>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smtClean="0">
                              <a:latin typeface="Cambria Math" panose="02040503050406030204" pitchFamily="18" charset="0"/>
                            </a:rPr>
                          </m:ctrlPr>
                        </m:fPr>
                        <m:num>
                          <m:r>
                            <a:rPr lang="en-US" sz="1900" b="0" i="1" smtClean="0">
                              <a:latin typeface="Cambria Math" panose="02040503050406030204" pitchFamily="18" charset="0"/>
                            </a:rPr>
                            <m:t>𝑥</m:t>
                          </m:r>
                        </m:num>
                        <m:den>
                          <m:r>
                            <a:rPr lang="en-US" sz="1900" b="0" i="1" smtClean="0">
                              <a:latin typeface="Cambria Math" panose="02040503050406030204" pitchFamily="18" charset="0"/>
                            </a:rPr>
                            <m:t>2</m:t>
                          </m:r>
                          <m:r>
                            <a:rPr lang="en-US" sz="1900" b="0" i="1" smtClean="0">
                              <a:latin typeface="Cambria Math" panose="02040503050406030204" pitchFamily="18" charset="0"/>
                            </a:rPr>
                            <m:t>𝑎</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𝑦</m:t>
                          </m:r>
                        </m:num>
                        <m:den>
                          <m:r>
                            <a:rPr lang="en-US" sz="1900" b="0" i="1" smtClean="0">
                              <a:latin typeface="Cambria Math" panose="02040503050406030204" pitchFamily="18" charset="0"/>
                            </a:rPr>
                            <m:t>𝑎</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𝑧</m:t>
                          </m:r>
                        </m:num>
                        <m:den>
                          <m:r>
                            <a:rPr lang="en-US" sz="1900" b="0" i="1" smtClean="0">
                              <a:latin typeface="Cambria Math" panose="02040503050406030204" pitchFamily="18" charset="0"/>
                            </a:rPr>
                            <m:t>3</m:t>
                          </m:r>
                          <m:r>
                            <a:rPr lang="en-US" sz="1900" b="0" i="1" smtClean="0">
                              <a:latin typeface="Cambria Math" panose="02040503050406030204" pitchFamily="18" charset="0"/>
                            </a:rPr>
                            <m:t>𝑎</m:t>
                          </m:r>
                        </m:den>
                      </m:f>
                      <m:r>
                        <a:rPr lang="en-US" sz="1900" b="0" i="1" smtClean="0">
                          <a:latin typeface="Cambria Math" panose="02040503050406030204" pitchFamily="18" charset="0"/>
                        </a:rPr>
                        <m:t>=1</m:t>
                      </m:r>
                      <m:r>
                        <a:rPr lang="fr-FR" sz="1900" i="1">
                          <a:latin typeface="Cambria Math" panose="02040503050406030204" pitchFamily="18" charset="0"/>
                          <a:ea typeface="Calibri" panose="020F0502020204030204" pitchFamily="34" charset="0"/>
                          <a:cs typeface="Times New Roman" panose="02020603050405020304" pitchFamily="18" charset="0"/>
                        </a:rPr>
                        <m:t>⇔</m:t>
                      </m:r>
                      <m:r>
                        <a:rPr lang="en-US" sz="1900" b="0" i="1" smtClean="0">
                          <a:latin typeface="Cambria Math" panose="02040503050406030204" pitchFamily="18" charset="0"/>
                          <a:ea typeface="Calibri" panose="020F0502020204030204" pitchFamily="34" charset="0"/>
                          <a:cs typeface="Times New Roman" panose="02020603050405020304" pitchFamily="18" charset="0"/>
                        </a:rPr>
                        <m:t>3</m:t>
                      </m:r>
                      <m:r>
                        <a:rPr lang="en-US" sz="1900" b="0" i="1" smtClean="0">
                          <a:latin typeface="Cambria Math" panose="02040503050406030204" pitchFamily="18" charset="0"/>
                          <a:ea typeface="Calibri" panose="020F0502020204030204" pitchFamily="34" charset="0"/>
                          <a:cs typeface="Times New Roman" panose="02020603050405020304" pitchFamily="18" charset="0"/>
                        </a:rPr>
                        <m:t>𝑥</m:t>
                      </m:r>
                      <m:r>
                        <a:rPr lang="en-US" sz="1900" b="0" i="1" smtClean="0">
                          <a:latin typeface="Cambria Math" panose="02040503050406030204" pitchFamily="18" charset="0"/>
                          <a:ea typeface="Calibri" panose="020F0502020204030204" pitchFamily="34" charset="0"/>
                          <a:cs typeface="Times New Roman" panose="02020603050405020304" pitchFamily="18" charset="0"/>
                        </a:rPr>
                        <m:t>+6</m:t>
                      </m:r>
                      <m:r>
                        <a:rPr lang="en-US" sz="1900" b="0" i="1" smtClean="0">
                          <a:latin typeface="Cambria Math" panose="02040503050406030204" pitchFamily="18" charset="0"/>
                          <a:ea typeface="Calibri" panose="020F0502020204030204" pitchFamily="34" charset="0"/>
                          <a:cs typeface="Times New Roman" panose="02020603050405020304" pitchFamily="18" charset="0"/>
                        </a:rPr>
                        <m:t>𝑦</m:t>
                      </m:r>
                      <m:r>
                        <a:rPr lang="en-US" sz="1900" b="0" i="1" smtClean="0">
                          <a:latin typeface="Cambria Math" panose="02040503050406030204" pitchFamily="18" charset="0"/>
                          <a:ea typeface="Calibri" panose="020F0502020204030204" pitchFamily="34" charset="0"/>
                          <a:cs typeface="Times New Roman" panose="02020603050405020304" pitchFamily="18" charset="0"/>
                        </a:rPr>
                        <m:t>+2</m:t>
                      </m:r>
                      <m:r>
                        <a:rPr lang="en-US" sz="1900" b="0" i="1" smtClean="0">
                          <a:latin typeface="Cambria Math" panose="02040503050406030204" pitchFamily="18" charset="0"/>
                          <a:ea typeface="Calibri" panose="020F0502020204030204" pitchFamily="34" charset="0"/>
                          <a:cs typeface="Times New Roman" panose="02020603050405020304" pitchFamily="18" charset="0"/>
                        </a:rPr>
                        <m:t>𝑧</m:t>
                      </m:r>
                      <m:r>
                        <a:rPr lang="en-US" sz="1900" b="0" i="1" smtClean="0">
                          <a:latin typeface="Cambria Math" panose="02040503050406030204" pitchFamily="18" charset="0"/>
                          <a:ea typeface="Calibri" panose="020F0502020204030204" pitchFamily="34" charset="0"/>
                          <a:cs typeface="Times New Roman" panose="02020603050405020304" pitchFamily="18" charset="0"/>
                        </a:rPr>
                        <m:t>−6</m:t>
                      </m:r>
                      <m:r>
                        <a:rPr lang="en-US" sz="1900" b="0" i="1" smtClean="0">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900"/>
              </a:p>
              <a:p>
                <a:pPr algn="just">
                  <a:lnSpc>
                    <a:spcPct val="150000"/>
                  </a:lnSpc>
                </a:pPr>
                <a:r>
                  <a:rPr lang="vi-VN" sz="1900"/>
                  <a:t>c)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𝑂</m:t>
                    </m:r>
                    <m:r>
                      <a:rPr lang="vi-VN" sz="1900" i="1" smtClean="0">
                        <a:latin typeface="Cambria Math" panose="02040503050406030204" pitchFamily="18" charset="0"/>
                      </a:rPr>
                      <m:t>′</m:t>
                    </m:r>
                    <m:r>
                      <a:rPr lang="vi-VN" sz="1900" i="1" smtClean="0">
                        <a:latin typeface="Cambria Math" panose="02040503050406030204" pitchFamily="18" charset="0"/>
                      </a:rPr>
                      <m:t>𝐵𝐶</m:t>
                    </m:r>
                    <m:r>
                      <a:rPr lang="vi-VN" sz="1900" i="1" smtClean="0">
                        <a:latin typeface="Cambria Math" panose="02040503050406030204" pitchFamily="18" charset="0"/>
                      </a:rPr>
                      <m:t>) </m:t>
                    </m:r>
                  </m:oMath>
                </a14:m>
                <a:r>
                  <a:rPr lang="vi-VN" sz="1900"/>
                  <a:t>có một vectơ pháp tuyến là </a:t>
                </a:r>
                <a14:m>
                  <m:oMath xmlns:m="http://schemas.openxmlformats.org/officeDocument/2006/math">
                    <m:acc>
                      <m:accPr>
                        <m:chr m:val="⃗"/>
                        <m:ctrlPr>
                          <a:rPr lang="vi-VN" sz="1900" i="1" smtClean="0">
                            <a:latin typeface="Cambria Math" panose="02040503050406030204" pitchFamily="18" charset="0"/>
                          </a:rPr>
                        </m:ctrlPr>
                      </m:accPr>
                      <m:e>
                        <m:r>
                          <a:rPr lang="en-US" sz="1900" b="0" i="1" smtClean="0">
                            <a:latin typeface="Cambria Math" panose="02040503050406030204" pitchFamily="18" charset="0"/>
                          </a:rPr>
                          <m:t>𝑛</m:t>
                        </m:r>
                      </m:e>
                    </m:acc>
                    <m:r>
                      <a:rPr lang="vi-VN" sz="1900" i="1" smtClean="0">
                        <a:latin typeface="Cambria Math" panose="02040503050406030204" pitchFamily="18" charset="0"/>
                      </a:rPr>
                      <m:t>=(3; 6; </m:t>
                    </m:r>
                    <m:r>
                      <a:rPr lang="vi-VN" sz="1900" i="1">
                        <a:latin typeface="Cambria Math" panose="02040503050406030204" pitchFamily="18" charset="0"/>
                      </a:rPr>
                      <m:t>2</m:t>
                    </m:r>
                    <m:r>
                      <a:rPr lang="vi-VN" sz="1900" i="1" smtClean="0">
                        <a:latin typeface="Cambria Math" panose="02040503050406030204" pitchFamily="18" charset="0"/>
                      </a:rPr>
                      <m:t>).</m:t>
                    </m:r>
                  </m:oMath>
                </a14:m>
                <a:endParaRPr lang="en-US" sz="1900"/>
              </a:p>
              <a:p>
                <a:pPr algn="just">
                  <a:lnSpc>
                    <a:spcPct val="150000"/>
                  </a:lnSpc>
                </a:pPr>
                <a:r>
                  <a:rPr lang="vi-VN" sz="1900"/>
                  <a:t>Do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′(2</m:t>
                    </m:r>
                    <m:r>
                      <a:rPr lang="vi-VN" sz="1900" i="1" smtClean="0">
                        <a:latin typeface="Cambria Math" panose="02040503050406030204" pitchFamily="18" charset="0"/>
                      </a:rPr>
                      <m:t>𝑎</m:t>
                    </m:r>
                    <m:r>
                      <a:rPr lang="vi-VN" sz="1900" i="1" smtClean="0">
                        <a:latin typeface="Cambria Math" panose="02040503050406030204" pitchFamily="18" charset="0"/>
                      </a:rPr>
                      <m:t> ;0;3</m:t>
                    </m:r>
                    <m:r>
                      <a:rPr lang="vi-VN" sz="1900" i="1" smtClean="0">
                        <a:latin typeface="Cambria Math" panose="02040503050406030204" pitchFamily="18" charset="0"/>
                      </a:rPr>
                      <m:t>𝑎</m:t>
                    </m:r>
                    <m:r>
                      <a:rPr lang="vi-VN" sz="1900" i="1" smtClean="0">
                        <a:latin typeface="Cambria Math" panose="02040503050406030204" pitchFamily="18" charset="0"/>
                      </a:rPr>
                      <m:t>), </m:t>
                    </m:r>
                    <m:r>
                      <a:rPr lang="vi-VN" sz="1900" i="1" smtClean="0">
                        <a:latin typeface="Cambria Math" panose="02040503050406030204" pitchFamily="18" charset="0"/>
                      </a:rPr>
                      <m:t>𝐶</m:t>
                    </m:r>
                    <m:d>
                      <m:dPr>
                        <m:ctrlPr>
                          <a:rPr lang="vi-VN" sz="1900" i="1" smtClean="0">
                            <a:latin typeface="Cambria Math" panose="02040503050406030204" pitchFamily="18" charset="0"/>
                          </a:rPr>
                        </m:ctrlPr>
                      </m:dPr>
                      <m:e>
                        <m:r>
                          <a:rPr lang="vi-VN" sz="1900" i="1" smtClean="0">
                            <a:latin typeface="Cambria Math" panose="02040503050406030204" pitchFamily="18" charset="0"/>
                          </a:rPr>
                          <m:t>0 ;</m:t>
                        </m:r>
                        <m:r>
                          <a:rPr lang="vi-VN" sz="1900" i="1" smtClean="0">
                            <a:latin typeface="Cambria Math" panose="02040503050406030204" pitchFamily="18" charset="0"/>
                          </a:rPr>
                          <m:t>𝑎</m:t>
                        </m:r>
                        <m:r>
                          <a:rPr lang="vi-VN" sz="1900" i="1" smtClean="0">
                            <a:latin typeface="Cambria Math" panose="02040503050406030204" pitchFamily="18" charset="0"/>
                          </a:rPr>
                          <m:t> ;0</m:t>
                        </m:r>
                      </m:e>
                    </m:d>
                  </m:oMath>
                </a14:m>
                <a:r>
                  <a:rPr lang="en-US" sz="1900"/>
                  <a:t> </a:t>
                </a:r>
                <a:r>
                  <a:rPr lang="vi-VN" sz="1900"/>
                  <a:t>nên </a:t>
                </a:r>
                <a14:m>
                  <m:oMath xmlns:m="http://schemas.openxmlformats.org/officeDocument/2006/math">
                    <m:acc>
                      <m:accPr>
                        <m:chr m:val="⃗"/>
                        <m:ctrlPr>
                          <a:rPr lang="vi-VN" sz="1900" i="1" smtClean="0">
                            <a:latin typeface="Cambria Math" panose="02040503050406030204" pitchFamily="18" charset="0"/>
                          </a:rPr>
                        </m:ctrlPr>
                      </m:accPr>
                      <m:e>
                        <m:r>
                          <a:rPr lang="vi-VN" sz="1900" i="1">
                            <a:latin typeface="Cambria Math" panose="02040503050406030204" pitchFamily="18" charset="0"/>
                          </a:rPr>
                          <m:t>𝐵</m:t>
                        </m:r>
                        <m:r>
                          <a:rPr lang="vi-VN" sz="1900" i="1">
                            <a:latin typeface="Cambria Math" panose="02040503050406030204" pitchFamily="18" charset="0"/>
                          </a:rPr>
                          <m:t>′</m:t>
                        </m:r>
                        <m:r>
                          <a:rPr lang="vi-VN" sz="1900" i="1">
                            <a:latin typeface="Cambria Math" panose="02040503050406030204" pitchFamily="18" charset="0"/>
                          </a:rPr>
                          <m:t>𝐶</m:t>
                        </m:r>
                      </m:e>
                    </m:acc>
                    <m:r>
                      <a:rPr lang="vi-VN" sz="1900" i="1" smtClean="0">
                        <a:latin typeface="Cambria Math" panose="02040503050406030204" pitchFamily="18" charset="0"/>
                      </a:rPr>
                      <m:t>=(−2</m:t>
                    </m:r>
                    <m:r>
                      <a:rPr lang="vi-VN" sz="1900" i="1" smtClean="0">
                        <a:latin typeface="Cambria Math" panose="02040503050406030204" pitchFamily="18" charset="0"/>
                      </a:rPr>
                      <m:t>𝑎</m:t>
                    </m:r>
                    <m:r>
                      <a:rPr lang="vi-VN" sz="1900" i="1" smtClean="0">
                        <a:latin typeface="Cambria Math" panose="02040503050406030204" pitchFamily="18" charset="0"/>
                      </a:rPr>
                      <m:t>; </m:t>
                    </m:r>
                    <m:r>
                      <a:rPr lang="vi-VN" sz="1900" i="1" smtClean="0">
                        <a:latin typeface="Cambria Math" panose="02040503050406030204" pitchFamily="18" charset="0"/>
                      </a:rPr>
                      <m:t>𝑎</m:t>
                    </m:r>
                    <m:r>
                      <a:rPr lang="vi-VN" sz="1900" i="1" smtClean="0">
                        <a:latin typeface="Cambria Math" panose="02040503050406030204" pitchFamily="18" charset="0"/>
                      </a:rPr>
                      <m:t>; −3</m:t>
                    </m:r>
                    <m:r>
                      <a:rPr lang="vi-VN" sz="1900" i="1" smtClean="0">
                        <a:latin typeface="Cambria Math" panose="02040503050406030204" pitchFamily="18" charset="0"/>
                      </a:rPr>
                      <m:t>𝑎</m:t>
                    </m:r>
                    <m:r>
                      <a:rPr lang="vi-VN" sz="1900" i="1" smtClean="0">
                        <a:latin typeface="Cambria Math" panose="02040503050406030204" pitchFamily="18" charset="0"/>
                      </a:rPr>
                      <m:t>),</m:t>
                    </m:r>
                  </m:oMath>
                </a14:m>
                <a:r>
                  <a:rPr lang="en-US" sz="1900"/>
                  <a:t> </a:t>
                </a:r>
                <a:r>
                  <a:rPr lang="vi-VN" sz="1900"/>
                  <a:t>suy ra vecto</a:t>
                </a:r>
                <a:r>
                  <a:rPr lang="en-US" sz="1900"/>
                  <a:t> </a:t>
                </a:r>
                <a14:m>
                  <m:oMath xmlns:m="http://schemas.openxmlformats.org/officeDocument/2006/math">
                    <m:acc>
                      <m:accPr>
                        <m:chr m:val="⃗"/>
                        <m:ctrlPr>
                          <a:rPr lang="vi-VN" sz="1900" i="1">
                            <a:latin typeface="Cambria Math" panose="02040503050406030204" pitchFamily="18" charset="0"/>
                          </a:rPr>
                        </m:ctrlPr>
                      </m:accPr>
                      <m:e>
                        <m:r>
                          <a:rPr lang="vi-VN" sz="1900" i="1">
                            <a:latin typeface="Cambria Math" panose="02040503050406030204" pitchFamily="18" charset="0"/>
                          </a:rPr>
                          <m:t>𝐵</m:t>
                        </m:r>
                        <m:r>
                          <a:rPr lang="vi-VN" sz="1900" i="1">
                            <a:latin typeface="Cambria Math" panose="02040503050406030204" pitchFamily="18" charset="0"/>
                          </a:rPr>
                          <m:t>′</m:t>
                        </m:r>
                        <m:r>
                          <a:rPr lang="vi-VN" sz="1900" i="1">
                            <a:latin typeface="Cambria Math" panose="02040503050406030204" pitchFamily="18" charset="0"/>
                          </a:rPr>
                          <m:t>𝐶</m:t>
                        </m:r>
                      </m:e>
                    </m:acc>
                    <m:r>
                      <a:rPr lang="vi-VN" sz="1900" i="1">
                        <a:latin typeface="Cambria Math" panose="02040503050406030204" pitchFamily="18" charset="0"/>
                      </a:rPr>
                      <m:t>=(−2</m:t>
                    </m:r>
                    <m:r>
                      <a:rPr lang="vi-VN" sz="1900" i="1">
                        <a:latin typeface="Cambria Math" panose="02040503050406030204" pitchFamily="18" charset="0"/>
                      </a:rPr>
                      <m:t>𝑎</m:t>
                    </m:r>
                    <m:r>
                      <a:rPr lang="vi-VN" sz="1900" i="1">
                        <a:latin typeface="Cambria Math" panose="02040503050406030204" pitchFamily="18" charset="0"/>
                      </a:rPr>
                      <m:t>; </m:t>
                    </m:r>
                    <m:r>
                      <a:rPr lang="vi-VN" sz="1900" i="1">
                        <a:latin typeface="Cambria Math" panose="02040503050406030204" pitchFamily="18" charset="0"/>
                      </a:rPr>
                      <m:t>𝑎</m:t>
                    </m:r>
                    <m:r>
                      <a:rPr lang="vi-VN" sz="1900" i="1">
                        <a:latin typeface="Cambria Math" panose="02040503050406030204" pitchFamily="18" charset="0"/>
                      </a:rPr>
                      <m:t>; −3</m:t>
                    </m:r>
                    <m:r>
                      <a:rPr lang="vi-VN" sz="1900" i="1">
                        <a:latin typeface="Cambria Math" panose="02040503050406030204" pitchFamily="18" charset="0"/>
                      </a:rPr>
                      <m:t>𝑎</m:t>
                    </m:r>
                    <m:r>
                      <a:rPr lang="vi-VN" sz="1900" i="1">
                        <a:latin typeface="Cambria Math" panose="02040503050406030204" pitchFamily="18" charset="0"/>
                      </a:rPr>
                      <m:t>)</m:t>
                    </m:r>
                  </m:oMath>
                </a14:m>
                <a:r>
                  <a:rPr lang="en-US" sz="1900"/>
                  <a:t> </a:t>
                </a:r>
                <a:r>
                  <a:rPr lang="vi-VN" sz="1900"/>
                  <a:t>cùng phương với vectơ</a:t>
                </a:r>
                <a:r>
                  <a:rPr lang="en-US" sz="1900"/>
                  <a:t> </a:t>
                </a:r>
                <a14:m>
                  <m:oMath xmlns:m="http://schemas.openxmlformats.org/officeDocument/2006/math">
                    <m:acc>
                      <m:accPr>
                        <m:chr m:val="⃗"/>
                        <m:ctrlPr>
                          <a:rPr lang="vi-VN" sz="1900" i="1">
                            <a:latin typeface="Cambria Math" panose="02040503050406030204" pitchFamily="18" charset="0"/>
                          </a:rPr>
                        </m:ctrlPr>
                      </m:accPr>
                      <m:e>
                        <m:r>
                          <a:rPr lang="en-US" sz="1900" b="0" i="1" smtClean="0">
                            <a:latin typeface="Cambria Math" panose="02040503050406030204" pitchFamily="18" charset="0"/>
                          </a:rPr>
                          <m:t>𝑢</m:t>
                        </m:r>
                      </m:e>
                    </m:acc>
                    <m:r>
                      <a:rPr lang="vi-VN" sz="1900" i="1">
                        <a:latin typeface="Cambria Math" panose="02040503050406030204" pitchFamily="18" charset="0"/>
                      </a:rPr>
                      <m:t>=</m:t>
                    </m:r>
                    <m:r>
                      <a:rPr lang="vi-VN" sz="1900" i="1" smtClean="0">
                        <a:latin typeface="Cambria Math" panose="02040503050406030204" pitchFamily="18" charset="0"/>
                      </a:rPr>
                      <m:t>(−2;1; −3)</m:t>
                    </m:r>
                  </m:oMath>
                </a14:m>
                <a:r>
                  <a:rPr lang="vi-VN" sz="1900"/>
                  <a:t>. Vì thế vectơ</a:t>
                </a:r>
                <a:r>
                  <a:rPr lang="en-US" sz="1900"/>
                  <a:t> </a:t>
                </a:r>
                <a14:m>
                  <m:oMath xmlns:m="http://schemas.openxmlformats.org/officeDocument/2006/math">
                    <m:acc>
                      <m:accPr>
                        <m:chr m:val="⃗"/>
                        <m:ctrlPr>
                          <a:rPr lang="vi-VN" sz="1900" i="1">
                            <a:latin typeface="Cambria Math" panose="02040503050406030204" pitchFamily="18" charset="0"/>
                          </a:rPr>
                        </m:ctrlPr>
                      </m:accPr>
                      <m:e>
                        <m:r>
                          <a:rPr lang="en-US" sz="1900" i="1">
                            <a:latin typeface="Cambria Math" panose="02040503050406030204" pitchFamily="18" charset="0"/>
                          </a:rPr>
                          <m:t>𝑢</m:t>
                        </m:r>
                      </m:e>
                    </m:acc>
                    <m:r>
                      <a:rPr lang="vi-VN" sz="1900" i="1">
                        <a:latin typeface="Cambria Math" panose="02040503050406030204" pitchFamily="18" charset="0"/>
                      </a:rPr>
                      <m:t>=(−2;1; −3)</m:t>
                    </m:r>
                  </m:oMath>
                </a14:m>
                <a:r>
                  <a:rPr lang="en-US" sz="1900"/>
                  <a:t> </a:t>
                </a:r>
                <a:r>
                  <a:rPr lang="vi-VN" sz="1900"/>
                  <a:t>là một vectơ chỉ phương của đường thẳng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m:t>
                    </m:r>
                    <m:r>
                      <a:rPr lang="vi-VN" sz="1900" i="1" smtClean="0">
                        <a:latin typeface="Cambria Math" panose="02040503050406030204" pitchFamily="18" charset="0"/>
                      </a:rPr>
                      <m:t>𝐶</m:t>
                    </m:r>
                  </m:oMath>
                </a14:m>
                <a:r>
                  <a:rPr lang="vi-VN" sz="1900"/>
                  <a:t>. </a:t>
                </a:r>
                <a:endParaRPr lang="en-US" sz="1900"/>
              </a:p>
              <a:p>
                <a:pPr algn="just">
                  <a:lnSpc>
                    <a:spcPct val="150000"/>
                  </a:lnSpc>
                </a:pPr>
                <a:r>
                  <a:rPr lang="vi-VN" sz="1900"/>
                  <a:t>Suy ra </a:t>
                </a:r>
                <a14:m>
                  <m:oMath xmlns:m="http://schemas.openxmlformats.org/officeDocument/2006/math">
                    <m:r>
                      <m:rPr>
                        <m:sty m:val="p"/>
                      </m:rPr>
                      <a:rPr lang="vi-VN" sz="1900" i="1" smtClean="0">
                        <a:latin typeface="Cambria Math" panose="02040503050406030204" pitchFamily="18" charset="0"/>
                      </a:rPr>
                      <m:t>sin</m:t>
                    </m:r>
                  </m:oMath>
                </a14:m>
                <a:r>
                  <a:rPr lang="vi-VN" sz="1900"/>
                  <a:t> của góc</a:t>
                </a:r>
                <a:r>
                  <a:rPr lang="en-US" sz="1900"/>
                  <a:t> </a:t>
                </a:r>
                <a:r>
                  <a:rPr lang="vi-VN" sz="1900"/>
                  <a:t>giữa đường thẳng </a:t>
                </a:r>
                <a14:m>
                  <m:oMath xmlns:m="http://schemas.openxmlformats.org/officeDocument/2006/math">
                    <m:r>
                      <a:rPr lang="vi-VN" sz="1900" i="1" smtClean="0">
                        <a:latin typeface="Cambria Math" panose="02040503050406030204" pitchFamily="18" charset="0"/>
                      </a:rPr>
                      <m:t>𝐵</m:t>
                    </m:r>
                    <m:r>
                      <a:rPr lang="vi-VN" sz="1900" i="1" smtClean="0">
                        <a:latin typeface="Cambria Math" panose="02040503050406030204" pitchFamily="18" charset="0"/>
                      </a:rPr>
                      <m:t>′</m:t>
                    </m:r>
                    <m:r>
                      <a:rPr lang="vi-VN" sz="1900" i="1" smtClean="0">
                        <a:latin typeface="Cambria Math" panose="02040503050406030204" pitchFamily="18" charset="0"/>
                      </a:rPr>
                      <m:t>𝐶</m:t>
                    </m:r>
                  </m:oMath>
                </a14:m>
                <a:r>
                  <a:rPr lang="vi-VN" sz="1900"/>
                  <a:t> và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𝑂</m:t>
                    </m:r>
                    <m:r>
                      <a:rPr lang="vi-VN" sz="1900" i="1" smtClean="0">
                        <a:latin typeface="Cambria Math" panose="02040503050406030204" pitchFamily="18" charset="0"/>
                      </a:rPr>
                      <m:t>′</m:t>
                    </m:r>
                    <m:r>
                      <a:rPr lang="vi-VN" sz="1900" i="1" smtClean="0">
                        <a:latin typeface="Cambria Math" panose="02040503050406030204" pitchFamily="18" charset="0"/>
                      </a:rPr>
                      <m:t>𝐵𝐶</m:t>
                    </m:r>
                    <m:r>
                      <a:rPr lang="vi-VN" sz="1900" i="1" smtClean="0">
                        <a:latin typeface="Cambria Math" panose="02040503050406030204" pitchFamily="18" charset="0"/>
                      </a:rPr>
                      <m:t>)</m:t>
                    </m:r>
                  </m:oMath>
                </a14:m>
                <a:r>
                  <a:rPr lang="en-US" sz="1900"/>
                  <a:t> </a:t>
                </a:r>
                <a:r>
                  <a:rPr lang="vi-VN" sz="1900"/>
                  <a:t>bằng:</a:t>
                </a:r>
                <a:endParaRPr lang="en-US" sz="1900"/>
              </a:p>
              <a:p>
                <a:pPr algn="just">
                  <a:lnSpc>
                    <a:spcPct val="120000"/>
                  </a:lnSpc>
                </a:pPr>
                <a14:m>
                  <m:oMathPara xmlns:m="http://schemas.openxmlformats.org/officeDocument/2006/math">
                    <m:oMathParaPr>
                      <m:jc m:val="centerGroup"/>
                    </m:oMathParaPr>
                    <m:oMath xmlns:m="http://schemas.openxmlformats.org/officeDocument/2006/math">
                      <m:f>
                        <m:fPr>
                          <m:ctrlPr>
                            <a:rPr lang="en-US" sz="1900" i="1" smtClean="0">
                              <a:latin typeface="Cambria Math" panose="02040503050406030204" pitchFamily="18" charset="0"/>
                            </a:rPr>
                          </m:ctrlPr>
                        </m:fPr>
                        <m:num>
                          <m:d>
                            <m:dPr>
                              <m:begChr m:val="|"/>
                              <m:endChr m:val="|"/>
                              <m:ctrlPr>
                                <a:rPr lang="en-US" sz="1900" i="1" smtClean="0">
                                  <a:latin typeface="Cambria Math" panose="02040503050406030204" pitchFamily="18" charset="0"/>
                                </a:rPr>
                              </m:ctrlPr>
                            </m:dPr>
                            <m:e>
                              <m:r>
                                <a:rPr lang="en-US" sz="1900" b="0" i="1" smtClean="0">
                                  <a:latin typeface="Cambria Math" panose="02040503050406030204" pitchFamily="18" charset="0"/>
                                </a:rPr>
                                <m:t>3.</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−2</m:t>
                                  </m:r>
                                </m:e>
                              </m:d>
                              <m:r>
                                <a:rPr lang="en-US" sz="1900" b="0" i="1" smtClean="0">
                                  <a:latin typeface="Cambria Math" panose="02040503050406030204" pitchFamily="18" charset="0"/>
                                </a:rPr>
                                <m:t>+6.1+2.</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−3</m:t>
                                  </m:r>
                                </m:e>
                              </m:d>
                            </m:e>
                          </m:d>
                        </m:num>
                        <m:den>
                          <m:rad>
                            <m:radPr>
                              <m:degHide m:val="on"/>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3</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9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6</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9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2</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19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(−2)</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9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1</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9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b="0" i="1" smtClean="0">
                                      <a:latin typeface="Cambria Math" panose="02040503050406030204" pitchFamily="18" charset="0"/>
                                      <a:ea typeface="Malgun Gothic" panose="020B0503020000020004" pitchFamily="34" charset="-127"/>
                                      <a:cs typeface="Times New Roman" panose="02020603050405020304" pitchFamily="18" charset="0"/>
                                    </a:rPr>
                                    <m:t>(−3)</m:t>
                                  </m:r>
                                </m:e>
                                <m:sup>
                                  <m:r>
                                    <a:rPr lang="en-US" sz="19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6</m:t>
                          </m:r>
                        </m:num>
                        <m:den>
                          <m:r>
                            <a:rPr lang="en-US" sz="1900" b="0" i="1" smtClean="0">
                              <a:latin typeface="Cambria Math" panose="02040503050406030204" pitchFamily="18" charset="0"/>
                            </a:rPr>
                            <m:t>7</m:t>
                          </m:r>
                          <m:rad>
                            <m:radPr>
                              <m:degHide m:val="on"/>
                              <m:ctrlPr>
                                <a:rPr lang="en-US" sz="1900" b="0" i="1" smtClean="0">
                                  <a:latin typeface="Cambria Math" panose="02040503050406030204" pitchFamily="18" charset="0"/>
                                </a:rPr>
                              </m:ctrlPr>
                            </m:radPr>
                            <m:deg/>
                            <m:e>
                              <m:r>
                                <a:rPr lang="en-US" sz="1900" b="0" i="1" smtClean="0">
                                  <a:latin typeface="Cambria Math" panose="02040503050406030204" pitchFamily="18" charset="0"/>
                                </a:rPr>
                                <m:t>14</m:t>
                              </m:r>
                            </m:e>
                          </m:rad>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3</m:t>
                          </m:r>
                          <m:rad>
                            <m:radPr>
                              <m:degHide m:val="on"/>
                              <m:ctrlPr>
                                <a:rPr lang="en-US" sz="1900" b="0" i="1" smtClean="0">
                                  <a:latin typeface="Cambria Math" panose="02040503050406030204" pitchFamily="18" charset="0"/>
                                </a:rPr>
                              </m:ctrlPr>
                            </m:radPr>
                            <m:deg/>
                            <m:e>
                              <m:r>
                                <a:rPr lang="en-US" sz="1900" b="0" i="1" smtClean="0">
                                  <a:latin typeface="Cambria Math" panose="02040503050406030204" pitchFamily="18" charset="0"/>
                                </a:rPr>
                                <m:t>14</m:t>
                              </m:r>
                            </m:e>
                          </m:rad>
                        </m:num>
                        <m:den>
                          <m:r>
                            <a:rPr lang="en-US" sz="1900" b="0" i="1" smtClean="0">
                              <a:latin typeface="Cambria Math" panose="02040503050406030204" pitchFamily="18" charset="0"/>
                            </a:rPr>
                            <m:t>49</m:t>
                          </m:r>
                        </m:den>
                      </m:f>
                      <m:r>
                        <a:rPr lang="en-US" sz="1900" b="0" i="1" smtClean="0">
                          <a:latin typeface="Cambria Math" panose="02040503050406030204" pitchFamily="18" charset="0"/>
                        </a:rPr>
                        <m:t>.</m:t>
                      </m:r>
                    </m:oMath>
                  </m:oMathPara>
                </a14:m>
                <a:endParaRPr lang="en-US" sz="1900"/>
              </a:p>
            </p:txBody>
          </p:sp>
        </mc:Choice>
        <mc:Fallback xmlns="">
          <p:sp>
            <p:nvSpPr>
              <p:cNvPr id="2" name="Rectangle 1"/>
              <p:cNvSpPr>
                <a:spLocks noRot="1" noChangeAspect="1" noMove="1" noResize="1" noEditPoints="1" noAdjustHandles="1" noChangeArrowheads="1" noChangeShapeType="1" noTextEdit="1"/>
              </p:cNvSpPr>
              <p:nvPr/>
            </p:nvSpPr>
            <p:spPr>
              <a:xfrm>
                <a:off x="190827" y="577686"/>
                <a:ext cx="8754391" cy="4450962"/>
              </a:xfrm>
              <a:prstGeom prst="rect">
                <a:avLst/>
              </a:prstGeom>
              <a:blipFill>
                <a:blip r:embed="rId3"/>
                <a:stretch>
                  <a:fillRect l="-627" r="-487"/>
                </a:stretch>
              </a:blipFill>
            </p:spPr>
            <p:txBody>
              <a:bodyPr/>
              <a:lstStyle/>
              <a:p>
                <a:r>
                  <a:rPr lang="en-US">
                    <a:noFill/>
                  </a:rPr>
                  <a:t> </a:t>
                </a:r>
              </a:p>
            </p:txBody>
          </p:sp>
        </mc:Fallback>
      </mc:AlternateContent>
    </p:spTree>
    <p:extLst>
      <p:ext uri="{BB962C8B-B14F-4D97-AF65-F5344CB8AC3E}">
        <p14:creationId xmlns:p14="http://schemas.microsoft.com/office/powerpoint/2010/main" val="430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7" name="Rounded Rectangle 6"/>
          <p:cNvSpPr/>
          <p:nvPr/>
        </p:nvSpPr>
        <p:spPr>
          <a:xfrm>
            <a:off x="3426792" y="329853"/>
            <a:ext cx="2289976" cy="61522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a:t>
            </a:r>
            <a:r>
              <a:rPr kumimoji="0" lang="en-US" sz="24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tập 7</a:t>
            </a:r>
            <a:endParaRPr kumimoji="0" lang="en-US" sz="24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p:pic>
        <p:nvPicPr>
          <p:cNvPr id="12" name="Picture 11"/>
          <p:cNvPicPr>
            <a:picLocks noChangeAspect="1"/>
          </p:cNvPicPr>
          <p:nvPr/>
        </p:nvPicPr>
        <p:blipFill>
          <a:blip r:embed="rId3"/>
          <a:stretch>
            <a:fillRect/>
          </a:stretch>
        </p:blipFill>
        <p:spPr>
          <a:xfrm rot="4786639">
            <a:off x="7863072" y="4167648"/>
            <a:ext cx="1140968" cy="158987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00493" y="1064341"/>
                <a:ext cx="8142576" cy="1015663"/>
              </a:xfrm>
              <a:prstGeom prst="rect">
                <a:avLst/>
              </a:prstGeom>
            </p:spPr>
            <p:txBody>
              <a:bodyPr wrap="square">
                <a:spAutoFit/>
              </a:bodyPr>
              <a:lstStyle/>
              <a:p>
                <a:pPr lvl="0" algn="just">
                  <a:lnSpc>
                    <a:spcPct val="150000"/>
                  </a:lnSpc>
                </a:pPr>
                <a:r>
                  <a:rPr lang="vi-VN" sz="2000"/>
                  <a:t>Cho mặt phẳng </a:t>
                </a:r>
                <a14:m>
                  <m:oMath xmlns:m="http://schemas.openxmlformats.org/officeDocument/2006/math">
                    <m:r>
                      <a:rPr lang="vi-VN" sz="2000" i="1" smtClean="0">
                        <a:latin typeface="Cambria Math" panose="02040503050406030204" pitchFamily="18" charset="0"/>
                      </a:rPr>
                      <m:t>(</m:t>
                    </m:r>
                    <m:r>
                      <a:rPr lang="vi-VN" sz="2000" i="1">
                        <a:latin typeface="Cambria Math" panose="02040503050406030204" pitchFamily="18" charset="0"/>
                      </a:rPr>
                      <m:t>𝑃</m:t>
                    </m:r>
                    <m:r>
                      <a:rPr lang="vi-VN" sz="2000" i="1" smtClean="0">
                        <a:latin typeface="Cambria Math" panose="02040503050406030204" pitchFamily="18" charset="0"/>
                      </a:rPr>
                      <m:t>)</m:t>
                    </m:r>
                  </m:oMath>
                </a14:m>
                <a:r>
                  <a:rPr lang="en-US" sz="2000"/>
                  <a:t> </a:t>
                </a:r>
                <a:r>
                  <a:rPr lang="vi-VN" sz="2000"/>
                  <a:t>có vectơ pháp tuyến</a:t>
                </a:r>
                <a:r>
                  <a:rPr lang="en-US" sz="2000"/>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𝑛</m:t>
                        </m:r>
                      </m:e>
                    </m:acc>
                    <m:r>
                      <a:rPr lang="vi-VN" sz="2000" i="1">
                        <a:latin typeface="Cambria Math" panose="02040503050406030204" pitchFamily="18" charset="0"/>
                      </a:rPr>
                      <m:t>=(</m:t>
                    </m:r>
                    <m:r>
                      <a:rPr lang="vi-VN" sz="2000" i="1">
                        <a:latin typeface="Cambria Math" panose="02040503050406030204" pitchFamily="18" charset="0"/>
                      </a:rPr>
                      <m:t>𝐴</m:t>
                    </m:r>
                    <m:r>
                      <a:rPr lang="vi-VN" sz="2000" i="1">
                        <a:latin typeface="Cambria Math" panose="02040503050406030204" pitchFamily="18" charset="0"/>
                      </a:rPr>
                      <m:t>; </m:t>
                    </m:r>
                    <m:r>
                      <a:rPr lang="vi-VN" sz="2000" i="1">
                        <a:latin typeface="Cambria Math" panose="02040503050406030204" pitchFamily="18" charset="0"/>
                      </a:rPr>
                      <m:t>𝐵</m:t>
                    </m:r>
                    <m:r>
                      <a:rPr lang="vi-VN" sz="2000" i="1">
                        <a:latin typeface="Cambria Math" panose="02040503050406030204" pitchFamily="18" charset="0"/>
                      </a:rPr>
                      <m:t>;</m:t>
                    </m:r>
                    <m:r>
                      <a:rPr lang="vi-VN" sz="2000" i="1">
                        <a:latin typeface="Cambria Math" panose="02040503050406030204" pitchFamily="18" charset="0"/>
                      </a:rPr>
                      <m:t>𝐶</m:t>
                    </m:r>
                    <m:r>
                      <a:rPr lang="vi-VN" sz="2000" i="1">
                        <a:latin typeface="Cambria Math" panose="02040503050406030204" pitchFamily="18" charset="0"/>
                      </a:rPr>
                      <m:t>).</m:t>
                    </m:r>
                  </m:oMath>
                </a14:m>
                <a:r>
                  <a:rPr lang="en-US" sz="2000"/>
                  <a:t> </a:t>
                </a:r>
                <a:r>
                  <a:rPr lang="vi-VN" sz="2000"/>
                  <a:t>Tính sin</a:t>
                </a:r>
                <a:r>
                  <a:rPr lang="en-US" sz="2000"/>
                  <a:t> </a:t>
                </a:r>
                <a:r>
                  <a:rPr lang="vi-VN" sz="2000"/>
                  <a:t>của góc giữa mặt phẳng </a:t>
                </a:r>
                <a14:m>
                  <m:oMath xmlns:m="http://schemas.openxmlformats.org/officeDocument/2006/math">
                    <m:r>
                      <a:rPr lang="vi-VN" sz="2000" i="1" smtClean="0">
                        <a:latin typeface="Cambria Math" panose="02040503050406030204" pitchFamily="18" charset="0"/>
                      </a:rPr>
                      <m:t>(</m:t>
                    </m:r>
                    <m:r>
                      <a:rPr lang="vi-VN" sz="2000" i="1">
                        <a:latin typeface="Cambria Math" panose="02040503050406030204" pitchFamily="18" charset="0"/>
                      </a:rPr>
                      <m:t>𝑃</m:t>
                    </m:r>
                    <m:r>
                      <a:rPr lang="vi-VN" sz="2000" i="1" smtClean="0">
                        <a:latin typeface="Cambria Math" panose="02040503050406030204" pitchFamily="18" charset="0"/>
                      </a:rPr>
                      <m:t>)</m:t>
                    </m:r>
                  </m:oMath>
                </a14:m>
                <a:r>
                  <a:rPr lang="en-US" sz="2000"/>
                  <a:t> </a:t>
                </a:r>
                <a:r>
                  <a:rPr lang="vi-VN" sz="2000"/>
                  <a:t>và các trục toạ độ.</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500493" y="1064341"/>
                <a:ext cx="8142576" cy="1015663"/>
              </a:xfrm>
              <a:prstGeom prst="rect">
                <a:avLst/>
              </a:prstGeom>
              <a:blipFill>
                <a:blip r:embed="rId4"/>
                <a:stretch>
                  <a:fillRect l="-749" r="-749" b="-4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00492" y="2846750"/>
                <a:ext cx="8142576" cy="2060179"/>
              </a:xfrm>
              <a:prstGeom prst="rect">
                <a:avLst/>
              </a:prstGeom>
            </p:spPr>
            <p:txBody>
              <a:bodyPr wrap="square">
                <a:spAutoFit/>
              </a:bodyPr>
              <a:lstStyle/>
              <a:p>
                <a:pPr algn="just">
                  <a:lnSpc>
                    <a:spcPct val="150000"/>
                  </a:lnSpc>
                </a:pPr>
                <a:r>
                  <a:rPr lang="en-US" sz="2000">
                    <a:latin typeface="+mj-lt"/>
                    <a:ea typeface="Calibri" panose="020F0502020204030204" pitchFamily="34" charset="0"/>
                    <a:cs typeface="Times New Roman" panose="02020603050405020304" pitchFamily="18" charset="0"/>
                  </a:rPr>
                  <a:t>Mặt phẳng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 có vectơ pháp tuyến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𝑛</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𝐶</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Malgun Gothic" panose="020B0503020000020004" pitchFamily="34" charset="-127"/>
                    <a:cs typeface="Times New Roman" panose="02020603050405020304" pitchFamily="18" charset="0"/>
                  </a:rPr>
                  <a:t>Các trục tọa độ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 </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𝑂𝑧</m:t>
                    </m:r>
                  </m:oMath>
                </a14:m>
                <a:r>
                  <a:rPr lang="en-US" sz="2000">
                    <a:effectLst/>
                    <a:latin typeface="+mj-lt"/>
                    <a:ea typeface="Malgun Gothic" panose="020B0503020000020004" pitchFamily="34" charset="-127"/>
                    <a:cs typeface="Times New Roman" panose="02020603050405020304" pitchFamily="18" charset="0"/>
                  </a:rPr>
                  <a:t> có vectơ chỉ phương lần lượt là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𝑖</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1;0;0</m:t>
                        </m:r>
                      </m:e>
                    </m:d>
                  </m:oMath>
                </a14:m>
                <a:r>
                  <a:rPr lang="en-US" sz="2000" i="1">
                    <a:effectLst/>
                    <a:latin typeface="+mj-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𝑗</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=(0;1;0)</m:t>
                    </m:r>
                  </m:oMath>
                </a14:m>
                <a:r>
                  <a:rPr lang="en-US" sz="2000">
                    <a:effectLst/>
                    <a:latin typeface="+mj-lt"/>
                    <a:ea typeface="Malgun Gothic" panose="020B0503020000020004" pitchFamily="34" charset="-127"/>
                    <a:cs typeface="Times New Roman" panose="02020603050405020304" pitchFamily="18" charset="0"/>
                  </a:rPr>
                  <a:t> và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𝑘</m:t>
                        </m:r>
                      </m:e>
                    </m:acc>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=(0;0;1)</m:t>
                    </m:r>
                  </m:oMath>
                </a14:m>
                <a:r>
                  <a:rPr lang="en-US" sz="2000">
                    <a:effectLst/>
                    <a:latin typeface="+mj-lt"/>
                    <a:ea typeface="Malgun Gothic" panose="020B0503020000020004" pitchFamily="34" charset="-127"/>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Malgun Gothic" panose="020B0503020000020004" pitchFamily="34" charset="-127"/>
                    <a:cs typeface="Times New Roman" panose="02020603050405020304" pitchFamily="18" charset="0"/>
                  </a:rPr>
                  <a:t>Ta có:</a:t>
                </a:r>
                <a:endParaRPr lang="en-US" sz="200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0492" y="2846750"/>
                <a:ext cx="8142576" cy="2060179"/>
              </a:xfrm>
              <a:prstGeom prst="rect">
                <a:avLst/>
              </a:prstGeom>
              <a:blipFill>
                <a:blip r:embed="rId5"/>
                <a:stretch>
                  <a:fillRect l="-749" r="-749" b="-1775"/>
                </a:stretch>
              </a:blipFill>
            </p:spPr>
            <p:txBody>
              <a:bodyPr/>
              <a:lstStyle/>
              <a:p>
                <a:r>
                  <a:rPr lang="en-US">
                    <a:noFill/>
                  </a:rPr>
                  <a:t> </a:t>
                </a:r>
              </a:p>
            </p:txBody>
          </p:sp>
        </mc:Fallback>
      </mc:AlternateContent>
      <p:sp>
        <p:nvSpPr>
          <p:cNvPr id="14" name="Rectangle 13"/>
          <p:cNvSpPr/>
          <p:nvPr/>
        </p:nvSpPr>
        <p:spPr>
          <a:xfrm>
            <a:off x="4110853" y="2220579"/>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7390043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4112811" y="446312"/>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45025" y="1113289"/>
                <a:ext cx="8162014" cy="3259931"/>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sin</m:t>
                          </m:r>
                        </m:fName>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𝑂𝑥</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𝑃</m:t>
                                  </m:r>
                                </m:e>
                              </m:d>
                            </m:e>
                          </m:d>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oMath>
                  </m:oMathPara>
                </a14:m>
                <a:endParaRPr lang="en-US" sz="200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sin</m:t>
                          </m:r>
                        </m:fName>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𝑂𝑦</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𝑃</m:t>
                                  </m:r>
                                </m:e>
                              </m:d>
                            </m:e>
                          </m:d>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latin typeface="Cambria Math" panose="02040503050406030204" pitchFamily="18" charset="0"/>
                                  <a:ea typeface="Malgun Gothic" panose="020B0503020000020004" pitchFamily="34" charset="-127"/>
                                  <a:cs typeface="Times New Roman" panose="02020603050405020304" pitchFamily="18" charset="0"/>
                                </a:rPr>
                                <m:t>+1.</m:t>
                              </m:r>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oMath>
                  </m:oMathPara>
                </a14:m>
                <a:endParaRPr lang="en-US" sz="200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2000">
                              <a:latin typeface="Cambria Math" panose="02040503050406030204" pitchFamily="18" charset="0"/>
                              <a:ea typeface="Malgun Gothic" panose="020B0503020000020004" pitchFamily="34" charset="-127"/>
                              <a:cs typeface="Times New Roman" panose="02020603050405020304" pitchFamily="18" charset="0"/>
                            </a:rPr>
                            <m:t>sin</m:t>
                          </m:r>
                        </m:fName>
                        <m:e>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𝑂𝑧</m:t>
                              </m:r>
                              <m:r>
                                <a:rPr lang="en-US" sz="2000" i="1">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𝑃</m:t>
                                  </m:r>
                                </m:e>
                              </m:d>
                            </m:e>
                          </m:d>
                        </m:e>
                      </m:func>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latin typeface="Cambria Math" panose="02040503050406030204" pitchFamily="18" charset="0"/>
                                  <a:ea typeface="Malgun Gothic" panose="020B0503020000020004" pitchFamily="34" charset="-127"/>
                                  <a:cs typeface="Times New Roman" panose="02020603050405020304" pitchFamily="18" charset="0"/>
                                </a:rPr>
                                <m:t>+0.</m:t>
                              </m:r>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latin typeface="Cambria Math" panose="02040503050406030204" pitchFamily="18" charset="0"/>
                                  <a:ea typeface="Malgun Gothic" panose="020B0503020000020004" pitchFamily="34" charset="-127"/>
                                  <a:cs typeface="Times New Roman" panose="02020603050405020304" pitchFamily="18" charset="0"/>
                                </a:rPr>
                                <m:t>+1.</m:t>
                              </m:r>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0</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1</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r>
                            <a:rPr lang="en-US" sz="2000" i="1">
                              <a:latin typeface="Cambria Math" panose="02040503050406030204" pitchFamily="18" charset="0"/>
                              <a:ea typeface="Malgun Gothic" panose="020B0503020000020004" pitchFamily="34" charset="-127"/>
                              <a:cs typeface="Times New Roman" panose="02020603050405020304" pitchFamily="18" charset="0"/>
                            </a:rPr>
                            <m:t>.</m:t>
                          </m:r>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r>
                        <a:rPr lang="en-US" sz="20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fPr>
                        <m:num>
                          <m:d>
                            <m:dPr>
                              <m:begChr m:val="|"/>
                              <m:endChr m:val="|"/>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d>
                        </m:num>
                        <m:den>
                          <m:rad>
                            <m:radPr>
                              <m:degHide m:val="on"/>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radPr>
                            <m:deg/>
                            <m:e>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𝐴</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𝐵</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2000" i="1">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1">
                                      <a:latin typeface="Cambria Math" panose="02040503050406030204" pitchFamily="18" charset="0"/>
                                      <a:ea typeface="Malgun Gothic" panose="020B0503020000020004" pitchFamily="34" charset="-127"/>
                                      <a:cs typeface="Times New Roman" panose="02020603050405020304" pitchFamily="18" charset="0"/>
                                    </a:rPr>
                                    <m:t>𝐶</m:t>
                                  </m:r>
                                </m:e>
                                <m:sup>
                                  <m:r>
                                    <a:rPr lang="en-US" sz="2000" i="1">
                                      <a:latin typeface="Cambria Math" panose="02040503050406030204" pitchFamily="18" charset="0"/>
                                      <a:ea typeface="Malgun Gothic" panose="020B0503020000020004" pitchFamily="34" charset="-127"/>
                                      <a:cs typeface="Times New Roman" panose="02020603050405020304" pitchFamily="18" charset="0"/>
                                    </a:rPr>
                                    <m:t>2</m:t>
                                  </m:r>
                                </m:sup>
                              </m:sSup>
                            </m:e>
                          </m:rad>
                        </m:den>
                      </m:f>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445025" y="1113289"/>
                <a:ext cx="8162014" cy="3259931"/>
              </a:xfrm>
              <a:prstGeom prst="rect">
                <a:avLst/>
              </a:prstGeom>
              <a:blipFill>
                <a:blip r:embed="rId3"/>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rot="4786639">
            <a:off x="7863072" y="4167648"/>
            <a:ext cx="1140968" cy="1589873"/>
          </a:xfrm>
          <a:prstGeom prst="rect">
            <a:avLst/>
          </a:prstGeom>
        </p:spPr>
      </p:pic>
    </p:spTree>
    <p:extLst>
      <p:ext uri="{BB962C8B-B14F-4D97-AF65-F5344CB8AC3E}">
        <p14:creationId xmlns:p14="http://schemas.microsoft.com/office/powerpoint/2010/main" val="97453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1" name="Rounded Rectangle 10"/>
          <p:cNvSpPr/>
          <p:nvPr/>
        </p:nvSpPr>
        <p:spPr>
          <a:xfrm>
            <a:off x="2333899" y="307776"/>
            <a:ext cx="4468249" cy="565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D9D9D9">
                  <a:lumMod val="10000"/>
                </a:srgbClr>
              </a:buClr>
              <a:buSzTx/>
              <a:buFont typeface="Arial"/>
              <a:buNone/>
              <a:tabLst/>
              <a:defRPr/>
            </a:pPr>
            <a:r>
              <a:rPr kumimoji="0" lang="vi-VN" sz="2200" b="1"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3. Góc giữa hai mặt phẳng</a:t>
            </a:r>
            <a:endParaRPr kumimoji="0" lang="en-US" sz="2200" b="0" i="1"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p:txBody>
      </p:sp>
      <p:grpSp>
        <p:nvGrpSpPr>
          <p:cNvPr id="18" name="Group 17"/>
          <p:cNvGrpSpPr/>
          <p:nvPr/>
        </p:nvGrpSpPr>
        <p:grpSpPr>
          <a:xfrm>
            <a:off x="301227" y="1096622"/>
            <a:ext cx="8597206" cy="3558867"/>
            <a:chOff x="309178" y="1128426"/>
            <a:chExt cx="8597206" cy="3558867"/>
          </a:xfrm>
        </p:grpSpPr>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94027" y="1690645"/>
              <a:ext cx="3312357" cy="2996648"/>
            </a:xfrm>
            <a:prstGeom prst="rect">
              <a:avLst/>
            </a:prstGeom>
          </p:spPr>
        </p:pic>
        <p:grpSp>
          <p:nvGrpSpPr>
            <p:cNvPr id="17" name="Group 16"/>
            <p:cNvGrpSpPr/>
            <p:nvPr/>
          </p:nvGrpSpPr>
          <p:grpSpPr>
            <a:xfrm>
              <a:off x="309178" y="1128426"/>
              <a:ext cx="8533598" cy="3392913"/>
              <a:chOff x="309178" y="1056867"/>
              <a:chExt cx="8533598" cy="3392913"/>
            </a:xfrm>
          </p:grpSpPr>
          <mc:AlternateContent xmlns:mc="http://schemas.openxmlformats.org/markup-compatibility/2006" xmlns:a14="http://schemas.microsoft.com/office/drawing/2010/main">
            <mc:Choice Requires="a14">
              <p:sp>
                <p:nvSpPr>
                  <p:cNvPr id="13" name="Rectangle 12"/>
                  <p:cNvSpPr/>
                  <p:nvPr/>
                </p:nvSpPr>
                <p:spPr>
                  <a:xfrm>
                    <a:off x="309178" y="1056867"/>
                    <a:ext cx="8533598" cy="9600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C00000"/>
                      </a:buClr>
                      <a:buSzTx/>
                      <a:buFont typeface="Arial"/>
                      <a:buNone/>
                      <a:tabLst/>
                      <a:defRPr/>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HĐ8: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Cho hai mặt phẳng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𝑃</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và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𝑃</m:t>
                        </m:r>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Lấy hai đường</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thẳng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sao cho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Malgun Gothic" panose="020B0503020000020004" pitchFamily="34" charset="-127"/>
                        <a:cs typeface="Arial"/>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(Hình 31).</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309178" y="1056867"/>
                    <a:ext cx="8533598" cy="960006"/>
                  </a:xfrm>
                  <a:prstGeom prst="rect">
                    <a:avLst/>
                  </a:prstGeom>
                  <a:blipFill>
                    <a:blip r:embed="rId5"/>
                    <a:stretch>
                      <a:fillRect l="-714" r="-786"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9178" y="2106125"/>
                    <a:ext cx="4572000" cy="2343655"/>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 Nêu cách xác định góc giữa hai đường thẳng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b) Góc đó có phụ thuộc vào việc chọn hai đường thẳng</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như trên hay không?</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309178" y="2106125"/>
                    <a:ext cx="4572000" cy="2343655"/>
                  </a:xfrm>
                  <a:prstGeom prst="rect">
                    <a:avLst/>
                  </a:prstGeom>
                  <a:blipFill>
                    <a:blip r:embed="rId6"/>
                    <a:stretch>
                      <a:fillRect l="-1333" r="-1467" b="-3906"/>
                    </a:stretch>
                  </a:blipFill>
                </p:spPr>
                <p:txBody>
                  <a:bodyPr/>
                  <a:lstStyle/>
                  <a:p>
                    <a:r>
                      <a:rPr lang="en-US">
                        <a:noFill/>
                      </a:rPr>
                      <a:t> </a:t>
                    </a:r>
                  </a:p>
                </p:txBody>
              </p:sp>
            </mc:Fallback>
          </mc:AlternateContent>
        </p:grpSp>
      </p:grpSp>
      <p:pic>
        <p:nvPicPr>
          <p:cNvPr id="19" name="Picture 18"/>
          <p:cNvPicPr>
            <a:picLocks noChangeAspect="1"/>
          </p:cNvPicPr>
          <p:nvPr/>
        </p:nvPicPr>
        <p:blipFill>
          <a:blip r:embed="rId7"/>
          <a:stretch>
            <a:fillRect/>
          </a:stretch>
        </p:blipFill>
        <p:spPr>
          <a:xfrm>
            <a:off x="7213007" y="4703195"/>
            <a:ext cx="1685426" cy="333955"/>
          </a:xfrm>
          <a:prstGeom prst="rect">
            <a:avLst/>
          </a:prstGeom>
        </p:spPr>
      </p:pic>
    </p:spTree>
    <p:extLst>
      <p:ext uri="{BB962C8B-B14F-4D97-AF65-F5344CB8AC3E}">
        <p14:creationId xmlns:p14="http://schemas.microsoft.com/office/powerpoint/2010/main" val="300963019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1529181" y="376914"/>
            <a:ext cx="6124312" cy="531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9D9D9">
                  <a:lumMod val="10000"/>
                </a:srgbClr>
              </a:buClr>
            </a:pPr>
            <a:r>
              <a:rPr lang="vi-VN" sz="2200" b="1" kern="1200">
                <a:solidFill>
                  <a:srgbClr val="FFFFFF"/>
                </a:solidFill>
                <a:ea typeface="Times New Roman" panose="02020603050405020304" pitchFamily="18" charset="0"/>
                <a:cs typeface="Times New Roman" panose="02020603050405020304" pitchFamily="18" charset="0"/>
              </a:rPr>
              <a:t>1. Vectơ chỉ phương của đường thẳng</a:t>
            </a:r>
            <a:endParaRPr lang="en-US" sz="2200" i="1">
              <a:solidFill>
                <a:srgbClr val="FFFFFF"/>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422351" y="977702"/>
                <a:ext cx="8300230" cy="1109919"/>
              </a:xfrm>
              <a:prstGeom prst="rect">
                <a:avLst/>
              </a:prstGeom>
            </p:spPr>
            <p:txBody>
              <a:bodyPr wrap="square">
                <a:spAutoFit/>
              </a:bodyPr>
              <a:lstStyle/>
              <a:p>
                <a:pPr marL="342900" indent="-342900" algn="just">
                  <a:lnSpc>
                    <a:spcPct val="150000"/>
                  </a:lnSpc>
                  <a:spcBef>
                    <a:spcPts val="600"/>
                  </a:spcBef>
                  <a:spcAft>
                    <a:spcPts val="800"/>
                  </a:spcAft>
                  <a:buClr>
                    <a:srgbClr val="C00000"/>
                  </a:buClr>
                  <a:buFont typeface="Wingdings" panose="05000000000000000000" pitchFamily="2" charset="2"/>
                  <a:buChar char="q"/>
                </a:pPr>
                <a:r>
                  <a:rPr lang="nl-NL" sz="2000" b="1" kern="100">
                    <a:solidFill>
                      <a:srgbClr val="C00000"/>
                    </a:solidFill>
                    <a:latin typeface="+mn-lt"/>
                    <a:ea typeface="Aptos"/>
                    <a:cs typeface="Times New Roman" panose="02020603050405020304" pitchFamily="18" charset="0"/>
                  </a:rPr>
                  <a:t>HĐ1: </a:t>
                </a:r>
                <a:r>
                  <a:rPr lang="vi-VN" sz="2000" kern="100">
                    <a:latin typeface="+mn-lt"/>
                    <a:ea typeface="Aptos"/>
                    <a:cs typeface="Times New Roman" panose="02020603050405020304" pitchFamily="18" charset="0"/>
                  </a:rPr>
                  <a:t>Cho hình hộp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𝐴𝐵𝐶𝐷</m:t>
                    </m:r>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𝐴</m:t>
                    </m:r>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𝐵</m:t>
                    </m:r>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𝐶</m:t>
                    </m:r>
                    <m:r>
                      <a:rPr lang="vi-VN" sz="2000" i="1" kern="100" smtClean="0">
                        <a:latin typeface="Cambria Math" panose="02040503050406030204" pitchFamily="18" charset="0"/>
                        <a:ea typeface="Aptos"/>
                        <a:cs typeface="Times New Roman" panose="02020603050405020304" pitchFamily="18" charset="0"/>
                      </a:rPr>
                      <m:t>′</m:t>
                    </m:r>
                    <m:r>
                      <a:rPr lang="vi-VN" sz="2000" i="1" kern="100" smtClean="0">
                        <a:latin typeface="Cambria Math" panose="02040503050406030204" pitchFamily="18" charset="0"/>
                        <a:ea typeface="Aptos"/>
                        <a:cs typeface="Times New Roman" panose="02020603050405020304" pitchFamily="18" charset="0"/>
                      </a:rPr>
                      <m:t>𝐷</m:t>
                    </m:r>
                    <m:r>
                      <a:rPr lang="en-US" sz="2000" b="0" i="0" kern="100" smtClean="0">
                        <a:latin typeface="Cambria Math" panose="02040503050406030204" pitchFamily="18" charset="0"/>
                        <a:ea typeface="Aptos"/>
                        <a:cs typeface="Times New Roman" panose="02020603050405020304" pitchFamily="18" charset="0"/>
                      </a:rPr>
                      <m:t>′</m:t>
                    </m:r>
                  </m:oMath>
                </a14:m>
                <a:r>
                  <a:rPr lang="vi-VN" sz="2000" kern="100">
                    <a:latin typeface="+mn-lt"/>
                    <a:ea typeface="Aptos"/>
                    <a:cs typeface="Times New Roman" panose="02020603050405020304" pitchFamily="18" charset="0"/>
                  </a:rPr>
                  <a:t> (Hình 23). Giá</a:t>
                </a:r>
                <a:r>
                  <a:rPr lang="en-US" sz="2000" kern="100">
                    <a:latin typeface="+mn-lt"/>
                    <a:ea typeface="Aptos"/>
                    <a:cs typeface="Times New Roman" panose="02020603050405020304" pitchFamily="18" charset="0"/>
                  </a:rPr>
                  <a:t> </a:t>
                </a:r>
                <a:r>
                  <a:rPr lang="vi-VN" sz="2000" kern="100">
                    <a:latin typeface="+mn-lt"/>
                    <a:ea typeface="Aptos"/>
                    <a:cs typeface="Times New Roman" panose="02020603050405020304" pitchFamily="18" charset="0"/>
                  </a:rPr>
                  <a:t>của vectơ </a:t>
                </a:r>
                <a14:m>
                  <m:oMath xmlns:m="http://schemas.openxmlformats.org/officeDocument/2006/math">
                    <m:acc>
                      <m:accPr>
                        <m:chr m:val="⃗"/>
                        <m:ctrlPr>
                          <a:rPr lang="vi-VN" sz="2000" i="1" kern="100" smtClean="0">
                            <a:latin typeface="Cambria Math" panose="02040503050406030204" pitchFamily="18" charset="0"/>
                            <a:cs typeface="Times New Roman" panose="02020603050405020304" pitchFamily="18" charset="0"/>
                          </a:rPr>
                        </m:ctrlPr>
                      </m:accPr>
                      <m:e>
                        <m:r>
                          <a:rPr lang="vi-VN" sz="2000" i="1" kern="100">
                            <a:latin typeface="Cambria Math" panose="02040503050406030204" pitchFamily="18" charset="0"/>
                            <a:ea typeface="Aptos"/>
                            <a:cs typeface="Times New Roman" panose="02020603050405020304" pitchFamily="18" charset="0"/>
                          </a:rPr>
                          <m:t>𝐴</m:t>
                        </m:r>
                        <m:r>
                          <a:rPr lang="vi-VN" sz="2000" i="1" kern="100">
                            <a:latin typeface="Cambria Math" panose="02040503050406030204" pitchFamily="18" charset="0"/>
                            <a:ea typeface="Aptos"/>
                            <a:cs typeface="Times New Roman" panose="02020603050405020304" pitchFamily="18" charset="0"/>
                          </a:rPr>
                          <m:t>′</m:t>
                        </m:r>
                        <m:r>
                          <a:rPr lang="vi-VN" sz="2000" i="1" kern="100">
                            <a:latin typeface="Cambria Math" panose="02040503050406030204" pitchFamily="18" charset="0"/>
                            <a:ea typeface="Aptos"/>
                            <a:cs typeface="Times New Roman" panose="02020603050405020304" pitchFamily="18" charset="0"/>
                          </a:rPr>
                          <m:t>𝐶</m:t>
                        </m:r>
                        <m:r>
                          <a:rPr lang="vi-VN" sz="2000" i="1" kern="100">
                            <a:latin typeface="Cambria Math" panose="02040503050406030204" pitchFamily="18" charset="0"/>
                            <a:ea typeface="Aptos"/>
                            <a:cs typeface="Times New Roman" panose="02020603050405020304" pitchFamily="18" charset="0"/>
                          </a:rPr>
                          <m:t>′</m:t>
                        </m:r>
                      </m:e>
                    </m:acc>
                    <m:r>
                      <a:rPr lang="en-US" sz="2000" b="0" i="1" kern="100" smtClean="0">
                        <a:latin typeface="Cambria Math" panose="02040503050406030204" pitchFamily="18" charset="0"/>
                        <a:cs typeface="Times New Roman" panose="02020603050405020304" pitchFamily="18" charset="0"/>
                      </a:rPr>
                      <m:t> </m:t>
                    </m:r>
                  </m:oMath>
                </a14:m>
                <a:r>
                  <a:rPr lang="en-US" sz="2000" kern="100">
                    <a:latin typeface="+mn-lt"/>
                    <a:ea typeface="Aptos"/>
                    <a:cs typeface="Times New Roman" panose="02020603050405020304" pitchFamily="18" charset="0"/>
                  </a:rPr>
                  <a:t> </a:t>
                </a:r>
                <a:r>
                  <a:rPr lang="vi-VN" sz="2000" kern="100">
                    <a:latin typeface="+mn-lt"/>
                    <a:ea typeface="Aptos"/>
                    <a:cs typeface="Times New Roman" panose="02020603050405020304" pitchFamily="18" charset="0"/>
                  </a:rPr>
                  <a:t>và đường thẳng </a:t>
                </a:r>
                <a14:m>
                  <m:oMath xmlns:m="http://schemas.openxmlformats.org/officeDocument/2006/math">
                    <m:r>
                      <a:rPr lang="vi-VN" sz="2000" i="1" kern="100" smtClean="0">
                        <a:latin typeface="Cambria Math" panose="02040503050406030204" pitchFamily="18" charset="0"/>
                        <a:ea typeface="Aptos"/>
                        <a:cs typeface="Times New Roman" panose="02020603050405020304" pitchFamily="18" charset="0"/>
                      </a:rPr>
                      <m:t>𝐴𝐶</m:t>
                    </m:r>
                  </m:oMath>
                </a14:m>
                <a:r>
                  <a:rPr lang="vi-VN" sz="2000" kern="100">
                    <a:latin typeface="+mn-lt"/>
                    <a:ea typeface="Aptos"/>
                    <a:cs typeface="Times New Roman" panose="02020603050405020304" pitchFamily="18" charset="0"/>
                  </a:rPr>
                  <a:t> có vị trí tương đối như</a:t>
                </a:r>
                <a:r>
                  <a:rPr lang="en-US" sz="2000" kern="100">
                    <a:latin typeface="+mn-lt"/>
                    <a:ea typeface="Aptos"/>
                    <a:cs typeface="Times New Roman" panose="02020603050405020304" pitchFamily="18" charset="0"/>
                  </a:rPr>
                  <a:t> </a:t>
                </a:r>
                <a:r>
                  <a:rPr lang="vi-VN" sz="2000" kern="100">
                    <a:latin typeface="+mn-lt"/>
                    <a:ea typeface="Aptos"/>
                    <a:cs typeface="Times New Roman" panose="02020603050405020304" pitchFamily="18" charset="0"/>
                  </a:rPr>
                  <a:t>thế nào?</a:t>
                </a:r>
                <a:endParaRPr lang="en-US" sz="2000" kern="100">
                  <a:effectLst/>
                  <a:latin typeface="+mn-lt"/>
                  <a:ea typeface="Aptos"/>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2351" y="977702"/>
                <a:ext cx="8300230" cy="1109919"/>
              </a:xfrm>
              <a:prstGeom prst="rect">
                <a:avLst/>
              </a:prstGeom>
              <a:blipFill>
                <a:blip r:embed="rId3"/>
                <a:stretch>
                  <a:fillRect l="-661" r="-808" b="-4396"/>
                </a:stretch>
              </a:blipFill>
            </p:spPr>
            <p:txBody>
              <a:bodyPr/>
              <a:lstStyle/>
              <a:p>
                <a:r>
                  <a:rPr lang="en-US">
                    <a:noFill/>
                  </a:rPr>
                  <a:t> </a:t>
                </a:r>
              </a:p>
            </p:txBody>
          </p:sp>
        </mc:Fallback>
      </mc:AlternateContent>
      <p:sp>
        <p:nvSpPr>
          <p:cNvPr id="15" name="Rectangle 14"/>
          <p:cNvSpPr/>
          <p:nvPr/>
        </p:nvSpPr>
        <p:spPr>
          <a:xfrm>
            <a:off x="3489535" y="2220183"/>
            <a:ext cx="921853"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3" name="Rectangle 12"/>
              <p:cNvSpPr/>
              <p:nvPr/>
            </p:nvSpPr>
            <p:spPr>
              <a:xfrm>
                <a:off x="3489535" y="2761556"/>
                <a:ext cx="5168352" cy="2127505"/>
              </a:xfrm>
              <a:prstGeom prst="rect">
                <a:avLst/>
              </a:prstGeom>
            </p:spPr>
            <p:txBody>
              <a:bodyPr wrap="square">
                <a:spAutoFit/>
              </a:bodyPr>
              <a:lstStyle/>
              <a:p>
                <a:pPr algn="just">
                  <a:lnSpc>
                    <a:spcPct val="150000"/>
                  </a:lnSpc>
                </a:pPr>
                <a:r>
                  <a:rPr lang="en-US" sz="2000">
                    <a:latin typeface="+mn-lt"/>
                    <a:ea typeface="Calibri" panose="020F0502020204030204" pitchFamily="34" charset="0"/>
                    <a:cs typeface="Times New Roman" panose="02020603050405020304" pitchFamily="18" charset="0"/>
                  </a:rPr>
                  <a:t>Giá của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a:effectLst/>
                    <a:latin typeface="+mn-lt"/>
                    <a:ea typeface="Malgun Gothic" panose="020B0503020000020004" pitchFamily="34" charset="-127"/>
                    <a:cs typeface="Times New Roman" panose="02020603050405020304" pitchFamily="18" charset="0"/>
                  </a:rPr>
                  <a:t>là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𝐶</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en-US" sz="2000">
                    <a:effectLst/>
                    <a:latin typeface="+mn-lt"/>
                    <a:ea typeface="Calibri" panose="020F0502020204030204" pitchFamily="34" charset="0"/>
                    <a:cs typeface="Times New Roman" panose="02020603050405020304" pitchFamily="18" charset="0"/>
                  </a:rPr>
                  <a:t>Vì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𝐴𝐵𝐶𝐷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là hình hộp nên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𝐴𝐶</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𝐶</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en-US" sz="2000">
                    <a:effectLst/>
                    <a:latin typeface="+mn-lt"/>
                    <a:ea typeface="Calibri" panose="020F0502020204030204" pitchFamily="34" charset="0"/>
                    <a:cs typeface="Times New Roman" panose="02020603050405020304" pitchFamily="18" charset="0"/>
                  </a:rPr>
                  <a:t>Vậy giá của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a:effectLst/>
                    <a:latin typeface="+mn-lt"/>
                    <a:ea typeface="Malgun Gothic" panose="020B0503020000020004" pitchFamily="34" charset="-127"/>
                    <a:cs typeface="Times New Roman" panose="02020603050405020304" pitchFamily="18" charset="0"/>
                  </a:rPr>
                  <a:t> và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𝐴𝐶</m:t>
                    </m:r>
                  </m:oMath>
                </a14:m>
                <a:r>
                  <a:rPr lang="en-US" sz="2000">
                    <a:effectLst/>
                    <a:latin typeface="+mn-lt"/>
                    <a:ea typeface="Malgun Gothic" panose="020B0503020000020004" pitchFamily="34" charset="-127"/>
                    <a:cs typeface="Times New Roman" panose="02020603050405020304" pitchFamily="18" charset="0"/>
                  </a:rPr>
                  <a:t> song song với nhau.</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489535" y="2761556"/>
                <a:ext cx="5168352" cy="2127505"/>
              </a:xfrm>
              <a:prstGeom prst="rect">
                <a:avLst/>
              </a:prstGeom>
              <a:blipFill>
                <a:blip r:embed="rId4"/>
                <a:stretch>
                  <a:fillRect l="-1179" r="-708" b="-1719"/>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351" y="2294942"/>
            <a:ext cx="2763958" cy="247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12" name="Rectangle 11"/>
          <p:cNvSpPr/>
          <p:nvPr/>
        </p:nvSpPr>
        <p:spPr>
          <a:xfrm>
            <a:off x="4107095" y="299636"/>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205737" y="847795"/>
                <a:ext cx="8724571" cy="41188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 Dựng hai đường thẳng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cùng đi qua điểm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𝐼</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lần lượt song song (hoặc trùng) với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Khi đó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Vì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nên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Tương tự, ta cũng có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Khi đó, góc giữa hai đường thẳng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luôn là góc giữa hai đường thẳng lần lượt vuông góc với hai mặt phẳng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nên góc giữa hai đường thẳng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không phụ thuộc vào việc chọn hai đường thẳng </a:t>
                </a:r>
                <a14:m>
                  <m:oMath xmlns:m="http://schemas.openxmlformats.org/officeDocument/2006/math">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05737" y="847795"/>
                <a:ext cx="8724571" cy="4118820"/>
              </a:xfrm>
              <a:prstGeom prst="rect">
                <a:avLst/>
              </a:prstGeom>
              <a:blipFill>
                <a:blip r:embed="rId3"/>
                <a:stretch>
                  <a:fillRect l="-769" r="-699"/>
                </a:stretch>
              </a:blipFill>
            </p:spPr>
            <p:txBody>
              <a:bodyPr/>
              <a:lstStyle/>
              <a:p>
                <a:r>
                  <a:rPr lang="en-US">
                    <a:noFill/>
                  </a:rPr>
                  <a:t> </a:t>
                </a:r>
              </a:p>
            </p:txBody>
          </p:sp>
        </mc:Fallback>
      </mc:AlternateContent>
    </p:spTree>
    <p:extLst>
      <p:ext uri="{BB962C8B-B14F-4D97-AF65-F5344CB8AC3E}">
        <p14:creationId xmlns:p14="http://schemas.microsoft.com/office/powerpoint/2010/main" val="11125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12" name="Rounded Rectangle 11"/>
          <p:cNvSpPr/>
          <p:nvPr/>
        </p:nvSpPr>
        <p:spPr>
          <a:xfrm>
            <a:off x="747422" y="532736"/>
            <a:ext cx="7657106" cy="3228231"/>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1215827" y="1656989"/>
                <a:ext cx="6720295" cy="1615827"/>
              </a:xfrm>
              <a:prstGeom prst="rect">
                <a:avLst/>
              </a:prstGeom>
            </p:spPr>
            <p:txBody>
              <a:bodyPr wrap="square">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tab pos="2962910" algn="l"/>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Góc giữa hai mặt phẳng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là góc giữa hai đường thẳng lần lượt vuông góc với hai mặt phẳng đó,      kí hiệu là: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1215827" y="1656989"/>
                <a:ext cx="6720295" cy="1615827"/>
              </a:xfrm>
              <a:prstGeom prst="rect">
                <a:avLst/>
              </a:prstGeom>
              <a:blipFill>
                <a:blip r:embed="rId3"/>
                <a:stretch>
                  <a:fillRect l="-907" r="-907" b="-1887"/>
                </a:stretch>
              </a:blipFill>
            </p:spPr>
            <p:txBody>
              <a:bodyPr/>
              <a:lstStyle/>
              <a:p>
                <a:r>
                  <a:rPr lang="en-US">
                    <a:noFill/>
                  </a:rPr>
                  <a:t> </a:t>
                </a:r>
              </a:p>
            </p:txBody>
          </p:sp>
        </mc:Fallback>
      </mc:AlternateContent>
      <p:grpSp>
        <p:nvGrpSpPr>
          <p:cNvPr id="13" name="Group 12"/>
          <p:cNvGrpSpPr/>
          <p:nvPr/>
        </p:nvGrpSpPr>
        <p:grpSpPr>
          <a:xfrm>
            <a:off x="890959" y="4364683"/>
            <a:ext cx="7410201" cy="96576"/>
            <a:chOff x="604298" y="4937385"/>
            <a:chExt cx="8111159" cy="157307"/>
          </a:xfrm>
        </p:grpSpPr>
        <p:cxnSp>
          <p:nvCxnSpPr>
            <p:cNvPr id="14" name="Straight Connector 13"/>
            <p:cNvCxnSpPr/>
            <p:nvPr/>
          </p:nvCxnSpPr>
          <p:spPr>
            <a:xfrm flipH="1" flipV="1">
              <a:off x="604299" y="493738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4298" y="509241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4"/>
          <a:stretch>
            <a:fillRect/>
          </a:stretch>
        </p:blipFill>
        <p:spPr>
          <a:xfrm rot="20292569">
            <a:off x="7328031" y="3112456"/>
            <a:ext cx="1090773" cy="1032639"/>
          </a:xfrm>
          <a:prstGeom prst="rect">
            <a:avLst/>
          </a:prstGeom>
        </p:spPr>
      </p:pic>
      <p:sp>
        <p:nvSpPr>
          <p:cNvPr id="10" name="Rectangle 9"/>
          <p:cNvSpPr/>
          <p:nvPr/>
        </p:nvSpPr>
        <p:spPr>
          <a:xfrm>
            <a:off x="3531506" y="849402"/>
            <a:ext cx="2129109" cy="5539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243416750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48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166982" y="-19404"/>
                <a:ext cx="8810040"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0" cap="none" spc="0" normalizeH="0" baseline="0" noProof="0">
                    <a:ln>
                      <a:noFill/>
                    </a:ln>
                    <a:solidFill>
                      <a:srgbClr val="C00000"/>
                    </a:solidFill>
                    <a:effectLst/>
                    <a:uLnTx/>
                    <a:uFillTx/>
                    <a:latin typeface="Arial"/>
                    <a:cs typeface="Arial"/>
                    <a:sym typeface="Arial"/>
                  </a:rPr>
                  <a:t>Ví dụ </a:t>
                </a:r>
                <a:r>
                  <a:rPr kumimoji="0" lang="en-US" sz="1900" b="1" i="0" u="none" strike="noStrike" kern="0" cap="none" spc="0" normalizeH="0" baseline="0" noProof="0">
                    <a:ln>
                      <a:noFill/>
                    </a:ln>
                    <a:solidFill>
                      <a:srgbClr val="C00000"/>
                    </a:solidFill>
                    <a:effectLst/>
                    <a:uLnTx/>
                    <a:uFillTx/>
                    <a:latin typeface="Arial"/>
                    <a:cs typeface="Arial"/>
                    <a:sym typeface="Arial"/>
                  </a:rPr>
                  <a:t>10</a:t>
                </a:r>
                <a:r>
                  <a:rPr kumimoji="0" lang="vi-VN" sz="1900" b="1" i="0" u="none" strike="noStrike" kern="0" cap="none" spc="0" normalizeH="0" baseline="0" noProof="0">
                    <a:ln>
                      <a:noFill/>
                    </a:ln>
                    <a:solidFill>
                      <a:srgbClr val="C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Trong không gian, cho hình lập phương</a:t>
                </a:r>
                <a:r>
                  <a:rPr kumimoji="0" lang="en-US" sz="190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𝐷</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Tính góc giữa hai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𝐴𝐵𝐶𝐷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và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166982" y="-19404"/>
                <a:ext cx="8810040" cy="969496"/>
              </a:xfrm>
              <a:prstGeom prst="rect">
                <a:avLst/>
              </a:prstGeom>
              <a:blipFill>
                <a:blip r:embed="rId3"/>
                <a:stretch>
                  <a:fillRect l="-622" r="-622" b="-4403"/>
                </a:stretch>
              </a:blipFill>
            </p:spPr>
            <p:txBody>
              <a:bodyPr/>
              <a:lstStyle/>
              <a:p>
                <a:r>
                  <a:rPr lang="en-US">
                    <a:noFill/>
                  </a:rPr>
                  <a:t> </a:t>
                </a:r>
              </a:p>
            </p:txBody>
          </p:sp>
        </mc:Fallback>
      </mc:AlternateContent>
      <p:sp>
        <p:nvSpPr>
          <p:cNvPr id="10" name="Rectangle 9"/>
          <p:cNvSpPr/>
          <p:nvPr/>
        </p:nvSpPr>
        <p:spPr>
          <a:xfrm>
            <a:off x="166982" y="1039078"/>
            <a:ext cx="921853"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9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3241904" y="1414530"/>
                <a:ext cx="5735118" cy="36971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Trong hình vuông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ta có: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𝐷𝐴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Do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nên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m:t>
                    </m:r>
                  </m:oMath>
                </a14:m>
                <a:r>
                  <a:rPr kumimoji="0" lang="vi-VN" sz="1900" b="0" i="0" u="none" strike="noStrike" kern="0" cap="none" spc="0" normalizeH="0" baseline="0" noProof="0">
                    <a:ln>
                      <a:noFill/>
                    </a:ln>
                    <a:solidFill>
                      <a:srgbClr val="000000"/>
                    </a:solidFill>
                    <a:effectLst/>
                    <a:uLnTx/>
                    <a:uFillTx/>
                    <a:latin typeface="Arial"/>
                    <a:cs typeface="Arial"/>
                    <a:sym typeface="Arial"/>
                  </a:rPr>
                  <a:t>. </a:t>
                </a:r>
                <a:endParaRPr kumimoji="0" lang="en-US" sz="19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Suy ra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𝐶𝐷𝐴</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𝐵</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Mặt khác, ta có: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suy ra góc giữa</a:t>
                </a:r>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hai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và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là góc giữa hai</a:t>
                </a:r>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và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đó là góc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a:t>
                </a:r>
                <a:endParaRPr kumimoji="0" lang="en-US" sz="19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Vì tam</a:t>
                </a:r>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giác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𝐴𝐷</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1900" b="0" i="0" u="none" strike="noStrike" kern="0" cap="none" spc="0" normalizeH="0" baseline="0" noProof="0">
                    <a:ln>
                      <a:noFill/>
                    </a:ln>
                    <a:solidFill>
                      <a:srgbClr val="000000"/>
                    </a:solidFill>
                    <a:effectLst/>
                    <a:uLnTx/>
                    <a:uFillTx/>
                    <a:latin typeface="Arial"/>
                    <a:cs typeface="Arial"/>
                    <a:sym typeface="Arial"/>
                  </a:rPr>
                  <a:t> vuông cân tại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nên </a:t>
                </a:r>
                <a14:m>
                  <m:oMath xmlns:m="http://schemas.openxmlformats.org/officeDocument/2006/math">
                    <m:acc>
                      <m:accPr>
                        <m:chr m:val="̂"/>
                        <m:ctrlP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𝐴𝐷</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e>
                    </m:acc>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=45°.</m:t>
                    </m:r>
                  </m:oMath>
                </a14:m>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a:cs typeface="Arial"/>
                    <a:sym typeface="Arial"/>
                  </a:rPr>
                  <a:t>Vậy</a:t>
                </a:r>
                <a:r>
                  <a:rPr kumimoji="0" lang="en-US" sz="190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𝐴𝐵𝐶𝐷</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𝐶𝐷𝐴</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𝐵</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acc>
                      <m:accPr>
                        <m:chr m:val="̂"/>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𝐴𝐷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e>
                    </m:acc>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3241904" y="1414530"/>
                <a:ext cx="5735118" cy="3697166"/>
              </a:xfrm>
              <a:prstGeom prst="rect">
                <a:avLst/>
              </a:prstGeom>
              <a:blipFill>
                <a:blip r:embed="rId4"/>
                <a:stretch>
                  <a:fillRect l="-1063" r="-9352"/>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2158" y="1640009"/>
            <a:ext cx="2677361" cy="2972794"/>
          </a:xfrm>
          <a:prstGeom prst="rect">
            <a:avLst/>
          </a:prstGeom>
        </p:spPr>
      </p:pic>
      <p:pic>
        <p:nvPicPr>
          <p:cNvPr id="8" name="Picture 7"/>
          <p:cNvPicPr>
            <a:picLocks noChangeAspect="1"/>
          </p:cNvPicPr>
          <p:nvPr/>
        </p:nvPicPr>
        <p:blipFill>
          <a:blip r:embed="rId7"/>
          <a:stretch>
            <a:fillRect/>
          </a:stretch>
        </p:blipFill>
        <p:spPr>
          <a:xfrm rot="10800000">
            <a:off x="302158" y="4341412"/>
            <a:ext cx="1246522" cy="1248720"/>
          </a:xfrm>
          <a:prstGeom prst="rect">
            <a:avLst/>
          </a:prstGeom>
        </p:spPr>
      </p:pic>
    </p:spTree>
    <p:extLst>
      <p:ext uri="{BB962C8B-B14F-4D97-AF65-F5344CB8AC3E}">
        <p14:creationId xmlns:p14="http://schemas.microsoft.com/office/powerpoint/2010/main" val="12441807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up)">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up)">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up)">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up)">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7" name="Rounded Rectangle 6"/>
          <p:cNvSpPr/>
          <p:nvPr/>
        </p:nvSpPr>
        <p:spPr>
          <a:xfrm>
            <a:off x="207850" y="257993"/>
            <a:ext cx="2081753" cy="59663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 tập 8</a:t>
            </a:r>
          </a:p>
        </p:txBody>
      </p:sp>
      <p:sp>
        <p:nvSpPr>
          <p:cNvPr id="8" name="Rectangle 7"/>
          <p:cNvSpPr/>
          <p:nvPr/>
        </p:nvSpPr>
        <p:spPr>
          <a:xfrm>
            <a:off x="207850" y="1233280"/>
            <a:ext cx="92185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2455458" y="60124"/>
                <a:ext cx="6450003"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Trong Ví dụ 10, tính</a:t>
                </a:r>
                <a:r>
                  <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góc giữa hai mặt phẳng</a:t>
                </a:r>
                <a:r>
                  <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𝐵𝐶𝐶</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và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𝐶𝐷𝐴</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455458" y="60124"/>
                <a:ext cx="6450003" cy="1015663"/>
              </a:xfrm>
              <a:prstGeom prst="rect">
                <a:avLst/>
              </a:prstGeom>
              <a:blipFill>
                <a:blip r:embed="rId3"/>
                <a:stretch>
                  <a:fillRect l="-1040" r="-567" b="-4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61252" y="1941246"/>
                <a:ext cx="5844209" cy="30192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Ta có: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𝐶𝐷</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p>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𝐵𝐶</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Suy ra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𝐵𝐶</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𝐶𝐷</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e>
                        </m:d>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𝐷</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𝐵𝐴𝐷</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acc>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Lại có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𝐴𝐷</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𝐷</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suy ra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𝐴𝐷</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do đó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𝐵𝐴𝐷</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=90°</m:t>
                    </m:r>
                  </m:oMath>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𝐵𝐶</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𝐶𝐷</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up>
                            </m:sSup>
                          </m:e>
                        </m:d>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=90°</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61252" y="1941246"/>
                <a:ext cx="5844209" cy="3019224"/>
              </a:xfrm>
              <a:prstGeom prst="rect">
                <a:avLst/>
              </a:prstGeom>
              <a:blipFill>
                <a:blip r:embed="rId4"/>
                <a:stretch>
                  <a:fillRect l="-1043" r="-1147"/>
                </a:stretch>
              </a:blipFill>
            </p:spPr>
            <p:txBody>
              <a:bodyPr/>
              <a:lstStyle/>
              <a:p>
                <a:r>
                  <a:rPr lang="en-US">
                    <a:noFill/>
                  </a:rPr>
                  <a:t> </a:t>
                </a:r>
              </a:p>
            </p:txBody>
          </p:sp>
        </mc:Fallback>
      </mc:AlternateContent>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7850" y="1979725"/>
            <a:ext cx="2677361" cy="2972794"/>
          </a:xfrm>
          <a:prstGeom prst="rect">
            <a:avLst/>
          </a:prstGeom>
        </p:spPr>
      </p:pic>
    </p:spTree>
    <p:extLst>
      <p:ext uri="{BB962C8B-B14F-4D97-AF65-F5344CB8AC3E}">
        <p14:creationId xmlns:p14="http://schemas.microsoft.com/office/powerpoint/2010/main" val="397532795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4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pic>
        <p:nvPicPr>
          <p:cNvPr id="15" name="Picture 14"/>
          <p:cNvPicPr>
            <a:picLocks noChangeAspect="1"/>
          </p:cNvPicPr>
          <p:nvPr/>
        </p:nvPicPr>
        <p:blipFill>
          <a:blip r:embed="rId3"/>
          <a:stretch>
            <a:fillRect/>
          </a:stretch>
        </p:blipFill>
        <p:spPr>
          <a:xfrm>
            <a:off x="7102922" y="4587904"/>
            <a:ext cx="1685426" cy="333955"/>
          </a:xfrm>
          <a:prstGeom prst="rect">
            <a:avLst/>
          </a:prstGeom>
        </p:spPr>
      </p:pic>
      <p:grpSp>
        <p:nvGrpSpPr>
          <p:cNvPr id="17" name="Group 16"/>
          <p:cNvGrpSpPr/>
          <p:nvPr/>
        </p:nvGrpSpPr>
        <p:grpSpPr>
          <a:xfrm>
            <a:off x="459017" y="386866"/>
            <a:ext cx="8329331" cy="3823354"/>
            <a:chOff x="460252" y="418670"/>
            <a:chExt cx="8329331" cy="382335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430" y="1104512"/>
              <a:ext cx="3153153" cy="3137512"/>
            </a:xfrm>
            <a:prstGeom prst="rect">
              <a:avLst/>
            </a:prstGeom>
          </p:spPr>
        </p:pic>
        <p:grpSp>
          <p:nvGrpSpPr>
            <p:cNvPr id="16" name="Group 15"/>
            <p:cNvGrpSpPr/>
            <p:nvPr/>
          </p:nvGrpSpPr>
          <p:grpSpPr>
            <a:xfrm>
              <a:off x="460252" y="418670"/>
              <a:ext cx="4938684" cy="3823354"/>
              <a:chOff x="500008" y="339268"/>
              <a:chExt cx="4938684" cy="3823354"/>
            </a:xfrm>
          </p:grpSpPr>
          <mc:AlternateContent xmlns:mc="http://schemas.openxmlformats.org/markup-compatibility/2006" xmlns:a14="http://schemas.microsoft.com/office/drawing/2010/main">
            <mc:Choice Requires="a14">
              <p:sp>
                <p:nvSpPr>
                  <p:cNvPr id="12" name="Rectangle 11"/>
                  <p:cNvSpPr/>
                  <p:nvPr/>
                </p:nvSpPr>
                <p:spPr>
                  <a:xfrm>
                    <a:off x="500008" y="339268"/>
                    <a:ext cx="4938683" cy="1138773"/>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
                        <a:srgbClr val="C00000"/>
                      </a:buClr>
                      <a:buSzTx/>
                      <a:buFont typeface="Arial"/>
                      <a:buNone/>
                      <a:tabLst/>
                      <a:defRPr/>
                    </a:pPr>
                    <a:r>
                      <a:rPr kumimoji="0" lang="nl-NL" sz="2000" b="1" i="0" u="none" strike="noStrike" kern="100" cap="none" spc="0" normalizeH="0" baseline="0" noProof="0">
                        <a:ln>
                          <a:noFill/>
                        </a:ln>
                        <a:solidFill>
                          <a:srgbClr val="C00000"/>
                        </a:solidFill>
                        <a:effectLst/>
                        <a:uLnTx/>
                        <a:uFillTx/>
                        <a:latin typeface="Arial"/>
                        <a:ea typeface="Aptos"/>
                        <a:cs typeface="Times New Roman" panose="02020603050405020304" pitchFamily="18" charset="0"/>
                        <a:sym typeface="Arial"/>
                      </a:rPr>
                      <a:t>HĐ9: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Cho hai mặt phẳng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và </a:t>
                    </a:r>
                    <a14:m>
                      <m:oMath xmlns:m="http://schemas.openxmlformats.org/officeDocument/2006/math">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Gọi</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p>
                  <a:p>
                    <a:pPr marL="0" marR="0" lvl="0" indent="0" algn="ctr" defTabSz="914400" rtl="0" eaLnBrk="1" fontAlgn="auto" latinLnBrk="0" hangingPunct="1">
                      <a:lnSpc>
                        <a:spcPct val="170000"/>
                      </a:lnSpc>
                      <a:spcBef>
                        <a:spcPts val="0"/>
                      </a:spcBef>
                      <a:spcAft>
                        <a:spcPts val="0"/>
                      </a:spcAft>
                      <a:buClr>
                        <a:srgbClr val="C00000"/>
                      </a:buClr>
                      <a:buSzTx/>
                      <a:buFont typeface="Arial"/>
                      <a:buNone/>
                      <a:tabLst/>
                      <a:defRPr/>
                    </a:pPr>
                    <a14:m>
                      <m:oMath xmlns:m="http://schemas.openxmlformats.org/officeDocument/2006/math">
                        <m:acc>
                          <m:accPr>
                            <m:chr m:val="⃗"/>
                            <m:ctrlP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e>
                        </m:acc>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d>
                          <m:d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𝐴</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𝐵</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𝐶</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e>
                        </m:d>
                      </m:oMath>
                    </a14:m>
                    <a:r>
                      <a:rPr kumimoji="0" lang="en-US" sz="20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a:t>,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e>
                        </m:acc>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𝐴</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𝐵</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𝐶</m:t>
                            </m:r>
                          </m:e>
                          <m:sub>
                            <m:r>
                              <a:rPr kumimoji="0" lang="en-US" sz="2000" b="0" i="1" u="none" strike="noStrike" kern="1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r>
                          <a:rPr kumimoji="0" lang="vi-VN" sz="20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500008" y="339268"/>
                    <a:ext cx="4938683" cy="1138773"/>
                  </a:xfrm>
                  <a:prstGeom prst="rect">
                    <a:avLst/>
                  </a:prstGeom>
                  <a:blipFill>
                    <a:blip r:embed="rId5"/>
                    <a:stretch>
                      <a:fillRect l="-1235" r="-123" b="-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0009" y="1454188"/>
                    <a:ext cx="4938683" cy="2708434"/>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lần lượt là hai vectơ pháp tuyến của </a:t>
                    </a:r>
                    <a14:m>
                      <m:oMath xmlns:m="http://schemas.openxmlformats.org/officeDocument/2006/math">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lần</a:t>
                    </a: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lượt là giá của hai vectơ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14:m>
                      <m:oMath xmlns:m="http://schemas.openxmlformats.org/officeDocument/2006/math">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e>
                        </m:acc>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(Hình 33). So sánh:</a:t>
                    </a:r>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a:p>
                    <a:pPr marL="0" marR="0" lvl="0" indent="0" algn="just" defTabSz="914400" rtl="0" eaLnBrk="1" fontAlgn="auto" latinLnBrk="0" hangingPunct="1">
                      <a:lnSpc>
                        <a:spcPct val="17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 </a:t>
                    </a:r>
                    <a14:m>
                      <m:oMath xmlns:m="http://schemas.openxmlformats.org/officeDocument/2006/math">
                        <m:r>
                          <m:rPr>
                            <m:sty m:val="p"/>
                          </m:rP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cos</m:t>
                        </m:r>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và </a:t>
                    </a:r>
                    <a14:m>
                      <m:oMath xmlns:m="http://schemas.openxmlformats.org/officeDocument/2006/math">
                        <m:r>
                          <m:rPr>
                            <m:sty m:val="p"/>
                          </m:rP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cos</m:t>
                        </m:r>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endPar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endParaRPr>
                  </a:p>
                  <a:p>
                    <a:pPr marL="0" marR="0" lvl="0" indent="0" algn="just" defTabSz="914400" rtl="0" eaLnBrk="1" fontAlgn="auto" latinLnBrk="0" hangingPunct="1">
                      <a:lnSpc>
                        <a:spcPct val="170000"/>
                      </a:lnSpc>
                      <a:spcBef>
                        <a:spcPts val="0"/>
                      </a:spcBef>
                      <a:spcAft>
                        <a:spcPts val="0"/>
                      </a:spcAft>
                      <a:buClr>
                        <a:srgbClr val="C00000"/>
                      </a:buClr>
                      <a:buSzTx/>
                      <a:buFont typeface="Arial"/>
                      <a:buNone/>
                      <a:tabLst/>
                      <a:defRPr/>
                    </a:pP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b) </a:t>
                    </a:r>
                    <a14:m>
                      <m:oMath xmlns:m="http://schemas.openxmlformats.org/officeDocument/2006/math">
                        <m:r>
                          <m:rPr>
                            <m:sty m:val="p"/>
                          </m:rP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cos</m:t>
                        </m:r>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 </a:t>
                    </a:r>
                    <a: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và </a:t>
                    </a:r>
                    <a14:m>
                      <m:oMath xmlns:m="http://schemas.openxmlformats.org/officeDocument/2006/math">
                        <m:d>
                          <m:dPr>
                            <m:begChr m:val="|"/>
                            <m:end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m:rPr>
                                <m:sty m:val="p"/>
                              </m:rP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cos</m:t>
                            </m:r>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1</m:t>
                                    </m:r>
                                  </m:sub>
                                </m:sSub>
                              </m:e>
                            </m:acc>
                            <m:r>
                              <m:rPr>
                                <m:nor/>
                              </m:rPr>
                              <a:rPr kumimoji="0" lang="vi-VN"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m:t>, </m:t>
                            </m:r>
                            <m:acc>
                              <m:accPr>
                                <m:chr m:val="⃗"/>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sSub>
                                  <m:sSubPr>
                                    <m:ctrlPr>
                                      <a:rPr kumimoji="0" lang="vi-VN"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𝑛</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t>2</m:t>
                                    </m:r>
                                  </m:sub>
                                </m:sSub>
                              </m:e>
                            </m:acc>
                            <m:r>
                              <a:rPr kumimoji="0" lang="vi-VN" sz="20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e>
                        </m:d>
                      </m:oMath>
                    </a14:m>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ptos"/>
                        <a:cs typeface="Times New Roman" panose="02020603050405020304" pitchFamily="18" charset="0"/>
                        <a:sym typeface="Arial"/>
                      </a:rPr>
                      <a:t>.</a:t>
                    </a:r>
                  </a:p>
                </p:txBody>
              </p:sp>
            </mc:Choice>
            <mc:Fallback xmlns="">
              <p:sp>
                <p:nvSpPr>
                  <p:cNvPr id="5" name="Rectangle 4"/>
                  <p:cNvSpPr>
                    <a:spLocks noRot="1" noChangeAspect="1" noMove="1" noResize="1" noEditPoints="1" noAdjustHandles="1" noChangeArrowheads="1" noChangeShapeType="1" noTextEdit="1"/>
                  </p:cNvSpPr>
                  <p:nvPr/>
                </p:nvSpPr>
                <p:spPr>
                  <a:xfrm>
                    <a:off x="500009" y="1454188"/>
                    <a:ext cx="4938683" cy="2708434"/>
                  </a:xfrm>
                  <a:prstGeom prst="rect">
                    <a:avLst/>
                  </a:prstGeom>
                  <a:blipFill>
                    <a:blip r:embed="rId6"/>
                    <a:stretch>
                      <a:fillRect l="-1235" r="-1358" b="-449"/>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87646613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p:sp>
        <p:nvSpPr>
          <p:cNvPr id="9" name="Rectangle 8"/>
          <p:cNvSpPr/>
          <p:nvPr/>
        </p:nvSpPr>
        <p:spPr>
          <a:xfrm>
            <a:off x="4112066" y="380731"/>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79065" y="944033"/>
                <a:ext cx="8187856" cy="3845925"/>
              </a:xfrm>
              <a:prstGeom prst="rect">
                <a:avLst/>
              </a:prstGeom>
            </p:spPr>
            <p:txBody>
              <a:bodyPr wrap="square">
                <a:spAutoFit/>
              </a:bodyPr>
              <a:lstStyle/>
              <a:p>
                <a:pPr marL="0" marR="0" lvl="0" indent="0" algn="just" defTabSz="914400" rtl="0" eaLnBrk="1" fontAlgn="auto" latinLnBrk="0" hangingPunct="1">
                  <a:lnSpc>
                    <a:spcPct val="160000"/>
                  </a:lnSpc>
                  <a:spcBef>
                    <a:spcPts val="300"/>
                  </a:spcBef>
                  <a:spcAft>
                    <a:spcPts val="30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 Vì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lần lượt là giá của hai vectơ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acc>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lần lượt là hai vectơ pháp tuyến của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nên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300"/>
                  </a:spcBef>
                  <a:spcAft>
                    <a:spcPts val="30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Khi đó,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300"/>
                  </a:spcBef>
                  <a:spcAft>
                    <a:spcPts val="30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Suy ra </a:t>
                </a:r>
                <a14:m>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cos</m:t>
                        </m:r>
                      </m:fNa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cos</m:t>
                        </m:r>
                      </m:fName>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func>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300"/>
                  </a:spcBef>
                  <a:spcAft>
                    <a:spcPts val="30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Vì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lần lượt là giá của hai vectơ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acc>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nên hai vectơ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acc>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lần lượt là vectơ chỉ phương của các đườmng thẳng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300"/>
                  </a:spcBef>
                  <a:spcAft>
                    <a:spcPts val="30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Do đó </a:t>
                </a:r>
                <a14:m>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acc>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79065" y="944033"/>
                <a:ext cx="8187856" cy="3845925"/>
              </a:xfrm>
              <a:prstGeom prst="rect">
                <a:avLst/>
              </a:prstGeom>
              <a:blipFill>
                <a:blip r:embed="rId3"/>
                <a:stretch>
                  <a:fillRect l="-819" r="-745" b="-1902"/>
                </a:stretch>
              </a:blipFill>
            </p:spPr>
            <p:txBody>
              <a:bodyPr/>
              <a:lstStyle/>
              <a:p>
                <a:r>
                  <a:rPr lang="en-US">
                    <a:noFill/>
                  </a:rPr>
                  <a:t> </a:t>
                </a:r>
              </a:p>
            </p:txBody>
          </p:sp>
        </mc:Fallback>
      </mc:AlternateContent>
    </p:spTree>
    <p:extLst>
      <p:ext uri="{BB962C8B-B14F-4D97-AF65-F5344CB8AC3E}">
        <p14:creationId xmlns:p14="http://schemas.microsoft.com/office/powerpoint/2010/main" val="2125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12" name="Rounded Rectangle 11"/>
          <p:cNvSpPr/>
          <p:nvPr/>
        </p:nvSpPr>
        <p:spPr>
          <a:xfrm>
            <a:off x="755373" y="413471"/>
            <a:ext cx="7657106" cy="3983605"/>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1243862" y="1209913"/>
                <a:ext cx="6720295" cy="309969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62560" algn="l"/>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Trong không gian với hệ tọa độ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𝑂𝑥𝑦𝑧</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cho hai mặt phẳng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có vectơ pháp tuyến lần lượt là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𝑛</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62560" algn="l"/>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Khi đó, ta có:</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tab pos="162560" algn="l"/>
                    <a:tab pos="2966085" algn="l"/>
                  </a:tabLst>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e>
                              </m:d>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e>
                          </m:ra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e>
                          </m:rad>
                        </m:den>
                      </m:f>
                    </m:oMath>
                  </m:oMathPara>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1243862" y="1209913"/>
                <a:ext cx="6720295" cy="3099695"/>
              </a:xfrm>
              <a:prstGeom prst="rect">
                <a:avLst/>
              </a:prstGeom>
              <a:blipFill>
                <a:blip r:embed="rId3"/>
                <a:stretch>
                  <a:fillRect l="-907" r="-998"/>
                </a:stretch>
              </a:blipFill>
            </p:spPr>
            <p:txBody>
              <a:bodyPr/>
              <a:lstStyle/>
              <a:p>
                <a:r>
                  <a:rPr lang="en-US">
                    <a:noFill/>
                  </a:rPr>
                  <a:t> </a:t>
                </a:r>
              </a:p>
            </p:txBody>
          </p:sp>
        </mc:Fallback>
      </mc:AlternateContent>
      <p:grpSp>
        <p:nvGrpSpPr>
          <p:cNvPr id="13" name="Group 12"/>
          <p:cNvGrpSpPr/>
          <p:nvPr/>
        </p:nvGrpSpPr>
        <p:grpSpPr>
          <a:xfrm>
            <a:off x="878824" y="4754295"/>
            <a:ext cx="7410201" cy="96576"/>
            <a:chOff x="604298" y="4937385"/>
            <a:chExt cx="8111159" cy="157307"/>
          </a:xfrm>
        </p:grpSpPr>
        <p:cxnSp>
          <p:nvCxnSpPr>
            <p:cNvPr id="14" name="Straight Connector 13"/>
            <p:cNvCxnSpPr/>
            <p:nvPr/>
          </p:nvCxnSpPr>
          <p:spPr>
            <a:xfrm flipH="1" flipV="1">
              <a:off x="604299" y="493738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4298" y="509241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4"/>
          <a:stretch>
            <a:fillRect/>
          </a:stretch>
        </p:blipFill>
        <p:spPr>
          <a:xfrm rot="20292569">
            <a:off x="7740525" y="4076938"/>
            <a:ext cx="892667" cy="845091"/>
          </a:xfrm>
          <a:prstGeom prst="rect">
            <a:avLst/>
          </a:prstGeom>
        </p:spPr>
      </p:pic>
      <p:sp>
        <p:nvSpPr>
          <p:cNvPr id="10" name="Rectangle 9"/>
          <p:cNvSpPr/>
          <p:nvPr/>
        </p:nvSpPr>
        <p:spPr>
          <a:xfrm>
            <a:off x="3519371" y="575516"/>
            <a:ext cx="2129109" cy="5539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132247873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803082" y="87465"/>
            <a:ext cx="8229600"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8" name="Rectangle 7"/>
          <p:cNvSpPr/>
          <p:nvPr/>
        </p:nvSpPr>
        <p:spPr>
          <a:xfrm>
            <a:off x="1041621" y="4428877"/>
            <a:ext cx="7609398"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188722" y="150123"/>
                <a:ext cx="7708793" cy="103451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a:cs typeface="Arial"/>
                    <a:sym typeface="Arial"/>
                  </a:rPr>
                  <a:t>Ví dụ </a:t>
                </a:r>
                <a:r>
                  <a:rPr kumimoji="0" lang="en-US" sz="2000" b="1" i="0" u="none" strike="noStrike" kern="0" cap="none" spc="0" normalizeH="0" baseline="0" noProof="0">
                    <a:ln>
                      <a:noFill/>
                    </a:ln>
                    <a:solidFill>
                      <a:srgbClr val="C00000"/>
                    </a:solidFill>
                    <a:effectLst/>
                    <a:uLnTx/>
                    <a:uFillTx/>
                    <a:latin typeface="Arial"/>
                    <a:cs typeface="Arial"/>
                    <a:sym typeface="Arial"/>
                  </a:rPr>
                  <a:t>11</a:t>
                </a:r>
                <a:r>
                  <a:rPr kumimoji="0" lang="vi-VN" sz="2000" b="1" i="0" u="none" strike="noStrike" kern="0" cap="none" spc="0" normalizeH="0" baseline="0" noProof="0">
                    <a:ln>
                      <a:noFill/>
                    </a:ln>
                    <a:solidFill>
                      <a:srgbClr val="C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a:cs typeface="Arial"/>
                    <a:sym typeface="Arial"/>
                  </a:rPr>
                  <a:t>Cho hai mặt phẳng </a:t>
                </a:r>
                <a14:m>
                  <m:oMath xmlns:m="http://schemas.openxmlformats.org/officeDocument/2006/math">
                    <m:d>
                      <m:d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ad>
                      <m:radPr>
                        <m:degHide m:val="on"/>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rad>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𝑧</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+5=0 </m:t>
                    </m:r>
                  </m:oMath>
                </a14:m>
                <a:r>
                  <a:rPr kumimoji="0" lang="vi-VN" sz="2000" b="0" i="0" u="none" strike="noStrike" kern="0" cap="none" spc="0" normalizeH="0" baseline="0" noProof="0">
                    <a:ln>
                      <a:noFill/>
                    </a:ln>
                    <a:solidFill>
                      <a:srgbClr val="000000"/>
                    </a:solidFill>
                    <a:effectLst/>
                    <a:uLnTx/>
                    <a:uFillTx/>
                    <a:latin typeface="Arial"/>
                    <a:cs typeface="Arial"/>
                    <a:sym typeface="Arial"/>
                  </a:rPr>
                  <a:t>và </a:t>
                </a:r>
                <a14:m>
                  <m:oMath xmlns:m="http://schemas.openxmlformats.org/officeDocument/2006/math">
                    <m:d>
                      <m:d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b>
                        </m:sSub>
                      </m:e>
                    </m:d>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𝑥</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𝑧</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−7=0</m:t>
                    </m:r>
                  </m:oMath>
                </a14:m>
                <a:r>
                  <a:rPr kumimoji="0" lang="vi-VN" sz="2000" b="0" i="0" u="none" strike="noStrike" kern="0" cap="none" spc="0" normalizeH="0" baseline="0" noProof="0">
                    <a:ln>
                      <a:noFill/>
                    </a:ln>
                    <a:solidFill>
                      <a:srgbClr val="000000"/>
                    </a:solidFill>
                    <a:effectLst/>
                    <a:uLnTx/>
                    <a:uFillTx/>
                    <a:latin typeface="Arial"/>
                    <a:cs typeface="Arial"/>
                    <a:sym typeface="Arial"/>
                  </a:rPr>
                  <a:t>.</a:t>
                </a:r>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a:cs typeface="Arial"/>
                    <a:sym typeface="Arial"/>
                  </a:rPr>
                  <a:t>Tính góc giữa hai mặt phẳng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1</m:t>
                        </m:r>
                      </m:sub>
                    </m:sSub>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a:cs typeface="Arial"/>
                    <a:sym typeface="Arial"/>
                  </a:rPr>
                  <a:t>và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b>
                    </m:sSub>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1188722" y="150123"/>
                <a:ext cx="7708793" cy="1034514"/>
              </a:xfrm>
              <a:prstGeom prst="rect">
                <a:avLst/>
              </a:prstGeom>
              <a:blipFill>
                <a:blip r:embed="rId3"/>
                <a:stretch>
                  <a:fillRect l="-791" r="-711" b="-10651"/>
                </a:stretch>
              </a:blipFill>
            </p:spPr>
            <p:txBody>
              <a:bodyPr/>
              <a:lstStyle/>
              <a:p>
                <a:r>
                  <a:rPr lang="en-US">
                    <a:noFill/>
                  </a:rPr>
                  <a:t> </a:t>
                </a:r>
              </a:p>
            </p:txBody>
          </p:sp>
        </mc:Fallback>
      </mc:AlternateContent>
      <p:sp>
        <p:nvSpPr>
          <p:cNvPr id="9" name="Rectangle 8"/>
          <p:cNvSpPr/>
          <p:nvPr/>
        </p:nvSpPr>
        <p:spPr>
          <a:xfrm>
            <a:off x="4494726" y="1394888"/>
            <a:ext cx="92185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1196673" y="2005250"/>
                <a:ext cx="7517961" cy="29102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Do </a:t>
                </a:r>
                <a14:m>
                  <m:oMath xmlns:m="http://schemas.openxmlformats.org/officeDocument/2006/math">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1</m:t>
                            </m:r>
                          </m:sub>
                        </m:sSub>
                      </m:e>
                    </m:d>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b>
                    </m:sSub>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a:cs typeface="Arial"/>
                    <a:sym typeface="Arial"/>
                  </a:rPr>
                  <a:t>có hai vectơ pháp tuyến lần lượt là</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acc>
                        <m:accPr>
                          <m:chr m:val="⃗"/>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sSub>
                            <m:sSub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;0;1</m:t>
                          </m:r>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acc>
                        <m:accPr>
                          <m:chr m:val="⃗"/>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𝑛</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b>
                          </m:sSub>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;0;1</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s-ES" sz="2000" b="0" i="0" u="none" strike="noStrike" kern="0" cap="none" spc="0" normalizeH="0" baseline="0" noProof="0">
                          <a:ln>
                            <a:noFill/>
                          </a:ln>
                          <a:solidFill>
                            <a:srgbClr val="000000"/>
                          </a:solidFill>
                          <a:effectLst/>
                          <a:uLnTx/>
                          <a:uFillTx/>
                          <a:latin typeface="Arial"/>
                          <a:cs typeface="Arial"/>
                          <a:sym typeface="Arial"/>
                        </a:rPr>
                        <m:t>N</m:t>
                      </m:r>
                      <m:r>
                        <m:rPr>
                          <m:nor/>
                        </m:rPr>
                        <a:rPr kumimoji="0" lang="es-ES" sz="2000" b="0" i="0" u="none" strike="noStrike" kern="0" cap="none" spc="0" normalizeH="0" baseline="0" noProof="0">
                          <a:ln>
                            <a:noFill/>
                          </a:ln>
                          <a:solidFill>
                            <a:srgbClr val="000000"/>
                          </a:solidFill>
                          <a:effectLst/>
                          <a:uLnTx/>
                          <a:uFillTx/>
                          <a:latin typeface="Arial"/>
                          <a:cs typeface="Arial"/>
                          <a:sym typeface="Arial"/>
                        </a:rPr>
                        <m:t>ê</m:t>
                      </m:r>
                      <m:r>
                        <m:rPr>
                          <m:nor/>
                        </m:rPr>
                        <a:rPr kumimoji="0" lang="es-ES" sz="2000" b="0" i="0" u="none" strike="noStrike" kern="0" cap="none" spc="0" normalizeH="0" baseline="0" noProof="0">
                          <a:ln>
                            <a:noFill/>
                          </a:ln>
                          <a:solidFill>
                            <a:srgbClr val="000000"/>
                          </a:solidFill>
                          <a:effectLst/>
                          <a:uLnTx/>
                          <a:uFillTx/>
                          <a:latin typeface="Arial"/>
                          <a:cs typeface="Arial"/>
                          <a:sym typeface="Arial"/>
                        </a:rPr>
                        <m:t>n</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m:rPr>
                          <m:sty m:val="p"/>
                        </m:rPr>
                        <a:rPr kumimoji="0" lang="es-E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cos</m:t>
                      </m:r>
                      <m:func>
                        <m:funcPr>
                          <m:ctrlPr>
                            <a:rPr kumimoji="0" lang="es-E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Name>
                        <m:e>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1</m:t>
                                  </m:r>
                                </m:sub>
                              </m:sSub>
                            </m:e>
                          </m:d>
                        </m:e>
                      </m:func>
                      <m:r>
                        <a:rPr kumimoji="0" lang="en-US" sz="2000" b="0" i="0" u="none" strike="noStrike" kern="0" cap="none" spc="0" normalizeH="0" baseline="0" noProof="0">
                          <a:ln>
                            <a:noFill/>
                          </a:ln>
                          <a:solidFill>
                            <a:srgbClr val="000000"/>
                          </a:solidFill>
                          <a:effectLst/>
                          <a:uLnTx/>
                          <a:uFillTx/>
                          <a:latin typeface="Cambria Math" panose="02040503050406030204" pitchFamily="18" charset="0"/>
                          <a:sym typeface="Arial"/>
                        </a:rPr>
                        <m:t>,</m:t>
                      </m:r>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b>
                          </m:sSub>
                        </m:e>
                      </m:d>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d>
                            <m:dPr>
                              <m:begChr m:val="|"/>
                              <m:endChr m:val="|"/>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e>
                              </m:d>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+0.0+1.1</m:t>
                              </m:r>
                            </m:e>
                          </m:d>
                        </m:num>
                        <m:den>
                          <m:rad>
                            <m:radPr>
                              <m:degHide m:val="on"/>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sSup>
                                <m:sSup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d>
                                    <m:d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e>
                                  </m:d>
                                </m:e>
                                <m: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e>
                                <m: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e>
                                <m: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e>
                          </m:rad>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radPr>
                                        <m:deg/>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3</m:t>
                                          </m:r>
                                        </m:e>
                                      </m:rad>
                                    </m:e>
                                  </m:d>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1</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p>
                              </m:sSup>
                            </m:e>
                          </m:rad>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s-E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2000" b="0" i="0" u="none" strike="noStrike" kern="0" cap="none" spc="0" normalizeH="0" baseline="0" noProof="0">
                    <a:ln>
                      <a:noFill/>
                    </a:ln>
                    <a:solidFill>
                      <a:srgbClr val="000000"/>
                    </a:solidFill>
                    <a:effectLst/>
                    <a:uLnTx/>
                    <a:uFillTx/>
                    <a:latin typeface="Arial"/>
                    <a:cs typeface="Arial"/>
                    <a:sym typeface="Arial"/>
                  </a:rPr>
                  <a:t>Suy ra </a:t>
                </a:r>
                <a14:m>
                  <m:oMath xmlns:m="http://schemas.openxmlformats.org/officeDocument/2006/math">
                    <m:func>
                      <m:funcPr>
                        <m:ctrlPr>
                          <a:rPr kumimoji="0" lang="es-E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funcPr>
                      <m:fNa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fName>
                      <m:e>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1</m:t>
                                </m:r>
                              </m:sub>
                            </m:sSub>
                          </m:e>
                        </m:d>
                      </m:e>
                    </m:func>
                    <m:r>
                      <a:rPr kumimoji="0" lang="en-US" sz="2000" b="0" i="0" u="none" strike="noStrike" kern="0" cap="none" spc="0" normalizeH="0" baseline="0" noProof="0">
                        <a:ln>
                          <a:noFill/>
                        </a:ln>
                        <a:solidFill>
                          <a:srgbClr val="000000"/>
                        </a:solidFill>
                        <a:effectLst/>
                        <a:uLnTx/>
                        <a:uFillTx/>
                        <a:latin typeface="Cambria Math" panose="02040503050406030204" pitchFamily="18" charset="0"/>
                        <a:sym typeface="Arial"/>
                      </a:rPr>
                      <m:t>,</m:t>
                    </m:r>
                    <m:d>
                      <m:d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sSub>
                          <m:sSubPr>
                            <m:ctrlP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t>2</m:t>
                            </m:r>
                          </m:sub>
                        </m:s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e>
                    </m:d>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s-E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60°.</m:t>
                    </m:r>
                  </m:oMath>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196673" y="2005250"/>
                <a:ext cx="7517961" cy="2910220"/>
              </a:xfrm>
              <a:prstGeom prst="rect">
                <a:avLst/>
              </a:prstGeom>
              <a:blipFill>
                <a:blip r:embed="rId4"/>
                <a:stretch>
                  <a:fillRect l="-810" b="-1048"/>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162672" y="4203921"/>
            <a:ext cx="837206" cy="837206"/>
          </a:xfrm>
          <a:prstGeom prst="rect">
            <a:avLst/>
          </a:prstGeom>
        </p:spPr>
      </p:pic>
    </p:spTree>
    <p:extLst>
      <p:ext uri="{BB962C8B-B14F-4D97-AF65-F5344CB8AC3E}">
        <p14:creationId xmlns:p14="http://schemas.microsoft.com/office/powerpoint/2010/main" val="375359156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6" name="Rectangle 5"/>
          <p:cNvSpPr/>
          <p:nvPr/>
        </p:nvSpPr>
        <p:spPr>
          <a:xfrm>
            <a:off x="564543" y="4428877"/>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03033" y="1084235"/>
                <a:ext cx="8343403" cy="1138773"/>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mặt phẳng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có</a:t>
                </a:r>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vectơ pháp tuyến</a:t>
                </a:r>
                <a:r>
                  <a:rPr kumimoji="0" lang="en-US" sz="200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acc>
                      <m:accPr>
                        <m:chr m:val="⃗"/>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𝐶</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Tính côsin của góc giữa</a:t>
                </a:r>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mặt phẳng </a:t>
                </a:r>
                <a14:m>
                  <m:oMath xmlns:m="http://schemas.openxmlformats.org/officeDocument/2006/math">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và các mặt</a:t>
                </a:r>
                <a:r>
                  <a:rPr kumimoji="0" lang="en-US" sz="2000" b="0" i="0" u="none" strike="noStrike" kern="0" cap="none" spc="0" normalizeH="0" baseline="0" noProof="0">
                    <a:ln>
                      <a:noFill/>
                    </a:ln>
                    <a:solidFill>
                      <a:srgbClr val="000000"/>
                    </a:solidFill>
                    <a:effectLst/>
                    <a:uLnTx/>
                    <a:uFillTx/>
                    <a:latin typeface="Arial"/>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phẳng toạ độ.</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3033" y="1084235"/>
                <a:ext cx="8343403" cy="1138773"/>
              </a:xfrm>
              <a:prstGeom prst="rect">
                <a:avLst/>
              </a:prstGeom>
              <a:blipFill>
                <a:blip r:embed="rId3"/>
                <a:stretch>
                  <a:fillRect l="-730" r="-804" b="-2674"/>
                </a:stretch>
              </a:blipFill>
            </p:spPr>
            <p:txBody>
              <a:bodyPr/>
              <a:lstStyle/>
              <a:p>
                <a:r>
                  <a:rPr lang="en-US">
                    <a:noFill/>
                  </a:rPr>
                  <a:t> </a:t>
                </a:r>
              </a:p>
            </p:txBody>
          </p:sp>
        </mc:Fallback>
      </mc:AlternateContent>
      <p:sp>
        <p:nvSpPr>
          <p:cNvPr id="8" name="Rounded Rectangle 7"/>
          <p:cNvSpPr/>
          <p:nvPr/>
        </p:nvSpPr>
        <p:spPr>
          <a:xfrm>
            <a:off x="3416574" y="348845"/>
            <a:ext cx="2157289" cy="5888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 tập 9</a:t>
            </a:r>
          </a:p>
        </p:txBody>
      </p:sp>
      <p:pic>
        <p:nvPicPr>
          <p:cNvPr id="3" name="Picture 2"/>
          <p:cNvPicPr>
            <a:picLocks noChangeAspect="1"/>
          </p:cNvPicPr>
          <p:nvPr/>
        </p:nvPicPr>
        <p:blipFill>
          <a:blip r:embed="rId4"/>
          <a:stretch>
            <a:fillRect/>
          </a:stretch>
        </p:blipFill>
        <p:spPr>
          <a:xfrm rot="10322783">
            <a:off x="7664992" y="4129941"/>
            <a:ext cx="1741531" cy="1019291"/>
          </a:xfrm>
          <a:prstGeom prst="rect">
            <a:avLst/>
          </a:prstGeom>
        </p:spPr>
      </p:pic>
      <p:sp>
        <p:nvSpPr>
          <p:cNvPr id="9" name="Rectangle 8"/>
          <p:cNvSpPr/>
          <p:nvPr/>
        </p:nvSpPr>
        <p:spPr>
          <a:xfrm>
            <a:off x="4113805" y="2421831"/>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403031" y="3077647"/>
                <a:ext cx="8343403" cy="15456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62560" algn="l"/>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Các mặt phẳng tọa độ </a:t>
                </a:r>
                <a14:m>
                  <m:oMath xmlns:m="http://schemas.openxmlformats.org/officeDocument/2006/math">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𝑂𝑦𝑧</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𝑂𝑧𝑥</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và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𝑂𝑥𝑦</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có các vectơ pháp tuyến lần lượt là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𝑖</m:t>
                        </m:r>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𝑗</m:t>
                        </m:r>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=(0;1;0)</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𝑘</m:t>
                        </m:r>
                      </m:e>
                    </m:ac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=(0;0;1)</m:t>
                    </m:r>
                  </m:oMath>
                </a14:m>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62560" algn="l"/>
                  </a:tabLst>
                  <a:defRPr/>
                </a:pPr>
                <a:r>
                  <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Ta có:</a:t>
                </a:r>
              </a:p>
            </p:txBody>
          </p:sp>
        </mc:Choice>
        <mc:Fallback xmlns="">
          <p:sp>
            <p:nvSpPr>
              <p:cNvPr id="5" name="Rectangle 4"/>
              <p:cNvSpPr>
                <a:spLocks noRot="1" noChangeAspect="1" noMove="1" noResize="1" noEditPoints="1" noAdjustHandles="1" noChangeArrowheads="1" noChangeShapeType="1" noTextEdit="1"/>
              </p:cNvSpPr>
              <p:nvPr/>
            </p:nvSpPr>
            <p:spPr>
              <a:xfrm>
                <a:off x="403031" y="3077647"/>
                <a:ext cx="8343403" cy="1545616"/>
              </a:xfrm>
              <a:prstGeom prst="rect">
                <a:avLst/>
              </a:prstGeom>
              <a:blipFill>
                <a:blip r:embed="rId5"/>
                <a:stretch>
                  <a:fillRect l="-730" r="-804" b="-2767"/>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217092" y="155983"/>
            <a:ext cx="1685426" cy="333955"/>
          </a:xfrm>
          <a:prstGeom prst="rect">
            <a:avLst/>
          </a:prstGeom>
        </p:spPr>
      </p:pic>
    </p:spTree>
    <p:extLst>
      <p:ext uri="{BB962C8B-B14F-4D97-AF65-F5344CB8AC3E}">
        <p14:creationId xmlns:p14="http://schemas.microsoft.com/office/powerpoint/2010/main" val="24992570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28" name="Rectangle 27"/>
          <p:cNvSpPr/>
          <p:nvPr/>
        </p:nvSpPr>
        <p:spPr>
          <a:xfrm>
            <a:off x="564543" y="4460681"/>
            <a:ext cx="8086476" cy="4214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p:sp>
        <p:nvSpPr>
          <p:cNvPr id="11" name="Rectangle 10"/>
          <p:cNvSpPr/>
          <p:nvPr/>
        </p:nvSpPr>
        <p:spPr>
          <a:xfrm>
            <a:off x="4122999" y="536721"/>
            <a:ext cx="92185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1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419429" y="1282581"/>
                <a:ext cx="8297187" cy="3289362"/>
              </a:xfrm>
              <a:prstGeom prst="rect">
                <a:avLst/>
              </a:prstGeom>
            </p:spPr>
            <p:txBody>
              <a:bodyPr wrap="square">
                <a:spAutoFit/>
              </a:bodyPr>
              <a:lstStyle/>
              <a:p>
                <a:pPr marL="457200" marR="0" lvl="0" indent="0" algn="just" defTabSz="914400" rtl="0" eaLnBrk="1" fontAlgn="auto" latinLnBrk="0" hangingPunct="1">
                  <a:lnSpc>
                    <a:spcPct val="150000"/>
                  </a:lnSpc>
                  <a:spcBef>
                    <a:spcPts val="800"/>
                  </a:spcBef>
                  <a:spcAft>
                    <a:spcPts val="800"/>
                  </a:spcAft>
                  <a:buClr>
                    <a:srgbClr val="000000"/>
                  </a:buClr>
                  <a:buSzTx/>
                  <a:buFont typeface="Arial"/>
                  <a:buNone/>
                  <a:tabLst>
                    <a:tab pos="162560" algn="l"/>
                  </a:tabLst>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𝑂𝑦𝑧</m:t>
                                  </m:r>
                                </m:e>
                              </m:d>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oMath>
                  </m:oMathPara>
                </a14:m>
                <a:endPar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457200" marR="0" lvl="0" indent="0" algn="just" defTabSz="914400" rtl="0" eaLnBrk="1" fontAlgn="auto" latinLnBrk="0" hangingPunct="1">
                  <a:lnSpc>
                    <a:spcPct val="150000"/>
                  </a:lnSpc>
                  <a:spcBef>
                    <a:spcPts val="800"/>
                  </a:spcBef>
                  <a:spcAft>
                    <a:spcPts val="800"/>
                  </a:spcAft>
                  <a:buClr>
                    <a:srgbClr val="000000"/>
                  </a:buClr>
                  <a:buSzTx/>
                  <a:buFont typeface="Arial"/>
                  <a:buNone/>
                  <a:tabLst>
                    <a:tab pos="162560" algn="l"/>
                  </a:tabLst>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𝑂𝑧𝑥</m:t>
                                  </m:r>
                                </m:e>
                              </m:d>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oMath>
                  </m:oMathPara>
                </a14:m>
                <a:endPar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457200" marR="0" lvl="0" indent="0" algn="just" defTabSz="914400" rtl="0" eaLnBrk="1" fontAlgn="auto" latinLnBrk="0" hangingPunct="1">
                  <a:lnSpc>
                    <a:spcPct val="150000"/>
                  </a:lnSpc>
                  <a:spcBef>
                    <a:spcPts val="800"/>
                  </a:spcBef>
                  <a:spcAft>
                    <a:spcPts val="800"/>
                  </a:spcAft>
                  <a:buClr>
                    <a:srgbClr val="000000"/>
                  </a:buClr>
                  <a:buSzTx/>
                  <a:buFont typeface="Arial"/>
                  <a:buNone/>
                  <a:tabLst>
                    <a:tab pos="162560" algn="l"/>
                  </a:tabLst>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uncPr>
                        <m:fName>
                          <m:r>
                            <m:rPr>
                              <m:sty m:val="p"/>
                            </m:rPr>
                            <a:rPr kumimoji="0" lang="en-US" sz="20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cos</m:t>
                          </m:r>
                        </m:fName>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e>
                              </m: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𝑂𝑥𝑦</m:t>
                                  </m:r>
                                </m:e>
                              </m:d>
                            </m:e>
                          </m:d>
                        </m:e>
                      </m:func>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um>
                        <m:den>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radPr>
                            <m:deg/>
                            <m:e>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e>
                                <m:sup>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rad>
                        </m:den>
                      </m:f>
                    </m:oMath>
                  </m:oMathPara>
                </a14:m>
                <a:endPar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419429" y="1282581"/>
                <a:ext cx="8297187" cy="3289362"/>
              </a:xfrm>
              <a:prstGeom prst="rect">
                <a:avLst/>
              </a:prstGeom>
              <a:blipFill>
                <a:blip r:embed="rId3"/>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4"/>
          <a:stretch>
            <a:fillRect/>
          </a:stretch>
        </p:blipFill>
        <p:spPr>
          <a:xfrm rot="6289346">
            <a:off x="7698596" y="-479542"/>
            <a:ext cx="1776089" cy="1039517"/>
          </a:xfrm>
          <a:prstGeom prst="rect">
            <a:avLst/>
          </a:prstGeom>
        </p:spPr>
      </p:pic>
    </p:spTree>
    <p:extLst>
      <p:ext uri="{BB962C8B-B14F-4D97-AF65-F5344CB8AC3E}">
        <p14:creationId xmlns:p14="http://schemas.microsoft.com/office/powerpoint/2010/main" val="38210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12" name="Rounded Rectangle 11"/>
          <p:cNvSpPr/>
          <p:nvPr/>
        </p:nvSpPr>
        <p:spPr>
          <a:xfrm>
            <a:off x="747422" y="421422"/>
            <a:ext cx="7657106" cy="4023360"/>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939609" y="1236579"/>
                <a:ext cx="7272731" cy="1481046"/>
              </a:xfrm>
              <a:prstGeom prst="rect">
                <a:avLst/>
              </a:prstGeom>
            </p:spPr>
            <p:txBody>
              <a:bodyPr wrap="square">
                <a:spAutoFit/>
              </a:bodyPr>
              <a:lstStyle/>
              <a:p>
                <a:pPr algn="just">
                  <a:lnSpc>
                    <a:spcPct val="150000"/>
                  </a:lnSpc>
                  <a:spcBef>
                    <a:spcPts val="600"/>
                  </a:spcBef>
                  <a:spcAft>
                    <a:spcPts val="1000"/>
                  </a:spcAft>
                </a:pPr>
                <a:r>
                  <a:rPr lang="en-US" sz="2000">
                    <a:latin typeface="+mn-lt"/>
                    <a:ea typeface="Calibri" panose="020F0502020204030204" pitchFamily="34" charset="0"/>
                    <a:cs typeface="Times New Roman" panose="02020603050405020304" pitchFamily="18" charset="0"/>
                  </a:rPr>
                  <a:t>Cho đường thẳng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và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khác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acc>
                  </m:oMath>
                </a14:m>
                <a:r>
                  <a:rPr lang="en-US" sz="2000">
                    <a:effectLst/>
                    <a:latin typeface="+mn-lt"/>
                    <a:ea typeface="Malgun Gothic" panose="020B0503020000020004" pitchFamily="34" charset="-127"/>
                    <a:cs typeface="Times New Roman" panose="02020603050405020304" pitchFamily="18" charset="0"/>
                  </a:rPr>
                  <a:t>.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được gọi là vectơ chỉ phương của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nếu giá của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song song hoặc trùng với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39609" y="1236579"/>
                <a:ext cx="7272731" cy="1481046"/>
              </a:xfrm>
              <a:prstGeom prst="rect">
                <a:avLst/>
              </a:prstGeom>
              <a:blipFill>
                <a:blip r:embed="rId3"/>
                <a:stretch>
                  <a:fillRect l="-838" r="-922" b="-6584"/>
                </a:stretch>
              </a:blipFill>
            </p:spPr>
            <p:txBody>
              <a:bodyPr/>
              <a:lstStyle/>
              <a:p>
                <a:r>
                  <a:rPr lang="en-US">
                    <a:noFill/>
                  </a:rPr>
                  <a:t> </a:t>
                </a:r>
              </a:p>
            </p:txBody>
          </p:sp>
        </mc:Fallback>
      </mc:AlternateContent>
      <p:grpSp>
        <p:nvGrpSpPr>
          <p:cNvPr id="13" name="Group 12"/>
          <p:cNvGrpSpPr/>
          <p:nvPr/>
        </p:nvGrpSpPr>
        <p:grpSpPr>
          <a:xfrm>
            <a:off x="890961" y="4690093"/>
            <a:ext cx="7410201" cy="96576"/>
            <a:chOff x="604298" y="4937385"/>
            <a:chExt cx="8111159" cy="157307"/>
          </a:xfrm>
        </p:grpSpPr>
        <p:cxnSp>
          <p:nvCxnSpPr>
            <p:cNvPr id="14" name="Straight Connector 13"/>
            <p:cNvCxnSpPr/>
            <p:nvPr/>
          </p:nvCxnSpPr>
          <p:spPr>
            <a:xfrm flipH="1" flipV="1">
              <a:off x="604299" y="493738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4298" y="5092415"/>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038058" y="2922829"/>
            <a:ext cx="7174282" cy="1420325"/>
            <a:chOff x="1038058" y="2819466"/>
            <a:chExt cx="7174282" cy="1420325"/>
          </a:xfrm>
        </p:grpSpPr>
        <p:pic>
          <p:nvPicPr>
            <p:cNvPr id="3" name="Picture 2"/>
            <p:cNvPicPr>
              <a:picLocks noChangeAspect="1"/>
            </p:cNvPicPr>
            <p:nvPr/>
          </p:nvPicPr>
          <p:blipFill>
            <a:blip r:embed="rId4"/>
            <a:stretch>
              <a:fillRect/>
            </a:stretch>
          </p:blipFill>
          <p:spPr>
            <a:xfrm>
              <a:off x="1038058" y="3032347"/>
              <a:ext cx="599912" cy="60216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697811" y="2819466"/>
                  <a:ext cx="6514529" cy="1420325"/>
                </a:xfrm>
                <a:prstGeom prst="rect">
                  <a:avLst/>
                </a:prstGeom>
              </p:spPr>
              <p:txBody>
                <a:bodyPr wrap="square">
                  <a:spAutoFit/>
                </a:bodyPr>
                <a:lstStyle/>
                <a:p>
                  <a:pPr algn="just">
                    <a:lnSpc>
                      <a:spcPct val="150000"/>
                    </a:lnSpc>
                    <a:spcBef>
                      <a:spcPts val="600"/>
                    </a:spcBef>
                    <a:spcAft>
                      <a:spcPts val="1000"/>
                    </a:spcAft>
                  </a:pPr>
                  <a:r>
                    <a:rPr lang="en-US" sz="2000" b="1">
                      <a:latin typeface="+mn-lt"/>
                      <a:ea typeface="Malgun Gothic" panose="020B0503020000020004" pitchFamily="34" charset="-127"/>
                      <a:cs typeface="Times New Roman" panose="02020603050405020304" pitchFamily="18" charset="0"/>
                    </a:rPr>
                    <a:t>Nhận xét:</a:t>
                  </a:r>
                  <a:r>
                    <a:rPr lang="en-US" sz="2000" b="1">
                      <a:effectLst/>
                      <a:latin typeface="+mn-lt"/>
                      <a:ea typeface="Malgun Gothic" panose="020B0503020000020004" pitchFamily="34" charset="-127"/>
                      <a:cs typeface="Times New Roman" panose="02020603050405020304" pitchFamily="18" charset="0"/>
                    </a:rPr>
                    <a:t> </a:t>
                  </a:r>
                  <a:r>
                    <a:rPr lang="en-US" sz="2000">
                      <a:effectLst/>
                      <a:latin typeface="+mn-lt"/>
                      <a:ea typeface="Malgun Gothic" panose="020B0503020000020004" pitchFamily="34" charset="-127"/>
                      <a:cs typeface="Times New Roman" panose="02020603050405020304" pitchFamily="18" charset="0"/>
                    </a:rPr>
                    <a:t>Nếu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oMath>
                  </a14:m>
                  <a:r>
                    <a:rPr lang="en-US" sz="2000">
                      <a:effectLst/>
                      <a:latin typeface="+mn-lt"/>
                      <a:ea typeface="Malgun Gothic" panose="020B0503020000020004" pitchFamily="34" charset="-127"/>
                      <a:cs typeface="Times New Roman" panose="02020603050405020304" pitchFamily="18" charset="0"/>
                    </a:rPr>
                    <a:t> là vectơ chỉ phương của một đường thẳng thì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𝑘</m:t>
                      </m:r>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𝑢</m:t>
                          </m:r>
                        </m:e>
                      </m:acc>
                    </m:oMath>
                  </a14:m>
                  <a:r>
                    <a:rPr lang="en-US" sz="2000" i="1">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𝑘</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2000" i="1">
                      <a:effectLst/>
                      <a:latin typeface="+mn-lt"/>
                      <a:ea typeface="Malgun Gothic" panose="020B0503020000020004" pitchFamily="34" charset="-127"/>
                      <a:cs typeface="Times New Roman" panose="02020603050405020304" pitchFamily="18" charset="0"/>
                    </a:rPr>
                    <a:t>) </a:t>
                  </a:r>
                  <a:r>
                    <a:rPr lang="en-US" sz="2000">
                      <a:effectLst/>
                      <a:latin typeface="+mn-lt"/>
                      <a:ea typeface="Malgun Gothic" panose="020B0503020000020004" pitchFamily="34" charset="-127"/>
                      <a:cs typeface="Times New Roman" panose="02020603050405020304" pitchFamily="18" charset="0"/>
                    </a:rPr>
                    <a:t>cũng là vectơ chỉ phương của đường thẳng đó.</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97811" y="2819466"/>
                  <a:ext cx="6514529" cy="1420325"/>
                </a:xfrm>
                <a:prstGeom prst="rect">
                  <a:avLst/>
                </a:prstGeom>
                <a:blipFill>
                  <a:blip r:embed="rId5"/>
                  <a:stretch>
                    <a:fillRect l="-1030" r="-1030" b="-6867"/>
                  </a:stretch>
                </a:blipFill>
              </p:spPr>
              <p:txBody>
                <a:bodyPr/>
                <a:lstStyle/>
                <a:p>
                  <a:r>
                    <a:rPr lang="en-US">
                      <a:noFill/>
                    </a:rPr>
                    <a:t> </a:t>
                  </a:r>
                </a:p>
              </p:txBody>
            </p:sp>
          </mc:Fallback>
        </mc:AlternateContent>
      </p:grpSp>
      <p:pic>
        <p:nvPicPr>
          <p:cNvPr id="7" name="Picture 6"/>
          <p:cNvPicPr>
            <a:picLocks noChangeAspect="1"/>
          </p:cNvPicPr>
          <p:nvPr/>
        </p:nvPicPr>
        <p:blipFill>
          <a:blip r:embed="rId6"/>
          <a:stretch>
            <a:fillRect/>
          </a:stretch>
        </p:blipFill>
        <p:spPr>
          <a:xfrm rot="12406869">
            <a:off x="7460183" y="300884"/>
            <a:ext cx="897199" cy="849382"/>
          </a:xfrm>
          <a:prstGeom prst="rect">
            <a:avLst/>
          </a:prstGeom>
        </p:spPr>
      </p:pic>
      <p:sp>
        <p:nvSpPr>
          <p:cNvPr id="18" name="Rectangle 17"/>
          <p:cNvSpPr/>
          <p:nvPr/>
        </p:nvSpPr>
        <p:spPr>
          <a:xfrm>
            <a:off x="3511419" y="588801"/>
            <a:ext cx="2129109" cy="553998"/>
          </a:xfrm>
          <a:prstGeom prst="rect">
            <a:avLst/>
          </a:prstGeom>
        </p:spPr>
        <p:txBody>
          <a:bodyPr wrap="none">
            <a:spAutoFit/>
          </a:bodyPr>
          <a:lstStyle/>
          <a:p>
            <a:pPr lvl="0" defTabSz="457200">
              <a:buClrTx/>
              <a:defRPr/>
            </a:pPr>
            <a:r>
              <a:rPr lang="en-US" sz="3000" b="1" kern="1200">
                <a:solidFill>
                  <a:srgbClr val="4CA1F1">
                    <a:lumMod val="50000"/>
                  </a:srgbClr>
                </a:solidFill>
                <a:latin typeface="Arial" panose="020B0604020202020204" pitchFamily="34" charset="0"/>
                <a:ea typeface="+mn-ea"/>
              </a:rPr>
              <a:t>KẾT LUẬN</a:t>
            </a:r>
            <a:endParaRPr kumimoji="0" lang="vi-VN" sz="3000" b="0" i="0" u="none" strike="noStrike" kern="1200" cap="none" spc="0" normalizeH="0" baseline="0" noProof="0">
              <a:ln>
                <a:noFill/>
              </a:ln>
              <a:solidFill>
                <a:srgbClr val="4CA1F1">
                  <a:lumMod val="50000"/>
                </a:srgbClr>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17035358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25" name="Google Shape;431;p37"/>
          <p:cNvSpPr txBox="1">
            <a:spLocks/>
          </p:cNvSpPr>
          <p:nvPr/>
        </p:nvSpPr>
        <p:spPr>
          <a:xfrm>
            <a:off x="775967" y="477076"/>
            <a:ext cx="7477483" cy="21707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rona One"/>
              <a:buNone/>
              <a:defRPr sz="30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9pPr>
          </a:lstStyle>
          <a:p>
            <a:pPr lvl="0">
              <a:lnSpc>
                <a:spcPct val="150000"/>
              </a:lnSpc>
              <a:buClr>
                <a:srgbClr val="3B2743"/>
              </a:buClr>
            </a:pPr>
            <a:r>
              <a:rPr lang="vi-VN" sz="4300" b="1">
                <a:solidFill>
                  <a:srgbClr val="3B2743"/>
                </a:solidFill>
                <a:latin typeface="Arial"/>
              </a:rPr>
              <a:t>CẢM ƠN CẢ LỚP </a:t>
            </a:r>
            <a:br>
              <a:rPr lang="vi-VN" sz="4300" b="1">
                <a:solidFill>
                  <a:srgbClr val="3B2743"/>
                </a:solidFill>
                <a:latin typeface="Arial"/>
              </a:rPr>
            </a:br>
            <a:r>
              <a:rPr lang="vi-VN" sz="4300" b="1">
                <a:solidFill>
                  <a:srgbClr val="3B2743"/>
                </a:solidFill>
                <a:latin typeface="Arial"/>
              </a:rPr>
              <a:t>ĐÃ THAM GIA BÀI HỌC!</a:t>
            </a:r>
          </a:p>
        </p:txBody>
      </p:sp>
      <p:pic>
        <p:nvPicPr>
          <p:cNvPr id="2" name="Picture 1"/>
          <p:cNvPicPr>
            <a:picLocks noChangeAspect="1"/>
          </p:cNvPicPr>
          <p:nvPr/>
        </p:nvPicPr>
        <p:blipFill>
          <a:blip r:embed="rId3"/>
          <a:stretch>
            <a:fillRect/>
          </a:stretch>
        </p:blipFill>
        <p:spPr>
          <a:xfrm>
            <a:off x="447823" y="3378477"/>
            <a:ext cx="2316681" cy="1487553"/>
          </a:xfrm>
          <a:prstGeom prst="rect">
            <a:avLst/>
          </a:prstGeom>
        </p:spPr>
      </p:pic>
    </p:spTree>
    <p:extLst>
      <p:ext uri="{BB962C8B-B14F-4D97-AF65-F5344CB8AC3E}">
        <p14:creationId xmlns:p14="http://schemas.microsoft.com/office/powerpoint/2010/main" val="1429153091"/>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C67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145113" y="46712"/>
                <a:ext cx="8863716" cy="1052917"/>
              </a:xfrm>
              <a:prstGeom prst="rect">
                <a:avLst/>
              </a:prstGeom>
            </p:spPr>
            <p:txBody>
              <a:bodyPr wrap="square">
                <a:spAutoFit/>
              </a:bodyPr>
              <a:lstStyle/>
              <a:p>
                <a:pPr algn="just">
                  <a:lnSpc>
                    <a:spcPct val="150000"/>
                  </a:lnSpc>
                </a:pPr>
                <a:r>
                  <a:rPr lang="vi-VN" sz="2000" b="1">
                    <a:solidFill>
                      <a:srgbClr val="C00000"/>
                    </a:solidFill>
                  </a:rPr>
                  <a:t>Ví dụ 1. </a:t>
                </a:r>
                <a:r>
                  <a:rPr lang="vi-VN" sz="2000"/>
                  <a:t>Trong Hình 23, các vecto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𝐴𝐵</m:t>
                        </m:r>
                      </m:e>
                    </m:acc>
                  </m:oMath>
                </a14:m>
                <a:r>
                  <a:rPr lang="vi-VN" sz="2000"/>
                  <a:t>,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𝐶𝐷</m:t>
                        </m:r>
                      </m:e>
                    </m:acc>
                  </m:oMath>
                </a14:m>
                <a:r>
                  <a:rPr lang="vi-VN" sz="2000"/>
                  <a:t> và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𝐴</m:t>
                        </m:r>
                        <m:r>
                          <a:rPr lang="en-US" sz="2000" b="0" i="1" smtClean="0">
                            <a:latin typeface="Cambria Math" panose="02040503050406030204" pitchFamily="18" charset="0"/>
                          </a:rPr>
                          <m:t>′</m:t>
                        </m:r>
                        <m:r>
                          <a:rPr lang="vi-VN" sz="2000" i="1">
                            <a:latin typeface="Cambria Math" panose="02040503050406030204" pitchFamily="18" charset="0"/>
                          </a:rPr>
                          <m:t>𝐵</m:t>
                        </m:r>
                        <m:r>
                          <a:rPr lang="en-US" sz="2000" b="0" i="1" smtClean="0">
                            <a:latin typeface="Cambria Math" panose="02040503050406030204" pitchFamily="18" charset="0"/>
                          </a:rPr>
                          <m:t>′</m:t>
                        </m:r>
                      </m:e>
                    </m:acc>
                  </m:oMath>
                </a14:m>
                <a:r>
                  <a:rPr lang="vi-VN" sz="2000"/>
                  <a:t> có</a:t>
                </a:r>
                <a:r>
                  <a:rPr lang="en-US" sz="2000"/>
                  <a:t> </a:t>
                </a:r>
                <a:r>
                  <a:rPr lang="vi-VN" sz="2000"/>
                  <a:t>là vectơ chỉ phương của đường thẳng </a:t>
                </a:r>
                <a14:m>
                  <m:oMath xmlns:m="http://schemas.openxmlformats.org/officeDocument/2006/math">
                    <m:r>
                      <a:rPr lang="vi-VN" sz="2000" i="1" smtClean="0">
                        <a:latin typeface="Cambria Math" panose="02040503050406030204" pitchFamily="18" charset="0"/>
                      </a:rPr>
                      <m:t>𝐴𝐵</m:t>
                    </m:r>
                  </m:oMath>
                </a14:m>
                <a:r>
                  <a:rPr lang="vi-VN" sz="2000"/>
                  <a:t> hay không? Vì sao?</a:t>
                </a:r>
                <a:r>
                  <a:rPr lang="en-US" sz="2000"/>
                  <a:t> </a:t>
                </a:r>
              </a:p>
            </p:txBody>
          </p:sp>
        </mc:Choice>
        <mc:Fallback xmlns="">
          <p:sp>
            <p:nvSpPr>
              <p:cNvPr id="10" name="Rectangle 9"/>
              <p:cNvSpPr>
                <a:spLocks noRot="1" noChangeAspect="1" noMove="1" noResize="1" noEditPoints="1" noAdjustHandles="1" noChangeArrowheads="1" noChangeShapeType="1" noTextEdit="1"/>
              </p:cNvSpPr>
              <p:nvPr/>
            </p:nvSpPr>
            <p:spPr>
              <a:xfrm>
                <a:off x="145113" y="46712"/>
                <a:ext cx="8863716" cy="1052917"/>
              </a:xfrm>
              <a:prstGeom prst="rect">
                <a:avLst/>
              </a:prstGeom>
              <a:blipFill>
                <a:blip r:embed="rId3"/>
                <a:stretch>
                  <a:fillRect l="-757" r="-688" b="-10465"/>
                </a:stretch>
              </a:blipFill>
            </p:spPr>
            <p:txBody>
              <a:bodyPr/>
              <a:lstStyle/>
              <a:p>
                <a:r>
                  <a:rPr lang="en-US">
                    <a:noFill/>
                  </a:rPr>
                  <a:t> </a:t>
                </a:r>
              </a:p>
            </p:txBody>
          </p:sp>
        </mc:Fallback>
      </mc:AlternateContent>
      <p:sp>
        <p:nvSpPr>
          <p:cNvPr id="11" name="Rectangle 10"/>
          <p:cNvSpPr/>
          <p:nvPr/>
        </p:nvSpPr>
        <p:spPr>
          <a:xfrm>
            <a:off x="3108962" y="1319057"/>
            <a:ext cx="921853"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4" name="Rectangle 3"/>
              <p:cNvSpPr/>
              <p:nvPr/>
            </p:nvSpPr>
            <p:spPr>
              <a:xfrm>
                <a:off x="3108962" y="1834311"/>
                <a:ext cx="5899867" cy="1538434"/>
              </a:xfrm>
              <a:prstGeom prst="rect">
                <a:avLst/>
              </a:prstGeom>
            </p:spPr>
            <p:txBody>
              <a:bodyPr wrap="square">
                <a:spAutoFit/>
              </a:bodyPr>
              <a:lstStyle/>
              <a:p>
                <a:pPr algn="just">
                  <a:lnSpc>
                    <a:spcPct val="150000"/>
                  </a:lnSpc>
                </a:pPr>
                <a:r>
                  <a:rPr lang="vi-VN" sz="2000"/>
                  <a:t>Do vectơ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𝐴𝐵</m:t>
                        </m:r>
                      </m:e>
                    </m:acc>
                  </m:oMath>
                </a14:m>
                <a:r>
                  <a:rPr lang="vi-VN" sz="2000"/>
                  <a:t> khác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0</m:t>
                        </m:r>
                      </m:e>
                    </m:acc>
                  </m:oMath>
                </a14:m>
                <a:r>
                  <a:rPr lang="vi-VN" sz="2000"/>
                  <a:t> và có giá là đường thẳng </a:t>
                </a:r>
                <a14:m>
                  <m:oMath xmlns:m="http://schemas.openxmlformats.org/officeDocument/2006/math">
                    <m:r>
                      <a:rPr lang="vi-VN" sz="2000" i="1" smtClean="0">
                        <a:latin typeface="Cambria Math" panose="02040503050406030204" pitchFamily="18" charset="0"/>
                      </a:rPr>
                      <m:t>𝐴𝐵</m:t>
                    </m:r>
                  </m:oMath>
                </a14:m>
                <a:r>
                  <a:rPr lang="en-US" sz="2000"/>
                  <a:t> </a:t>
                </a:r>
                <a:r>
                  <a:rPr lang="vi-VN" sz="2000"/>
                  <a:t>nên</a:t>
                </a:r>
                <a:r>
                  <a:rPr lang="en-US" sz="2000"/>
                  <a:t> </a:t>
                </a:r>
                <a:r>
                  <a:rPr lang="vi-VN" sz="2000"/>
                  <a:t>vectơ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𝐴𝐵</m:t>
                        </m:r>
                      </m:e>
                    </m:acc>
                  </m:oMath>
                </a14:m>
                <a:r>
                  <a:rPr lang="vi-VN" sz="2000"/>
                  <a:t> là vectơ chỉ phương của đường thẳng </a:t>
                </a:r>
                <a14:m>
                  <m:oMath xmlns:m="http://schemas.openxmlformats.org/officeDocument/2006/math">
                    <m:r>
                      <a:rPr lang="vi-VN" sz="2000" i="1" smtClean="0">
                        <a:latin typeface="Cambria Math" panose="02040503050406030204" pitchFamily="18" charset="0"/>
                      </a:rPr>
                      <m:t>𝐴𝐵</m:t>
                    </m:r>
                  </m:oMath>
                </a14:m>
                <a:r>
                  <a:rPr lang="vi-VN" sz="2000"/>
                  <a:t>.</a:t>
                </a:r>
                <a:endParaRPr lang="en-US" sz="2000"/>
              </a:p>
            </p:txBody>
          </p:sp>
        </mc:Choice>
        <mc:Fallback xmlns="">
          <p:sp>
            <p:nvSpPr>
              <p:cNvPr id="4" name="Rectangle 3"/>
              <p:cNvSpPr>
                <a:spLocks noRot="1" noChangeAspect="1" noMove="1" noResize="1" noEditPoints="1" noAdjustHandles="1" noChangeArrowheads="1" noChangeShapeType="1" noTextEdit="1"/>
              </p:cNvSpPr>
              <p:nvPr/>
            </p:nvSpPr>
            <p:spPr>
              <a:xfrm>
                <a:off x="3108962" y="1834311"/>
                <a:ext cx="5899867" cy="1538434"/>
              </a:xfrm>
              <a:prstGeom prst="rect">
                <a:avLst/>
              </a:prstGeom>
              <a:blipFill>
                <a:blip r:embed="rId4"/>
                <a:stretch>
                  <a:fillRect l="-1033" r="-1033" b="-6349"/>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rot="13367216">
            <a:off x="8350330" y="728675"/>
            <a:ext cx="1316997" cy="1349060"/>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6112" y="1152738"/>
            <a:ext cx="2663203" cy="238559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48219" y="3467772"/>
                <a:ext cx="8860610" cy="1571584"/>
              </a:xfrm>
              <a:prstGeom prst="rect">
                <a:avLst/>
              </a:prstGeom>
            </p:spPr>
            <p:txBody>
              <a:bodyPr wrap="square">
                <a:spAutoFit/>
              </a:bodyPr>
              <a:lstStyle/>
              <a:p>
                <a:pPr lvl="0" algn="just">
                  <a:lnSpc>
                    <a:spcPct val="150000"/>
                  </a:lnSpc>
                </a:pPr>
                <a:r>
                  <a:rPr lang="vi-VN" sz="2000"/>
                  <a:t>Do các vectơ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𝐶𝐷</m:t>
                        </m:r>
                      </m:e>
                    </m:acc>
                    <m:r>
                      <a:rPr lang="en-US" sz="2000">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𝐴</m:t>
                        </m:r>
                        <m:r>
                          <a:rPr lang="en-US" sz="2000" i="1">
                            <a:latin typeface="Cambria Math" panose="02040503050406030204" pitchFamily="18" charset="0"/>
                          </a:rPr>
                          <m:t>′</m:t>
                        </m:r>
                        <m:r>
                          <a:rPr lang="vi-VN" sz="2000" i="1">
                            <a:latin typeface="Cambria Math" panose="02040503050406030204" pitchFamily="18" charset="0"/>
                          </a:rPr>
                          <m:t>𝐵</m:t>
                        </m:r>
                        <m:r>
                          <a:rPr lang="en-US" sz="2000" i="1">
                            <a:latin typeface="Cambria Math" panose="02040503050406030204" pitchFamily="18" charset="0"/>
                          </a:rPr>
                          <m:t>′</m:t>
                        </m:r>
                      </m:e>
                    </m:acc>
                  </m:oMath>
                </a14:m>
                <a:r>
                  <a:rPr lang="en-US" sz="2000"/>
                  <a:t> </a:t>
                </a:r>
                <a:r>
                  <a:rPr lang="vi-VN" sz="2000"/>
                  <a:t>khác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0</m:t>
                        </m:r>
                      </m:e>
                    </m:acc>
                  </m:oMath>
                </a14:m>
                <a:r>
                  <a:rPr lang="vi-VN" sz="2000"/>
                  <a:t> và có giá lần lượt là các đường thẳng </a:t>
                </a:r>
                <a14:m>
                  <m:oMath xmlns:m="http://schemas.openxmlformats.org/officeDocument/2006/math">
                    <m:r>
                      <a:rPr lang="vi-VN" sz="2000" i="1">
                        <a:latin typeface="Cambria Math" panose="02040503050406030204" pitchFamily="18" charset="0"/>
                      </a:rPr>
                      <m:t>𝐶𝐷</m:t>
                    </m:r>
                    <m:r>
                      <a:rPr lang="vi-VN" sz="2000" i="1">
                        <a:latin typeface="Cambria Math" panose="02040503050406030204" pitchFamily="18" charset="0"/>
                      </a:rPr>
                      <m:t>, </m:t>
                    </m:r>
                    <m:r>
                      <a:rPr lang="vi-VN" sz="2000" i="1">
                        <a:latin typeface="Cambria Math" panose="02040503050406030204" pitchFamily="18" charset="0"/>
                      </a:rPr>
                      <m:t>𝐴</m:t>
                    </m:r>
                    <m:r>
                      <a:rPr lang="vi-VN" sz="2000" i="1">
                        <a:latin typeface="Cambria Math" panose="02040503050406030204" pitchFamily="18" charset="0"/>
                      </a:rPr>
                      <m:t>′</m:t>
                    </m:r>
                    <m:r>
                      <a:rPr lang="vi-VN" sz="2000" i="1">
                        <a:latin typeface="Cambria Math" panose="02040503050406030204" pitchFamily="18" charset="0"/>
                      </a:rPr>
                      <m:t>𝐵</m:t>
                    </m:r>
                    <m:r>
                      <a:rPr lang="vi-VN" sz="2000" i="1">
                        <a:latin typeface="Cambria Math" panose="02040503050406030204" pitchFamily="18" charset="0"/>
                      </a:rPr>
                      <m:t>′</m:t>
                    </m:r>
                  </m:oMath>
                </a14:m>
                <a:r>
                  <a:rPr lang="en-US" sz="2000"/>
                  <a:t> </a:t>
                </a:r>
                <a:r>
                  <a:rPr lang="vi-VN" sz="2000"/>
                  <a:t>song</a:t>
                </a:r>
                <a:r>
                  <a:rPr lang="en-US" sz="2000"/>
                  <a:t> </a:t>
                </a:r>
                <a:r>
                  <a:rPr lang="vi-VN" sz="2000"/>
                  <a:t>song với đường thẳng </a:t>
                </a:r>
                <a14:m>
                  <m:oMath xmlns:m="http://schemas.openxmlformats.org/officeDocument/2006/math">
                    <m:r>
                      <a:rPr lang="vi-VN" sz="2000" i="1">
                        <a:latin typeface="Cambria Math" panose="02040503050406030204" pitchFamily="18" charset="0"/>
                      </a:rPr>
                      <m:t>𝐴𝐵</m:t>
                    </m:r>
                  </m:oMath>
                </a14:m>
                <a:r>
                  <a:rPr lang="vi-VN" sz="2000"/>
                  <a:t> nên hai vectơ đó đều là vectơ chỉ phương của đường thẳng </a:t>
                </a:r>
                <a14:m>
                  <m:oMath xmlns:m="http://schemas.openxmlformats.org/officeDocument/2006/math">
                    <m:r>
                      <a:rPr lang="vi-VN" sz="2000" i="1">
                        <a:latin typeface="Cambria Math" panose="02040503050406030204" pitchFamily="18" charset="0"/>
                      </a:rPr>
                      <m:t>𝐴𝐵</m:t>
                    </m:r>
                    <m:r>
                      <a:rPr lang="vi-VN" sz="2000" i="1">
                        <a:latin typeface="Cambria Math" panose="02040503050406030204" pitchFamily="18" charset="0"/>
                      </a:rPr>
                      <m:t>.</m:t>
                    </m:r>
                  </m:oMath>
                </a14:m>
                <a:endParaRPr lang="en-US" sz="2000"/>
              </a:p>
            </p:txBody>
          </p:sp>
        </mc:Choice>
        <mc:Fallback xmlns="">
          <p:sp>
            <p:nvSpPr>
              <p:cNvPr id="6" name="Rectangle 5"/>
              <p:cNvSpPr>
                <a:spLocks noRot="1" noChangeAspect="1" noMove="1" noResize="1" noEditPoints="1" noAdjustHandles="1" noChangeArrowheads="1" noChangeShapeType="1" noTextEdit="1"/>
              </p:cNvSpPr>
              <p:nvPr/>
            </p:nvSpPr>
            <p:spPr>
              <a:xfrm>
                <a:off x="148219" y="3467772"/>
                <a:ext cx="8860610" cy="1571584"/>
              </a:xfrm>
              <a:prstGeom prst="rect">
                <a:avLst/>
              </a:prstGeom>
              <a:blipFill>
                <a:blip r:embed="rId8"/>
                <a:stretch>
                  <a:fillRect l="-688" r="-688" b="-2713"/>
                </a:stretch>
              </a:blipFill>
            </p:spPr>
            <p:txBody>
              <a:bodyPr/>
              <a:lstStyle/>
              <a:p>
                <a:r>
                  <a:rPr lang="en-US">
                    <a:noFill/>
                  </a:rPr>
                  <a:t> </a:t>
                </a:r>
              </a:p>
            </p:txBody>
          </p:sp>
        </mc:Fallback>
      </mc:AlternateContent>
    </p:spTree>
    <p:extLst>
      <p:ext uri="{BB962C8B-B14F-4D97-AF65-F5344CB8AC3E}">
        <p14:creationId xmlns:p14="http://schemas.microsoft.com/office/powerpoint/2010/main" val="413579316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DC672"/>
        </a:solidFill>
        <a:effectLst/>
      </p:bgPr>
    </p:bg>
    <p:spTree>
      <p:nvGrpSpPr>
        <p:cNvPr id="1" name="Shape 649"/>
        <p:cNvGrpSpPr/>
        <p:nvPr/>
      </p:nvGrpSpPr>
      <p:grpSpPr>
        <a:xfrm>
          <a:off x="0" y="0"/>
          <a:ext cx="0" cy="0"/>
          <a:chOff x="0" y="0"/>
          <a:chExt cx="0" cy="0"/>
        </a:xfrm>
      </p:grpSpPr>
      <p:sp>
        <p:nvSpPr>
          <p:cNvPr id="5" name="Rectangle 4"/>
          <p:cNvSpPr/>
          <p:nvPr/>
        </p:nvSpPr>
        <p:spPr>
          <a:xfrm>
            <a:off x="103367" y="87465"/>
            <a:ext cx="8929315" cy="49457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05" y="253586"/>
            <a:ext cx="8396037" cy="1860539"/>
            <a:chOff x="390153" y="286490"/>
            <a:chExt cx="8396037" cy="1860539"/>
          </a:xfrm>
        </p:grpSpPr>
        <p:sp>
          <p:nvSpPr>
            <p:cNvPr id="29" name="Rounded Rectangle 28"/>
            <p:cNvSpPr/>
            <p:nvPr/>
          </p:nvSpPr>
          <p:spPr>
            <a:xfrm>
              <a:off x="453224" y="286490"/>
              <a:ext cx="2107096" cy="64381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defTabSz="457200">
                <a:buClrTx/>
                <a:defRPr/>
              </a:pPr>
              <a:r>
                <a:rPr lang="en-US" sz="2300" b="1" kern="1200">
                  <a:solidFill>
                    <a:schemeClr val="accent4">
                      <a:lumMod val="10000"/>
                    </a:schemeClr>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5" name="Rectangle 14"/>
                <p:cNvSpPr/>
                <p:nvPr/>
              </p:nvSpPr>
              <p:spPr>
                <a:xfrm>
                  <a:off x="390153" y="1037110"/>
                  <a:ext cx="8396037" cy="1109919"/>
                </a:xfrm>
                <a:prstGeom prst="rect">
                  <a:avLst/>
                </a:prstGeom>
              </p:spPr>
              <p:txBody>
                <a:bodyPr wrap="square">
                  <a:spAutoFit/>
                </a:bodyPr>
                <a:lstStyle/>
                <a:p>
                  <a:pPr algn="just">
                    <a:lnSpc>
                      <a:spcPct val="150000"/>
                    </a:lnSpc>
                  </a:pPr>
                  <a:r>
                    <a:rPr lang="vi-VN" sz="2000">
                      <a:latin typeface="+mn-lt"/>
                      <a:ea typeface="Malgun Gothic" panose="020B0503020000020004" pitchFamily="34" charset="-127"/>
                      <a:cs typeface="Times New Roman" panose="02020603050405020304" pitchFamily="18" charset="0"/>
                    </a:rPr>
                    <a:t>Trong Hình 23, vectơ</a:t>
                  </a:r>
                  <a:r>
                    <a:rPr lang="en-US" sz="2000">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a:cs typeface="Times New Roman" panose="02020603050405020304" pitchFamily="18" charset="0"/>
                            </a:rPr>
                          </m:ctrlPr>
                        </m:accPr>
                        <m:e>
                          <m:sSup>
                            <m:sSupPr>
                              <m:ctrlPr>
                                <a:rPr lang="en-US" sz="2000" b="0" i="1" kern="100" smtClean="0">
                                  <a:latin typeface="Cambria Math" panose="02040503050406030204" pitchFamily="18" charset="0"/>
                                  <a:ea typeface="Aptos"/>
                                  <a:cs typeface="Times New Roman" panose="02020603050405020304" pitchFamily="18" charset="0"/>
                                </a:rPr>
                              </m:ctrlPr>
                            </m:sSupPr>
                            <m:e>
                              <m:r>
                                <a:rPr lang="en-US" sz="2000" i="1" kern="100">
                                  <a:latin typeface="Cambria Math" panose="02040503050406030204" pitchFamily="18" charset="0"/>
                                  <a:ea typeface="Aptos"/>
                                  <a:cs typeface="Times New Roman" panose="02020603050405020304" pitchFamily="18" charset="0"/>
                                </a:rPr>
                                <m:t>𝐵</m:t>
                              </m:r>
                            </m:e>
                            <m:sup>
                              <m:r>
                                <a:rPr lang="en-US" sz="2000" b="0" i="1" kern="100" smtClean="0">
                                  <a:latin typeface="Cambria Math" panose="02040503050406030204" pitchFamily="18" charset="0"/>
                                  <a:ea typeface="Aptos"/>
                                  <a:cs typeface="Times New Roman" panose="02020603050405020304" pitchFamily="18" charset="0"/>
                                </a:rPr>
                                <m:t>′</m:t>
                              </m:r>
                            </m:sup>
                          </m:sSup>
                          <m:r>
                            <a:rPr lang="en-US" sz="2000" b="0" i="1" kern="100" smtClean="0">
                              <a:latin typeface="Cambria Math" panose="02040503050406030204" pitchFamily="18" charset="0"/>
                              <a:ea typeface="Aptos"/>
                              <a:cs typeface="Times New Roman" panose="02020603050405020304" pitchFamily="18" charset="0"/>
                            </a:rPr>
                            <m:t>𝐷</m:t>
                          </m:r>
                          <m:r>
                            <a:rPr lang="en-US" sz="2000" b="0" i="1" kern="100" smtClean="0">
                              <a:latin typeface="Cambria Math" panose="02040503050406030204" pitchFamily="18" charset="0"/>
                              <a:ea typeface="Aptos"/>
                              <a:cs typeface="Times New Roman" panose="02020603050405020304" pitchFamily="18" charset="0"/>
                            </a:rPr>
                            <m:t>′</m:t>
                          </m:r>
                        </m:e>
                      </m:acc>
                    </m:oMath>
                  </a14:m>
                  <a:r>
                    <a:rPr lang="vi-VN" sz="2000">
                      <a:latin typeface="+mn-lt"/>
                      <a:ea typeface="Malgun Gothic" panose="020B0503020000020004" pitchFamily="34" charset="-127"/>
                      <a:cs typeface="Times New Roman" panose="02020603050405020304" pitchFamily="18" charset="0"/>
                    </a:rPr>
                    <a:t> có là vectơ chỉ</a:t>
                  </a:r>
                  <a:r>
                    <a:rPr lang="en-US" sz="2000">
                      <a:latin typeface="+mn-lt"/>
                      <a:ea typeface="Malgun Gothic" panose="020B0503020000020004" pitchFamily="34" charset="-127"/>
                      <a:cs typeface="Times New Roman" panose="02020603050405020304" pitchFamily="18" charset="0"/>
                    </a:rPr>
                    <a:t> </a:t>
                  </a:r>
                  <a:r>
                    <a:rPr lang="vi-VN" sz="2000">
                      <a:latin typeface="+mn-lt"/>
                      <a:ea typeface="Malgun Gothic" panose="020B0503020000020004" pitchFamily="34" charset="-127"/>
                      <a:cs typeface="Times New Roman" panose="02020603050405020304" pitchFamily="18" charset="0"/>
                    </a:rPr>
                    <a:t>phương của đường thẳng</a:t>
                  </a:r>
                  <a:r>
                    <a:rPr lang="en-US" sz="2000">
                      <a:latin typeface="+mn-lt"/>
                      <a:ea typeface="Malgun Gothic" panose="020B0503020000020004" pitchFamily="34" charset="-127"/>
                      <a:cs typeface="Times New Roman" panose="02020603050405020304" pitchFamily="18" charset="0"/>
                    </a:rPr>
                    <a:t> </a:t>
                  </a:r>
                  <a14:m>
                    <m:oMath xmlns:m="http://schemas.openxmlformats.org/officeDocument/2006/math">
                      <m:r>
                        <a:rPr lang="vi-VN" sz="2000" i="1" smtClean="0">
                          <a:latin typeface="Cambria Math" panose="02040503050406030204" pitchFamily="18" charset="0"/>
                          <a:ea typeface="Malgun Gothic" panose="020B0503020000020004" pitchFamily="34" charset="-127"/>
                          <a:cs typeface="Times New Roman" panose="02020603050405020304" pitchFamily="18" charset="0"/>
                        </a:rPr>
                        <m:t>𝐵𝐷</m:t>
                      </m:r>
                    </m:oMath>
                  </a14:m>
                  <a:r>
                    <a:rPr lang="vi-VN" sz="2000">
                      <a:latin typeface="+mn-lt"/>
                      <a:ea typeface="Malgun Gothic" panose="020B0503020000020004" pitchFamily="34" charset="-127"/>
                      <a:cs typeface="Times New Roman" panose="02020603050405020304" pitchFamily="18" charset="0"/>
                    </a:rPr>
                    <a:t> hay không? Vì sao?</a:t>
                  </a:r>
                  <a:endParaRPr lang="en-US" sz="2000">
                    <a:latin typeface="+mn-lt"/>
                    <a:ea typeface="Malgun Gothic" panose="020B0503020000020004" pitchFamily="34" charset="-127"/>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90153" y="1037110"/>
                  <a:ext cx="8396037" cy="1109919"/>
                </a:xfrm>
                <a:prstGeom prst="rect">
                  <a:avLst/>
                </a:prstGeom>
                <a:blipFill>
                  <a:blip r:embed="rId3"/>
                  <a:stretch>
                    <a:fillRect l="-799" b="-4396"/>
                  </a:stretch>
                </a:blipFill>
              </p:spPr>
              <p:txBody>
                <a:bodyPr/>
                <a:lstStyle/>
                <a:p>
                  <a:r>
                    <a:rPr lang="en-US">
                      <a:noFill/>
                    </a:rPr>
                    <a:t> </a:t>
                  </a:r>
                </a:p>
              </p:txBody>
            </p:sp>
          </mc:Fallback>
        </mc:AlternateContent>
      </p:grpSp>
      <p:sp>
        <p:nvSpPr>
          <p:cNvPr id="11" name="Rectangle 10"/>
          <p:cNvSpPr/>
          <p:nvPr/>
        </p:nvSpPr>
        <p:spPr>
          <a:xfrm>
            <a:off x="1396322" y="2401142"/>
            <a:ext cx="921853"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20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7" name="Rectangle 6"/>
              <p:cNvSpPr/>
              <p:nvPr/>
            </p:nvSpPr>
            <p:spPr>
              <a:xfrm>
                <a:off x="1396322" y="3080318"/>
                <a:ext cx="7373966" cy="1665841"/>
              </a:xfrm>
              <a:prstGeom prst="rect">
                <a:avLst/>
              </a:prstGeom>
            </p:spPr>
            <p:txBody>
              <a:bodyPr wrap="square">
                <a:spAutoFit/>
              </a:bodyPr>
              <a:lstStyle/>
              <a:p>
                <a:pPr algn="just">
                  <a:lnSpc>
                    <a:spcPct val="150000"/>
                  </a:lnSpc>
                  <a:spcBef>
                    <a:spcPts val="600"/>
                  </a:spcBef>
                  <a:spcAft>
                    <a:spcPts val="1000"/>
                  </a:spcAft>
                </a:pPr>
                <a:r>
                  <a:rPr lang="en-US" sz="2000">
                    <a:latin typeface="+mn-lt"/>
                    <a:ea typeface="Calibri" panose="020F0502020204030204" pitchFamily="34" charset="0"/>
                    <a:cs typeface="Times New Roman" panose="02020603050405020304" pitchFamily="18" charset="0"/>
                  </a:rPr>
                  <a:t>Do vectơ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a:effectLst/>
                    <a:latin typeface="+mn-lt"/>
                    <a:ea typeface="Malgun Gothic" panose="020B0503020000020004" pitchFamily="34" charset="-127"/>
                    <a:cs typeface="Times New Roman" panose="02020603050405020304" pitchFamily="18" charset="0"/>
                  </a:rPr>
                  <a:t> khác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m:t>
                        </m:r>
                      </m:e>
                    </m:acc>
                  </m:oMath>
                </a14:m>
                <a:r>
                  <a:rPr lang="en-US" sz="2000">
                    <a:effectLst/>
                    <a:latin typeface="+mn-lt"/>
                    <a:ea typeface="Malgun Gothic" panose="020B0503020000020004" pitchFamily="34" charset="-127"/>
                    <a:cs typeface="Times New Roman" panose="02020603050405020304" pitchFamily="18" charset="0"/>
                  </a:rPr>
                  <a:t> và có giá là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𝐷</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a:effectLst/>
                    <a:latin typeface="+mn-lt"/>
                    <a:ea typeface="Malgun Gothic" panose="020B0503020000020004" pitchFamily="34" charset="-127"/>
                    <a:cs typeface="Times New Roman" panose="02020603050405020304" pitchFamily="18" charset="0"/>
                  </a:rPr>
                  <a:t> song song với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𝐵𝐷</m:t>
                    </m:r>
                  </m:oMath>
                </a14:m>
                <a:r>
                  <a:rPr lang="en-US" sz="2000">
                    <a:effectLst/>
                    <a:latin typeface="+mn-lt"/>
                    <a:ea typeface="Malgun Gothic" panose="020B0503020000020004" pitchFamily="34" charset="-127"/>
                    <a:cs typeface="Times New Roman" panose="02020603050405020304" pitchFamily="18" charset="0"/>
                  </a:rPr>
                  <a:t> nên vectơ </a:t>
                </a:r>
                <a14:m>
                  <m:oMath xmlns:m="http://schemas.openxmlformats.org/officeDocument/2006/math">
                    <m:acc>
                      <m:accPr>
                        <m:chr m:val="⃗"/>
                        <m:ctrlPr>
                          <a:rPr lang="en-US" sz="2000" i="1">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𝐷</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e>
                    </m:acc>
                  </m:oMath>
                </a14:m>
                <a:r>
                  <a:rPr lang="en-US" sz="2000">
                    <a:effectLst/>
                    <a:latin typeface="+mn-lt"/>
                    <a:ea typeface="Malgun Gothic" panose="020B0503020000020004" pitchFamily="34" charset="-127"/>
                    <a:cs typeface="Times New Roman" panose="02020603050405020304" pitchFamily="18" charset="0"/>
                  </a:rPr>
                  <a:t> là vectơ chỉ phương của đường thẳng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𝐵𝐷</m:t>
                    </m:r>
                  </m:oMath>
                </a14:m>
                <a:r>
                  <a:rPr lang="en-US" sz="2000">
                    <a:effectLst/>
                    <a:latin typeface="+mn-lt"/>
                    <a:ea typeface="Malgun Gothic" panose="020B0503020000020004" pitchFamily="34" charset="-127"/>
                    <a:cs typeface="Times New Roman" panose="02020603050405020304" pitchFamily="18" charset="0"/>
                  </a:rPr>
                  <a:t>.</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96322" y="3080318"/>
                <a:ext cx="7373966" cy="1665841"/>
              </a:xfrm>
              <a:prstGeom prst="rect">
                <a:avLst/>
              </a:prstGeom>
              <a:blipFill>
                <a:blip r:embed="rId4"/>
                <a:stretch>
                  <a:fillRect l="-826" r="-826" b="-2190"/>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rot="5400000">
            <a:off x="-243370" y="3675941"/>
            <a:ext cx="1672168" cy="978694"/>
          </a:xfrm>
          <a:prstGeom prst="rect">
            <a:avLst/>
          </a:prstGeom>
        </p:spPr>
      </p:pic>
      <p:pic>
        <p:nvPicPr>
          <p:cNvPr id="13" name="Picture 12"/>
          <p:cNvPicPr>
            <a:picLocks noChangeAspect="1"/>
          </p:cNvPicPr>
          <p:nvPr/>
        </p:nvPicPr>
        <p:blipFill>
          <a:blip r:embed="rId6"/>
          <a:stretch>
            <a:fillRect/>
          </a:stretch>
        </p:blipFill>
        <p:spPr>
          <a:xfrm>
            <a:off x="7564435" y="99386"/>
            <a:ext cx="1476198" cy="292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Interest Calculator App Pitch Deck by Slidesgo">
  <a:themeElements>
    <a:clrScheme name="Simple Light">
      <a:dk1>
        <a:srgbClr val="3B2743"/>
      </a:dk1>
      <a:lt1>
        <a:srgbClr val="FDC672"/>
      </a:lt1>
      <a:dk2>
        <a:srgbClr val="ED9A20"/>
      </a:dk2>
      <a:lt2>
        <a:srgbClr val="C17511"/>
      </a:lt2>
      <a:accent1>
        <a:srgbClr val="595985"/>
      </a:accent1>
      <a:accent2>
        <a:srgbClr val="A93886"/>
      </a:accent2>
      <a:accent3>
        <a:srgbClr val="47163A"/>
      </a:accent3>
      <a:accent4>
        <a:srgbClr val="D9D9D9"/>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9560</TotalTime>
  <Words>4848</Words>
  <Application>Microsoft Office PowerPoint</Application>
  <PresentationFormat>On-screen Show (16:9)</PresentationFormat>
  <Paragraphs>315</Paragraphs>
  <Slides>70</Slides>
  <Notes>70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70</vt:i4>
      </vt:variant>
    </vt:vector>
  </HeadingPairs>
  <TitlesOfParts>
    <vt:vector size="84" baseType="lpstr">
      <vt:lpstr>Archivo Medium</vt:lpstr>
      <vt:lpstr>Times New Roman</vt:lpstr>
      <vt:lpstr>Calibri</vt:lpstr>
      <vt:lpstr>Bellota Text</vt:lpstr>
      <vt:lpstr>Malgun Gothic</vt:lpstr>
      <vt:lpstr>Cambria Math</vt:lpstr>
      <vt:lpstr>Archivo</vt:lpstr>
      <vt:lpstr>Aptos</vt:lpstr>
      <vt:lpstr>Symbol</vt:lpstr>
      <vt:lpstr>Nunito Light</vt:lpstr>
      <vt:lpstr>Merriweather Sans</vt:lpstr>
      <vt:lpstr>Wingdings</vt:lpstr>
      <vt:lpstr>Arial</vt:lpstr>
      <vt:lpstr>Interest Calculator App Pitch Deck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407</cp:revision>
  <dcterms:modified xsi:type="dcterms:W3CDTF">2025-04-25T14:47:48Z</dcterms:modified>
</cp:coreProperties>
</file>