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790" r:id="rId1"/>
  </p:sldMasterIdLst>
  <p:notesMasterIdLst>
    <p:notesMasterId r:id="rId34"/>
  </p:notesMasterIdLst>
  <p:sldIdLst>
    <p:sldId id="403" r:id="rId2"/>
    <p:sldId id="1215" r:id="rId3"/>
    <p:sldId id="404" r:id="rId4"/>
    <p:sldId id="405" r:id="rId5"/>
    <p:sldId id="426" r:id="rId6"/>
    <p:sldId id="427" r:id="rId7"/>
    <p:sldId id="428" r:id="rId8"/>
    <p:sldId id="286" r:id="rId9"/>
    <p:sldId id="430" r:id="rId10"/>
    <p:sldId id="406" r:id="rId11"/>
    <p:sldId id="431" r:id="rId12"/>
    <p:sldId id="407" r:id="rId13"/>
    <p:sldId id="432" r:id="rId14"/>
    <p:sldId id="433" r:id="rId15"/>
    <p:sldId id="434" r:id="rId16"/>
    <p:sldId id="435" r:id="rId17"/>
    <p:sldId id="436" r:id="rId18"/>
    <p:sldId id="437" r:id="rId19"/>
    <p:sldId id="439" r:id="rId20"/>
    <p:sldId id="440" r:id="rId21"/>
    <p:sldId id="441" r:id="rId22"/>
    <p:sldId id="443" r:id="rId23"/>
    <p:sldId id="446" r:id="rId24"/>
    <p:sldId id="445" r:id="rId25"/>
    <p:sldId id="1202" r:id="rId26"/>
    <p:sldId id="1204" r:id="rId27"/>
    <p:sldId id="1205" r:id="rId28"/>
    <p:sldId id="1209" r:id="rId29"/>
    <p:sldId id="1208" r:id="rId30"/>
    <p:sldId id="1207" r:id="rId31"/>
    <p:sldId id="1213" r:id="rId32"/>
    <p:sldId id="1214" r:id="rId33"/>
  </p:sldIdLst>
  <p:sldSz cx="12192000" cy="6858000"/>
  <p:notesSz cx="6858000" cy="9144000"/>
  <p:embeddedFontLst>
    <p:embeddedFont>
      <p:font typeface="Cambria" panose="02040503050406030204" pitchFamily="18" charset="0"/>
      <p:regular r:id="rId35"/>
      <p:bold r:id="rId36"/>
      <p:italic r:id="rId37"/>
      <p:boldItalic r:id="rId38"/>
    </p:embeddedFont>
    <p:embeddedFont>
      <p:font typeface="#9Slide03 Fairview Regular" panose="020B0604020202020204" charset="0"/>
      <p:regular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#9Slide07 IcielStormtrooper" panose="020B0604020202020204" charset="0"/>
      <p:regular r:id="rId42"/>
    </p:embeddedFont>
    <p:embeddedFont>
      <p:font typeface="#9Slide03 Oswald" panose="020B0604020202020204" charset="0"/>
      <p:regular r:id="rId43"/>
    </p:embeddedFont>
    <p:embeddedFont>
      <p:font typeface="#9Slide03 SFU Futura_12" panose="020B060402020202020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#9Slide07 SFU Rhythm" panose="020B0604020202020204" charset="0"/>
      <p:regular r:id="rId49"/>
    </p:embeddedFont>
    <p:embeddedFont>
      <p:font typeface="#9Slide07 IcielBC Cubano Normal" panose="020B0604020202020204" charset="0"/>
      <p:regular r:id="rId50"/>
    </p:embeddedFont>
    <p:embeddedFont>
      <p:font typeface="#9Slide03 Bebas Neue Bold" panose="020B0604020202020204" charset="0"/>
      <p:bold r:id="rId5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2928"/>
    <a:srgbClr val="CF6B71"/>
    <a:srgbClr val="FF9797"/>
    <a:srgbClr val="038D8D"/>
    <a:srgbClr val="002060"/>
    <a:srgbClr val="C47378"/>
    <a:srgbClr val="FFAF5F"/>
    <a:srgbClr val="2A7FAE"/>
    <a:srgbClr val="F2884B"/>
    <a:srgbClr val="E5B2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08" y="1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0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1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font" Target="fonts/font7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49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5428A-FC91-4E40-BF70-08C8D10A54BE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36ABF-963B-4326-B913-CACBEA7592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674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8F78-62C2-498F-A11C-7D183A13CD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AC3914-00A5-4EFF-AA06-5411DC5BBD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8BCCC3-9192-4B24-8A75-0850EC4CE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584C3C-F24D-453E-B46C-0C87D255E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A6CF37-C1BC-4A3E-A2A4-D1FCF367E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8371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C1C7CE-4441-469D-91B9-586481657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D7B73A-E92F-48A9-82AB-807DAB497E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B18C81-3C88-4B3B-A5C2-6E9D6474B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BBE66-CF56-407E-BF92-3B35C5B1C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5828E4-6EF7-45F2-BD54-D62F6DB87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932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3544504-F183-4502-BE6C-2AB53D4462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D7AE8A-BA1C-413F-B943-CDC98701B9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EB547-76AB-4A11-933A-79CEBAA70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475F52-0015-4CE6-AAF9-5F9284523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5AD74C-A7E7-48ED-976A-CA3A84DF1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82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F8632-8EAE-4067-B8C3-89257A4AB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34075-4086-4891-BDCD-5C587967C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5709C-67D9-49AB-857E-E3DD01B54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67FCC3-89B6-481B-A49B-5194666EC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9BD18-FD82-4137-BC24-D8B601E81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99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B8F16-34FE-4CA1-98ED-06456EA01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39D116-9832-4D4B-AF94-3A397D203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A396DC-FD40-417D-8506-B5B5F7611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29C03-AD54-4A54-A072-E7F0CD522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C17A1-C734-4E9B-BAB6-3EF1DEFC5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63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F0F9AE-F586-49EE-A674-038772FDC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B3B62-03E6-4D91-85AC-39DE48ADE2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9CD4DF-15BF-41D5-99B5-A0D8628ADB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80F624-734A-4900-AC28-590E8270F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1C946-0149-4632-A421-F611E6237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CBE1FB-3A83-4F68-B24C-300A35135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379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450A-26E2-4E94-A8EF-461E90A40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3E8CA-D3CF-47CF-BFB8-CC7FC337D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C1D998-4338-47AC-A7E1-123BA1C4E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FD8956-0E57-4898-8D10-2FE7B21110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ABFA54-35FD-4727-9148-596C54C19D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0C47A7-2427-40B8-8369-66A7C394E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908A1A-49BF-4494-987D-2A1C966A9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A0A155-D2E3-49F1-AC78-684AFB734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556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771B8-171F-4D6A-AF44-C8E95BFCF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8902D2-5BBA-4690-B450-DDBD14780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123973-D00F-4037-94BD-EF5CC0FA3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6CF46F-89BA-4227-8D6A-BA95DD47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64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4FA6FA-F8DA-4BF3-965C-53AF2A18D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1C5766-43DC-447D-9673-5B3CE1302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89E5F-D564-4E22-AFC7-2ADAC8E3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35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BBEC5-9111-4D3C-A68C-63E9D4873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3E507-0211-426F-BDFD-89B5A7E060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F718BD-54ED-42AB-8E7A-6C0063FDE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D360D-6C0F-4EB7-A802-B4BDABA89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E27CA-8438-4027-BDDD-F3C3266B9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722D1-82E7-4046-B490-9BA8A3DA4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53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380DB-5783-4C09-A9EA-90B8FF173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ED1171-E217-4E59-99F8-CC033E005F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A23372-A7C0-408E-9025-8494B2918D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A83AFB-F749-4FD9-A038-F7F3EF904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B73BE-E4BC-4270-BDF7-10A2E6EEBCA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3EFA69-5EF4-482D-B5B1-FC1E247EE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459A0-E9B2-4CDE-AE08-D39B01210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600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3854C8-282F-452C-802D-228CF842F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098DA7-3E82-41E5-B63E-4577D46A08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EDBE0-5ED5-4ED9-8BE0-4F89EF8E3B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B73BE-E4BC-4270-BDF7-10A2E6EEBCA1}" type="datetimeFigureOut">
              <a:rPr lang="en-US" smtClean="0"/>
              <a:t>3/29/2024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ADC939-701C-4A8D-BA7C-AD72017859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5CB7E-00FA-4485-ADA3-04ED8A993F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F92BB-475C-4E40-BDB3-369EE6DAE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08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.mp4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189CA7E-4078-4F70-AED7-01D81A4B317D}"/>
              </a:ext>
            </a:extLst>
          </p:cNvPr>
          <p:cNvSpPr txBox="1"/>
          <p:nvPr/>
        </p:nvSpPr>
        <p:spPr>
          <a:xfrm>
            <a:off x="634180" y="4709531"/>
            <a:ext cx="10923638" cy="131764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kern="1200">
                <a:latin typeface="#9Slide07 IcielBC Cubano Normal" panose="00000500000000000000" pitchFamily="2" charset="0"/>
                <a:ea typeface="+mj-ea"/>
                <a:cs typeface="+mj-cs"/>
              </a:rPr>
              <a:t>ĐUỔI HÌNH BẮT CHỮ</a:t>
            </a:r>
          </a:p>
        </p:txBody>
      </p:sp>
      <p:pic>
        <p:nvPicPr>
          <p:cNvPr id="2" name="Picture 1" descr="A person in a costume&#10;&#10;Description automatically generated with low confidence">
            <a:extLst>
              <a:ext uri="{FF2B5EF4-FFF2-40B4-BE49-F238E27FC236}">
                <a16:creationId xmlns:a16="http://schemas.microsoft.com/office/drawing/2014/main" id="{62F21B72-7744-4FA4-82A9-B479B9A9B5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5" r="6" b="14766"/>
          <a:stretch/>
        </p:blipFill>
        <p:spPr>
          <a:xfrm>
            <a:off x="20" y="10"/>
            <a:ext cx="4059916" cy="4242806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4BD98BB-FC41-4AF6-802E-10C01B9F37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r="2000"/>
          <a:stretch/>
        </p:blipFill>
        <p:spPr>
          <a:xfrm>
            <a:off x="4090482" y="-1"/>
            <a:ext cx="4062918" cy="4242816"/>
          </a:xfrm>
          <a:prstGeom prst="rect">
            <a:avLst/>
          </a:prstGeom>
        </p:spPr>
      </p:pic>
      <p:pic>
        <p:nvPicPr>
          <p:cNvPr id="3" name="Picture 2" descr="Icon&#10;&#10;Description automatically generated with medium confidence">
            <a:extLst>
              <a:ext uri="{FF2B5EF4-FFF2-40B4-BE49-F238E27FC236}">
                <a16:creationId xmlns:a16="http://schemas.microsoft.com/office/drawing/2014/main" id="{7A42448F-416E-40A4-8CEF-B776D2BDF4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"/>
          <a:stretch/>
        </p:blipFill>
        <p:spPr>
          <a:xfrm>
            <a:off x="8132064" y="10"/>
            <a:ext cx="4059936" cy="4242806"/>
          </a:xfrm>
          <a:prstGeom prst="rect">
            <a:avLst/>
          </a:prstGeom>
        </p:spPr>
      </p:pic>
      <p:cxnSp>
        <p:nvCxnSpPr>
          <p:cNvPr id="30" name="Straight Connector 23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25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2919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27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5838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41982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7">
            <a:extLst>
              <a:ext uri="{FF2B5EF4-FFF2-40B4-BE49-F238E27FC236}">
                <a16:creationId xmlns:a16="http://schemas.microsoft.com/office/drawing/2014/main" id="{3D778DCC-E138-425A-8B58-00A65F452849}"/>
              </a:ext>
            </a:extLst>
          </p:cNvPr>
          <p:cNvGrpSpPr/>
          <p:nvPr/>
        </p:nvGrpSpPr>
        <p:grpSpPr>
          <a:xfrm>
            <a:off x="4328174" y="1017548"/>
            <a:ext cx="7019380" cy="1463000"/>
            <a:chOff x="6623225" y="2035928"/>
            <a:chExt cx="7019380" cy="1463000"/>
          </a:xfrm>
        </p:grpSpPr>
        <p:sp>
          <p:nvSpPr>
            <p:cNvPr id="5" name="矩形 20">
              <a:extLst>
                <a:ext uri="{FF2B5EF4-FFF2-40B4-BE49-F238E27FC236}">
                  <a16:creationId xmlns:a16="http://schemas.microsoft.com/office/drawing/2014/main" id="{F3056412-B656-4158-A51C-44C58259A5D0}"/>
                </a:ext>
              </a:extLst>
            </p:cNvPr>
            <p:cNvSpPr/>
            <p:nvPr/>
          </p:nvSpPr>
          <p:spPr>
            <a:xfrm>
              <a:off x="7152166" y="2458602"/>
              <a:ext cx="6490439" cy="1020722"/>
            </a:xfrm>
            <a:prstGeom prst="rect">
              <a:avLst/>
            </a:prstGeom>
            <a:noFill/>
            <a:ln w="25400">
              <a:solidFill>
                <a:srgbClr val="F6BD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Futura_12" panose="00000400000000000000" pitchFamily="2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文本框 21">
              <a:extLst>
                <a:ext uri="{FF2B5EF4-FFF2-40B4-BE49-F238E27FC236}">
                  <a16:creationId xmlns:a16="http://schemas.microsoft.com/office/drawing/2014/main" id="{35F7EF70-5424-47BE-BABE-76F50C88EEC7}"/>
                </a:ext>
              </a:extLst>
            </p:cNvPr>
            <p:cNvSpPr txBox="1"/>
            <p:nvPr/>
          </p:nvSpPr>
          <p:spPr>
            <a:xfrm>
              <a:off x="7896381" y="2548784"/>
              <a:ext cx="5611313" cy="8679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800">
                  <a:effectLst/>
                  <a:latin typeface="#9Slide03 Fairview Regular" panose="02000000000000000000" pitchFamily="2" charset="0"/>
                  <a:ea typeface="Calibri" panose="020F0502020204030204" pitchFamily="34" charset="0"/>
                </a:rPr>
                <a:t>Trình bày được vai trò, đặc điểm, phân bố của công nghiệp khai thác than, dầu khí, quặng kim loại.</a:t>
              </a:r>
              <a:endParaRPr lang="en-US" sz="2800" kern="1200">
                <a:latin typeface="#9Slide03 Fairview Regular" panose="02000000000000000000" pitchFamily="2" charset="0"/>
              </a:endParaRPr>
            </a:p>
          </p:txBody>
        </p:sp>
        <p:pic>
          <p:nvPicPr>
            <p:cNvPr id="7" name="图片 4">
              <a:extLst>
                <a:ext uri="{FF2B5EF4-FFF2-40B4-BE49-F238E27FC236}">
                  <a16:creationId xmlns:a16="http://schemas.microsoft.com/office/drawing/2014/main" id="{AC59A284-A17E-49E6-BE9A-E10C2FB2A7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3225" y="2035928"/>
              <a:ext cx="1019813" cy="1463000"/>
            </a:xfrm>
            <a:prstGeom prst="rect">
              <a:avLst/>
            </a:prstGeom>
          </p:spPr>
        </p:pic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583071AB-65A1-4C39-AF5C-27C373828399}"/>
              </a:ext>
            </a:extLst>
          </p:cNvPr>
          <p:cNvGrpSpPr/>
          <p:nvPr/>
        </p:nvGrpSpPr>
        <p:grpSpPr>
          <a:xfrm>
            <a:off x="4365201" y="2785484"/>
            <a:ext cx="6982353" cy="1580738"/>
            <a:chOff x="6660252" y="2075348"/>
            <a:chExt cx="6465063" cy="1580738"/>
          </a:xfrm>
        </p:grpSpPr>
        <p:sp>
          <p:nvSpPr>
            <p:cNvPr id="9" name="矩形 20">
              <a:extLst>
                <a:ext uri="{FF2B5EF4-FFF2-40B4-BE49-F238E27FC236}">
                  <a16:creationId xmlns:a16="http://schemas.microsoft.com/office/drawing/2014/main" id="{29F5FA4C-8C31-4DFA-9C53-2D993FDEC748}"/>
                </a:ext>
              </a:extLst>
            </p:cNvPr>
            <p:cNvSpPr/>
            <p:nvPr/>
          </p:nvSpPr>
          <p:spPr>
            <a:xfrm>
              <a:off x="7152166" y="2193086"/>
              <a:ext cx="5973149" cy="1463000"/>
            </a:xfrm>
            <a:prstGeom prst="rect">
              <a:avLst/>
            </a:prstGeom>
            <a:noFill/>
            <a:ln w="25400">
              <a:solidFill>
                <a:srgbClr val="F6BD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Futura_12" panose="00000400000000000000" pitchFamily="2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0" name="文本框 21">
              <a:extLst>
                <a:ext uri="{FF2B5EF4-FFF2-40B4-BE49-F238E27FC236}">
                  <a16:creationId xmlns:a16="http://schemas.microsoft.com/office/drawing/2014/main" id="{D8220327-48EF-4451-A2C3-10032498026D}"/>
                </a:ext>
              </a:extLst>
            </p:cNvPr>
            <p:cNvSpPr txBox="1"/>
            <p:nvPr/>
          </p:nvSpPr>
          <p:spPr>
            <a:xfrm>
              <a:off x="7769710" y="2371680"/>
              <a:ext cx="5228933" cy="12557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800">
                  <a:effectLst/>
                  <a:latin typeface="#9Slide03 Fairview Regular" panose="02000000000000000000" pitchFamily="2" charset="0"/>
                  <a:ea typeface="Calibri" panose="020F0502020204030204" pitchFamily="34" charset="0"/>
                </a:rPr>
                <a:t>Trình bày được vai trò, đặc điểm và phân bố của CN điện lực, công nghiệp điện tử - tin học, công nghiệp sản xuất hàng tiêu dùng và công nghiệp thực phẩm.</a:t>
              </a:r>
              <a:endParaRPr lang="en-US" sz="2800" kern="1200">
                <a:latin typeface="#9Slide03 Fairview Regular" panose="02000000000000000000" pitchFamily="2" charset="0"/>
              </a:endParaRPr>
            </a:p>
          </p:txBody>
        </p:sp>
        <p:pic>
          <p:nvPicPr>
            <p:cNvPr id="11" name="图片 4">
              <a:extLst>
                <a:ext uri="{FF2B5EF4-FFF2-40B4-BE49-F238E27FC236}">
                  <a16:creationId xmlns:a16="http://schemas.microsoft.com/office/drawing/2014/main" id="{3F2E3297-AC75-496B-A1EB-9E732CEA5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60252" y="2075348"/>
              <a:ext cx="1019813" cy="1463000"/>
            </a:xfrm>
            <a:prstGeom prst="rect">
              <a:avLst/>
            </a:prstGeom>
          </p:spPr>
        </p:pic>
      </p:grpSp>
      <p:grpSp>
        <p:nvGrpSpPr>
          <p:cNvPr id="12" name="组合 7">
            <a:extLst>
              <a:ext uri="{FF2B5EF4-FFF2-40B4-BE49-F238E27FC236}">
                <a16:creationId xmlns:a16="http://schemas.microsoft.com/office/drawing/2014/main" id="{469DEAFC-E9A7-43B4-853B-9FC8432ACAB9}"/>
              </a:ext>
            </a:extLst>
          </p:cNvPr>
          <p:cNvGrpSpPr/>
          <p:nvPr/>
        </p:nvGrpSpPr>
        <p:grpSpPr>
          <a:xfrm>
            <a:off x="4328174" y="4429822"/>
            <a:ext cx="7019380" cy="1463000"/>
            <a:chOff x="6623225" y="2035928"/>
            <a:chExt cx="6502090" cy="1463000"/>
          </a:xfrm>
        </p:grpSpPr>
        <p:sp>
          <p:nvSpPr>
            <p:cNvPr id="13" name="矩形 20">
              <a:extLst>
                <a:ext uri="{FF2B5EF4-FFF2-40B4-BE49-F238E27FC236}">
                  <a16:creationId xmlns:a16="http://schemas.microsoft.com/office/drawing/2014/main" id="{59764B13-3E8B-48E3-9790-D86B5F23213A}"/>
                </a:ext>
              </a:extLst>
            </p:cNvPr>
            <p:cNvSpPr/>
            <p:nvPr/>
          </p:nvSpPr>
          <p:spPr>
            <a:xfrm>
              <a:off x="7152166" y="2458602"/>
              <a:ext cx="5973149" cy="1020722"/>
            </a:xfrm>
            <a:prstGeom prst="rect">
              <a:avLst/>
            </a:prstGeom>
            <a:noFill/>
            <a:ln w="25400">
              <a:solidFill>
                <a:srgbClr val="F6BD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SFU Futura_12" panose="00000400000000000000" pitchFamily="2" charset="0"/>
                <a:ea typeface="等线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4" name="文本框 21">
              <a:extLst>
                <a:ext uri="{FF2B5EF4-FFF2-40B4-BE49-F238E27FC236}">
                  <a16:creationId xmlns:a16="http://schemas.microsoft.com/office/drawing/2014/main" id="{03A3EC5E-F0D2-49E3-B9EA-19C04C52988D}"/>
                </a:ext>
              </a:extLst>
            </p:cNvPr>
            <p:cNvSpPr txBox="1"/>
            <p:nvPr/>
          </p:nvSpPr>
          <p:spPr>
            <a:xfrm>
              <a:off x="7767449" y="2728897"/>
              <a:ext cx="5228934" cy="480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0" indent="0" algn="just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fr-FR" sz="2800">
                  <a:effectLst/>
                  <a:latin typeface="#9Slide03 Fairview Regular" panose="02000000000000000000" pitchFamily="2" charset="0"/>
                  <a:ea typeface="Calibri" panose="020F0502020204030204" pitchFamily="34" charset="0"/>
                </a:rPr>
                <a:t>Giải thích được sự phân bố của các ngành công nghiệp</a:t>
              </a:r>
              <a:endParaRPr lang="en-US" sz="2800" kern="1200">
                <a:latin typeface="#9Slide03 Fairview Regular" panose="02000000000000000000" pitchFamily="2" charset="0"/>
              </a:endParaRPr>
            </a:p>
          </p:txBody>
        </p:sp>
        <p:pic>
          <p:nvPicPr>
            <p:cNvPr id="15" name="图片 4">
              <a:extLst>
                <a:ext uri="{FF2B5EF4-FFF2-40B4-BE49-F238E27FC236}">
                  <a16:creationId xmlns:a16="http://schemas.microsoft.com/office/drawing/2014/main" id="{2749B645-850A-440F-B67E-0CD77EFE6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23225" y="2035928"/>
              <a:ext cx="1019813" cy="1463000"/>
            </a:xfrm>
            <a:prstGeom prst="rect">
              <a:avLst/>
            </a:prstGeom>
          </p:spPr>
        </p:pic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1B6F0CA-D918-49D7-913B-047927FFA297}"/>
              </a:ext>
            </a:extLst>
          </p:cNvPr>
          <p:cNvCxnSpPr/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A2EC8DB3-5DE5-4C63-B924-71BA9DB303E6}"/>
              </a:ext>
            </a:extLst>
          </p:cNvPr>
          <p:cNvSpPr txBox="1"/>
          <p:nvPr/>
        </p:nvSpPr>
        <p:spPr>
          <a:xfrm>
            <a:off x="3987383" y="4726"/>
            <a:ext cx="4227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MỤC TIÊU BÀI HỌC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3B4B127-B48D-D575-2C75-DFEC0EB83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172" y="1734112"/>
            <a:ext cx="3991930" cy="376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A43139B-0E31-4586-5147-E6DB81A523B4}"/>
              </a:ext>
            </a:extLst>
          </p:cNvPr>
          <p:cNvCxnSpPr/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E731FB6-AE60-BFA5-0142-42B06490D0D5}"/>
              </a:ext>
            </a:extLst>
          </p:cNvPr>
          <p:cNvSpPr txBox="1"/>
          <p:nvPr/>
        </p:nvSpPr>
        <p:spPr>
          <a:xfrm>
            <a:off x="3882452" y="4726"/>
            <a:ext cx="43321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NỘI DUNG BÀI HỌC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D6EBA7-2EC1-8CEA-BACA-E8BA09D3CD74}"/>
              </a:ext>
            </a:extLst>
          </p:cNvPr>
          <p:cNvSpPr txBox="1"/>
          <p:nvPr/>
        </p:nvSpPr>
        <p:spPr>
          <a:xfrm>
            <a:off x="3154182" y="3274492"/>
            <a:ext cx="39630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CÔNG NGHIỆP ĐIỆN TỬ, TIN HỌC</a:t>
            </a:r>
            <a:endParaRPr lang="en-US" sz="2800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44AD1B-1F54-9D86-2BB7-D95E74915DCE}"/>
              </a:ext>
            </a:extLst>
          </p:cNvPr>
          <p:cNvSpPr txBox="1"/>
          <p:nvPr/>
        </p:nvSpPr>
        <p:spPr>
          <a:xfrm>
            <a:off x="2829742" y="2230558"/>
            <a:ext cx="333531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CÔNG NGHIỆP ĐIỆN LỰC </a:t>
            </a:r>
            <a:endParaRPr lang="en-US" sz="2800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3DC406-5D5B-86F5-CE01-00EF272ACA49}"/>
              </a:ext>
            </a:extLst>
          </p:cNvPr>
          <p:cNvSpPr txBox="1"/>
          <p:nvPr/>
        </p:nvSpPr>
        <p:spPr>
          <a:xfrm>
            <a:off x="2256020" y="1355387"/>
            <a:ext cx="62583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CÔNG NGHIỆP KHI THÁC THAN, DẦU KHÍ, QUẶNG KIM LOẠI </a:t>
            </a:r>
            <a:endParaRPr lang="en-US" sz="2800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7B66872-0C76-9CF7-B824-23FE2755186E}"/>
              </a:ext>
            </a:extLst>
          </p:cNvPr>
          <p:cNvSpPr/>
          <p:nvPr/>
        </p:nvSpPr>
        <p:spPr>
          <a:xfrm>
            <a:off x="-29979" y="1139254"/>
            <a:ext cx="2713221" cy="5198190"/>
          </a:xfrm>
          <a:custGeom>
            <a:avLst/>
            <a:gdLst>
              <a:gd name="connsiteX0" fmla="*/ 57465 w 2713221"/>
              <a:gd name="connsiteY0" fmla="*/ 0 h 5198190"/>
              <a:gd name="connsiteX1" fmla="*/ 2713221 w 2713221"/>
              <a:gd name="connsiteY1" fmla="*/ 2599095 h 5198190"/>
              <a:gd name="connsiteX2" fmla="*/ 57465 w 2713221"/>
              <a:gd name="connsiteY2" fmla="*/ 5198190 h 5198190"/>
              <a:gd name="connsiteX3" fmla="*/ 0 w 2713221"/>
              <a:gd name="connsiteY3" fmla="*/ 5195350 h 5198190"/>
              <a:gd name="connsiteX4" fmla="*/ 0 w 2713221"/>
              <a:gd name="connsiteY4" fmla="*/ 2840 h 5198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13221" h="5198190">
                <a:moveTo>
                  <a:pt x="57465" y="0"/>
                </a:moveTo>
                <a:cubicBezTo>
                  <a:pt x="1524199" y="0"/>
                  <a:pt x="2713221" y="1163654"/>
                  <a:pt x="2713221" y="2599095"/>
                </a:cubicBezTo>
                <a:cubicBezTo>
                  <a:pt x="2713221" y="4034536"/>
                  <a:pt x="1524199" y="5198190"/>
                  <a:pt x="57465" y="5198190"/>
                </a:cubicBezTo>
                <a:lnTo>
                  <a:pt x="0" y="5195350"/>
                </a:lnTo>
                <a:lnTo>
                  <a:pt x="0" y="2840"/>
                </a:lnTo>
                <a:close/>
              </a:path>
            </a:pathLst>
          </a:custGeom>
          <a:noFill/>
          <a:ln w="76200"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CF6B7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D6244DB-6BA3-1C6F-F924-5381F1B10672}"/>
              </a:ext>
            </a:extLst>
          </p:cNvPr>
          <p:cNvSpPr/>
          <p:nvPr/>
        </p:nvSpPr>
        <p:spPr>
          <a:xfrm>
            <a:off x="0" y="1597968"/>
            <a:ext cx="2256020" cy="4280762"/>
          </a:xfrm>
          <a:custGeom>
            <a:avLst/>
            <a:gdLst>
              <a:gd name="connsiteX0" fmla="*/ 0 w 2256020"/>
              <a:gd name="connsiteY0" fmla="*/ 0 h 4280762"/>
              <a:gd name="connsiteX1" fmla="*/ 2256020 w 2256020"/>
              <a:gd name="connsiteY1" fmla="*/ 2140381 h 4280762"/>
              <a:gd name="connsiteX2" fmla="*/ 0 w 2256020"/>
              <a:gd name="connsiteY2" fmla="*/ 4280762 h 4280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56020" h="4280762">
                <a:moveTo>
                  <a:pt x="0" y="0"/>
                </a:moveTo>
                <a:cubicBezTo>
                  <a:pt x="1245965" y="0"/>
                  <a:pt x="2256020" y="958281"/>
                  <a:pt x="2256020" y="2140381"/>
                </a:cubicBezTo>
                <a:cubicBezTo>
                  <a:pt x="2256020" y="3322481"/>
                  <a:pt x="1245965" y="4280762"/>
                  <a:pt x="0" y="4280762"/>
                </a:cubicBezTo>
                <a:close/>
              </a:path>
            </a:pathLst>
          </a:custGeom>
          <a:solidFill>
            <a:srgbClr val="CF6B71"/>
          </a:solidFill>
          <a:ln>
            <a:noFill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rgbClr val="CF6B7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43FFF8B-DE4B-1BE4-99EB-744C27A9E18F}"/>
              </a:ext>
            </a:extLst>
          </p:cNvPr>
          <p:cNvSpPr txBox="1"/>
          <p:nvPr/>
        </p:nvSpPr>
        <p:spPr>
          <a:xfrm>
            <a:off x="2840638" y="4358336"/>
            <a:ext cx="48947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CÔNG NGHIỆP SẢN XUẤT HÀNG TIÊU DÙNG</a:t>
            </a:r>
            <a:endParaRPr lang="en-US" sz="2800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8FE59-B16B-3228-64D2-0B8046C64E52}"/>
              </a:ext>
            </a:extLst>
          </p:cNvPr>
          <p:cNvSpPr txBox="1"/>
          <p:nvPr/>
        </p:nvSpPr>
        <p:spPr>
          <a:xfrm>
            <a:off x="2256020" y="5502613"/>
            <a:ext cx="3132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CÔNG NGHIỆP THỰC PHẨM </a:t>
            </a:r>
            <a:endParaRPr lang="en-US" sz="2800">
              <a:solidFill>
                <a:srgbClr val="00206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D72165D-4C33-33F8-4D29-6D3B083F6903}"/>
              </a:ext>
            </a:extLst>
          </p:cNvPr>
          <p:cNvSpPr/>
          <p:nvPr/>
        </p:nvSpPr>
        <p:spPr>
          <a:xfrm>
            <a:off x="1229189" y="1257876"/>
            <a:ext cx="694547" cy="680183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#9Slide03 Bebas Neue Bold" panose="020B0606020202050201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E030075-4E15-A925-D57D-E904A92FCAD6}"/>
              </a:ext>
            </a:extLst>
          </p:cNvPr>
          <p:cNvSpPr/>
          <p:nvPr/>
        </p:nvSpPr>
        <p:spPr>
          <a:xfrm>
            <a:off x="2024019" y="2170497"/>
            <a:ext cx="694547" cy="680183"/>
          </a:xfrm>
          <a:prstGeom prst="ellipse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#9Slide03 Bebas Neue Bold" panose="020B0606020202050201" pitchFamily="34" charset="0"/>
              </a:rPr>
              <a:t>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2C53E70-DAA7-7C89-8A90-DC0A976EDB21}"/>
              </a:ext>
            </a:extLst>
          </p:cNvPr>
          <p:cNvSpPr/>
          <p:nvPr/>
        </p:nvSpPr>
        <p:spPr>
          <a:xfrm>
            <a:off x="2365947" y="3190983"/>
            <a:ext cx="694547" cy="680183"/>
          </a:xfrm>
          <a:prstGeom prst="ellipse">
            <a:avLst/>
          </a:prstGeom>
          <a:solidFill>
            <a:srgbClr val="FFAF5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#9Slide03 Bebas Neue Bold" panose="020B0606020202050201" pitchFamily="34" charset="0"/>
              </a:rPr>
              <a:t>3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E8C29CD-25E1-F382-7BA7-3F377708DB8A}"/>
              </a:ext>
            </a:extLst>
          </p:cNvPr>
          <p:cNvSpPr/>
          <p:nvPr/>
        </p:nvSpPr>
        <p:spPr>
          <a:xfrm>
            <a:off x="2194259" y="4190543"/>
            <a:ext cx="694547" cy="680183"/>
          </a:xfrm>
          <a:prstGeom prst="ellipse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#9Slide03 Bebas Neue Bold" panose="020B0606020202050201" pitchFamily="34" charset="0"/>
              </a:rPr>
              <a:t>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1468CCE-4D4F-4F10-7FE0-0601908A336F}"/>
              </a:ext>
            </a:extLst>
          </p:cNvPr>
          <p:cNvSpPr/>
          <p:nvPr/>
        </p:nvSpPr>
        <p:spPr>
          <a:xfrm>
            <a:off x="1607462" y="5276796"/>
            <a:ext cx="694547" cy="680183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latin typeface="#9Slide03 Bebas Neue Bold" panose="020B0606020202050201" pitchFamily="34" charset="0"/>
              </a:rPr>
              <a:t>5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A0F80EB-B639-4874-B72F-28FB23B4B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3702" y="0"/>
            <a:ext cx="2585804" cy="25858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309547F-AAC3-2D03-BE2B-AB3695C4F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7277" y="2313766"/>
            <a:ext cx="2209800" cy="22098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DB4D2AC-8BB9-18C0-FF32-F5DC33431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5815" y="4436624"/>
            <a:ext cx="2438400" cy="2438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79C9E9C-770D-C279-A3CD-3D3DBA6350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1646" y="4781550"/>
            <a:ext cx="2209800" cy="20764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0DCA915-7178-DABA-D582-B4ECBBFD19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20776" y="2332007"/>
            <a:ext cx="1645489" cy="219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40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404B616-127B-46E8-929A-9ACB5AB0040D}"/>
              </a:ext>
            </a:extLst>
          </p:cNvPr>
          <p:cNvCxnSpPr/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0BC0238-DC1A-D550-DE23-54541475A040}"/>
              </a:ext>
            </a:extLst>
          </p:cNvPr>
          <p:cNvSpPr txBox="1"/>
          <p:nvPr/>
        </p:nvSpPr>
        <p:spPr>
          <a:xfrm>
            <a:off x="998861" y="-24899"/>
            <a:ext cx="1061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1. CÔNG NGHIỆP KHAI THÁC THAN, DẦU KHÍ, QUẶNG KIM LOẠI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F693784-B878-6BEE-A726-A02926DA719C}"/>
              </a:ext>
            </a:extLst>
          </p:cNvPr>
          <p:cNvGrpSpPr/>
          <p:nvPr/>
        </p:nvGrpSpPr>
        <p:grpSpPr>
          <a:xfrm>
            <a:off x="1315144" y="925928"/>
            <a:ext cx="9561712" cy="2503072"/>
            <a:chOff x="1315144" y="925928"/>
            <a:chExt cx="9561712" cy="2503072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CCB517E-2CAE-C19C-CE9D-447F3DA214EA}"/>
                </a:ext>
              </a:extLst>
            </p:cNvPr>
            <p:cNvSpPr/>
            <p:nvPr/>
          </p:nvSpPr>
          <p:spPr>
            <a:xfrm>
              <a:off x="1315144" y="1139254"/>
              <a:ext cx="9561712" cy="228974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C2703F50-74B3-6E91-07C5-D37ECE8A44BD}"/>
                </a:ext>
              </a:extLst>
            </p:cNvPr>
            <p:cNvSpPr/>
            <p:nvPr/>
          </p:nvSpPr>
          <p:spPr>
            <a:xfrm>
              <a:off x="4184937" y="925928"/>
              <a:ext cx="3671209" cy="52431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#9Slide03 Bebas Neue Bold" panose="020B0606020202050201" pitchFamily="34" charset="0"/>
                </a:rPr>
                <a:t>CHUYỂN GIAO NHIỆM VỤ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7A714CC-B076-621D-B822-FE5F4769BDDC}"/>
                </a:ext>
              </a:extLst>
            </p:cNvPr>
            <p:cNvSpPr txBox="1"/>
            <p:nvPr/>
          </p:nvSpPr>
          <p:spPr>
            <a:xfrm>
              <a:off x="1558337" y="1495877"/>
              <a:ext cx="9033704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HS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hoạt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động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#9Slide03 Oswald" panose="00000500000000000000" pitchFamily="2" charset="0"/>
                </a:rPr>
                <a:t>nhóm</a:t>
              </a:r>
              <a:r>
                <a:rPr lang="en-US" sz="2800" dirty="0" smtClean="0">
                  <a:solidFill>
                    <a:srgbClr val="002060"/>
                  </a:solidFill>
                  <a:latin typeface="#9Slide03 Oswald" panose="00000500000000000000" pitchFamily="2" charset="0"/>
                </a:rPr>
                <a:t> (</a:t>
              </a:r>
              <a:r>
                <a:rPr lang="en-US" sz="2800" dirty="0" err="1" smtClean="0">
                  <a:solidFill>
                    <a:srgbClr val="002060"/>
                  </a:solidFill>
                  <a:latin typeface="#9Slide03 Oswald" panose="00000500000000000000" pitchFamily="2" charset="0"/>
                </a:rPr>
                <a:t>nhóm</a:t>
              </a:r>
              <a:r>
                <a:rPr lang="en-US" sz="2800" dirty="0" smtClean="0">
                  <a:solidFill>
                    <a:srgbClr val="002060"/>
                  </a:solidFill>
                  <a:latin typeface="#9Slide03 Oswald" panose="00000500000000000000" pitchFamily="2" charset="0"/>
                </a:rPr>
                <a:t> 1, </a:t>
              </a:r>
              <a:r>
                <a:rPr lang="en-US" sz="2800" dirty="0" smtClean="0">
                  <a:solidFill>
                    <a:srgbClr val="002060"/>
                  </a:solidFill>
                  <a:latin typeface="#9Slide03 Oswald" panose="00000500000000000000" pitchFamily="2" charset="0"/>
                </a:rPr>
                <a:t>4)</a:t>
              </a:r>
              <a:endParaRPr lang="en-US" sz="2800" dirty="0">
                <a:solidFill>
                  <a:srgbClr val="002060"/>
                </a:solidFill>
                <a:latin typeface="#9Slide03 Oswald" panose="00000500000000000000" pitchFamily="2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Đọc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SGK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sự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hiểu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biết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bản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thân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&gt;&gt;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Hoàn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thành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phiếu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tập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sau</a:t>
              </a:r>
              <a:endParaRPr lang="en-US" sz="2800" dirty="0">
                <a:solidFill>
                  <a:srgbClr val="002060"/>
                </a:solidFill>
                <a:latin typeface="#9Slide03 Oswald" panose="00000500000000000000" pitchFamily="2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Thời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gian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: 4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phút</a:t>
              </a:r>
              <a:endParaRPr lang="en-US" sz="2800" dirty="0">
                <a:solidFill>
                  <a:srgbClr val="002060"/>
                </a:solidFill>
                <a:latin typeface="#9Slide03 Oswald" panose="00000500000000000000" pitchFamily="2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Trình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bày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nhóm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ngẫu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nhiên</a:t>
              </a:r>
              <a:endParaRPr lang="en-US" sz="2800" dirty="0">
                <a:solidFill>
                  <a:srgbClr val="002060"/>
                </a:solidFill>
                <a:latin typeface="#9Slide03 Oswald" panose="00000500000000000000" pitchFamily="2" charset="0"/>
              </a:endParaRPr>
            </a:p>
          </p:txBody>
        </p:sp>
      </p:grp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C3718165-01C0-350C-0EC9-04019A8ABD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6065992"/>
              </p:ext>
            </p:extLst>
          </p:nvPr>
        </p:nvGraphicFramePr>
        <p:xfrm>
          <a:off x="1315144" y="4199714"/>
          <a:ext cx="9561712" cy="2523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89921">
                  <a:extLst>
                    <a:ext uri="{9D8B030D-6E8A-4147-A177-3AD203B41FA5}">
                      <a16:colId xmlns:a16="http://schemas.microsoft.com/office/drawing/2014/main" val="3833541766"/>
                    </a:ext>
                  </a:extLst>
                </a:gridCol>
                <a:gridCol w="2389921">
                  <a:extLst>
                    <a:ext uri="{9D8B030D-6E8A-4147-A177-3AD203B41FA5}">
                      <a16:colId xmlns:a16="http://schemas.microsoft.com/office/drawing/2014/main" val="1530289402"/>
                    </a:ext>
                  </a:extLst>
                </a:gridCol>
                <a:gridCol w="2390935">
                  <a:extLst>
                    <a:ext uri="{9D8B030D-6E8A-4147-A177-3AD203B41FA5}">
                      <a16:colId xmlns:a16="http://schemas.microsoft.com/office/drawing/2014/main" val="2836191389"/>
                    </a:ext>
                  </a:extLst>
                </a:gridCol>
                <a:gridCol w="2390935">
                  <a:extLst>
                    <a:ext uri="{9D8B030D-6E8A-4147-A177-3AD203B41FA5}">
                      <a16:colId xmlns:a16="http://schemas.microsoft.com/office/drawing/2014/main" val="2475095245"/>
                    </a:ext>
                  </a:extLst>
                </a:gridCol>
              </a:tblGrid>
              <a:tr h="5662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Nội dung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CN khai thác than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CN khai thác dầu khí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CN khai thác quặng kim loại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225539"/>
                  </a:ext>
                </a:extLst>
              </a:tr>
              <a:tr h="2736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1. Vai trò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063056"/>
                  </a:ext>
                </a:extLst>
              </a:tr>
              <a:tr h="2736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2. Đặc điểm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332042"/>
                  </a:ext>
                </a:extLst>
              </a:tr>
              <a:tr h="2736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3. Phân bố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874750"/>
                  </a:ext>
                </a:extLst>
              </a:tr>
              <a:tr h="27368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4. Liên hệ Việt Nam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400" dirty="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400" dirty="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497711"/>
                  </a:ext>
                </a:extLst>
              </a:tr>
            </a:tbl>
          </a:graphicData>
        </a:graphic>
      </p:graphicFrame>
      <p:sp>
        <p:nvSpPr>
          <p:cNvPr id="14" name="Rectangle 1">
            <a:extLst>
              <a:ext uri="{FF2B5EF4-FFF2-40B4-BE49-F238E27FC236}">
                <a16:creationId xmlns:a16="http://schemas.microsoft.com/office/drawing/2014/main" id="{9E21EEE8-D66B-065F-7AD2-9E70FD4F07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4937" y="3694617"/>
            <a:ext cx="30130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PHIẾU HỌC TẬP</a:t>
            </a:r>
            <a:endParaRPr kumimoji="0" lang="en-US" altLang="en-US" sz="2800" b="0" i="0" u="none" strike="noStrike" cap="none" normalizeH="0" baseline="0">
              <a:ln>
                <a:noFill/>
              </a:ln>
              <a:solidFill>
                <a:srgbClr val="002060"/>
              </a:solidFill>
              <a:effectLst/>
              <a:latin typeface="#9Slide03 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85066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2586690-09B0-D4EE-C43B-206C0243DEEA}"/>
              </a:ext>
            </a:extLst>
          </p:cNvPr>
          <p:cNvCxnSpPr/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EC72696-D754-03F0-1903-A602B3EF0F52}"/>
              </a:ext>
            </a:extLst>
          </p:cNvPr>
          <p:cNvSpPr txBox="1"/>
          <p:nvPr/>
        </p:nvSpPr>
        <p:spPr>
          <a:xfrm>
            <a:off x="998861" y="-24899"/>
            <a:ext cx="1061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1. CÔNG NGHIỆP KHAI THÁC THAN, DẦU KHÍ, QUẶNG KIM LOẠI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0FC45F1-ECA6-D3FA-39F6-1076666B4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80478"/>
              </p:ext>
            </p:extLst>
          </p:nvPr>
        </p:nvGraphicFramePr>
        <p:xfrm>
          <a:off x="524656" y="1019332"/>
          <a:ext cx="11227633" cy="54192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98823">
                  <a:extLst>
                    <a:ext uri="{9D8B030D-6E8A-4147-A177-3AD203B41FA5}">
                      <a16:colId xmlns:a16="http://schemas.microsoft.com/office/drawing/2014/main" val="3833541766"/>
                    </a:ext>
                  </a:extLst>
                </a:gridCol>
                <a:gridCol w="8828810">
                  <a:extLst>
                    <a:ext uri="{9D8B030D-6E8A-4147-A177-3AD203B41FA5}">
                      <a16:colId xmlns:a16="http://schemas.microsoft.com/office/drawing/2014/main" val="1530289402"/>
                    </a:ext>
                  </a:extLst>
                </a:gridCol>
              </a:tblGrid>
              <a:tr h="5955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Nội dung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CN khai thác than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225539"/>
                  </a:ext>
                </a:extLst>
              </a:tr>
              <a:tr h="17125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1. Vai trò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063056"/>
                  </a:ext>
                </a:extLst>
              </a:tr>
              <a:tr h="7949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2. Đặc điểm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332042"/>
                  </a:ext>
                </a:extLst>
              </a:tr>
              <a:tr h="1158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3. Phân bố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874750"/>
                  </a:ext>
                </a:extLst>
              </a:tr>
              <a:tr h="11581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4. Liên hệ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Việt Nam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49771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09B55095-8F50-B156-664F-87DA9ADC9DED}"/>
              </a:ext>
            </a:extLst>
          </p:cNvPr>
          <p:cNvSpPr txBox="1"/>
          <p:nvPr/>
        </p:nvSpPr>
        <p:spPr>
          <a:xfrm>
            <a:off x="3374803" y="1669362"/>
            <a:ext cx="6160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</a:t>
            </a: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Là nguồn năng lượng truyền thống và cơ bản.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7D0759-9109-62CD-38BE-3E1B0D16989C}"/>
              </a:ext>
            </a:extLst>
          </p:cNvPr>
          <p:cNvSpPr txBox="1"/>
          <p:nvPr/>
        </p:nvSpPr>
        <p:spPr>
          <a:xfrm>
            <a:off x="3374803" y="2151686"/>
            <a:ext cx="7927783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Được sử dụng làm nhiên liệu cho CN nhiệt điên, luyện kim.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BB0494-873A-2B6D-3825-15B04CCA5006}"/>
              </a:ext>
            </a:extLst>
          </p:cNvPr>
          <p:cNvSpPr txBox="1"/>
          <p:nvPr/>
        </p:nvSpPr>
        <p:spPr>
          <a:xfrm>
            <a:off x="3350303" y="2732877"/>
            <a:ext cx="6160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</a:t>
            </a: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Làm nguyên liệu cho CN hoá chất.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EC0CDF-86EF-46B1-E2FC-937170281083}"/>
              </a:ext>
            </a:extLst>
          </p:cNvPr>
          <p:cNvSpPr txBox="1"/>
          <p:nvPr/>
        </p:nvSpPr>
        <p:spPr>
          <a:xfrm>
            <a:off x="3455234" y="3483462"/>
            <a:ext cx="2630772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Xuất hiện sớm.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CA87E0-E868-795E-A544-E1FE2C18ED14}"/>
              </a:ext>
            </a:extLst>
          </p:cNvPr>
          <p:cNvSpPr txBox="1"/>
          <p:nvPr/>
        </p:nvSpPr>
        <p:spPr>
          <a:xfrm>
            <a:off x="6305378" y="3534782"/>
            <a:ext cx="40753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</a:t>
            </a: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Gây ô nhiễm môi trường.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ED5BDC-B19D-B9D9-D51A-00083DC5AAB6}"/>
              </a:ext>
            </a:extLst>
          </p:cNvPr>
          <p:cNvSpPr txBox="1"/>
          <p:nvPr/>
        </p:nvSpPr>
        <p:spPr>
          <a:xfrm>
            <a:off x="3350303" y="4448110"/>
            <a:ext cx="8032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Trung Quốc, Ấn Độ, Hoa Kỳ, In – đô – nê – xi – a, LB Nga…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E4D087-C3C5-DFEC-8AE3-06DC220887B4}"/>
              </a:ext>
            </a:extLst>
          </p:cNvPr>
          <p:cNvSpPr txBox="1"/>
          <p:nvPr/>
        </p:nvSpPr>
        <p:spPr>
          <a:xfrm>
            <a:off x="3350303" y="5376594"/>
            <a:ext cx="616095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Sản lượng </a:t>
            </a:r>
            <a:r>
              <a:rPr lang="vi-VN" sz="2800" dirty="0" smtClean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</a:t>
            </a:r>
            <a:r>
              <a:rPr lang="en-US" sz="2800" dirty="0" smtClean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h</a:t>
            </a:r>
            <a:r>
              <a:rPr lang="vi-VN" sz="2800" dirty="0" smtClean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ai </a:t>
            </a:r>
            <a:r>
              <a:rPr lang="vi-VN" sz="2800" dirty="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thác ngày càng tăng.</a:t>
            </a:r>
            <a:endParaRPr lang="en-US" sz="2800" dirty="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EE0A72C-1D45-97A0-635B-2E83AEB50BBF}"/>
              </a:ext>
            </a:extLst>
          </p:cNvPr>
          <p:cNvSpPr txBox="1"/>
          <p:nvPr/>
        </p:nvSpPr>
        <p:spPr>
          <a:xfrm>
            <a:off x="3350303" y="5905120"/>
            <a:ext cx="750805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Phân bố nhiều ở TDMNBB, đặc biệt tỉnh Quảng Ninh.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1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  <p:bldP spid="19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2586690-09B0-D4EE-C43B-206C0243DEEA}"/>
              </a:ext>
            </a:extLst>
          </p:cNvPr>
          <p:cNvCxnSpPr/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EC72696-D754-03F0-1903-A602B3EF0F52}"/>
              </a:ext>
            </a:extLst>
          </p:cNvPr>
          <p:cNvSpPr txBox="1"/>
          <p:nvPr/>
        </p:nvSpPr>
        <p:spPr>
          <a:xfrm>
            <a:off x="998861" y="-24899"/>
            <a:ext cx="1061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1. CÔNG NGHIỆP KHAI THÁC THAN, DẦU KHÍ, QUẶNG KIM LOẠI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0FC45F1-ECA6-D3FA-39F6-1076666B4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072025"/>
              </p:ext>
            </p:extLst>
          </p:nvPr>
        </p:nvGraphicFramePr>
        <p:xfrm>
          <a:off x="464695" y="980834"/>
          <a:ext cx="11375035" cy="57235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0316">
                  <a:extLst>
                    <a:ext uri="{9D8B030D-6E8A-4147-A177-3AD203B41FA5}">
                      <a16:colId xmlns:a16="http://schemas.microsoft.com/office/drawing/2014/main" val="3833541766"/>
                    </a:ext>
                  </a:extLst>
                </a:gridCol>
                <a:gridCol w="8944719">
                  <a:extLst>
                    <a:ext uri="{9D8B030D-6E8A-4147-A177-3AD203B41FA5}">
                      <a16:colId xmlns:a16="http://schemas.microsoft.com/office/drawing/2014/main" val="1530289402"/>
                    </a:ext>
                  </a:extLst>
                </a:gridCol>
              </a:tblGrid>
              <a:tr h="506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Nội dung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CN khai thác dầu khí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225539"/>
                  </a:ext>
                </a:extLst>
              </a:tr>
              <a:tr h="1456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1. Vai trò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063056"/>
                  </a:ext>
                </a:extLst>
              </a:tr>
              <a:tr h="167357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2. Đặc điểm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332042"/>
                  </a:ext>
                </a:extLst>
              </a:tr>
              <a:tr h="10043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3. Phân bố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874750"/>
                  </a:ext>
                </a:extLst>
              </a:tr>
              <a:tr h="984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4. Liên hệ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Việt Nam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497711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744F3F5-46B2-91B7-40B6-87FB2DF47AE7}"/>
              </a:ext>
            </a:extLst>
          </p:cNvPr>
          <p:cNvSpPr txBox="1"/>
          <p:nvPr/>
        </p:nvSpPr>
        <p:spPr>
          <a:xfrm>
            <a:off x="2970553" y="1497816"/>
            <a:ext cx="682700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Là nguồn năng lượng truyền thống và cơ bản.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662870-EB13-B710-CDB1-A29F2C14E7C6}"/>
              </a:ext>
            </a:extLst>
          </p:cNvPr>
          <p:cNvSpPr txBox="1"/>
          <p:nvPr/>
        </p:nvSpPr>
        <p:spPr>
          <a:xfrm>
            <a:off x="2974638" y="1909773"/>
            <a:ext cx="682700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Nguyên liệu để sản xuất hoá phẩm, dược phẩm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3DD1A3-CEF5-03E7-97FF-9F8842BB7EEA}"/>
              </a:ext>
            </a:extLst>
          </p:cNvPr>
          <p:cNvSpPr txBox="1"/>
          <p:nvPr/>
        </p:nvSpPr>
        <p:spPr>
          <a:xfrm>
            <a:off x="2970552" y="2427411"/>
            <a:ext cx="8823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Xuất khẩu dầu khí là nguồn thu ngoại tệ chủ yếu của nhiều nước.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01C797B-63C2-928A-EEED-B58F7E841981}"/>
              </a:ext>
            </a:extLst>
          </p:cNvPr>
          <p:cNvSpPr txBox="1"/>
          <p:nvPr/>
        </p:nvSpPr>
        <p:spPr>
          <a:xfrm>
            <a:off x="2981793" y="2953855"/>
            <a:ext cx="682700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Các mỏ dầu phân bố sâu trong lòng đất.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6DF5BA-5DA2-A38F-558D-BC24EE2ABEB6}"/>
              </a:ext>
            </a:extLst>
          </p:cNvPr>
          <p:cNvSpPr txBox="1"/>
          <p:nvPr/>
        </p:nvSpPr>
        <p:spPr>
          <a:xfrm>
            <a:off x="2981793" y="3465302"/>
            <a:ext cx="6265012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Việc khai thác phụ thuộc vào tiến bộ KH – KT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53E4E0E-F138-95B8-DDB5-87B9641856A1}"/>
              </a:ext>
            </a:extLst>
          </p:cNvPr>
          <p:cNvSpPr txBox="1"/>
          <p:nvPr/>
        </p:nvSpPr>
        <p:spPr>
          <a:xfrm>
            <a:off x="2970552" y="4035742"/>
            <a:ext cx="6827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Ảnh hưởng lớn đến MT và gây biến đổi khí hậu.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5509D8-8C2E-E5E6-0D25-C5CD7DD2FC50}"/>
              </a:ext>
            </a:extLst>
          </p:cNvPr>
          <p:cNvSpPr txBox="1"/>
          <p:nvPr/>
        </p:nvSpPr>
        <p:spPr>
          <a:xfrm>
            <a:off x="3020517" y="4597255"/>
            <a:ext cx="8823063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Các quốc gia khai thác dầu: Ả - rập Xê – Út, I – ran, Hoa Kỳ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BAA51BB-1CA9-1EA6-E9B6-430060E90D7B}"/>
              </a:ext>
            </a:extLst>
          </p:cNvPr>
          <p:cNvSpPr txBox="1"/>
          <p:nvPr/>
        </p:nvSpPr>
        <p:spPr>
          <a:xfrm>
            <a:off x="3035506" y="5098236"/>
            <a:ext cx="86624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Các quốc gia khai thác khí: Hoa Kỳ, LB Nga, Ca – ta, I – ran…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34D0177-E4B4-975A-779C-B4E433E09A72}"/>
              </a:ext>
            </a:extLst>
          </p:cNvPr>
          <p:cNvSpPr txBox="1"/>
          <p:nvPr/>
        </p:nvSpPr>
        <p:spPr>
          <a:xfrm>
            <a:off x="2970552" y="5652221"/>
            <a:ext cx="682700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Khai thác từ 1986 và sản lượng ngày càng tăng.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FF30CA1-1314-F1C4-23AF-F2C51CEFC218}"/>
              </a:ext>
            </a:extLst>
          </p:cNvPr>
          <p:cNvSpPr txBox="1"/>
          <p:nvPr/>
        </p:nvSpPr>
        <p:spPr>
          <a:xfrm>
            <a:off x="2970552" y="6168442"/>
            <a:ext cx="68270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CN khai thác dầu khí phát triển ở Vũng Tàu.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1029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  <p:bldP spid="20" grpId="0"/>
      <p:bldP spid="22" grpId="0"/>
      <p:bldP spid="24" grpId="0"/>
      <p:bldP spid="26" grpId="0"/>
      <p:bldP spid="28" grpId="0"/>
      <p:bldP spid="30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E2586690-09B0-D4EE-C43B-206C0243DEEA}"/>
              </a:ext>
            </a:extLst>
          </p:cNvPr>
          <p:cNvCxnSpPr/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EC72696-D754-03F0-1903-A602B3EF0F52}"/>
              </a:ext>
            </a:extLst>
          </p:cNvPr>
          <p:cNvSpPr txBox="1"/>
          <p:nvPr/>
        </p:nvSpPr>
        <p:spPr>
          <a:xfrm>
            <a:off x="998861" y="-24899"/>
            <a:ext cx="1061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1. CÔNG NGHIỆP KHAI THÁC THAN, DẦU KHÍ, QUẶNG KIM LOẠI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0FC45F1-ECA6-D3FA-39F6-1076666B48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8673812"/>
              </p:ext>
            </p:extLst>
          </p:nvPr>
        </p:nvGraphicFramePr>
        <p:xfrm>
          <a:off x="464695" y="980834"/>
          <a:ext cx="11375035" cy="56485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30316">
                  <a:extLst>
                    <a:ext uri="{9D8B030D-6E8A-4147-A177-3AD203B41FA5}">
                      <a16:colId xmlns:a16="http://schemas.microsoft.com/office/drawing/2014/main" val="3833541766"/>
                    </a:ext>
                  </a:extLst>
                </a:gridCol>
                <a:gridCol w="8944719">
                  <a:extLst>
                    <a:ext uri="{9D8B030D-6E8A-4147-A177-3AD203B41FA5}">
                      <a16:colId xmlns:a16="http://schemas.microsoft.com/office/drawing/2014/main" val="1530289402"/>
                    </a:ext>
                  </a:extLst>
                </a:gridCol>
              </a:tblGrid>
              <a:tr h="5064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Nội dung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CN khai thác quặng kim loại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1225539"/>
                  </a:ext>
                </a:extLst>
              </a:tr>
              <a:tr h="145615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1. Vai trò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6063056"/>
                  </a:ext>
                </a:extLst>
              </a:tr>
              <a:tr h="11938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2. Đặc điểm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332042"/>
                  </a:ext>
                </a:extLst>
              </a:tr>
              <a:tr h="14090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3. Phân bố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7874750"/>
                  </a:ext>
                </a:extLst>
              </a:tr>
              <a:tr h="9847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4. Liên hệ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Việt Nam</a:t>
                      </a:r>
                      <a:endParaRPr lang="en-US" sz="280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800"/>
                        </a:spcAft>
                      </a:pPr>
                      <a:r>
                        <a:rPr lang="en-US" sz="2800" dirty="0">
                          <a:solidFill>
                            <a:srgbClr val="002060"/>
                          </a:solidFill>
                          <a:effectLst/>
                          <a:latin typeface="#9Slide03 Oswald" panose="00000500000000000000" pitchFamily="2" charset="0"/>
                        </a:rPr>
                        <a:t> </a:t>
                      </a:r>
                      <a:endParaRPr lang="en-US" sz="2800" dirty="0">
                        <a:solidFill>
                          <a:srgbClr val="002060"/>
                        </a:solidFill>
                        <a:effectLst/>
                        <a:latin typeface="#9Slide03 Oswald" panose="00000500000000000000" pitchFamily="2" charset="0"/>
                        <a:ea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849771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0D95E860-F6F3-926E-8690-39CA9E495D5B}"/>
              </a:ext>
            </a:extLst>
          </p:cNvPr>
          <p:cNvSpPr txBox="1"/>
          <p:nvPr/>
        </p:nvSpPr>
        <p:spPr>
          <a:xfrm>
            <a:off x="3015522" y="1523853"/>
            <a:ext cx="616095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Phát triển gắn liền với CNH.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83878B-003A-C27E-B9C0-B06DFF67CB36}"/>
              </a:ext>
            </a:extLst>
          </p:cNvPr>
          <p:cNvSpPr txBox="1"/>
          <p:nvPr/>
        </p:nvSpPr>
        <p:spPr>
          <a:xfrm>
            <a:off x="3015521" y="1912629"/>
            <a:ext cx="8931640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Sử dụng để SX máy móc, thiết bị, làm vật liệu trong </a:t>
            </a: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XD</a:t>
            </a: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, GTVT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D33D8E-2C78-D3FF-A106-03F19E4BAED1}"/>
              </a:ext>
            </a:extLst>
          </p:cNvPr>
          <p:cNvSpPr txBox="1"/>
          <p:nvPr/>
        </p:nvSpPr>
        <p:spPr>
          <a:xfrm>
            <a:off x="3015520" y="2406550"/>
            <a:ext cx="70129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Được sử dụng nhiều ở các thiết bị trong đời sống...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E667A06-E4BB-144D-8CFB-B385BAAF5374}"/>
              </a:ext>
            </a:extLst>
          </p:cNvPr>
          <p:cNvSpPr txBox="1"/>
          <p:nvPr/>
        </p:nvSpPr>
        <p:spPr>
          <a:xfrm>
            <a:off x="3015522" y="3046816"/>
            <a:ext cx="616095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Gồm: KL đen, KL màu, KL quý, KL hiếm…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57FB96E-444A-FB7B-A46C-E4A15A1C1421}"/>
              </a:ext>
            </a:extLst>
          </p:cNvPr>
          <p:cNvSpPr txBox="1"/>
          <p:nvPr/>
        </p:nvSpPr>
        <p:spPr>
          <a:xfrm>
            <a:off x="3015522" y="3548135"/>
            <a:ext cx="72527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Có nguy cơ ngày càng cạn kiệt và gây ô nhiễm MT.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36FC84-6037-C3C2-6A05-A17B955A93CD}"/>
              </a:ext>
            </a:extLst>
          </p:cNvPr>
          <p:cNvSpPr txBox="1"/>
          <p:nvPr/>
        </p:nvSpPr>
        <p:spPr>
          <a:xfrm>
            <a:off x="2985540" y="4161384"/>
            <a:ext cx="9064053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Sắt (LB Nga, Trung Quốc, U - crai – na, Ấn Độ, Bra – xin, Hoa Kỳ…)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E9BED4C-F481-28DD-5583-E442E859BC1A}"/>
              </a:ext>
            </a:extLst>
          </p:cNvPr>
          <p:cNvSpPr txBox="1"/>
          <p:nvPr/>
        </p:nvSpPr>
        <p:spPr>
          <a:xfrm>
            <a:off x="2979920" y="5059762"/>
            <a:ext cx="61609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Đồng: Chi lê, Hoa Kì, Ca – na – đa, LB Nga…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85EE6C-20CB-4D22-D364-CA727CD21E46}"/>
              </a:ext>
            </a:extLst>
          </p:cNvPr>
          <p:cNvSpPr txBox="1"/>
          <p:nvPr/>
        </p:nvSpPr>
        <p:spPr>
          <a:xfrm>
            <a:off x="2985540" y="4616940"/>
            <a:ext cx="7601263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- Bô xít (Ô – xtrây – li – a, Gia – mai – ca, Bra - xin).</a:t>
            </a:r>
            <a:endParaRPr lang="en-US" sz="28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3861BA5-156B-470D-84D0-36F2591516D3}"/>
              </a:ext>
            </a:extLst>
          </p:cNvPr>
          <p:cNvSpPr txBox="1"/>
          <p:nvPr/>
        </p:nvSpPr>
        <p:spPr>
          <a:xfrm>
            <a:off x="3015520" y="5548750"/>
            <a:ext cx="845195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- Phân bố rộng khắp: Vàng (Quảng Nam), Bô xít (Tây Nguyên), Sắt (Cao Bằng)…</a:t>
            </a:r>
            <a:endParaRPr lang="en-US" sz="28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798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1" grpId="0"/>
      <p:bldP spid="23" grpId="0"/>
      <p:bldP spid="25" grpId="0"/>
      <p:bldP spid="27" grpId="0"/>
      <p:bldP spid="29" grpId="0"/>
      <p:bldP spid="31" grpId="0"/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0288D2-BE16-4BFC-2817-5BD57F4F6C42}"/>
              </a:ext>
            </a:extLst>
          </p:cNvPr>
          <p:cNvSpPr/>
          <p:nvPr/>
        </p:nvSpPr>
        <p:spPr>
          <a:xfrm>
            <a:off x="7964774" y="-228600"/>
            <a:ext cx="4242216" cy="7315200"/>
          </a:xfrm>
          <a:prstGeom prst="rect">
            <a:avLst/>
          </a:prstGeom>
          <a:solidFill>
            <a:srgbClr val="FF979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5BC766-2D7E-6046-C867-8C2CD6770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462" y="475176"/>
            <a:ext cx="10215076" cy="551614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EC20C3-B179-6DBE-714F-D4ECCDA965F3}"/>
              </a:ext>
            </a:extLst>
          </p:cNvPr>
          <p:cNvSpPr txBox="1"/>
          <p:nvPr/>
        </p:nvSpPr>
        <p:spPr>
          <a:xfrm>
            <a:off x="3135444" y="6103132"/>
            <a:ext cx="616095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Khai thác than ở Quảng Ninh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38E09-6DC0-BB8B-2C7A-66669657A4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92" r="18692"/>
          <a:stretch/>
        </p:blipFill>
        <p:spPr>
          <a:xfrm>
            <a:off x="74950" y="60574"/>
            <a:ext cx="3876675" cy="3876675"/>
          </a:xfrm>
          <a:prstGeom prst="ellipse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135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80288D2-BE16-4BFC-2817-5BD57F4F6C42}"/>
              </a:ext>
            </a:extLst>
          </p:cNvPr>
          <p:cNvSpPr/>
          <p:nvPr/>
        </p:nvSpPr>
        <p:spPr>
          <a:xfrm>
            <a:off x="7964774" y="-228600"/>
            <a:ext cx="4242216" cy="7315200"/>
          </a:xfrm>
          <a:prstGeom prst="rect">
            <a:avLst/>
          </a:prstGeom>
          <a:solidFill>
            <a:srgbClr val="FF979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EC20C3-B179-6DBE-714F-D4ECCDA965F3}"/>
              </a:ext>
            </a:extLst>
          </p:cNvPr>
          <p:cNvSpPr txBox="1"/>
          <p:nvPr/>
        </p:nvSpPr>
        <p:spPr>
          <a:xfrm>
            <a:off x="3165424" y="6163092"/>
            <a:ext cx="616095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Khai thác dầu khí ở Bà Rịa – Vũng Tàu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EBE5BD-0D67-4528-4642-9A3F71836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106" y="329783"/>
            <a:ext cx="9668656" cy="57883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A26580-2DB7-7700-AAE8-D8196CE656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165" r="16688"/>
          <a:stretch/>
        </p:blipFill>
        <p:spPr>
          <a:xfrm>
            <a:off x="189878" y="119922"/>
            <a:ext cx="2793165" cy="2749944"/>
          </a:xfrm>
          <a:prstGeom prst="ellipse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09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2CE1510-6C88-A9C8-3DDB-544F93CF2EEB}"/>
              </a:ext>
            </a:extLst>
          </p:cNvPr>
          <p:cNvSpPr/>
          <p:nvPr/>
        </p:nvSpPr>
        <p:spPr>
          <a:xfrm>
            <a:off x="7964774" y="-228600"/>
            <a:ext cx="4242216" cy="7315200"/>
          </a:xfrm>
          <a:prstGeom prst="rect">
            <a:avLst/>
          </a:prstGeom>
          <a:solidFill>
            <a:srgbClr val="FF979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3BE5A6-D6FA-39A8-C41C-4E1352083855}"/>
              </a:ext>
            </a:extLst>
          </p:cNvPr>
          <p:cNvSpPr txBox="1"/>
          <p:nvPr/>
        </p:nvSpPr>
        <p:spPr>
          <a:xfrm>
            <a:off x="3165424" y="6163092"/>
            <a:ext cx="6160956" cy="5593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  <a:cs typeface="Times New Roman" panose="02020603050405020304" pitchFamily="18" charset="0"/>
              </a:rPr>
              <a:t>Khai thác Bô xít ở Tây Nguyên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6057D2-1405-8738-14D3-DDE00EA91C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369035"/>
            <a:ext cx="10276267" cy="574634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DA0393-6DC3-BC20-7B32-D074F9D786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8" r="30430"/>
          <a:stretch/>
        </p:blipFill>
        <p:spPr>
          <a:xfrm>
            <a:off x="8705850" y="3562350"/>
            <a:ext cx="3352800" cy="3352800"/>
          </a:xfrm>
          <a:prstGeom prst="ellipse">
            <a:avLst/>
          </a:prstGeom>
          <a:ln w="762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59519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635E84-B41C-5642-7090-0203A59C08C1}"/>
              </a:ext>
            </a:extLst>
          </p:cNvPr>
          <p:cNvSpPr txBox="1"/>
          <p:nvPr/>
        </p:nvSpPr>
        <p:spPr>
          <a:xfrm>
            <a:off x="-126381" y="-21106"/>
            <a:ext cx="124447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dirty="0" smtClean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CÔNG </a:t>
            </a:r>
            <a:r>
              <a:rPr lang="en-US" sz="3800" dirty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NGHIỆP ĐIỆN </a:t>
            </a:r>
            <a:r>
              <a:rPr lang="en-US" sz="3800" dirty="0" smtClean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LỰC, </a:t>
            </a:r>
            <a:r>
              <a:rPr lang="en-US" sz="3800" dirty="0" err="1" smtClean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điện</a:t>
            </a:r>
            <a:r>
              <a:rPr lang="en-US" sz="3800" dirty="0" smtClean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3800" dirty="0" err="1" smtClean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tử</a:t>
            </a:r>
            <a:r>
              <a:rPr lang="en-US" sz="3800" dirty="0" smtClean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 tin </a:t>
            </a:r>
            <a:r>
              <a:rPr lang="en-US" sz="3800" dirty="0" err="1" smtClean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học</a:t>
            </a:r>
            <a:r>
              <a:rPr lang="en-US" sz="3800" dirty="0" smtClean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, </a:t>
            </a:r>
            <a:r>
              <a:rPr lang="en-US" sz="3800" dirty="0" err="1" smtClean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sản</a:t>
            </a:r>
            <a:r>
              <a:rPr lang="en-US" sz="3800" dirty="0" smtClean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3800" dirty="0" err="1" smtClean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xuất</a:t>
            </a:r>
            <a:r>
              <a:rPr lang="en-US" sz="3800" dirty="0" smtClean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3800" dirty="0" err="1" smtClean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hàng</a:t>
            </a:r>
            <a:r>
              <a:rPr lang="en-US" sz="3800" dirty="0" smtClean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3800" dirty="0" err="1" smtClean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tiêu</a:t>
            </a:r>
            <a:r>
              <a:rPr lang="en-US" sz="3800" dirty="0" smtClean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 dung, </a:t>
            </a:r>
            <a:r>
              <a:rPr lang="en-US" sz="3800" dirty="0" err="1" smtClean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thực</a:t>
            </a:r>
            <a:r>
              <a:rPr lang="en-US" sz="3800" dirty="0" smtClean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 </a:t>
            </a:r>
            <a:r>
              <a:rPr lang="en-US" sz="3800" dirty="0" err="1" smtClean="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phẩm</a:t>
            </a:r>
            <a:endParaRPr lang="en-US" sz="3800" dirty="0">
              <a:solidFill>
                <a:srgbClr val="CF6B7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Bebas Neue Bold" panose="020B0606020202050201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BA1566-7DA9-6464-964F-3B54765075B8}"/>
              </a:ext>
            </a:extLst>
          </p:cNvPr>
          <p:cNvCxnSpPr/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A4BD1891-783A-0BBD-F06D-91CFBC99E4DD}"/>
              </a:ext>
            </a:extLst>
          </p:cNvPr>
          <p:cNvGrpSpPr/>
          <p:nvPr/>
        </p:nvGrpSpPr>
        <p:grpSpPr>
          <a:xfrm>
            <a:off x="471299" y="874895"/>
            <a:ext cx="11405520" cy="2737573"/>
            <a:chOff x="393240" y="1048689"/>
            <a:chExt cx="11405520" cy="273757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3B74F03-6A17-F385-0864-38AA07042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3240" y="1324854"/>
              <a:ext cx="3581400" cy="2111914"/>
            </a:xfrm>
            <a:prstGeom prst="hexagon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8613A6A-2E95-CBDA-89B4-F6122300EE0F}"/>
                </a:ext>
              </a:extLst>
            </p:cNvPr>
            <p:cNvSpPr/>
            <p:nvPr/>
          </p:nvSpPr>
          <p:spPr>
            <a:xfrm>
              <a:off x="4362450" y="1317082"/>
              <a:ext cx="7436310" cy="2469180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CFB7DD92-7465-3A59-20E7-F9158F75CCA4}"/>
                </a:ext>
              </a:extLst>
            </p:cNvPr>
            <p:cNvSpPr/>
            <p:nvPr/>
          </p:nvSpPr>
          <p:spPr>
            <a:xfrm>
              <a:off x="6214862" y="1048689"/>
              <a:ext cx="3671209" cy="52431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latin typeface="#9Slide03 Bebas Neue Bold" panose="020B0606020202050201" pitchFamily="34" charset="0"/>
                </a:rPr>
                <a:t>CHUYỂN GIAO NHIỆM VỤ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49F9A8-5940-3B93-602C-62583D6511AB}"/>
                </a:ext>
              </a:extLst>
            </p:cNvPr>
            <p:cNvSpPr txBox="1"/>
            <p:nvPr/>
          </p:nvSpPr>
          <p:spPr>
            <a:xfrm>
              <a:off x="4370197" y="1539493"/>
              <a:ext cx="7143749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HS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hoạt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động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nhóm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(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nhóm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smtClean="0">
                  <a:solidFill>
                    <a:srgbClr val="002060"/>
                  </a:solidFill>
                  <a:latin typeface="#9Slide03 Oswald" panose="00000500000000000000" pitchFamily="2" charset="0"/>
                </a:rPr>
                <a:t>2, 3, 5, 6)</a:t>
              </a:r>
              <a:endParaRPr lang="en-US" sz="2800" dirty="0">
                <a:solidFill>
                  <a:srgbClr val="002060"/>
                </a:solidFill>
                <a:latin typeface="#9Slide03 Oswald" panose="00000500000000000000" pitchFamily="2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Đọc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SGK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và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sự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hiểu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biết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bản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thân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&gt;&gt;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Hoàn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thành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phiếu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học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tập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sau</a:t>
              </a:r>
              <a:endParaRPr lang="en-US" sz="2800" dirty="0">
                <a:solidFill>
                  <a:srgbClr val="002060"/>
                </a:solidFill>
                <a:latin typeface="#9Slide03 Oswald" panose="00000500000000000000" pitchFamily="2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Thời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gian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: 4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phút</a:t>
              </a:r>
              <a:endParaRPr lang="en-US" sz="2800" dirty="0">
                <a:solidFill>
                  <a:srgbClr val="002060"/>
                </a:solidFill>
                <a:latin typeface="#9Slide03 Oswald" panose="00000500000000000000" pitchFamily="2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Trình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bày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nhóm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ngẫu</a:t>
              </a:r>
              <a:r>
                <a:rPr lang="en-US" sz="2800" dirty="0">
                  <a:solidFill>
                    <a:srgbClr val="002060"/>
                  </a:solidFill>
                  <a:latin typeface="#9Slide03 Oswald" panose="00000500000000000000" pitchFamily="2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#9Slide03 Oswald" panose="00000500000000000000" pitchFamily="2" charset="0"/>
                </a:rPr>
                <a:t>nhiên</a:t>
              </a:r>
              <a:endParaRPr lang="en-US" sz="2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Oswald" panose="00000500000000000000" pitchFamily="2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FFE2CFE-BC66-A568-19F9-7F7FABB5E781}"/>
              </a:ext>
            </a:extLst>
          </p:cNvPr>
          <p:cNvGrpSpPr/>
          <p:nvPr/>
        </p:nvGrpSpPr>
        <p:grpSpPr>
          <a:xfrm>
            <a:off x="259890" y="3786262"/>
            <a:ext cx="11538870" cy="2833464"/>
            <a:chOff x="259890" y="3786262"/>
            <a:chExt cx="11538870" cy="2833464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E711DC7-C9EC-0BF6-A81C-C5B47D19CAAB}"/>
                </a:ext>
              </a:extLst>
            </p:cNvPr>
            <p:cNvSpPr/>
            <p:nvPr/>
          </p:nvSpPr>
          <p:spPr>
            <a:xfrm>
              <a:off x="4362450" y="4776862"/>
              <a:ext cx="7436310" cy="8428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C696462-E1B9-AA6B-C552-04D07C5C7731}"/>
                </a:ext>
              </a:extLst>
            </p:cNvPr>
            <p:cNvSpPr/>
            <p:nvPr/>
          </p:nvSpPr>
          <p:spPr>
            <a:xfrm>
              <a:off x="4362450" y="5767462"/>
              <a:ext cx="7436310" cy="8428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AE489DC-E58E-8D58-9269-2C9D256FB720}"/>
                </a:ext>
              </a:extLst>
            </p:cNvPr>
            <p:cNvSpPr/>
            <p:nvPr/>
          </p:nvSpPr>
          <p:spPr>
            <a:xfrm>
              <a:off x="4362450" y="3786262"/>
              <a:ext cx="7436310" cy="8428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C480ACB-FCE8-F057-1907-DE67E8056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9890" y="3786262"/>
              <a:ext cx="3581400" cy="2676376"/>
            </a:xfrm>
            <a:prstGeom prst="ellipse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274260F-3F27-F10C-876B-36A00E6A5B86}"/>
                </a:ext>
              </a:extLst>
            </p:cNvPr>
            <p:cNvSpPr/>
            <p:nvPr/>
          </p:nvSpPr>
          <p:spPr>
            <a:xfrm>
              <a:off x="4362450" y="3786262"/>
              <a:ext cx="1733550" cy="8428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  <a:latin typeface="#9Slide03 Bebas Neue Bold" panose="020B0606020202050201" pitchFamily="34" charset="0"/>
                </a:rPr>
                <a:t>VAI TRÒ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07355C5-8D98-9973-FCEF-28E95B6B3CED}"/>
                </a:ext>
              </a:extLst>
            </p:cNvPr>
            <p:cNvSpPr/>
            <p:nvPr/>
          </p:nvSpPr>
          <p:spPr>
            <a:xfrm>
              <a:off x="4362450" y="4781550"/>
              <a:ext cx="1733550" cy="8428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  <a:latin typeface="#9Slide03 Bebas Neue Bold" panose="020B0606020202050201" pitchFamily="34" charset="0"/>
                </a:rPr>
                <a:t>ĐẶC ĐIỂM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BB372F5-D725-20B9-E1AB-3AEC83738785}"/>
                </a:ext>
              </a:extLst>
            </p:cNvPr>
            <p:cNvSpPr/>
            <p:nvPr/>
          </p:nvSpPr>
          <p:spPr>
            <a:xfrm>
              <a:off x="4362450" y="5776838"/>
              <a:ext cx="1733550" cy="842888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  <a:latin typeface="#9Slide03 Bebas Neue Bold" panose="020B0606020202050201" pitchFamily="34" charset="0"/>
                </a:rPr>
                <a:t>PHÂN BỐ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E3E51C7-158C-05F8-AD3A-4CB1066E8EE8}"/>
                </a:ext>
              </a:extLst>
            </p:cNvPr>
            <p:cNvCxnSpPr>
              <a:cxnSpLocks/>
              <a:stCxn id="10" idx="6"/>
              <a:endCxn id="11" idx="1"/>
            </p:cNvCxnSpPr>
            <p:nvPr/>
          </p:nvCxnSpPr>
          <p:spPr>
            <a:xfrm flipV="1">
              <a:off x="3841290" y="4207706"/>
              <a:ext cx="521160" cy="9167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457F370-CECA-1F10-CC14-F0E927796313}"/>
                </a:ext>
              </a:extLst>
            </p:cNvPr>
            <p:cNvCxnSpPr>
              <a:cxnSpLocks/>
              <a:stCxn id="10" idx="6"/>
              <a:endCxn id="12" idx="1"/>
            </p:cNvCxnSpPr>
            <p:nvPr/>
          </p:nvCxnSpPr>
          <p:spPr>
            <a:xfrm>
              <a:off x="3841290" y="5124450"/>
              <a:ext cx="521160" cy="78544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6B5F4FDB-3814-849C-A30B-4A8905944611}"/>
                </a:ext>
              </a:extLst>
            </p:cNvPr>
            <p:cNvCxnSpPr>
              <a:cxnSpLocks/>
              <a:stCxn id="10" idx="6"/>
              <a:endCxn id="13" idx="1"/>
            </p:cNvCxnSpPr>
            <p:nvPr/>
          </p:nvCxnSpPr>
          <p:spPr>
            <a:xfrm>
              <a:off x="3841290" y="5124450"/>
              <a:ext cx="521160" cy="107383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7724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C452AA94-8F8E-4000-8008-8A17E72E5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960"/>
            <a:ext cx="2458309" cy="3076104"/>
          </a:xfrm>
          <a:prstGeom prst="rect">
            <a:avLst/>
          </a:prstGeom>
        </p:spPr>
      </p:pic>
      <p:sp>
        <p:nvSpPr>
          <p:cNvPr id="6" name="!!Rectangle 11">
            <a:extLst>
              <a:ext uri="{FF2B5EF4-FFF2-40B4-BE49-F238E27FC236}">
                <a16:creationId xmlns:a16="http://schemas.microsoft.com/office/drawing/2014/main" id="{B5814694-8140-4DC4-9201-DC2F78F36FB9}"/>
              </a:ext>
            </a:extLst>
          </p:cNvPr>
          <p:cNvSpPr/>
          <p:nvPr/>
        </p:nvSpPr>
        <p:spPr>
          <a:xfrm>
            <a:off x="3286357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7" name="!!Rectangle 11">
            <a:extLst>
              <a:ext uri="{FF2B5EF4-FFF2-40B4-BE49-F238E27FC236}">
                <a16:creationId xmlns:a16="http://schemas.microsoft.com/office/drawing/2014/main" id="{06826132-80BD-4264-89D9-3A7CDD091755}"/>
              </a:ext>
            </a:extLst>
          </p:cNvPr>
          <p:cNvSpPr/>
          <p:nvPr/>
        </p:nvSpPr>
        <p:spPr>
          <a:xfrm>
            <a:off x="4411039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8" name="!!Rectangle 11">
            <a:extLst>
              <a:ext uri="{FF2B5EF4-FFF2-40B4-BE49-F238E27FC236}">
                <a16:creationId xmlns:a16="http://schemas.microsoft.com/office/drawing/2014/main" id="{D26505AC-7DB9-49D6-84BE-B0AD45561768}"/>
              </a:ext>
            </a:extLst>
          </p:cNvPr>
          <p:cNvSpPr/>
          <p:nvPr/>
        </p:nvSpPr>
        <p:spPr>
          <a:xfrm>
            <a:off x="5485617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9" name="!!Rectangle 11">
            <a:extLst>
              <a:ext uri="{FF2B5EF4-FFF2-40B4-BE49-F238E27FC236}">
                <a16:creationId xmlns:a16="http://schemas.microsoft.com/office/drawing/2014/main" id="{FC985F39-A8FD-49F4-9CD6-5B7646609941}"/>
              </a:ext>
            </a:extLst>
          </p:cNvPr>
          <p:cNvSpPr/>
          <p:nvPr/>
        </p:nvSpPr>
        <p:spPr>
          <a:xfrm>
            <a:off x="6540674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0" name="!!Rectangle 11">
            <a:extLst>
              <a:ext uri="{FF2B5EF4-FFF2-40B4-BE49-F238E27FC236}">
                <a16:creationId xmlns:a16="http://schemas.microsoft.com/office/drawing/2014/main" id="{1F76AF91-58DD-4B31-AC5E-8BB009EC3417}"/>
              </a:ext>
            </a:extLst>
          </p:cNvPr>
          <p:cNvSpPr/>
          <p:nvPr/>
        </p:nvSpPr>
        <p:spPr>
          <a:xfrm>
            <a:off x="7663515" y="5835231"/>
            <a:ext cx="989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1" name="!!Rectangle 11">
            <a:extLst>
              <a:ext uri="{FF2B5EF4-FFF2-40B4-BE49-F238E27FC236}">
                <a16:creationId xmlns:a16="http://schemas.microsoft.com/office/drawing/2014/main" id="{8A6F496C-1544-4CC5-B50F-45A489BE974E}"/>
              </a:ext>
            </a:extLst>
          </p:cNvPr>
          <p:cNvSpPr/>
          <p:nvPr/>
        </p:nvSpPr>
        <p:spPr>
          <a:xfrm>
            <a:off x="8758330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AEF3FC0-3EE1-4CDB-BDA6-72CD98CDB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84" y="459161"/>
            <a:ext cx="2687704" cy="2969839"/>
          </a:xfrm>
          <a:prstGeom prst="can">
            <a:avLst/>
          </a:prstGeom>
        </p:spPr>
      </p:pic>
      <p:pic>
        <p:nvPicPr>
          <p:cNvPr id="21" name="Picture 20" descr="A red object with holes in it&#10;&#10;Description automatically generated with low confidence">
            <a:extLst>
              <a:ext uri="{FF2B5EF4-FFF2-40B4-BE49-F238E27FC236}">
                <a16:creationId xmlns:a16="http://schemas.microsoft.com/office/drawing/2014/main" id="{1EEA2EA7-4FF6-46C3-8BD1-833A733AB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90" y="665496"/>
            <a:ext cx="3651623" cy="2284448"/>
          </a:xfrm>
          <a:prstGeom prst="rect">
            <a:avLst/>
          </a:prstGeom>
        </p:spPr>
      </p:pic>
      <p:sp>
        <p:nvSpPr>
          <p:cNvPr id="22" name="Plus Sign 26">
            <a:extLst>
              <a:ext uri="{FF2B5EF4-FFF2-40B4-BE49-F238E27FC236}">
                <a16:creationId xmlns:a16="http://schemas.microsoft.com/office/drawing/2014/main" id="{D4B19E10-F6C4-4A63-BF68-1F7393DE5288}"/>
              </a:ext>
            </a:extLst>
          </p:cNvPr>
          <p:cNvSpPr/>
          <p:nvPr/>
        </p:nvSpPr>
        <p:spPr>
          <a:xfrm>
            <a:off x="4959311" y="1302712"/>
            <a:ext cx="1452428" cy="1388710"/>
          </a:xfrm>
          <a:prstGeom prst="mathPlus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Equals 27">
            <a:extLst>
              <a:ext uri="{FF2B5EF4-FFF2-40B4-BE49-F238E27FC236}">
                <a16:creationId xmlns:a16="http://schemas.microsoft.com/office/drawing/2014/main" id="{33304718-BC55-43B9-BB25-66B7E188283F}"/>
              </a:ext>
            </a:extLst>
          </p:cNvPr>
          <p:cNvSpPr/>
          <p:nvPr/>
        </p:nvSpPr>
        <p:spPr>
          <a:xfrm>
            <a:off x="9664099" y="1424772"/>
            <a:ext cx="1495760" cy="1038616"/>
          </a:xfrm>
          <a:prstGeom prst="mathEqual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6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1CE52AB-8E30-C6FC-B4AF-2A7DBB70A387}"/>
              </a:ext>
            </a:extLst>
          </p:cNvPr>
          <p:cNvSpPr/>
          <p:nvPr/>
        </p:nvSpPr>
        <p:spPr>
          <a:xfrm>
            <a:off x="4257676" y="3355144"/>
            <a:ext cx="7750634" cy="144545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B7C717-0152-99FE-F3D1-6D7720A74E24}"/>
              </a:ext>
            </a:extLst>
          </p:cNvPr>
          <p:cNvSpPr/>
          <p:nvPr/>
        </p:nvSpPr>
        <p:spPr>
          <a:xfrm>
            <a:off x="4286250" y="5126794"/>
            <a:ext cx="7722060" cy="140735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A182BF-799D-92BA-9A19-C59B8A3C72F7}"/>
              </a:ext>
            </a:extLst>
          </p:cNvPr>
          <p:cNvSpPr/>
          <p:nvPr/>
        </p:nvSpPr>
        <p:spPr>
          <a:xfrm>
            <a:off x="4257675" y="1238250"/>
            <a:ext cx="7750635" cy="18097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31F6C-9300-2D46-A4C1-FAE8F1B4E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191" y="2458622"/>
            <a:ext cx="3581400" cy="3295650"/>
          </a:xfrm>
          <a:prstGeom prst="ellipse">
            <a:avLst/>
          </a:prstGeom>
          <a:ln>
            <a:solidFill>
              <a:schemeClr val="tx1"/>
            </a:solidFill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0CD17DA-AE94-C60C-8999-BFD11EAD098E}"/>
              </a:ext>
            </a:extLst>
          </p:cNvPr>
          <p:cNvSpPr/>
          <p:nvPr/>
        </p:nvSpPr>
        <p:spPr>
          <a:xfrm>
            <a:off x="4257675" y="1238250"/>
            <a:ext cx="1943100" cy="180975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#9Slide03 Bebas Neue Bold" panose="020B0606020202050201" pitchFamily="34" charset="0"/>
              </a:rPr>
              <a:t>VAI TRÒ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41ADD9-D703-3268-DFD7-23CD65EB715A}"/>
              </a:ext>
            </a:extLst>
          </p:cNvPr>
          <p:cNvSpPr/>
          <p:nvPr/>
        </p:nvSpPr>
        <p:spPr>
          <a:xfrm>
            <a:off x="4257675" y="3359832"/>
            <a:ext cx="1943100" cy="143343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#9Slide03 Bebas Neue Bold" panose="020B0606020202050201" pitchFamily="34" charset="0"/>
              </a:rPr>
              <a:t>ĐẶC ĐIỂM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9EC91B-3A6E-9B12-5266-56B0408D12DF}"/>
              </a:ext>
            </a:extLst>
          </p:cNvPr>
          <p:cNvSpPr/>
          <p:nvPr/>
        </p:nvSpPr>
        <p:spPr>
          <a:xfrm>
            <a:off x="4286249" y="5136170"/>
            <a:ext cx="1914525" cy="140735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rgbClr val="002060"/>
                </a:solidFill>
                <a:latin typeface="#9Slide03 Bebas Neue Bold" panose="020B0606020202050201" pitchFamily="34" charset="0"/>
              </a:rPr>
              <a:t>PHÂN BỐ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A25883B-092D-753A-007D-AD7353412C2E}"/>
              </a:ext>
            </a:extLst>
          </p:cNvPr>
          <p:cNvCxnSpPr>
            <a:cxnSpLocks/>
            <a:stCxn id="5" idx="6"/>
            <a:endCxn id="6" idx="1"/>
          </p:cNvCxnSpPr>
          <p:nvPr/>
        </p:nvCxnSpPr>
        <p:spPr>
          <a:xfrm flipV="1">
            <a:off x="3797591" y="2143125"/>
            <a:ext cx="460084" cy="196332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9FAEA48-589F-4B4E-6B46-FD353D046A4B}"/>
              </a:ext>
            </a:extLst>
          </p:cNvPr>
          <p:cNvCxnSpPr>
            <a:cxnSpLocks/>
            <a:stCxn id="5" idx="6"/>
            <a:endCxn id="7" idx="1"/>
          </p:cNvCxnSpPr>
          <p:nvPr/>
        </p:nvCxnSpPr>
        <p:spPr>
          <a:xfrm flipV="1">
            <a:off x="3797591" y="4076551"/>
            <a:ext cx="460084" cy="298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67B96EF-1E4B-BF9E-2D5F-7A30C210DD8A}"/>
              </a:ext>
            </a:extLst>
          </p:cNvPr>
          <p:cNvCxnSpPr>
            <a:cxnSpLocks/>
            <a:stCxn id="5" idx="6"/>
          </p:cNvCxnSpPr>
          <p:nvPr/>
        </p:nvCxnSpPr>
        <p:spPr>
          <a:xfrm>
            <a:off x="3797591" y="4106447"/>
            <a:ext cx="428278" cy="173544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09207B6-73F5-67A0-7780-5EB32FAE6776}"/>
              </a:ext>
            </a:extLst>
          </p:cNvPr>
          <p:cNvSpPr txBox="1"/>
          <p:nvPr/>
        </p:nvSpPr>
        <p:spPr>
          <a:xfrm>
            <a:off x="900911" y="71327"/>
            <a:ext cx="10613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2. CÔNG NGHIỆP ĐIỆN LỰC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46C694-7451-9035-DE71-AF18AB9D13FB}"/>
              </a:ext>
            </a:extLst>
          </p:cNvPr>
          <p:cNvCxnSpPr/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7C32429-F782-E130-2258-F9F0E9BAA1AF}"/>
              </a:ext>
            </a:extLst>
          </p:cNvPr>
          <p:cNvSpPr txBox="1"/>
          <p:nvPr/>
        </p:nvSpPr>
        <p:spPr>
          <a:xfrm>
            <a:off x="6260640" y="1570248"/>
            <a:ext cx="56265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Cơ sở để tiến hành cơ khí hoá, tự động hoá sản xuất, điều kiện để đáp ứng nhiều nhu cầu trong đời sống xã hội, đảm bảo an ninh quốc gia.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6222763-A500-02F7-4BFA-EF47ECB50345}"/>
              </a:ext>
            </a:extLst>
          </p:cNvPr>
          <p:cNvSpPr txBox="1"/>
          <p:nvPr/>
        </p:nvSpPr>
        <p:spPr>
          <a:xfrm>
            <a:off x="6260640" y="3507037"/>
            <a:ext cx="5493210" cy="9174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Có nhiều nguồn sản xuất điện, đòi hỏi vốn đầu tư rất lớn, sản phẩm không lưu giữ được.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FFA26B7-136F-5FEE-3A23-C8A371216445}"/>
              </a:ext>
            </a:extLst>
          </p:cNvPr>
          <p:cNvSpPr txBox="1"/>
          <p:nvPr/>
        </p:nvSpPr>
        <p:spPr>
          <a:xfrm>
            <a:off x="6146340" y="5247750"/>
            <a:ext cx="5785770" cy="1342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Tập trung chủ yếu ở các nước Hoa Kỳ, Trung Quốc, Nhật Bản, LB Nga, Ấn Độ, Ca – na – đa… do nhu cầu sử dụng điện rất lớn.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891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F8C7E3-0CF0-1E5B-FBF0-2E21ACF6FB89}"/>
              </a:ext>
            </a:extLst>
          </p:cNvPr>
          <p:cNvSpPr txBox="1"/>
          <p:nvPr/>
        </p:nvSpPr>
        <p:spPr>
          <a:xfrm>
            <a:off x="4800600" y="71327"/>
            <a:ext cx="6713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NHANH MẮT TÌM KIẾM…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91972E3-871E-0B7E-CB1D-439776364ED9}"/>
              </a:ext>
            </a:extLst>
          </p:cNvPr>
          <p:cNvCxnSpPr>
            <a:cxnSpLocks/>
          </p:cNvCxnSpPr>
          <p:nvPr/>
        </p:nvCxnSpPr>
        <p:spPr>
          <a:xfrm>
            <a:off x="3790950" y="698090"/>
            <a:ext cx="84010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FC00558-EB86-00BD-A388-D0C1EDC526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77" y="71327"/>
            <a:ext cx="3790950" cy="671534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7BBBFE6-643F-E657-828D-3220F432802C}"/>
              </a:ext>
            </a:extLst>
          </p:cNvPr>
          <p:cNvSpPr/>
          <p:nvPr/>
        </p:nvSpPr>
        <p:spPr>
          <a:xfrm>
            <a:off x="4404425" y="1683160"/>
            <a:ext cx="7277100" cy="363178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D6EC8C-5593-1285-25A4-4009CDEAD3D1}"/>
              </a:ext>
            </a:extLst>
          </p:cNvPr>
          <p:cNvSpPr txBox="1"/>
          <p:nvPr/>
        </p:nvSpPr>
        <p:spPr>
          <a:xfrm>
            <a:off x="4591052" y="2075616"/>
            <a:ext cx="6903846" cy="27067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3600" b="1">
                <a:solidFill>
                  <a:srgbClr val="002060"/>
                </a:solidFill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CẦU: </a:t>
            </a:r>
            <a:r>
              <a:rPr lang="en-US" sz="36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Dựa vào Atlat Địa lí Việt Nam, </a:t>
            </a:r>
            <a:r>
              <a:rPr lang="en-US" sz="3600">
                <a:solidFill>
                  <a:srgbClr val="FF000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kể tên được các nhà máy nhiệt điện và thuỷ điện </a:t>
            </a:r>
            <a:r>
              <a:rPr lang="en-US" sz="36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của nước ta.</a:t>
            </a:r>
          </a:p>
          <a:p>
            <a:pPr marL="285750" indent="-285750" algn="just">
              <a:lnSpc>
                <a:spcPct val="115000"/>
              </a:lnSpc>
              <a:spcAft>
                <a:spcPts val="800"/>
              </a:spcAft>
              <a:buFont typeface="Wingdings" panose="05000000000000000000" pitchFamily="2" charset="2"/>
              <a:buChar char="v"/>
            </a:pPr>
            <a:r>
              <a:rPr lang="en-US" sz="3600" b="1">
                <a:solidFill>
                  <a:srgbClr val="002060"/>
                </a:solidFill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THỜI GIAN: </a:t>
            </a:r>
            <a:r>
              <a:rPr lang="en-US" sz="3600">
                <a:solidFill>
                  <a:srgbClr val="FF0000"/>
                </a:solidFill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1 phút</a:t>
            </a:r>
            <a:endParaRPr lang="en-US" sz="3600">
              <a:solidFill>
                <a:srgbClr val="FF000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201089-790C-9A2B-CB5C-CA6DB67AAF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6933" t="20381" r="13222" b="9560"/>
          <a:stretch/>
        </p:blipFill>
        <p:spPr>
          <a:xfrm>
            <a:off x="8042975" y="4122296"/>
            <a:ext cx="4149025" cy="27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1003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B8656E-3AF5-896C-759E-B988A07A1270}"/>
              </a:ext>
            </a:extLst>
          </p:cNvPr>
          <p:cNvSpPr txBox="1"/>
          <p:nvPr/>
        </p:nvSpPr>
        <p:spPr>
          <a:xfrm>
            <a:off x="2739327" y="0"/>
            <a:ext cx="6713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ĐIỆN LỰC VIỆT NAM…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900398E-36BE-01E1-8AC9-307ADE9C3A43}"/>
              </a:ext>
            </a:extLst>
          </p:cNvPr>
          <p:cNvCxnSpPr>
            <a:cxnSpLocks/>
          </p:cNvCxnSpPr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Watch__Kham_pha_3">
            <a:hlinkClick r:id="" action="ppaction://media"/>
            <a:extLst>
              <a:ext uri="{FF2B5EF4-FFF2-40B4-BE49-F238E27FC236}">
                <a16:creationId xmlns:a16="http://schemas.microsoft.com/office/drawing/2014/main" id="{A09B5644-37D0-2D79-588F-3426E1DC8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5432" y="1180936"/>
            <a:ext cx="5623756" cy="420815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826CA8E-C56C-A2FF-682C-CA1CD2C158E3}"/>
              </a:ext>
            </a:extLst>
          </p:cNvPr>
          <p:cNvSpPr/>
          <p:nvPr/>
        </p:nvSpPr>
        <p:spPr>
          <a:xfrm>
            <a:off x="245432" y="5661465"/>
            <a:ext cx="56237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#9Slide03 Bebas Neue Bold" panose="020B0606020202050201" pitchFamily="34" charset="0"/>
                <a:cs typeface="Arial" panose="020B0604020202020204" pitchFamily="34" charset="0"/>
              </a:rPr>
              <a:t>Cánh đồng điện gió tại Bạc Liêu</a:t>
            </a:r>
            <a:endParaRPr lang="vi-VN" sz="2800">
              <a:solidFill>
                <a:srgbClr val="FF0000"/>
              </a:solidFill>
              <a:effectLst/>
              <a:latin typeface="#9Slide03 Bebas Neue Bold" panose="020B0606020202050201" pitchFamily="34" charset="0"/>
              <a:cs typeface="Arial" panose="020B0604020202020204" pitchFamily="34" charset="0"/>
            </a:endParaRPr>
          </a:p>
        </p:txBody>
      </p:sp>
      <p:pic>
        <p:nvPicPr>
          <p:cNvPr id="6" name="[VuPhongSolar] Điện Mặt Trời Dầu Tiếng - Tây Ninh">
            <a:hlinkClick r:id="" action="ppaction://media"/>
            <a:extLst>
              <a:ext uri="{FF2B5EF4-FFF2-40B4-BE49-F238E27FC236}">
                <a16:creationId xmlns:a16="http://schemas.microsoft.com/office/drawing/2014/main" id="{5B1E6BB3-7BCF-27AA-DE2D-1BEED046146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22813" y="1714922"/>
            <a:ext cx="5623756" cy="42081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3DF98EC-1449-5D59-672A-92AF986FA851}"/>
              </a:ext>
            </a:extLst>
          </p:cNvPr>
          <p:cNvSpPr/>
          <p:nvPr/>
        </p:nvSpPr>
        <p:spPr>
          <a:xfrm>
            <a:off x="6568243" y="6145281"/>
            <a:ext cx="56237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rgbClr val="FF0000"/>
                </a:solidFill>
                <a:latin typeface="#9Slide03 Bebas Neue Bold" panose="020B0606020202050201" pitchFamily="34" charset="0"/>
                <a:cs typeface="Arial" panose="020B0604020202020204" pitchFamily="34" charset="0"/>
              </a:rPr>
              <a:t>Điện Mặt Trời Dầu Tiếng – Tây Ninh</a:t>
            </a:r>
            <a:endParaRPr lang="vi-VN" sz="2800">
              <a:solidFill>
                <a:srgbClr val="FF0000"/>
              </a:solidFill>
              <a:effectLst/>
              <a:latin typeface="#9Slide03 Bebas Neue Bold" panose="020B0606020202050201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42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56D133-88F0-B2A3-79C9-57E0B025A7EF}"/>
              </a:ext>
            </a:extLst>
          </p:cNvPr>
          <p:cNvSpPr txBox="1"/>
          <p:nvPr/>
        </p:nvSpPr>
        <p:spPr>
          <a:xfrm>
            <a:off x="2739327" y="0"/>
            <a:ext cx="6713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CF6B7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Bebas Neue Bold" panose="020B0606020202050201" pitchFamily="34" charset="0"/>
              </a:rPr>
              <a:t>NHÌN RA THẾ GIỚI…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3B5F98C-2310-2586-AF3C-40F864356898}"/>
              </a:ext>
            </a:extLst>
          </p:cNvPr>
          <p:cNvCxnSpPr>
            <a:cxnSpLocks/>
          </p:cNvCxnSpPr>
          <p:nvPr/>
        </p:nvCxnSpPr>
        <p:spPr>
          <a:xfrm>
            <a:off x="0" y="6980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Đập Tam Hiệp -khủng- đến mức nào mà là đập thủy điện lớn nhất thế giới-">
            <a:hlinkClick r:id="" action="ppaction://media"/>
            <a:extLst>
              <a:ext uri="{FF2B5EF4-FFF2-40B4-BE49-F238E27FC236}">
                <a16:creationId xmlns:a16="http://schemas.microsoft.com/office/drawing/2014/main" id="{03484026-D1E4-84E6-42EB-045B00060BB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4007" y="918147"/>
            <a:ext cx="8799226" cy="517168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F4A0663-E538-EEB6-2727-25316767149A}"/>
              </a:ext>
            </a:extLst>
          </p:cNvPr>
          <p:cNvSpPr/>
          <p:nvPr/>
        </p:nvSpPr>
        <p:spPr>
          <a:xfrm>
            <a:off x="899410" y="6159910"/>
            <a:ext cx="99684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>
                <a:solidFill>
                  <a:srgbClr val="002060"/>
                </a:solidFill>
                <a:latin typeface="#9Slide03 Oswald" panose="00000500000000000000" pitchFamily="2" charset="0"/>
              </a:rPr>
              <a:t>Đập </a:t>
            </a:r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  <a:cs typeface="Arial" panose="020B0604020202020204" pitchFamily="34" charset="0"/>
              </a:rPr>
              <a:t>thủy điện </a:t>
            </a:r>
            <a:r>
              <a:rPr lang="vi-VN" sz="2800">
                <a:solidFill>
                  <a:srgbClr val="002060"/>
                </a:solidFill>
                <a:latin typeface="#9Slide03 Oswald" panose="00000500000000000000" pitchFamily="2" charset="0"/>
              </a:rPr>
              <a:t>Tam Hiệp – Vạn lý trường thành thứ 2 của Trung Quốc</a:t>
            </a:r>
            <a:endParaRPr lang="vi-VN" sz="2800">
              <a:solidFill>
                <a:srgbClr val="002060"/>
              </a:solidFill>
              <a:effectLst/>
              <a:latin typeface="#9Slide03 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3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61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C30EB85-F8B6-35C9-8543-AB442B60947C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8FEA65B-E5D3-B7C8-D9DE-7B0D182776BA}"/>
              </a:ext>
            </a:extLst>
          </p:cNvPr>
          <p:cNvSpPr txBox="1"/>
          <p:nvPr/>
        </p:nvSpPr>
        <p:spPr>
          <a:xfrm>
            <a:off x="299811" y="2473493"/>
            <a:ext cx="13641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PHẢN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HỒI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THÔNG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TIN</a:t>
            </a:r>
            <a:endParaRPr lang="en-US" sz="440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32975F-60A0-5485-04BA-568E434FFAEF}"/>
              </a:ext>
            </a:extLst>
          </p:cNvPr>
          <p:cNvSpPr/>
          <p:nvPr/>
        </p:nvSpPr>
        <p:spPr>
          <a:xfrm>
            <a:off x="3727556" y="107851"/>
            <a:ext cx="5251555" cy="614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F6B71"/>
                </a:solidFill>
                <a:latin typeface="#9Slide03 Bebas Neue Bold" panose="020B0606020202050201" pitchFamily="34" charset="0"/>
              </a:rPr>
              <a:t>          CÔNG NGHIỆP ĐIỆN TỬ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56B3C1-067D-05D2-4353-8A3B5E3446A4}"/>
              </a:ext>
            </a:extLst>
          </p:cNvPr>
          <p:cNvCxnSpPr>
            <a:cxnSpLocks/>
          </p:cNvCxnSpPr>
          <p:nvPr/>
        </p:nvCxnSpPr>
        <p:spPr>
          <a:xfrm>
            <a:off x="1863778" y="-387035"/>
            <a:ext cx="0" cy="7632069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BBCC91D-D080-CAD7-53C4-633A779C1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01" t="10791" r="8732" b="10991"/>
          <a:stretch/>
        </p:blipFill>
        <p:spPr>
          <a:xfrm>
            <a:off x="0" y="1"/>
            <a:ext cx="1833798" cy="158373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65BDE82-04B0-A2A9-6304-E1D98F38BC3C}"/>
              </a:ext>
            </a:extLst>
          </p:cNvPr>
          <p:cNvSpPr/>
          <p:nvPr/>
        </p:nvSpPr>
        <p:spPr>
          <a:xfrm>
            <a:off x="2108145" y="2158778"/>
            <a:ext cx="2008691" cy="877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757B3A-FDF7-8D9A-E538-83E349E0D0CA}"/>
              </a:ext>
            </a:extLst>
          </p:cNvPr>
          <p:cNvSpPr txBox="1"/>
          <p:nvPr/>
        </p:nvSpPr>
        <p:spPr>
          <a:xfrm>
            <a:off x="2022072" y="2370978"/>
            <a:ext cx="201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32928"/>
                </a:solidFill>
                <a:latin typeface="#9Slide03 Oswald" panose="00000500000000000000" pitchFamily="2" charset="0"/>
              </a:rPr>
              <a:t>1. VAI TRÒ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9B9139-4A87-34B7-DC20-CACCACE8CFC0}"/>
              </a:ext>
            </a:extLst>
          </p:cNvPr>
          <p:cNvSpPr/>
          <p:nvPr/>
        </p:nvSpPr>
        <p:spPr>
          <a:xfrm>
            <a:off x="4621975" y="1079295"/>
            <a:ext cx="7255238" cy="10556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9D8037-AFCF-B76E-834A-19433EC8A8EA}"/>
              </a:ext>
            </a:extLst>
          </p:cNvPr>
          <p:cNvSpPr/>
          <p:nvPr/>
        </p:nvSpPr>
        <p:spPr>
          <a:xfrm>
            <a:off x="4636951" y="2261293"/>
            <a:ext cx="7255238" cy="6863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3C864A-B191-487F-8B93-F5676C13FDB4}"/>
              </a:ext>
            </a:extLst>
          </p:cNvPr>
          <p:cNvSpPr/>
          <p:nvPr/>
        </p:nvSpPr>
        <p:spPr>
          <a:xfrm>
            <a:off x="4621975" y="3083654"/>
            <a:ext cx="7255238" cy="68635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1F5E8B-CF48-20F2-0764-4DDDBED89268}"/>
              </a:ext>
            </a:extLst>
          </p:cNvPr>
          <p:cNvSpPr txBox="1"/>
          <p:nvPr/>
        </p:nvSpPr>
        <p:spPr>
          <a:xfrm>
            <a:off x="4801018" y="1213826"/>
            <a:ext cx="6585685" cy="86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Tạo ra những thay đổi lớn trong phương thức SX, đời sống XH, hổ trợ tái tạo và bảo vệ môi trường.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C82175-1EB8-F5FD-6006-9235FA6E4FDA}"/>
              </a:ext>
            </a:extLst>
          </p:cNvPr>
          <p:cNvSpPr txBox="1"/>
          <p:nvPr/>
        </p:nvSpPr>
        <p:spPr>
          <a:xfrm>
            <a:off x="4793052" y="2458901"/>
            <a:ext cx="6272807" cy="470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Là ngành CN mũi nhọn của nhiều nước.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1B2604-B930-4043-8F57-924CA5029A55}"/>
              </a:ext>
            </a:extLst>
          </p:cNvPr>
          <p:cNvSpPr txBox="1"/>
          <p:nvPr/>
        </p:nvSpPr>
        <p:spPr>
          <a:xfrm>
            <a:off x="4793052" y="3231284"/>
            <a:ext cx="6990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Là thước đo trình độ phát triển KT, kĩ thuật của mọi quốc gia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224A04-D2A3-2F95-C6A3-FC3CBAE1E773}"/>
              </a:ext>
            </a:extLst>
          </p:cNvPr>
          <p:cNvSpPr/>
          <p:nvPr/>
        </p:nvSpPr>
        <p:spPr>
          <a:xfrm>
            <a:off x="2070241" y="4898134"/>
            <a:ext cx="2008691" cy="877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49BD0C-4545-CD61-AE93-A84FC8CBDCAD}"/>
              </a:ext>
            </a:extLst>
          </p:cNvPr>
          <p:cNvSpPr txBox="1"/>
          <p:nvPr/>
        </p:nvSpPr>
        <p:spPr>
          <a:xfrm>
            <a:off x="1984167" y="5110334"/>
            <a:ext cx="213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32928"/>
                </a:solidFill>
                <a:latin typeface="#9Slide03 Oswald" panose="00000500000000000000" pitchFamily="2" charset="0"/>
              </a:rPr>
              <a:t>2. ĐẶC ĐIỂM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F097298-3FC4-98FC-2623-9BB4C018885E}"/>
              </a:ext>
            </a:extLst>
          </p:cNvPr>
          <p:cNvSpPr/>
          <p:nvPr/>
        </p:nvSpPr>
        <p:spPr>
          <a:xfrm>
            <a:off x="4621975" y="4340114"/>
            <a:ext cx="7255238" cy="9341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2C596CB-EA92-DC68-CC51-343A68F8F9EF}"/>
              </a:ext>
            </a:extLst>
          </p:cNvPr>
          <p:cNvSpPr/>
          <p:nvPr/>
        </p:nvSpPr>
        <p:spPr>
          <a:xfrm>
            <a:off x="4621975" y="5596574"/>
            <a:ext cx="7255238" cy="9341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3C4AB3-7562-753F-EE11-641CB0DF0781}"/>
              </a:ext>
            </a:extLst>
          </p:cNvPr>
          <p:cNvSpPr txBox="1"/>
          <p:nvPr/>
        </p:nvSpPr>
        <p:spPr>
          <a:xfrm>
            <a:off x="4768966" y="4457227"/>
            <a:ext cx="70383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Là ngành CN non trẻ, đòi hỏi nguồn lao động có trình độ chuyên môn cao CSHT và CSVC – KT phát triển.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7FD082-0E7F-0F04-7D16-A2D771A97E58}"/>
              </a:ext>
            </a:extLst>
          </p:cNvPr>
          <p:cNvSpPr txBox="1"/>
          <p:nvPr/>
        </p:nvSpPr>
        <p:spPr>
          <a:xfrm>
            <a:off x="4731064" y="5655216"/>
            <a:ext cx="7076210" cy="86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Sản phẩm phong phú, đa dạng, luôn thay đổi theo hướng HĐH.</a:t>
            </a:r>
            <a:r>
              <a:rPr lang="en-US" sz="2400">
                <a:solidFill>
                  <a:srgbClr val="002060"/>
                </a:solidFill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Ít gây ô nhiễm môi trường.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9048942-9883-520F-3877-CD6253C8BAEC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116836" y="1562140"/>
            <a:ext cx="505139" cy="1035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68C45CE-9D4F-5B4B-7EE2-9DD23F1E5A7E}"/>
              </a:ext>
            </a:extLst>
          </p:cNvPr>
          <p:cNvCxnSpPr>
            <a:cxnSpLocks/>
            <a:stCxn id="14" idx="3"/>
            <a:endCxn id="19" idx="1"/>
          </p:cNvCxnSpPr>
          <p:nvPr/>
        </p:nvCxnSpPr>
        <p:spPr>
          <a:xfrm>
            <a:off x="4116836" y="2597279"/>
            <a:ext cx="520115" cy="7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59740D1-4994-1438-77BE-9238EBE2E3C9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116836" y="2597279"/>
            <a:ext cx="505139" cy="784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1CB28A-79CC-96A5-49B2-B02A733B0D76}"/>
              </a:ext>
            </a:extLst>
          </p:cNvPr>
          <p:cNvCxnSpPr>
            <a:stCxn id="28" idx="3"/>
            <a:endCxn id="29" idx="1"/>
          </p:cNvCxnSpPr>
          <p:nvPr/>
        </p:nvCxnSpPr>
        <p:spPr>
          <a:xfrm flipV="1">
            <a:off x="4116834" y="4807187"/>
            <a:ext cx="505141" cy="595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56E8A87-E0A2-FDF8-4D08-DAB2D967734D}"/>
              </a:ext>
            </a:extLst>
          </p:cNvPr>
          <p:cNvCxnSpPr>
            <a:stCxn id="28" idx="3"/>
            <a:endCxn id="30" idx="1"/>
          </p:cNvCxnSpPr>
          <p:nvPr/>
        </p:nvCxnSpPr>
        <p:spPr>
          <a:xfrm>
            <a:off x="4116834" y="5402722"/>
            <a:ext cx="505141" cy="660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1334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7" grpId="0"/>
      <p:bldP spid="18" grpId="0" animBg="1"/>
      <p:bldP spid="19" grpId="0" animBg="1"/>
      <p:bldP spid="20" grpId="0" animBg="1"/>
      <p:bldP spid="22" grpId="0"/>
      <p:bldP spid="24" grpId="0"/>
      <p:bldP spid="26" grpId="0"/>
      <p:bldP spid="27" grpId="0" animBg="1"/>
      <p:bldP spid="28" grpId="0"/>
      <p:bldP spid="29" grpId="0" animBg="1"/>
      <p:bldP spid="30" grpId="0" animBg="1"/>
      <p:bldP spid="32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C30EB85-F8B6-35C9-8543-AB442B60947C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8FEA65B-E5D3-B7C8-D9DE-7B0D182776BA}"/>
              </a:ext>
            </a:extLst>
          </p:cNvPr>
          <p:cNvSpPr txBox="1"/>
          <p:nvPr/>
        </p:nvSpPr>
        <p:spPr>
          <a:xfrm>
            <a:off x="299811" y="2473493"/>
            <a:ext cx="13641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PHẢN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HỒI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THÔNG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TIN</a:t>
            </a:r>
            <a:endParaRPr lang="en-US" sz="440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32975F-60A0-5485-04BA-568E434FFAEF}"/>
              </a:ext>
            </a:extLst>
          </p:cNvPr>
          <p:cNvSpPr/>
          <p:nvPr/>
        </p:nvSpPr>
        <p:spPr>
          <a:xfrm>
            <a:off x="3727556" y="107851"/>
            <a:ext cx="5251555" cy="614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F6B71"/>
                </a:solidFill>
                <a:latin typeface="#9Slide03 Bebas Neue Bold" panose="020B0606020202050201" pitchFamily="34" charset="0"/>
              </a:rPr>
              <a:t>          CÔNG NGHIỆP ĐIỆN TỬ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56B3C1-067D-05D2-4353-8A3B5E3446A4}"/>
              </a:ext>
            </a:extLst>
          </p:cNvPr>
          <p:cNvCxnSpPr>
            <a:cxnSpLocks/>
          </p:cNvCxnSpPr>
          <p:nvPr/>
        </p:nvCxnSpPr>
        <p:spPr>
          <a:xfrm>
            <a:off x="1863778" y="-387035"/>
            <a:ext cx="0" cy="7632069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BBCC91D-D080-CAD7-53C4-633A779C16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801" t="10791" r="8732" b="10991"/>
          <a:stretch/>
        </p:blipFill>
        <p:spPr>
          <a:xfrm>
            <a:off x="0" y="1"/>
            <a:ext cx="1833798" cy="158373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194FF2D-068B-326E-6A26-C326F26D24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189" y="1371442"/>
            <a:ext cx="8689296" cy="5026009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CA5CDC06-BE5C-4760-781D-710116658E97}"/>
              </a:ext>
            </a:extLst>
          </p:cNvPr>
          <p:cNvSpPr/>
          <p:nvPr/>
        </p:nvSpPr>
        <p:spPr>
          <a:xfrm>
            <a:off x="3878698" y="3108600"/>
            <a:ext cx="1441550" cy="523219"/>
          </a:xfrm>
          <a:prstGeom prst="wedgeRoundRectCallout">
            <a:avLst>
              <a:gd name="adj1" fmla="val -91543"/>
              <a:gd name="adj2" fmla="val -107167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HOA KÌ</a:t>
            </a:r>
          </a:p>
        </p:txBody>
      </p:sp>
      <p:sp>
        <p:nvSpPr>
          <p:cNvPr id="43" name="Speech Bubble: Rectangle with Corners Rounded 42">
            <a:extLst>
              <a:ext uri="{FF2B5EF4-FFF2-40B4-BE49-F238E27FC236}">
                <a16:creationId xmlns:a16="http://schemas.microsoft.com/office/drawing/2014/main" id="{D2987A4E-A92B-0F46-3531-3CE89E85EDF7}"/>
              </a:ext>
            </a:extLst>
          </p:cNvPr>
          <p:cNvSpPr/>
          <p:nvPr/>
        </p:nvSpPr>
        <p:spPr>
          <a:xfrm>
            <a:off x="8258336" y="4036926"/>
            <a:ext cx="1441550" cy="523219"/>
          </a:xfrm>
          <a:prstGeom prst="wedgeRoundRectCallout">
            <a:avLst>
              <a:gd name="adj1" fmla="val -10434"/>
              <a:gd name="adj2" fmla="val -161602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ẤN ĐỘ</a:t>
            </a:r>
          </a:p>
        </p:txBody>
      </p:sp>
      <p:sp>
        <p:nvSpPr>
          <p:cNvPr id="45" name="Speech Bubble: Rectangle with Corners Rounded 44">
            <a:extLst>
              <a:ext uri="{FF2B5EF4-FFF2-40B4-BE49-F238E27FC236}">
                <a16:creationId xmlns:a16="http://schemas.microsoft.com/office/drawing/2014/main" id="{C8F2C8C6-BF17-A31E-DEDD-BA964D2E7FED}"/>
              </a:ext>
            </a:extLst>
          </p:cNvPr>
          <p:cNvSpPr/>
          <p:nvPr/>
        </p:nvSpPr>
        <p:spPr>
          <a:xfrm>
            <a:off x="4654450" y="2473493"/>
            <a:ext cx="1441550" cy="523219"/>
          </a:xfrm>
          <a:prstGeom prst="wedgeRoundRectCallout">
            <a:avLst>
              <a:gd name="adj1" fmla="val 85233"/>
              <a:gd name="adj2" fmla="val -75653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CHÂU ÂU</a:t>
            </a: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3B08CB30-3734-B040-2607-547F24ABD49D}"/>
              </a:ext>
            </a:extLst>
          </p:cNvPr>
          <p:cNvSpPr/>
          <p:nvPr/>
        </p:nvSpPr>
        <p:spPr>
          <a:xfrm>
            <a:off x="9428811" y="1750206"/>
            <a:ext cx="1441550" cy="523219"/>
          </a:xfrm>
          <a:prstGeom prst="wedgeRoundRectCallout">
            <a:avLst>
              <a:gd name="adj1" fmla="val 46758"/>
              <a:gd name="adj2" fmla="val 153547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NHẬT BẢN</a:t>
            </a:r>
          </a:p>
        </p:txBody>
      </p:sp>
      <p:sp>
        <p:nvSpPr>
          <p:cNvPr id="47" name="Speech Bubble: Rectangle with Corners Rounded 46">
            <a:extLst>
              <a:ext uri="{FF2B5EF4-FFF2-40B4-BE49-F238E27FC236}">
                <a16:creationId xmlns:a16="http://schemas.microsoft.com/office/drawing/2014/main" id="{20D17C2B-81EA-5DAD-9D79-5511A0E4C808}"/>
              </a:ext>
            </a:extLst>
          </p:cNvPr>
          <p:cNvSpPr/>
          <p:nvPr/>
        </p:nvSpPr>
        <p:spPr>
          <a:xfrm>
            <a:off x="9876020" y="3779515"/>
            <a:ext cx="1441550" cy="523219"/>
          </a:xfrm>
          <a:prstGeom prst="wedgeRoundRectCallout">
            <a:avLst>
              <a:gd name="adj1" fmla="val -16674"/>
              <a:gd name="adj2" fmla="val -124357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HÀN QUỐC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82D138-0F24-9736-6511-9887C2DD7446}"/>
              </a:ext>
            </a:extLst>
          </p:cNvPr>
          <p:cNvSpPr txBox="1"/>
          <p:nvPr/>
        </p:nvSpPr>
        <p:spPr>
          <a:xfrm>
            <a:off x="3162925" y="5836891"/>
            <a:ext cx="803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latin typeface="#9Slide03 Oswald" panose="00000500000000000000" pitchFamily="2" charset="0"/>
              </a:rPr>
              <a:t>Các quốc gia có ngành CN điện tử phát triển nhất thế giới</a:t>
            </a:r>
          </a:p>
        </p:txBody>
      </p:sp>
    </p:spTree>
    <p:extLst>
      <p:ext uri="{BB962C8B-B14F-4D97-AF65-F5344CB8AC3E}">
        <p14:creationId xmlns:p14="http://schemas.microsoft.com/office/powerpoint/2010/main" val="1864152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3" grpId="0" animBg="1"/>
      <p:bldP spid="45" grpId="0" animBg="1"/>
      <p:bldP spid="46" grpId="0" animBg="1"/>
      <p:bldP spid="4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C30EB85-F8B6-35C9-8543-AB442B60947C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8FEA65B-E5D3-B7C8-D9DE-7B0D182776BA}"/>
              </a:ext>
            </a:extLst>
          </p:cNvPr>
          <p:cNvSpPr txBox="1"/>
          <p:nvPr/>
        </p:nvSpPr>
        <p:spPr>
          <a:xfrm>
            <a:off x="299811" y="2473493"/>
            <a:ext cx="13641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PHẢN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HỒI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THÔNG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TIN</a:t>
            </a:r>
            <a:endParaRPr lang="en-US" sz="440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56B3C1-067D-05D2-4353-8A3B5E3446A4}"/>
              </a:ext>
            </a:extLst>
          </p:cNvPr>
          <p:cNvCxnSpPr>
            <a:cxnSpLocks/>
          </p:cNvCxnSpPr>
          <p:nvPr/>
        </p:nvCxnSpPr>
        <p:spPr>
          <a:xfrm>
            <a:off x="1863778" y="-387035"/>
            <a:ext cx="0" cy="7632069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D65BDE82-04B0-A2A9-6304-E1D98F38BC3C}"/>
              </a:ext>
            </a:extLst>
          </p:cNvPr>
          <p:cNvSpPr/>
          <p:nvPr/>
        </p:nvSpPr>
        <p:spPr>
          <a:xfrm>
            <a:off x="2108145" y="1858978"/>
            <a:ext cx="2008691" cy="877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757B3A-FDF7-8D9A-E538-83E349E0D0CA}"/>
              </a:ext>
            </a:extLst>
          </p:cNvPr>
          <p:cNvSpPr txBox="1"/>
          <p:nvPr/>
        </p:nvSpPr>
        <p:spPr>
          <a:xfrm>
            <a:off x="2022072" y="2071178"/>
            <a:ext cx="201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32928"/>
                </a:solidFill>
                <a:latin typeface="#9Slide03 Oswald" panose="00000500000000000000" pitchFamily="2" charset="0"/>
              </a:rPr>
              <a:t>1. VAI TRÒ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9B9139-4A87-34B7-DC20-CACCACE8CFC0}"/>
              </a:ext>
            </a:extLst>
          </p:cNvPr>
          <p:cNvSpPr/>
          <p:nvPr/>
        </p:nvSpPr>
        <p:spPr>
          <a:xfrm>
            <a:off x="4621975" y="1079295"/>
            <a:ext cx="7255238" cy="5210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9D8037-AFCF-B76E-834A-19433EC8A8EA}"/>
              </a:ext>
            </a:extLst>
          </p:cNvPr>
          <p:cNvSpPr/>
          <p:nvPr/>
        </p:nvSpPr>
        <p:spPr>
          <a:xfrm>
            <a:off x="4621975" y="1827194"/>
            <a:ext cx="7255238" cy="89854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3C864A-B191-487F-8B93-F5676C13FDB4}"/>
              </a:ext>
            </a:extLst>
          </p:cNvPr>
          <p:cNvSpPr/>
          <p:nvPr/>
        </p:nvSpPr>
        <p:spPr>
          <a:xfrm>
            <a:off x="4621975" y="2871664"/>
            <a:ext cx="7255238" cy="86075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1F5E8B-CF48-20F2-0764-4DDDBED89268}"/>
              </a:ext>
            </a:extLst>
          </p:cNvPr>
          <p:cNvSpPr txBox="1"/>
          <p:nvPr/>
        </p:nvSpPr>
        <p:spPr>
          <a:xfrm>
            <a:off x="4696088" y="1153866"/>
            <a:ext cx="6982170" cy="470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Là ngành không thể thiếu trong cơ cấu CN của mọi quốc gia.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C82175-1EB8-F5FD-6006-9235FA6E4FDA}"/>
              </a:ext>
            </a:extLst>
          </p:cNvPr>
          <p:cNvSpPr txBox="1"/>
          <p:nvPr/>
        </p:nvSpPr>
        <p:spPr>
          <a:xfrm>
            <a:off x="4731064" y="1827194"/>
            <a:ext cx="6947194" cy="86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Sản xuất</a:t>
            </a: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 ra các hàng hoá thông dụng, phục vụ cuộc sống hằng ngày của người dân và xuất khẩu.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1B2604-B930-4043-8F57-924CA5029A55}"/>
              </a:ext>
            </a:extLst>
          </p:cNvPr>
          <p:cNvSpPr txBox="1"/>
          <p:nvPr/>
        </p:nvSpPr>
        <p:spPr>
          <a:xfrm>
            <a:off x="4709593" y="2901420"/>
            <a:ext cx="699013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Tận dụng nguồn lao động tại chổ, huy động sức mạnh của các thành phần kinh tế.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224A04-D2A3-2F95-C6A3-FC3CBAE1E773}"/>
              </a:ext>
            </a:extLst>
          </p:cNvPr>
          <p:cNvSpPr/>
          <p:nvPr/>
        </p:nvSpPr>
        <p:spPr>
          <a:xfrm>
            <a:off x="2070241" y="4898134"/>
            <a:ext cx="2008691" cy="877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49BD0C-4545-CD61-AE93-A84FC8CBDCAD}"/>
              </a:ext>
            </a:extLst>
          </p:cNvPr>
          <p:cNvSpPr txBox="1"/>
          <p:nvPr/>
        </p:nvSpPr>
        <p:spPr>
          <a:xfrm>
            <a:off x="1984167" y="5110334"/>
            <a:ext cx="213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32928"/>
                </a:solidFill>
                <a:latin typeface="#9Slide03 Oswald" panose="00000500000000000000" pitchFamily="2" charset="0"/>
              </a:rPr>
              <a:t>2. ĐẶC ĐIỂM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F097298-3FC4-98FC-2623-9BB4C018885E}"/>
              </a:ext>
            </a:extLst>
          </p:cNvPr>
          <p:cNvSpPr/>
          <p:nvPr/>
        </p:nvSpPr>
        <p:spPr>
          <a:xfrm>
            <a:off x="4621975" y="4340114"/>
            <a:ext cx="7255238" cy="9341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2C596CB-EA92-DC68-CC51-343A68F8F9EF}"/>
              </a:ext>
            </a:extLst>
          </p:cNvPr>
          <p:cNvSpPr/>
          <p:nvPr/>
        </p:nvSpPr>
        <p:spPr>
          <a:xfrm>
            <a:off x="4621975" y="5596574"/>
            <a:ext cx="7255238" cy="9341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3C4AB3-7562-753F-EE11-641CB0DF0781}"/>
              </a:ext>
            </a:extLst>
          </p:cNvPr>
          <p:cNvSpPr txBox="1"/>
          <p:nvPr/>
        </p:nvSpPr>
        <p:spPr>
          <a:xfrm>
            <a:off x="4768966" y="4457227"/>
            <a:ext cx="70383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Đòi hỏi vốn đầu tư ít, hoàn vốn nhanh, thời gia xây dựng ngắn, quy trình đơn giản.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7FD082-0E7F-0F04-7D16-A2D771A97E58}"/>
              </a:ext>
            </a:extLst>
          </p:cNvPr>
          <p:cNvSpPr txBox="1"/>
          <p:nvPr/>
        </p:nvSpPr>
        <p:spPr>
          <a:xfrm>
            <a:off x="4731064" y="5655216"/>
            <a:ext cx="7076210" cy="86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Chịu ảnh hưởng từ nhân công, nguồn nguyên liệu và thị trường tiêu thụ sp, gây ô nhiễm môi trường không khí và nước.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9048942-9883-520F-3877-CD6253C8BAEC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116836" y="1262340"/>
            <a:ext cx="505139" cy="1035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68C45CE-9D4F-5B4B-7EE2-9DD23F1E5A7E}"/>
              </a:ext>
            </a:extLst>
          </p:cNvPr>
          <p:cNvCxnSpPr>
            <a:cxnSpLocks/>
            <a:stCxn id="14" idx="3"/>
            <a:endCxn id="19" idx="1"/>
          </p:cNvCxnSpPr>
          <p:nvPr/>
        </p:nvCxnSpPr>
        <p:spPr>
          <a:xfrm flipV="1">
            <a:off x="4116836" y="2276468"/>
            <a:ext cx="505139" cy="21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59740D1-4994-1438-77BE-9238EBE2E3C9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116836" y="2297479"/>
            <a:ext cx="505139" cy="784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1CB28A-79CC-96A5-49B2-B02A733B0D76}"/>
              </a:ext>
            </a:extLst>
          </p:cNvPr>
          <p:cNvCxnSpPr>
            <a:stCxn id="28" idx="3"/>
            <a:endCxn id="29" idx="1"/>
          </p:cNvCxnSpPr>
          <p:nvPr/>
        </p:nvCxnSpPr>
        <p:spPr>
          <a:xfrm flipV="1">
            <a:off x="4116834" y="4807187"/>
            <a:ext cx="505141" cy="5955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56E8A87-E0A2-FDF8-4D08-DAB2D967734D}"/>
              </a:ext>
            </a:extLst>
          </p:cNvPr>
          <p:cNvCxnSpPr>
            <a:stCxn id="28" idx="3"/>
            <a:endCxn id="30" idx="1"/>
          </p:cNvCxnSpPr>
          <p:nvPr/>
        </p:nvCxnSpPr>
        <p:spPr>
          <a:xfrm>
            <a:off x="4116834" y="5402722"/>
            <a:ext cx="505141" cy="660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B65B85C-23D9-0925-72B9-3244B4355965}"/>
              </a:ext>
            </a:extLst>
          </p:cNvPr>
          <p:cNvSpPr/>
          <p:nvPr/>
        </p:nvSpPr>
        <p:spPr>
          <a:xfrm>
            <a:off x="3170420" y="141847"/>
            <a:ext cx="7739918" cy="614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F6B71"/>
                </a:solidFill>
                <a:latin typeface="#9Slide03 Bebas Neue Bold" panose="020B0606020202050201" pitchFamily="34" charset="0"/>
              </a:rPr>
              <a:t>          CÔNG NGHIỆP SẢN XUẤT HÀNG TIÊU DÙNG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2308F9-6AD8-0416-42E3-4C45CD677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2"/>
            <a:ext cx="1828799" cy="1316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3286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 animBg="1"/>
      <p:bldP spid="19" grpId="0" animBg="1"/>
      <p:bldP spid="20" grpId="0" animBg="1"/>
      <p:bldP spid="22" grpId="0"/>
      <p:bldP spid="24" grpId="0"/>
      <p:bldP spid="26" grpId="0"/>
      <p:bldP spid="27" grpId="0" animBg="1"/>
      <p:bldP spid="28" grpId="0"/>
      <p:bldP spid="29" grpId="0" animBg="1"/>
      <p:bldP spid="30" grpId="0" animBg="1"/>
      <p:bldP spid="32" grpId="0"/>
      <p:bldP spid="34" grpId="0"/>
      <p:bldP spid="3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C30EB85-F8B6-35C9-8543-AB442B60947C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8FEA65B-E5D3-B7C8-D9DE-7B0D182776BA}"/>
              </a:ext>
            </a:extLst>
          </p:cNvPr>
          <p:cNvSpPr txBox="1"/>
          <p:nvPr/>
        </p:nvSpPr>
        <p:spPr>
          <a:xfrm>
            <a:off x="299811" y="2473493"/>
            <a:ext cx="13641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PHẢN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HỒI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THÔNG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TIN</a:t>
            </a:r>
            <a:endParaRPr lang="en-US" sz="440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32975F-60A0-5485-04BA-568E434FFAEF}"/>
              </a:ext>
            </a:extLst>
          </p:cNvPr>
          <p:cNvSpPr/>
          <p:nvPr/>
        </p:nvSpPr>
        <p:spPr>
          <a:xfrm>
            <a:off x="3170420" y="141847"/>
            <a:ext cx="7739918" cy="614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F6B71"/>
                </a:solidFill>
                <a:latin typeface="#9Slide03 Bebas Neue Bold" panose="020B0606020202050201" pitchFamily="34" charset="0"/>
              </a:rPr>
              <a:t>          CÔNG NGHIỆP SẢN XUẤT HÀNG TIÊU DÙNG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56B3C1-067D-05D2-4353-8A3B5E3446A4}"/>
              </a:ext>
            </a:extLst>
          </p:cNvPr>
          <p:cNvCxnSpPr>
            <a:cxnSpLocks/>
          </p:cNvCxnSpPr>
          <p:nvPr/>
        </p:nvCxnSpPr>
        <p:spPr>
          <a:xfrm>
            <a:off x="1863778" y="-387035"/>
            <a:ext cx="0" cy="7632069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9881495-53F4-5184-E389-57DD93BCC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2"/>
            <a:ext cx="1828799" cy="13164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9B8FC0-3614-6649-6303-7A97E165F554}"/>
              </a:ext>
            </a:extLst>
          </p:cNvPr>
          <p:cNvSpPr txBox="1"/>
          <p:nvPr/>
        </p:nvSpPr>
        <p:spPr>
          <a:xfrm>
            <a:off x="3170420" y="6334780"/>
            <a:ext cx="803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</a:rPr>
              <a:t>Các quốc gia sản xuất CN hàng tiêu dùng lớn nhất thế giới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12E58C-24D4-05B6-28F3-58DEAF1694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189" y="1371442"/>
            <a:ext cx="8554381" cy="5026009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66BC8339-0E3A-77E8-7187-4F7D09E9AB49}"/>
              </a:ext>
            </a:extLst>
          </p:cNvPr>
          <p:cNvSpPr/>
          <p:nvPr/>
        </p:nvSpPr>
        <p:spPr>
          <a:xfrm>
            <a:off x="3878698" y="3108600"/>
            <a:ext cx="1441550" cy="523219"/>
          </a:xfrm>
          <a:prstGeom prst="wedgeRoundRectCallout">
            <a:avLst>
              <a:gd name="adj1" fmla="val -91543"/>
              <a:gd name="adj2" fmla="val -107167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HOA KÌ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2F56B8E9-2BC9-3DC3-ACE2-F39E9A24E86D}"/>
              </a:ext>
            </a:extLst>
          </p:cNvPr>
          <p:cNvSpPr/>
          <p:nvPr/>
        </p:nvSpPr>
        <p:spPr>
          <a:xfrm>
            <a:off x="8258336" y="4036926"/>
            <a:ext cx="1441550" cy="523219"/>
          </a:xfrm>
          <a:prstGeom prst="wedgeRoundRectCallout">
            <a:avLst>
              <a:gd name="adj1" fmla="val -10434"/>
              <a:gd name="adj2" fmla="val -161602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ẤN ĐỘ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ADFFF64-75DC-8AEB-72A4-29901574887A}"/>
              </a:ext>
            </a:extLst>
          </p:cNvPr>
          <p:cNvSpPr/>
          <p:nvPr/>
        </p:nvSpPr>
        <p:spPr>
          <a:xfrm>
            <a:off x="4654450" y="2473493"/>
            <a:ext cx="1441550" cy="523219"/>
          </a:xfrm>
          <a:prstGeom prst="wedgeRoundRectCallout">
            <a:avLst>
              <a:gd name="adj1" fmla="val 85233"/>
              <a:gd name="adj2" fmla="val -75653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CHÂU ÂU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D4864A0C-2FB8-0C60-113E-DBA7AD684CE2}"/>
              </a:ext>
            </a:extLst>
          </p:cNvPr>
          <p:cNvSpPr/>
          <p:nvPr/>
        </p:nvSpPr>
        <p:spPr>
          <a:xfrm>
            <a:off x="9278911" y="1750206"/>
            <a:ext cx="1591450" cy="523219"/>
          </a:xfrm>
          <a:prstGeom prst="wedgeRoundRectCallout">
            <a:avLst>
              <a:gd name="adj1" fmla="val -26003"/>
              <a:gd name="adj2" fmla="val 165007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TRUNG QUỐC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D2EA6B9C-3B93-EC46-23E8-C15344721D21}"/>
              </a:ext>
            </a:extLst>
          </p:cNvPr>
          <p:cNvSpPr/>
          <p:nvPr/>
        </p:nvSpPr>
        <p:spPr>
          <a:xfrm>
            <a:off x="9876020" y="3253742"/>
            <a:ext cx="1441550" cy="523219"/>
          </a:xfrm>
          <a:prstGeom prst="wedgeRoundRectCallout">
            <a:avLst>
              <a:gd name="adj1" fmla="val 4124"/>
              <a:gd name="adj2" fmla="val -141547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NHẬT BẢN</a:t>
            </a:r>
          </a:p>
        </p:txBody>
      </p:sp>
    </p:spTree>
    <p:extLst>
      <p:ext uri="{BB962C8B-B14F-4D97-AF65-F5344CB8AC3E}">
        <p14:creationId xmlns:p14="http://schemas.microsoft.com/office/powerpoint/2010/main" val="313831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C30EB85-F8B6-35C9-8543-AB442B60947C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8FEA65B-E5D3-B7C8-D9DE-7B0D182776BA}"/>
              </a:ext>
            </a:extLst>
          </p:cNvPr>
          <p:cNvSpPr txBox="1"/>
          <p:nvPr/>
        </p:nvSpPr>
        <p:spPr>
          <a:xfrm>
            <a:off x="299811" y="2473493"/>
            <a:ext cx="13641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PHẢN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HỒI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THÔNG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TIN</a:t>
            </a:r>
            <a:endParaRPr lang="en-US" sz="440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32975F-60A0-5485-04BA-568E434FFAEF}"/>
              </a:ext>
            </a:extLst>
          </p:cNvPr>
          <p:cNvSpPr/>
          <p:nvPr/>
        </p:nvSpPr>
        <p:spPr>
          <a:xfrm>
            <a:off x="3170420" y="141847"/>
            <a:ext cx="7739918" cy="614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F6B71"/>
                </a:solidFill>
                <a:latin typeface="#9Slide03 Bebas Neue Bold" panose="020B0606020202050201" pitchFamily="34" charset="0"/>
              </a:rPr>
              <a:t>          CÔNG NGHIỆP SẢN XUẤT HÀNG TIÊU DÙNG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E56B3C1-067D-05D2-4353-8A3B5E3446A4}"/>
              </a:ext>
            </a:extLst>
          </p:cNvPr>
          <p:cNvCxnSpPr>
            <a:cxnSpLocks/>
          </p:cNvCxnSpPr>
          <p:nvPr/>
        </p:nvCxnSpPr>
        <p:spPr>
          <a:xfrm>
            <a:off x="1863778" y="-387035"/>
            <a:ext cx="0" cy="7632069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49881495-53F4-5184-E389-57DD93BCC2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2"/>
            <a:ext cx="1828799" cy="1316442"/>
          </a:xfrm>
          <a:prstGeom prst="rect">
            <a:avLst/>
          </a:prstGeom>
        </p:spPr>
      </p:pic>
      <p:pic>
        <p:nvPicPr>
          <p:cNvPr id="9" name="Picture 8" descr="Kết quả hình ảnh cho textile industry in world map">
            <a:extLst>
              <a:ext uri="{FF2B5EF4-FFF2-40B4-BE49-F238E27FC236}">
                <a16:creationId xmlns:a16="http://schemas.microsoft.com/office/drawing/2014/main" id="{D5F9F747-50E5-FCDB-2183-5DBA675BFC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663" y="1110385"/>
            <a:ext cx="10022132" cy="527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9B8FC0-3614-6649-6303-7A97E165F554}"/>
              </a:ext>
            </a:extLst>
          </p:cNvPr>
          <p:cNvSpPr txBox="1"/>
          <p:nvPr/>
        </p:nvSpPr>
        <p:spPr>
          <a:xfrm>
            <a:off x="3170420" y="6334780"/>
            <a:ext cx="803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</a:rPr>
              <a:t>Các quốc gia xuất khẩu dệt may lớn nhất thế giới</a:t>
            </a:r>
          </a:p>
        </p:txBody>
      </p:sp>
    </p:spTree>
    <p:extLst>
      <p:ext uri="{BB962C8B-B14F-4D97-AF65-F5344CB8AC3E}">
        <p14:creationId xmlns:p14="http://schemas.microsoft.com/office/powerpoint/2010/main" val="357207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C30EB85-F8B6-35C9-8543-AB442B60947C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8FEA65B-E5D3-B7C8-D9DE-7B0D182776BA}"/>
              </a:ext>
            </a:extLst>
          </p:cNvPr>
          <p:cNvSpPr txBox="1"/>
          <p:nvPr/>
        </p:nvSpPr>
        <p:spPr>
          <a:xfrm>
            <a:off x="299811" y="2473493"/>
            <a:ext cx="13641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PHẢN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HỒI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THÔNG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TIN</a:t>
            </a:r>
            <a:endParaRPr lang="en-US" sz="440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5BDE82-04B0-A2A9-6304-E1D98F38BC3C}"/>
              </a:ext>
            </a:extLst>
          </p:cNvPr>
          <p:cNvSpPr/>
          <p:nvPr/>
        </p:nvSpPr>
        <p:spPr>
          <a:xfrm>
            <a:off x="2108145" y="1858978"/>
            <a:ext cx="2008691" cy="877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757B3A-FDF7-8D9A-E538-83E349E0D0CA}"/>
              </a:ext>
            </a:extLst>
          </p:cNvPr>
          <p:cNvSpPr txBox="1"/>
          <p:nvPr/>
        </p:nvSpPr>
        <p:spPr>
          <a:xfrm>
            <a:off x="2022072" y="2071178"/>
            <a:ext cx="20161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32928"/>
                </a:solidFill>
                <a:latin typeface="#9Slide03 Oswald" panose="00000500000000000000" pitchFamily="2" charset="0"/>
              </a:rPr>
              <a:t>1. VAI TRÒ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59B9139-4A87-34B7-DC20-CACCACE8CFC0}"/>
              </a:ext>
            </a:extLst>
          </p:cNvPr>
          <p:cNvSpPr/>
          <p:nvPr/>
        </p:nvSpPr>
        <p:spPr>
          <a:xfrm>
            <a:off x="4621975" y="1079295"/>
            <a:ext cx="7255238" cy="90381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9D8037-AFCF-B76E-834A-19433EC8A8EA}"/>
              </a:ext>
            </a:extLst>
          </p:cNvPr>
          <p:cNvSpPr/>
          <p:nvPr/>
        </p:nvSpPr>
        <p:spPr>
          <a:xfrm>
            <a:off x="4621975" y="2141206"/>
            <a:ext cx="7255238" cy="6796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E3C864A-B191-487F-8B93-F5676C13FDB4}"/>
              </a:ext>
            </a:extLst>
          </p:cNvPr>
          <p:cNvSpPr/>
          <p:nvPr/>
        </p:nvSpPr>
        <p:spPr>
          <a:xfrm>
            <a:off x="4621975" y="3048055"/>
            <a:ext cx="7255238" cy="68436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21F5E8B-CF48-20F2-0764-4DDDBED89268}"/>
              </a:ext>
            </a:extLst>
          </p:cNvPr>
          <p:cNvSpPr txBox="1"/>
          <p:nvPr/>
        </p:nvSpPr>
        <p:spPr>
          <a:xfrm>
            <a:off x="4801018" y="1138876"/>
            <a:ext cx="6861328" cy="86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Cung cấp sản phẩm đáp ứng nhu cầu hằng ngày về ăn uống của con người.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CC82175-1EB8-F5FD-6006-9235FA6E4FDA}"/>
              </a:ext>
            </a:extLst>
          </p:cNvPr>
          <p:cNvSpPr txBox="1"/>
          <p:nvPr/>
        </p:nvSpPr>
        <p:spPr>
          <a:xfrm>
            <a:off x="4767519" y="2258140"/>
            <a:ext cx="6947194" cy="4705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Thúc đẩy nông nghiệp phát triển. Tạo ra nhiều mặt hàng </a:t>
            </a: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  <a:cs typeface="Times New Roman" panose="02020603050405020304" pitchFamily="18" charset="0"/>
              </a:rPr>
              <a:t>XK.</a:t>
            </a:r>
            <a:endParaRPr lang="en-US" sz="2400">
              <a:solidFill>
                <a:srgbClr val="002060"/>
              </a:solidFill>
              <a:effectLst/>
              <a:latin typeface="#9Slide03 Oswald" panose="00000500000000000000" pitchFamily="2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1B2604-B930-4043-8F57-924CA5029A55}"/>
              </a:ext>
            </a:extLst>
          </p:cNvPr>
          <p:cNvSpPr txBox="1"/>
          <p:nvPr/>
        </p:nvSpPr>
        <p:spPr>
          <a:xfrm>
            <a:off x="4709593" y="3172400"/>
            <a:ext cx="69901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Tạo việc làm và tăng thu nhập cho người lao động.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224A04-D2A3-2F95-C6A3-FC3CBAE1E773}"/>
              </a:ext>
            </a:extLst>
          </p:cNvPr>
          <p:cNvSpPr/>
          <p:nvPr/>
        </p:nvSpPr>
        <p:spPr>
          <a:xfrm>
            <a:off x="2085231" y="4583344"/>
            <a:ext cx="2008691" cy="87700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249BD0C-4545-CD61-AE93-A84FC8CBDCAD}"/>
              </a:ext>
            </a:extLst>
          </p:cNvPr>
          <p:cNvSpPr txBox="1"/>
          <p:nvPr/>
        </p:nvSpPr>
        <p:spPr>
          <a:xfrm>
            <a:off x="1999157" y="4795544"/>
            <a:ext cx="21326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732928"/>
                </a:solidFill>
                <a:latin typeface="#9Slide03 Oswald" panose="00000500000000000000" pitchFamily="2" charset="0"/>
              </a:rPr>
              <a:t>2. ĐẶC ĐIỂM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F097298-3FC4-98FC-2623-9BB4C018885E}"/>
              </a:ext>
            </a:extLst>
          </p:cNvPr>
          <p:cNvSpPr/>
          <p:nvPr/>
        </p:nvSpPr>
        <p:spPr>
          <a:xfrm>
            <a:off x="4577042" y="3904577"/>
            <a:ext cx="7255238" cy="5192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2C596CB-EA92-DC68-CC51-343A68F8F9EF}"/>
              </a:ext>
            </a:extLst>
          </p:cNvPr>
          <p:cNvSpPr/>
          <p:nvPr/>
        </p:nvSpPr>
        <p:spPr>
          <a:xfrm>
            <a:off x="4577042" y="4609063"/>
            <a:ext cx="7255238" cy="93414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83C4AB3-7562-753F-EE11-641CB0DF0781}"/>
              </a:ext>
            </a:extLst>
          </p:cNvPr>
          <p:cNvSpPr txBox="1"/>
          <p:nvPr/>
        </p:nvSpPr>
        <p:spPr>
          <a:xfrm>
            <a:off x="4640192" y="3962166"/>
            <a:ext cx="70383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Sản phẩm của ngành </a:t>
            </a:r>
            <a:r>
              <a:rPr lang="en-US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CN</a:t>
            </a: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thực phẩm rất phhong phú, đa dạng. 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87FD082-0E7F-0F04-7D16-A2D771A97E58}"/>
              </a:ext>
            </a:extLst>
          </p:cNvPr>
          <p:cNvSpPr txBox="1"/>
          <p:nvPr/>
        </p:nvSpPr>
        <p:spPr>
          <a:xfrm>
            <a:off x="4745122" y="4677459"/>
            <a:ext cx="6953740" cy="86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Nguyên liệu chủ yếu là các sản phẩm từ ngành trồng trọt, chăn nuôi, thuỷ sản.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9048942-9883-520F-3877-CD6253C8BAEC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4116836" y="1262340"/>
            <a:ext cx="505139" cy="10351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68C45CE-9D4F-5B4B-7EE2-9DD23F1E5A7E}"/>
              </a:ext>
            </a:extLst>
          </p:cNvPr>
          <p:cNvCxnSpPr>
            <a:cxnSpLocks/>
          </p:cNvCxnSpPr>
          <p:nvPr/>
        </p:nvCxnSpPr>
        <p:spPr>
          <a:xfrm flipV="1">
            <a:off x="4116836" y="2291458"/>
            <a:ext cx="505139" cy="210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859740D1-4994-1438-77BE-9238EBE2E3C9}"/>
              </a:ext>
            </a:extLst>
          </p:cNvPr>
          <p:cNvCxnSpPr>
            <a:cxnSpLocks/>
            <a:stCxn id="14" idx="3"/>
          </p:cNvCxnSpPr>
          <p:nvPr/>
        </p:nvCxnSpPr>
        <p:spPr>
          <a:xfrm>
            <a:off x="4116836" y="2297479"/>
            <a:ext cx="505139" cy="7845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A81CB28A-79CC-96A5-49B2-B02A733B0D76}"/>
              </a:ext>
            </a:extLst>
          </p:cNvPr>
          <p:cNvCxnSpPr>
            <a:cxnSpLocks/>
            <a:stCxn id="28" idx="3"/>
            <a:endCxn id="29" idx="1"/>
          </p:cNvCxnSpPr>
          <p:nvPr/>
        </p:nvCxnSpPr>
        <p:spPr>
          <a:xfrm flipV="1">
            <a:off x="4131824" y="4164204"/>
            <a:ext cx="445218" cy="9237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56E8A87-E0A2-FDF8-4D08-DAB2D967734D}"/>
              </a:ext>
            </a:extLst>
          </p:cNvPr>
          <p:cNvCxnSpPr>
            <a:stCxn id="28" idx="3"/>
            <a:endCxn id="30" idx="1"/>
          </p:cNvCxnSpPr>
          <p:nvPr/>
        </p:nvCxnSpPr>
        <p:spPr>
          <a:xfrm flipV="1">
            <a:off x="4131824" y="5076136"/>
            <a:ext cx="445218" cy="11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4B65B85C-23D9-0925-72B9-3244B4355965}"/>
              </a:ext>
            </a:extLst>
          </p:cNvPr>
          <p:cNvSpPr/>
          <p:nvPr/>
        </p:nvSpPr>
        <p:spPr>
          <a:xfrm>
            <a:off x="3170420" y="141847"/>
            <a:ext cx="7739918" cy="614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F6B71"/>
                </a:solidFill>
                <a:latin typeface="#9Slide03 Bebas Neue Bold" panose="020B0606020202050201" pitchFamily="34" charset="0"/>
              </a:rPr>
              <a:t>          CÔNG NGHIỆP THỰC PHẨM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F0D9F4A-7A98-B68D-55A8-044025CFCF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763"/>
            <a:ext cx="1884774" cy="1884774"/>
          </a:xfrm>
          <a:prstGeom prst="rect">
            <a:avLst/>
          </a:prstGeom>
        </p:spPr>
      </p:pic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0E26B7-7AFE-8E8E-1036-AFB30FE82F28}"/>
              </a:ext>
            </a:extLst>
          </p:cNvPr>
          <p:cNvCxnSpPr>
            <a:cxnSpLocks/>
          </p:cNvCxnSpPr>
          <p:nvPr/>
        </p:nvCxnSpPr>
        <p:spPr>
          <a:xfrm>
            <a:off x="1863778" y="-387035"/>
            <a:ext cx="0" cy="7632069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D345A0D3-E4D9-CF8E-C031-E41B5FC2F4EC}"/>
              </a:ext>
            </a:extLst>
          </p:cNvPr>
          <p:cNvSpPr/>
          <p:nvPr/>
        </p:nvSpPr>
        <p:spPr>
          <a:xfrm>
            <a:off x="4559554" y="5667599"/>
            <a:ext cx="7255238" cy="69790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D1D44CB-384A-E47C-820F-D4626413C1B5}"/>
              </a:ext>
            </a:extLst>
          </p:cNvPr>
          <p:cNvSpPr txBox="1"/>
          <p:nvPr/>
        </p:nvSpPr>
        <p:spPr>
          <a:xfrm>
            <a:off x="4696088" y="5814777"/>
            <a:ext cx="61609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Vấn đề an toàn thực phẩm được chú trọng.</a:t>
            </a:r>
            <a:endParaRPr lang="en-US" sz="24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908907-F43A-9547-2C2D-EEA181252781}"/>
              </a:ext>
            </a:extLst>
          </p:cNvPr>
          <p:cNvCxnSpPr>
            <a:cxnSpLocks/>
            <a:stCxn id="28" idx="3"/>
            <a:endCxn id="41" idx="1"/>
          </p:cNvCxnSpPr>
          <p:nvPr/>
        </p:nvCxnSpPr>
        <p:spPr>
          <a:xfrm>
            <a:off x="4131824" y="5087932"/>
            <a:ext cx="427730" cy="92862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321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/>
      <p:bldP spid="18" grpId="0" animBg="1"/>
      <p:bldP spid="19" grpId="0" animBg="1"/>
      <p:bldP spid="20" grpId="0" animBg="1"/>
      <p:bldP spid="22" grpId="0"/>
      <p:bldP spid="24" grpId="0"/>
      <p:bldP spid="26" grpId="0"/>
      <p:bldP spid="27" grpId="0" animBg="1"/>
      <p:bldP spid="28" grpId="0"/>
      <p:bldP spid="29" grpId="0" animBg="1"/>
      <p:bldP spid="30" grpId="0" animBg="1"/>
      <p:bldP spid="32" grpId="0"/>
      <p:bldP spid="34" grpId="0"/>
      <p:bldP spid="31" grpId="0"/>
      <p:bldP spid="41" grpId="0" animBg="1"/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C452AA94-8F8E-4000-8008-8A17E72E5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960"/>
            <a:ext cx="2458309" cy="3076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357AD8-43FF-4176-A8FE-EB9837AF5F37}"/>
              </a:ext>
            </a:extLst>
          </p:cNvPr>
          <p:cNvSpPr/>
          <p:nvPr/>
        </p:nvSpPr>
        <p:spPr>
          <a:xfrm>
            <a:off x="157312" y="5835231"/>
            <a:ext cx="1000903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4" name="!!Rectangle 11">
            <a:extLst>
              <a:ext uri="{FF2B5EF4-FFF2-40B4-BE49-F238E27FC236}">
                <a16:creationId xmlns:a16="http://schemas.microsoft.com/office/drawing/2014/main" id="{887073D1-8501-4CBE-80EA-EDBA3329A09B}"/>
              </a:ext>
            </a:extLst>
          </p:cNvPr>
          <p:cNvSpPr/>
          <p:nvPr/>
        </p:nvSpPr>
        <p:spPr>
          <a:xfrm>
            <a:off x="1226591" y="5835231"/>
            <a:ext cx="99151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5" name="!!Rectangle 11">
            <a:extLst>
              <a:ext uri="{FF2B5EF4-FFF2-40B4-BE49-F238E27FC236}">
                <a16:creationId xmlns:a16="http://schemas.microsoft.com/office/drawing/2014/main" id="{CC821385-8DC7-4CAF-8C8F-588B6700C639}"/>
              </a:ext>
            </a:extLst>
          </p:cNvPr>
          <p:cNvSpPr/>
          <p:nvPr/>
        </p:nvSpPr>
        <p:spPr>
          <a:xfrm>
            <a:off x="2267270" y="5835231"/>
            <a:ext cx="102818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6" name="!!Rectangle 11">
            <a:extLst>
              <a:ext uri="{FF2B5EF4-FFF2-40B4-BE49-F238E27FC236}">
                <a16:creationId xmlns:a16="http://schemas.microsoft.com/office/drawing/2014/main" id="{B5814694-8140-4DC4-9201-DC2F78F36FB9}"/>
              </a:ext>
            </a:extLst>
          </p:cNvPr>
          <p:cNvSpPr/>
          <p:nvPr/>
        </p:nvSpPr>
        <p:spPr>
          <a:xfrm>
            <a:off x="3286357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7" name="!!Rectangle 11">
            <a:extLst>
              <a:ext uri="{FF2B5EF4-FFF2-40B4-BE49-F238E27FC236}">
                <a16:creationId xmlns:a16="http://schemas.microsoft.com/office/drawing/2014/main" id="{06826132-80BD-4264-89D9-3A7CDD091755}"/>
              </a:ext>
            </a:extLst>
          </p:cNvPr>
          <p:cNvSpPr/>
          <p:nvPr/>
        </p:nvSpPr>
        <p:spPr>
          <a:xfrm>
            <a:off x="4411039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8" name="!!Rectangle 11">
            <a:extLst>
              <a:ext uri="{FF2B5EF4-FFF2-40B4-BE49-F238E27FC236}">
                <a16:creationId xmlns:a16="http://schemas.microsoft.com/office/drawing/2014/main" id="{D26505AC-7DB9-49D6-84BE-B0AD45561768}"/>
              </a:ext>
            </a:extLst>
          </p:cNvPr>
          <p:cNvSpPr/>
          <p:nvPr/>
        </p:nvSpPr>
        <p:spPr>
          <a:xfrm>
            <a:off x="5485617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9" name="!!Rectangle 11">
            <a:extLst>
              <a:ext uri="{FF2B5EF4-FFF2-40B4-BE49-F238E27FC236}">
                <a16:creationId xmlns:a16="http://schemas.microsoft.com/office/drawing/2014/main" id="{FC985F39-A8FD-49F4-9CD6-5B7646609941}"/>
              </a:ext>
            </a:extLst>
          </p:cNvPr>
          <p:cNvSpPr/>
          <p:nvPr/>
        </p:nvSpPr>
        <p:spPr>
          <a:xfrm>
            <a:off x="6540674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0" name="!!Rectangle 11">
            <a:extLst>
              <a:ext uri="{FF2B5EF4-FFF2-40B4-BE49-F238E27FC236}">
                <a16:creationId xmlns:a16="http://schemas.microsoft.com/office/drawing/2014/main" id="{1F76AF91-58DD-4B31-AC5E-8BB009EC3417}"/>
              </a:ext>
            </a:extLst>
          </p:cNvPr>
          <p:cNvSpPr/>
          <p:nvPr/>
        </p:nvSpPr>
        <p:spPr>
          <a:xfrm>
            <a:off x="7663515" y="5835231"/>
            <a:ext cx="989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1" name="!!Rectangle 11">
            <a:extLst>
              <a:ext uri="{FF2B5EF4-FFF2-40B4-BE49-F238E27FC236}">
                <a16:creationId xmlns:a16="http://schemas.microsoft.com/office/drawing/2014/main" id="{8A6F496C-1544-4CC5-B50F-45A489BE974E}"/>
              </a:ext>
            </a:extLst>
          </p:cNvPr>
          <p:cNvSpPr/>
          <p:nvPr/>
        </p:nvSpPr>
        <p:spPr>
          <a:xfrm>
            <a:off x="8758330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2" name="!!Rectangle 11">
            <a:extLst>
              <a:ext uri="{FF2B5EF4-FFF2-40B4-BE49-F238E27FC236}">
                <a16:creationId xmlns:a16="http://schemas.microsoft.com/office/drawing/2014/main" id="{B8B8EEA2-414D-4FF6-A5AE-6423D7F0F9F0}"/>
              </a:ext>
            </a:extLst>
          </p:cNvPr>
          <p:cNvSpPr/>
          <p:nvPr/>
        </p:nvSpPr>
        <p:spPr>
          <a:xfrm>
            <a:off x="9855863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3" name="!!Rectangle 11">
            <a:extLst>
              <a:ext uri="{FF2B5EF4-FFF2-40B4-BE49-F238E27FC236}">
                <a16:creationId xmlns:a16="http://schemas.microsoft.com/office/drawing/2014/main" id="{9B7560A8-4909-4FFA-B134-6E4729434322}"/>
              </a:ext>
            </a:extLst>
          </p:cNvPr>
          <p:cNvSpPr/>
          <p:nvPr/>
        </p:nvSpPr>
        <p:spPr>
          <a:xfrm>
            <a:off x="10960839" y="5835231"/>
            <a:ext cx="1085850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SFU Rhythm" panose="00000400000000000000" pitchFamily="2" charset="0"/>
            </a:endParaRPr>
          </a:p>
        </p:txBody>
      </p:sp>
      <p:sp>
        <p:nvSpPr>
          <p:cNvPr id="16" name="!!Rectangle 11">
            <a:extLst>
              <a:ext uri="{FF2B5EF4-FFF2-40B4-BE49-F238E27FC236}">
                <a16:creationId xmlns:a16="http://schemas.microsoft.com/office/drawing/2014/main" id="{D93B4D77-EE5B-490E-92B7-B5CF5E312BB5}"/>
              </a:ext>
            </a:extLst>
          </p:cNvPr>
          <p:cNvSpPr/>
          <p:nvPr/>
        </p:nvSpPr>
        <p:spPr>
          <a:xfrm>
            <a:off x="3315123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Đ</a:t>
            </a:r>
          </a:p>
        </p:txBody>
      </p:sp>
      <p:sp>
        <p:nvSpPr>
          <p:cNvPr id="17" name="!!Rectangle 11">
            <a:extLst>
              <a:ext uri="{FF2B5EF4-FFF2-40B4-BE49-F238E27FC236}">
                <a16:creationId xmlns:a16="http://schemas.microsoft.com/office/drawing/2014/main" id="{0123B94C-1E10-4B4D-A961-A21932BAB8DB}"/>
              </a:ext>
            </a:extLst>
          </p:cNvPr>
          <p:cNvSpPr/>
          <p:nvPr/>
        </p:nvSpPr>
        <p:spPr>
          <a:xfrm>
            <a:off x="4411039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I</a:t>
            </a:r>
          </a:p>
        </p:txBody>
      </p:sp>
      <p:sp>
        <p:nvSpPr>
          <p:cNvPr id="18" name="!!Rectangle 11">
            <a:extLst>
              <a:ext uri="{FF2B5EF4-FFF2-40B4-BE49-F238E27FC236}">
                <a16:creationId xmlns:a16="http://schemas.microsoft.com/office/drawing/2014/main" id="{C1846B29-3949-4924-9715-FBE3FBB68013}"/>
              </a:ext>
            </a:extLst>
          </p:cNvPr>
          <p:cNvSpPr/>
          <p:nvPr/>
        </p:nvSpPr>
        <p:spPr>
          <a:xfrm>
            <a:off x="5485617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Ệ</a:t>
            </a:r>
          </a:p>
        </p:txBody>
      </p:sp>
      <p:sp>
        <p:nvSpPr>
          <p:cNvPr id="19" name="!!Rectangle 11">
            <a:extLst>
              <a:ext uri="{FF2B5EF4-FFF2-40B4-BE49-F238E27FC236}">
                <a16:creationId xmlns:a16="http://schemas.microsoft.com/office/drawing/2014/main" id="{718A14E6-5688-4718-8AF6-0B3C8EC8BDF1}"/>
              </a:ext>
            </a:extLst>
          </p:cNvPr>
          <p:cNvSpPr/>
          <p:nvPr/>
        </p:nvSpPr>
        <p:spPr>
          <a:xfrm>
            <a:off x="6540674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N</a:t>
            </a:r>
          </a:p>
        </p:txBody>
      </p:sp>
      <p:sp>
        <p:nvSpPr>
          <p:cNvPr id="20" name="!!Rectangle 11">
            <a:extLst>
              <a:ext uri="{FF2B5EF4-FFF2-40B4-BE49-F238E27FC236}">
                <a16:creationId xmlns:a16="http://schemas.microsoft.com/office/drawing/2014/main" id="{C46CA54F-AC1B-4A49-9D4D-2D46FBE32EA2}"/>
              </a:ext>
            </a:extLst>
          </p:cNvPr>
          <p:cNvSpPr/>
          <p:nvPr/>
        </p:nvSpPr>
        <p:spPr>
          <a:xfrm>
            <a:off x="7613281" y="5835231"/>
            <a:ext cx="108826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T</a:t>
            </a:r>
          </a:p>
        </p:txBody>
      </p:sp>
      <p:sp>
        <p:nvSpPr>
          <p:cNvPr id="21" name="!!Rectangle 11">
            <a:extLst>
              <a:ext uri="{FF2B5EF4-FFF2-40B4-BE49-F238E27FC236}">
                <a16:creationId xmlns:a16="http://schemas.microsoft.com/office/drawing/2014/main" id="{F7729F29-B591-48DD-A265-883359507C55}"/>
              </a:ext>
            </a:extLst>
          </p:cNvPr>
          <p:cNvSpPr/>
          <p:nvPr/>
        </p:nvSpPr>
        <p:spPr>
          <a:xfrm>
            <a:off x="8758330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SFU Rhythm" panose="00000400000000000000" pitchFamily="2" charset="0"/>
              </a:rPr>
              <a:t>Ử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AEF3FC0-3EE1-4CDB-BDA6-72CD98CDB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184" y="459161"/>
            <a:ext cx="2687704" cy="2969839"/>
          </a:xfrm>
          <a:prstGeom prst="can">
            <a:avLst/>
          </a:prstGeom>
        </p:spPr>
      </p:pic>
      <p:pic>
        <p:nvPicPr>
          <p:cNvPr id="26" name="Picture 25" descr="A red object with holes in it&#10;&#10;Description automatically generated with low confidence">
            <a:extLst>
              <a:ext uri="{FF2B5EF4-FFF2-40B4-BE49-F238E27FC236}">
                <a16:creationId xmlns:a16="http://schemas.microsoft.com/office/drawing/2014/main" id="{1EEA2EA7-4FF6-46C3-8BD1-833A733ABF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590" y="665496"/>
            <a:ext cx="3651623" cy="2284448"/>
          </a:xfrm>
          <a:prstGeom prst="rect">
            <a:avLst/>
          </a:prstGeom>
        </p:spPr>
      </p:pic>
      <p:sp>
        <p:nvSpPr>
          <p:cNvPr id="27" name="Plus Sign 26">
            <a:extLst>
              <a:ext uri="{FF2B5EF4-FFF2-40B4-BE49-F238E27FC236}">
                <a16:creationId xmlns:a16="http://schemas.microsoft.com/office/drawing/2014/main" id="{D4B19E10-F6C4-4A63-BF68-1F7393DE5288}"/>
              </a:ext>
            </a:extLst>
          </p:cNvPr>
          <p:cNvSpPr/>
          <p:nvPr/>
        </p:nvSpPr>
        <p:spPr>
          <a:xfrm>
            <a:off x="4959311" y="1302712"/>
            <a:ext cx="1452428" cy="1388710"/>
          </a:xfrm>
          <a:prstGeom prst="mathPlus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quals 27">
            <a:extLst>
              <a:ext uri="{FF2B5EF4-FFF2-40B4-BE49-F238E27FC236}">
                <a16:creationId xmlns:a16="http://schemas.microsoft.com/office/drawing/2014/main" id="{33304718-BC55-43B9-BB25-66B7E188283F}"/>
              </a:ext>
            </a:extLst>
          </p:cNvPr>
          <p:cNvSpPr/>
          <p:nvPr/>
        </p:nvSpPr>
        <p:spPr>
          <a:xfrm>
            <a:off x="9664099" y="1424772"/>
            <a:ext cx="1495760" cy="1038616"/>
          </a:xfrm>
          <a:prstGeom prst="mathEqual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9197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 animBg="1"/>
      <p:bldP spid="17" grpId="0" build="p" animBg="1"/>
      <p:bldP spid="18" grpId="0" build="p" animBg="1"/>
      <p:bldP spid="19" grpId="0" build="p" animBg="1"/>
      <p:bldP spid="20" grpId="0" build="p" animBg="1"/>
      <p:bldP spid="21" grpId="0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C30EB85-F8B6-35C9-8543-AB442B60947C}"/>
              </a:ext>
            </a:extLst>
          </p:cNvPr>
          <p:cNvCxnSpPr/>
          <p:nvPr/>
        </p:nvCxnSpPr>
        <p:spPr>
          <a:xfrm>
            <a:off x="0" y="812390"/>
            <a:ext cx="1219200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8FEA65B-E5D3-B7C8-D9DE-7B0D182776BA}"/>
              </a:ext>
            </a:extLst>
          </p:cNvPr>
          <p:cNvSpPr txBox="1"/>
          <p:nvPr/>
        </p:nvSpPr>
        <p:spPr>
          <a:xfrm>
            <a:off x="299811" y="2473493"/>
            <a:ext cx="136410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PHẢN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HỒI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THÔNG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#9Slide03 Bebas Neue Bold" panose="020B0606020202050201" pitchFamily="34" charset="0"/>
                <a:ea typeface="Cambria" panose="02040503050406030204" pitchFamily="18" charset="0"/>
              </a:rPr>
              <a:t>TIN</a:t>
            </a:r>
            <a:endParaRPr lang="en-US" sz="4400">
              <a:solidFill>
                <a:srgbClr val="FF0000"/>
              </a:solidFill>
              <a:latin typeface="#9Slide03 Bebas Neue Bold" panose="020B0606020202050201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32975F-60A0-5485-04BA-568E434FFAEF}"/>
              </a:ext>
            </a:extLst>
          </p:cNvPr>
          <p:cNvSpPr/>
          <p:nvPr/>
        </p:nvSpPr>
        <p:spPr>
          <a:xfrm>
            <a:off x="3170420" y="141847"/>
            <a:ext cx="7739918" cy="6145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CF6B71"/>
                </a:solidFill>
                <a:latin typeface="#9Slide03 Bebas Neue Bold" panose="020B0606020202050201" pitchFamily="34" charset="0"/>
              </a:rPr>
              <a:t>          CÔNG NGHIỆP THỰC PHẨM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65A3828-C5F9-B412-71BD-1E4E1B170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4763"/>
            <a:ext cx="1884774" cy="1884774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4E0E8A-06D5-F855-7C94-B9BB4E57C3D5}"/>
              </a:ext>
            </a:extLst>
          </p:cNvPr>
          <p:cNvCxnSpPr>
            <a:cxnSpLocks/>
          </p:cNvCxnSpPr>
          <p:nvPr/>
        </p:nvCxnSpPr>
        <p:spPr>
          <a:xfrm>
            <a:off x="1863778" y="-387035"/>
            <a:ext cx="0" cy="7632069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D2F0B458-A9BD-03EA-64A0-7CE754FD628F}"/>
              </a:ext>
            </a:extLst>
          </p:cNvPr>
          <p:cNvSpPr txBox="1"/>
          <p:nvPr/>
        </p:nvSpPr>
        <p:spPr>
          <a:xfrm>
            <a:off x="3282849" y="6261574"/>
            <a:ext cx="80347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#9Slide03 Oswald" panose="00000500000000000000" pitchFamily="2" charset="0"/>
              </a:rPr>
              <a:t>Các quốc gia sản xuất CN thực phẩm lớn nhất thế giới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679049F-9BEC-B764-3A9B-C7788536C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3189" y="1123677"/>
            <a:ext cx="8554381" cy="5026009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7C309930-A6CC-31FE-95E6-021CFD3ABBDC}"/>
              </a:ext>
            </a:extLst>
          </p:cNvPr>
          <p:cNvSpPr/>
          <p:nvPr/>
        </p:nvSpPr>
        <p:spPr>
          <a:xfrm>
            <a:off x="3878698" y="3108600"/>
            <a:ext cx="1441550" cy="523219"/>
          </a:xfrm>
          <a:prstGeom prst="wedgeRoundRectCallout">
            <a:avLst>
              <a:gd name="adj1" fmla="val -91543"/>
              <a:gd name="adj2" fmla="val -107167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HOA KÌ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D288D36F-556C-8E47-DC2A-D865809D7B4C}"/>
              </a:ext>
            </a:extLst>
          </p:cNvPr>
          <p:cNvSpPr/>
          <p:nvPr/>
        </p:nvSpPr>
        <p:spPr>
          <a:xfrm>
            <a:off x="8258336" y="4036926"/>
            <a:ext cx="1441550" cy="523219"/>
          </a:xfrm>
          <a:prstGeom prst="wedgeRoundRectCallout">
            <a:avLst>
              <a:gd name="adj1" fmla="val -10434"/>
              <a:gd name="adj2" fmla="val -161602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ẤN ĐỘ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510D4085-98D6-5B1A-E7E8-ABBF670FD8C2}"/>
              </a:ext>
            </a:extLst>
          </p:cNvPr>
          <p:cNvSpPr/>
          <p:nvPr/>
        </p:nvSpPr>
        <p:spPr>
          <a:xfrm>
            <a:off x="4654450" y="2473493"/>
            <a:ext cx="1441550" cy="523219"/>
          </a:xfrm>
          <a:prstGeom prst="wedgeRoundRectCallout">
            <a:avLst>
              <a:gd name="adj1" fmla="val 85233"/>
              <a:gd name="adj2" fmla="val -75653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CHÂU ÂU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9E9FBC91-FD7D-91AC-9909-43F37F8E9B72}"/>
              </a:ext>
            </a:extLst>
          </p:cNvPr>
          <p:cNvSpPr/>
          <p:nvPr/>
        </p:nvSpPr>
        <p:spPr>
          <a:xfrm>
            <a:off x="9699886" y="3253742"/>
            <a:ext cx="1617684" cy="523219"/>
          </a:xfrm>
          <a:prstGeom prst="wedgeRoundRectCallout">
            <a:avLst>
              <a:gd name="adj1" fmla="val -70746"/>
              <a:gd name="adj2" fmla="val -170197"/>
              <a:gd name="adj3" fmla="val 16667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#9Slide03 Bebas Neue Bold" panose="020B0606020202050201" pitchFamily="34" charset="0"/>
              </a:rPr>
              <a:t>TRUNG QUỐC</a:t>
            </a:r>
          </a:p>
        </p:txBody>
      </p:sp>
    </p:spTree>
    <p:extLst>
      <p:ext uri="{BB962C8B-B14F-4D97-AF65-F5344CB8AC3E}">
        <p14:creationId xmlns:p14="http://schemas.microsoft.com/office/powerpoint/2010/main" val="301061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8E9B698-C0B8-84B0-7F5B-9487625608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ADB4320-E13A-0746-D894-DA91F3095950}"/>
              </a:ext>
            </a:extLst>
          </p:cNvPr>
          <p:cNvGrpSpPr/>
          <p:nvPr/>
        </p:nvGrpSpPr>
        <p:grpSpPr>
          <a:xfrm>
            <a:off x="6710220" y="312420"/>
            <a:ext cx="5227320" cy="6233159"/>
            <a:chOff x="6710221" y="312420"/>
            <a:chExt cx="5227320" cy="623315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5F6CDD1-3627-C4D6-0F1F-3A1E5E60A45C}"/>
                </a:ext>
              </a:extLst>
            </p:cNvPr>
            <p:cNvSpPr/>
            <p:nvPr/>
          </p:nvSpPr>
          <p:spPr>
            <a:xfrm>
              <a:off x="6710221" y="312420"/>
              <a:ext cx="5227320" cy="6233159"/>
            </a:xfrm>
            <a:prstGeom prst="rect">
              <a:avLst/>
            </a:prstGeom>
            <a:solidFill>
              <a:schemeClr val="bg1">
                <a:alpha val="6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206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0E25FB-EB59-83DF-18CA-0342BBB851E9}"/>
                </a:ext>
              </a:extLst>
            </p:cNvPr>
            <p:cNvSpPr txBox="1"/>
            <p:nvPr/>
          </p:nvSpPr>
          <p:spPr>
            <a:xfrm>
              <a:off x="6710221" y="612220"/>
              <a:ext cx="5227320" cy="646331"/>
            </a:xfrm>
            <a:prstGeom prst="rect">
              <a:avLst/>
            </a:prstGeom>
            <a:noFill/>
            <a:ln>
              <a:noFill/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>
                  <a:solidFill>
                    <a:srgbClr val="FF0000"/>
                  </a:solidFill>
                  <a:effectLst/>
                  <a:latin typeface="#9Slide03 Oswald" panose="00000500000000000000" pitchFamily="2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THÁCH THỨC CHO EM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1F63C7EE-ED3D-6DE9-D0E0-6AF886B51FCB}"/>
              </a:ext>
            </a:extLst>
          </p:cNvPr>
          <p:cNvSpPr txBox="1"/>
          <p:nvPr/>
        </p:nvSpPr>
        <p:spPr>
          <a:xfrm>
            <a:off x="7180287" y="1669322"/>
            <a:ext cx="4287187" cy="206210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Cambria" panose="02040503050406030204" pitchFamily="18" charset="0"/>
              </a:rPr>
              <a:t>1. Vẽ biểu đồ thể hiện sản lượng dầu mỏ và điện của thế giới giai đoạn 2000 – 2019 và nhận xét.</a:t>
            </a:r>
            <a:endParaRPr lang="en-US" sz="32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2ED878-9379-CC49-8C7E-2E8D120F7230}"/>
              </a:ext>
            </a:extLst>
          </p:cNvPr>
          <p:cNvSpPr txBox="1"/>
          <p:nvPr/>
        </p:nvSpPr>
        <p:spPr>
          <a:xfrm>
            <a:off x="7180288" y="4131810"/>
            <a:ext cx="4334147" cy="2062103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en-US" sz="3200">
                <a:solidFill>
                  <a:srgbClr val="002060"/>
                </a:solidFill>
                <a:effectLst/>
                <a:latin typeface="#9Slide03 Oswald" panose="00000500000000000000" pitchFamily="2" charset="0"/>
                <a:ea typeface="Arial" panose="020B0604020202020204" pitchFamily="34" charset="0"/>
              </a:rPr>
              <a:t>2. Trả lời của hỏi “Tại sao, sản lượng tiêu thụ điện là tiêu chí để đánh giá sự phát triển của một quốc gia”. </a:t>
            </a:r>
            <a:endParaRPr lang="en-US" sz="3200">
              <a:solidFill>
                <a:srgbClr val="002060"/>
              </a:solidFill>
              <a:latin typeface="#9Slide03 Oswal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23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7E32DB-2BED-3394-9795-2357CAAB42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52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FAE0AED0-27E8-43D5-965C-C5312DC69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100" y="719256"/>
            <a:ext cx="3468528" cy="2449648"/>
          </a:xfrm>
          <a:prstGeom prst="rect">
            <a:avLst/>
          </a:prstGeom>
        </p:spPr>
      </p:pic>
      <p:pic>
        <p:nvPicPr>
          <p:cNvPr id="2" name="Picture 1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C452AA94-8F8E-4000-8008-8A17E72E5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960"/>
            <a:ext cx="2458309" cy="3076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357AD8-43FF-4176-A8FE-EB9837AF5F37}"/>
              </a:ext>
            </a:extLst>
          </p:cNvPr>
          <p:cNvSpPr/>
          <p:nvPr/>
        </p:nvSpPr>
        <p:spPr>
          <a:xfrm>
            <a:off x="157312" y="5835231"/>
            <a:ext cx="1000903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4" name="!!Rectangle 11">
            <a:extLst>
              <a:ext uri="{FF2B5EF4-FFF2-40B4-BE49-F238E27FC236}">
                <a16:creationId xmlns:a16="http://schemas.microsoft.com/office/drawing/2014/main" id="{887073D1-8501-4CBE-80EA-EDBA3329A09B}"/>
              </a:ext>
            </a:extLst>
          </p:cNvPr>
          <p:cNvSpPr/>
          <p:nvPr/>
        </p:nvSpPr>
        <p:spPr>
          <a:xfrm>
            <a:off x="1226591" y="5835231"/>
            <a:ext cx="99151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5" name="!!Rectangle 11">
            <a:extLst>
              <a:ext uri="{FF2B5EF4-FFF2-40B4-BE49-F238E27FC236}">
                <a16:creationId xmlns:a16="http://schemas.microsoft.com/office/drawing/2014/main" id="{CC821385-8DC7-4CAF-8C8F-588B6700C639}"/>
              </a:ext>
            </a:extLst>
          </p:cNvPr>
          <p:cNvSpPr/>
          <p:nvPr/>
        </p:nvSpPr>
        <p:spPr>
          <a:xfrm>
            <a:off x="2267270" y="5835231"/>
            <a:ext cx="102818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6" name="!!Rectangle 11">
            <a:extLst>
              <a:ext uri="{FF2B5EF4-FFF2-40B4-BE49-F238E27FC236}">
                <a16:creationId xmlns:a16="http://schemas.microsoft.com/office/drawing/2014/main" id="{B5814694-8140-4DC4-9201-DC2F78F36FB9}"/>
              </a:ext>
            </a:extLst>
          </p:cNvPr>
          <p:cNvSpPr/>
          <p:nvPr/>
        </p:nvSpPr>
        <p:spPr>
          <a:xfrm>
            <a:off x="3286357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7" name="!!Rectangle 11">
            <a:extLst>
              <a:ext uri="{FF2B5EF4-FFF2-40B4-BE49-F238E27FC236}">
                <a16:creationId xmlns:a16="http://schemas.microsoft.com/office/drawing/2014/main" id="{06826132-80BD-4264-89D9-3A7CDD091755}"/>
              </a:ext>
            </a:extLst>
          </p:cNvPr>
          <p:cNvSpPr/>
          <p:nvPr/>
        </p:nvSpPr>
        <p:spPr>
          <a:xfrm>
            <a:off x="4411039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8" name="!!Rectangle 11">
            <a:extLst>
              <a:ext uri="{FF2B5EF4-FFF2-40B4-BE49-F238E27FC236}">
                <a16:creationId xmlns:a16="http://schemas.microsoft.com/office/drawing/2014/main" id="{D26505AC-7DB9-49D6-84BE-B0AD45561768}"/>
              </a:ext>
            </a:extLst>
          </p:cNvPr>
          <p:cNvSpPr/>
          <p:nvPr/>
        </p:nvSpPr>
        <p:spPr>
          <a:xfrm>
            <a:off x="5485617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9" name="!!Rectangle 11">
            <a:extLst>
              <a:ext uri="{FF2B5EF4-FFF2-40B4-BE49-F238E27FC236}">
                <a16:creationId xmlns:a16="http://schemas.microsoft.com/office/drawing/2014/main" id="{FC985F39-A8FD-49F4-9CD6-5B7646609941}"/>
              </a:ext>
            </a:extLst>
          </p:cNvPr>
          <p:cNvSpPr/>
          <p:nvPr/>
        </p:nvSpPr>
        <p:spPr>
          <a:xfrm>
            <a:off x="6540674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0" name="!!Rectangle 11">
            <a:extLst>
              <a:ext uri="{FF2B5EF4-FFF2-40B4-BE49-F238E27FC236}">
                <a16:creationId xmlns:a16="http://schemas.microsoft.com/office/drawing/2014/main" id="{1F76AF91-58DD-4B31-AC5E-8BB009EC3417}"/>
              </a:ext>
            </a:extLst>
          </p:cNvPr>
          <p:cNvSpPr/>
          <p:nvPr/>
        </p:nvSpPr>
        <p:spPr>
          <a:xfrm>
            <a:off x="7663515" y="5835231"/>
            <a:ext cx="989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1" name="!!Rectangle 11">
            <a:extLst>
              <a:ext uri="{FF2B5EF4-FFF2-40B4-BE49-F238E27FC236}">
                <a16:creationId xmlns:a16="http://schemas.microsoft.com/office/drawing/2014/main" id="{8A6F496C-1544-4CC5-B50F-45A489BE974E}"/>
              </a:ext>
            </a:extLst>
          </p:cNvPr>
          <p:cNvSpPr/>
          <p:nvPr/>
        </p:nvSpPr>
        <p:spPr>
          <a:xfrm>
            <a:off x="8758330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2" name="!!Rectangle 11">
            <a:extLst>
              <a:ext uri="{FF2B5EF4-FFF2-40B4-BE49-F238E27FC236}">
                <a16:creationId xmlns:a16="http://schemas.microsoft.com/office/drawing/2014/main" id="{B8B8EEA2-414D-4FF6-A5AE-6423D7F0F9F0}"/>
              </a:ext>
            </a:extLst>
          </p:cNvPr>
          <p:cNvSpPr/>
          <p:nvPr/>
        </p:nvSpPr>
        <p:spPr>
          <a:xfrm>
            <a:off x="9855863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3" name="!!Rectangle 11">
            <a:extLst>
              <a:ext uri="{FF2B5EF4-FFF2-40B4-BE49-F238E27FC236}">
                <a16:creationId xmlns:a16="http://schemas.microsoft.com/office/drawing/2014/main" id="{9B7560A8-4909-4FFA-B134-6E4729434322}"/>
              </a:ext>
            </a:extLst>
          </p:cNvPr>
          <p:cNvSpPr/>
          <p:nvPr/>
        </p:nvSpPr>
        <p:spPr>
          <a:xfrm>
            <a:off x="10960839" y="5835231"/>
            <a:ext cx="1085850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6" name="!!Rectangle 11">
            <a:extLst>
              <a:ext uri="{FF2B5EF4-FFF2-40B4-BE49-F238E27FC236}">
                <a16:creationId xmlns:a16="http://schemas.microsoft.com/office/drawing/2014/main" id="{D93B4D77-EE5B-490E-92B7-B5CF5E312BB5}"/>
              </a:ext>
            </a:extLst>
          </p:cNvPr>
          <p:cNvSpPr/>
          <p:nvPr/>
        </p:nvSpPr>
        <p:spPr>
          <a:xfrm>
            <a:off x="3315123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H</a:t>
            </a:r>
          </a:p>
        </p:txBody>
      </p:sp>
      <p:sp>
        <p:nvSpPr>
          <p:cNvPr id="17" name="!!Rectangle 11">
            <a:extLst>
              <a:ext uri="{FF2B5EF4-FFF2-40B4-BE49-F238E27FC236}">
                <a16:creationId xmlns:a16="http://schemas.microsoft.com/office/drawing/2014/main" id="{0123B94C-1E10-4B4D-A961-A21932BAB8DB}"/>
              </a:ext>
            </a:extLst>
          </p:cNvPr>
          <p:cNvSpPr/>
          <p:nvPr/>
        </p:nvSpPr>
        <p:spPr>
          <a:xfrm>
            <a:off x="4411039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Ủ</a:t>
            </a:r>
          </a:p>
        </p:txBody>
      </p:sp>
      <p:sp>
        <p:nvSpPr>
          <p:cNvPr id="18" name="!!Rectangle 11">
            <a:extLst>
              <a:ext uri="{FF2B5EF4-FFF2-40B4-BE49-F238E27FC236}">
                <a16:creationId xmlns:a16="http://schemas.microsoft.com/office/drawing/2014/main" id="{C1846B29-3949-4924-9715-FBE3FBB68013}"/>
              </a:ext>
            </a:extLst>
          </p:cNvPr>
          <p:cNvSpPr/>
          <p:nvPr/>
        </p:nvSpPr>
        <p:spPr>
          <a:xfrm>
            <a:off x="5485617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Đ</a:t>
            </a:r>
          </a:p>
        </p:txBody>
      </p:sp>
      <p:sp>
        <p:nvSpPr>
          <p:cNvPr id="19" name="!!Rectangle 11">
            <a:extLst>
              <a:ext uri="{FF2B5EF4-FFF2-40B4-BE49-F238E27FC236}">
                <a16:creationId xmlns:a16="http://schemas.microsoft.com/office/drawing/2014/main" id="{718A14E6-5688-4718-8AF6-0B3C8EC8BDF1}"/>
              </a:ext>
            </a:extLst>
          </p:cNvPr>
          <p:cNvSpPr/>
          <p:nvPr/>
        </p:nvSpPr>
        <p:spPr>
          <a:xfrm>
            <a:off x="6540674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Ạ</a:t>
            </a:r>
          </a:p>
        </p:txBody>
      </p:sp>
      <p:sp>
        <p:nvSpPr>
          <p:cNvPr id="20" name="!!Rectangle 11">
            <a:extLst>
              <a:ext uri="{FF2B5EF4-FFF2-40B4-BE49-F238E27FC236}">
                <a16:creationId xmlns:a16="http://schemas.microsoft.com/office/drawing/2014/main" id="{C46CA54F-AC1B-4A49-9D4D-2D46FBE32EA2}"/>
              </a:ext>
            </a:extLst>
          </p:cNvPr>
          <p:cNvSpPr/>
          <p:nvPr/>
        </p:nvSpPr>
        <p:spPr>
          <a:xfrm>
            <a:off x="7613281" y="5835231"/>
            <a:ext cx="108826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O</a:t>
            </a: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D4B19E10-F6C4-4A63-BF68-1F7393DE5288}"/>
              </a:ext>
            </a:extLst>
          </p:cNvPr>
          <p:cNvSpPr/>
          <p:nvPr/>
        </p:nvSpPr>
        <p:spPr>
          <a:xfrm>
            <a:off x="4959311" y="1302712"/>
            <a:ext cx="1452428" cy="1388710"/>
          </a:xfrm>
          <a:prstGeom prst="mathPlus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quals 27">
            <a:extLst>
              <a:ext uri="{FF2B5EF4-FFF2-40B4-BE49-F238E27FC236}">
                <a16:creationId xmlns:a16="http://schemas.microsoft.com/office/drawing/2014/main" id="{33304718-BC55-43B9-BB25-66B7E188283F}"/>
              </a:ext>
            </a:extLst>
          </p:cNvPr>
          <p:cNvSpPr/>
          <p:nvPr/>
        </p:nvSpPr>
        <p:spPr>
          <a:xfrm>
            <a:off x="9664099" y="1424772"/>
            <a:ext cx="1495760" cy="1038616"/>
          </a:xfrm>
          <a:prstGeom prst="mathEqual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7C170E4-1221-4D05-BFAD-B64954699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513" y="669620"/>
            <a:ext cx="3340429" cy="2449648"/>
          </a:xfrm>
          <a:prstGeom prst="rect">
            <a:avLst/>
          </a:prstGeom>
        </p:spPr>
      </p:pic>
      <p:sp>
        <p:nvSpPr>
          <p:cNvPr id="29" name="!!Rectangle 11">
            <a:extLst>
              <a:ext uri="{FF2B5EF4-FFF2-40B4-BE49-F238E27FC236}">
                <a16:creationId xmlns:a16="http://schemas.microsoft.com/office/drawing/2014/main" id="{53F35ADF-F81A-4929-9A68-4F6F39E88963}"/>
              </a:ext>
            </a:extLst>
          </p:cNvPr>
          <p:cNvSpPr/>
          <p:nvPr/>
        </p:nvSpPr>
        <p:spPr>
          <a:xfrm>
            <a:off x="2272538" y="5845064"/>
            <a:ext cx="102818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634302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build="p" animBg="1"/>
      <p:bldP spid="18" grpId="0" build="p" animBg="1"/>
      <p:bldP spid="19" grpId="0" build="p" animBg="1"/>
      <p:bldP spid="20" grpId="0" build="p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C452AA94-8F8E-4000-8008-8A17E72E5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960"/>
            <a:ext cx="2458309" cy="3076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357AD8-43FF-4176-A8FE-EB9837AF5F37}"/>
              </a:ext>
            </a:extLst>
          </p:cNvPr>
          <p:cNvSpPr/>
          <p:nvPr/>
        </p:nvSpPr>
        <p:spPr>
          <a:xfrm>
            <a:off x="157312" y="5835231"/>
            <a:ext cx="1000903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4" name="!!Rectangle 11">
            <a:extLst>
              <a:ext uri="{FF2B5EF4-FFF2-40B4-BE49-F238E27FC236}">
                <a16:creationId xmlns:a16="http://schemas.microsoft.com/office/drawing/2014/main" id="{887073D1-8501-4CBE-80EA-EDBA3329A09B}"/>
              </a:ext>
            </a:extLst>
          </p:cNvPr>
          <p:cNvSpPr/>
          <p:nvPr/>
        </p:nvSpPr>
        <p:spPr>
          <a:xfrm>
            <a:off x="1226591" y="5835231"/>
            <a:ext cx="99151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5" name="!!Rectangle 11">
            <a:extLst>
              <a:ext uri="{FF2B5EF4-FFF2-40B4-BE49-F238E27FC236}">
                <a16:creationId xmlns:a16="http://schemas.microsoft.com/office/drawing/2014/main" id="{CC821385-8DC7-4CAF-8C8F-588B6700C639}"/>
              </a:ext>
            </a:extLst>
          </p:cNvPr>
          <p:cNvSpPr/>
          <p:nvPr/>
        </p:nvSpPr>
        <p:spPr>
          <a:xfrm>
            <a:off x="2267270" y="5835231"/>
            <a:ext cx="102818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6" name="!!Rectangle 11">
            <a:extLst>
              <a:ext uri="{FF2B5EF4-FFF2-40B4-BE49-F238E27FC236}">
                <a16:creationId xmlns:a16="http://schemas.microsoft.com/office/drawing/2014/main" id="{B5814694-8140-4DC4-9201-DC2F78F36FB9}"/>
              </a:ext>
            </a:extLst>
          </p:cNvPr>
          <p:cNvSpPr/>
          <p:nvPr/>
        </p:nvSpPr>
        <p:spPr>
          <a:xfrm>
            <a:off x="3286357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7" name="!!Rectangle 11">
            <a:extLst>
              <a:ext uri="{FF2B5EF4-FFF2-40B4-BE49-F238E27FC236}">
                <a16:creationId xmlns:a16="http://schemas.microsoft.com/office/drawing/2014/main" id="{06826132-80BD-4264-89D9-3A7CDD091755}"/>
              </a:ext>
            </a:extLst>
          </p:cNvPr>
          <p:cNvSpPr/>
          <p:nvPr/>
        </p:nvSpPr>
        <p:spPr>
          <a:xfrm>
            <a:off x="4411039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8" name="!!Rectangle 11">
            <a:extLst>
              <a:ext uri="{FF2B5EF4-FFF2-40B4-BE49-F238E27FC236}">
                <a16:creationId xmlns:a16="http://schemas.microsoft.com/office/drawing/2014/main" id="{D26505AC-7DB9-49D6-84BE-B0AD45561768}"/>
              </a:ext>
            </a:extLst>
          </p:cNvPr>
          <p:cNvSpPr/>
          <p:nvPr/>
        </p:nvSpPr>
        <p:spPr>
          <a:xfrm>
            <a:off x="5485617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9" name="!!Rectangle 11">
            <a:extLst>
              <a:ext uri="{FF2B5EF4-FFF2-40B4-BE49-F238E27FC236}">
                <a16:creationId xmlns:a16="http://schemas.microsoft.com/office/drawing/2014/main" id="{FC985F39-A8FD-49F4-9CD6-5B7646609941}"/>
              </a:ext>
            </a:extLst>
          </p:cNvPr>
          <p:cNvSpPr/>
          <p:nvPr/>
        </p:nvSpPr>
        <p:spPr>
          <a:xfrm>
            <a:off x="6540674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0" name="!!Rectangle 11">
            <a:extLst>
              <a:ext uri="{FF2B5EF4-FFF2-40B4-BE49-F238E27FC236}">
                <a16:creationId xmlns:a16="http://schemas.microsoft.com/office/drawing/2014/main" id="{1F76AF91-58DD-4B31-AC5E-8BB009EC3417}"/>
              </a:ext>
            </a:extLst>
          </p:cNvPr>
          <p:cNvSpPr/>
          <p:nvPr/>
        </p:nvSpPr>
        <p:spPr>
          <a:xfrm>
            <a:off x="7663515" y="5835231"/>
            <a:ext cx="989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1" name="!!Rectangle 11">
            <a:extLst>
              <a:ext uri="{FF2B5EF4-FFF2-40B4-BE49-F238E27FC236}">
                <a16:creationId xmlns:a16="http://schemas.microsoft.com/office/drawing/2014/main" id="{8A6F496C-1544-4CC5-B50F-45A489BE974E}"/>
              </a:ext>
            </a:extLst>
          </p:cNvPr>
          <p:cNvSpPr/>
          <p:nvPr/>
        </p:nvSpPr>
        <p:spPr>
          <a:xfrm>
            <a:off x="8758330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2" name="!!Rectangle 11">
            <a:extLst>
              <a:ext uri="{FF2B5EF4-FFF2-40B4-BE49-F238E27FC236}">
                <a16:creationId xmlns:a16="http://schemas.microsoft.com/office/drawing/2014/main" id="{B8B8EEA2-414D-4FF6-A5AE-6423D7F0F9F0}"/>
              </a:ext>
            </a:extLst>
          </p:cNvPr>
          <p:cNvSpPr/>
          <p:nvPr/>
        </p:nvSpPr>
        <p:spPr>
          <a:xfrm>
            <a:off x="9855863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3" name="!!Rectangle 11">
            <a:extLst>
              <a:ext uri="{FF2B5EF4-FFF2-40B4-BE49-F238E27FC236}">
                <a16:creationId xmlns:a16="http://schemas.microsoft.com/office/drawing/2014/main" id="{9B7560A8-4909-4FFA-B134-6E4729434322}"/>
              </a:ext>
            </a:extLst>
          </p:cNvPr>
          <p:cNvSpPr/>
          <p:nvPr/>
        </p:nvSpPr>
        <p:spPr>
          <a:xfrm>
            <a:off x="10960839" y="5835231"/>
            <a:ext cx="1085850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6" name="!!Rectangle 11">
            <a:extLst>
              <a:ext uri="{FF2B5EF4-FFF2-40B4-BE49-F238E27FC236}">
                <a16:creationId xmlns:a16="http://schemas.microsoft.com/office/drawing/2014/main" id="{D93B4D77-EE5B-490E-92B7-B5CF5E312BB5}"/>
              </a:ext>
            </a:extLst>
          </p:cNvPr>
          <p:cNvSpPr/>
          <p:nvPr/>
        </p:nvSpPr>
        <p:spPr>
          <a:xfrm>
            <a:off x="3315123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Ũ</a:t>
            </a:r>
          </a:p>
        </p:txBody>
      </p:sp>
      <p:sp>
        <p:nvSpPr>
          <p:cNvPr id="17" name="!!Rectangle 11">
            <a:extLst>
              <a:ext uri="{FF2B5EF4-FFF2-40B4-BE49-F238E27FC236}">
                <a16:creationId xmlns:a16="http://schemas.microsoft.com/office/drawing/2014/main" id="{0123B94C-1E10-4B4D-A961-A21932BAB8DB}"/>
              </a:ext>
            </a:extLst>
          </p:cNvPr>
          <p:cNvSpPr/>
          <p:nvPr/>
        </p:nvSpPr>
        <p:spPr>
          <a:xfrm>
            <a:off x="4411039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I</a:t>
            </a:r>
          </a:p>
        </p:txBody>
      </p:sp>
      <p:sp>
        <p:nvSpPr>
          <p:cNvPr id="18" name="!!Rectangle 11">
            <a:extLst>
              <a:ext uri="{FF2B5EF4-FFF2-40B4-BE49-F238E27FC236}">
                <a16:creationId xmlns:a16="http://schemas.microsoft.com/office/drawing/2014/main" id="{C1846B29-3949-4924-9715-FBE3FBB68013}"/>
              </a:ext>
            </a:extLst>
          </p:cNvPr>
          <p:cNvSpPr/>
          <p:nvPr/>
        </p:nvSpPr>
        <p:spPr>
          <a:xfrm>
            <a:off x="5485617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N</a:t>
            </a:r>
          </a:p>
        </p:txBody>
      </p:sp>
      <p:sp>
        <p:nvSpPr>
          <p:cNvPr id="19" name="!!Rectangle 11">
            <a:extLst>
              <a:ext uri="{FF2B5EF4-FFF2-40B4-BE49-F238E27FC236}">
                <a16:creationId xmlns:a16="http://schemas.microsoft.com/office/drawing/2014/main" id="{718A14E6-5688-4718-8AF6-0B3C8EC8BDF1}"/>
              </a:ext>
            </a:extLst>
          </p:cNvPr>
          <p:cNvSpPr/>
          <p:nvPr/>
        </p:nvSpPr>
        <p:spPr>
          <a:xfrm>
            <a:off x="6540674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H</a:t>
            </a:r>
          </a:p>
        </p:txBody>
      </p:sp>
      <p:sp>
        <p:nvSpPr>
          <p:cNvPr id="20" name="!!Rectangle 11">
            <a:extLst>
              <a:ext uri="{FF2B5EF4-FFF2-40B4-BE49-F238E27FC236}">
                <a16:creationId xmlns:a16="http://schemas.microsoft.com/office/drawing/2014/main" id="{C46CA54F-AC1B-4A49-9D4D-2D46FBE32EA2}"/>
              </a:ext>
            </a:extLst>
          </p:cNvPr>
          <p:cNvSpPr/>
          <p:nvPr/>
        </p:nvSpPr>
        <p:spPr>
          <a:xfrm>
            <a:off x="7613281" y="5835231"/>
            <a:ext cx="108826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Ọ</a:t>
            </a:r>
          </a:p>
        </p:txBody>
      </p:sp>
      <p:sp>
        <p:nvSpPr>
          <p:cNvPr id="21" name="!!Rectangle 11">
            <a:extLst>
              <a:ext uri="{FF2B5EF4-FFF2-40B4-BE49-F238E27FC236}">
                <a16:creationId xmlns:a16="http://schemas.microsoft.com/office/drawing/2014/main" id="{F7729F29-B591-48DD-A265-883359507C55}"/>
              </a:ext>
            </a:extLst>
          </p:cNvPr>
          <p:cNvSpPr/>
          <p:nvPr/>
        </p:nvSpPr>
        <p:spPr>
          <a:xfrm>
            <a:off x="8758330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N</a:t>
            </a: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D4B19E10-F6C4-4A63-BF68-1F7393DE5288}"/>
              </a:ext>
            </a:extLst>
          </p:cNvPr>
          <p:cNvSpPr/>
          <p:nvPr/>
        </p:nvSpPr>
        <p:spPr>
          <a:xfrm>
            <a:off x="4959311" y="1302712"/>
            <a:ext cx="1452428" cy="1388710"/>
          </a:xfrm>
          <a:prstGeom prst="mathPlus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quals 27">
            <a:extLst>
              <a:ext uri="{FF2B5EF4-FFF2-40B4-BE49-F238E27FC236}">
                <a16:creationId xmlns:a16="http://schemas.microsoft.com/office/drawing/2014/main" id="{33304718-BC55-43B9-BB25-66B7E188283F}"/>
              </a:ext>
            </a:extLst>
          </p:cNvPr>
          <p:cNvSpPr/>
          <p:nvPr/>
        </p:nvSpPr>
        <p:spPr>
          <a:xfrm>
            <a:off x="9664099" y="1424772"/>
            <a:ext cx="1495760" cy="1038616"/>
          </a:xfrm>
          <a:prstGeom prst="mathEqual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7FE00E9-8069-4852-85A4-C878474354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291" t="19262" r="12591" b="15875"/>
          <a:stretch/>
        </p:blipFill>
        <p:spPr>
          <a:xfrm>
            <a:off x="6540674" y="708452"/>
            <a:ext cx="3434576" cy="2471256"/>
          </a:xfrm>
          <a:prstGeom prst="rect">
            <a:avLst/>
          </a:prstGeom>
        </p:spPr>
      </p:pic>
      <p:pic>
        <p:nvPicPr>
          <p:cNvPr id="24" name="Picture 23" descr="A picture containing lamp, light&#10;&#10;Description automatically generated">
            <a:extLst>
              <a:ext uri="{FF2B5EF4-FFF2-40B4-BE49-F238E27FC236}">
                <a16:creationId xmlns:a16="http://schemas.microsoft.com/office/drawing/2014/main" id="{E2EC2AE6-4AA0-4761-8355-450EBE179E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181" y="0"/>
            <a:ext cx="2458309" cy="3663727"/>
          </a:xfrm>
          <a:prstGeom prst="rect">
            <a:avLst/>
          </a:prstGeom>
        </p:spPr>
      </p:pic>
      <p:sp>
        <p:nvSpPr>
          <p:cNvPr id="29" name="!!Rectangle 11">
            <a:extLst>
              <a:ext uri="{FF2B5EF4-FFF2-40B4-BE49-F238E27FC236}">
                <a16:creationId xmlns:a16="http://schemas.microsoft.com/office/drawing/2014/main" id="{B4228843-08A1-40C2-AA2D-9600EC0F97A8}"/>
              </a:ext>
            </a:extLst>
          </p:cNvPr>
          <p:cNvSpPr/>
          <p:nvPr/>
        </p:nvSpPr>
        <p:spPr>
          <a:xfrm>
            <a:off x="2255140" y="5835230"/>
            <a:ext cx="102818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0305054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17" grpId="0" build="p" animBg="1"/>
      <p:bldP spid="18" grpId="0" build="p" animBg="1"/>
      <p:bldP spid="19" grpId="0" build="p" animBg="1"/>
      <p:bldP spid="20" grpId="0" build="p" animBg="1"/>
      <p:bldP spid="21" grpId="0" build="p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picture containing star, outdoor object&#10;&#10;Description automatically generated">
            <a:extLst>
              <a:ext uri="{FF2B5EF4-FFF2-40B4-BE49-F238E27FC236}">
                <a16:creationId xmlns:a16="http://schemas.microsoft.com/office/drawing/2014/main" id="{F8791E02-AEF8-431A-A27B-B52E70E18E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754" y="471300"/>
            <a:ext cx="3966450" cy="2643727"/>
          </a:xfrm>
          <a:prstGeom prst="rect">
            <a:avLst/>
          </a:prstGeom>
        </p:spPr>
      </p:pic>
      <p:pic>
        <p:nvPicPr>
          <p:cNvPr id="2" name="Picture 1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C452AA94-8F8E-4000-8008-8A17E72E53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960"/>
            <a:ext cx="2458309" cy="3076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357AD8-43FF-4176-A8FE-EB9837AF5F37}"/>
              </a:ext>
            </a:extLst>
          </p:cNvPr>
          <p:cNvSpPr/>
          <p:nvPr/>
        </p:nvSpPr>
        <p:spPr>
          <a:xfrm>
            <a:off x="157312" y="5835231"/>
            <a:ext cx="1000903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4" name="!!Rectangle 11">
            <a:extLst>
              <a:ext uri="{FF2B5EF4-FFF2-40B4-BE49-F238E27FC236}">
                <a16:creationId xmlns:a16="http://schemas.microsoft.com/office/drawing/2014/main" id="{887073D1-8501-4CBE-80EA-EDBA3329A09B}"/>
              </a:ext>
            </a:extLst>
          </p:cNvPr>
          <p:cNvSpPr/>
          <p:nvPr/>
        </p:nvSpPr>
        <p:spPr>
          <a:xfrm>
            <a:off x="1226591" y="5835231"/>
            <a:ext cx="99151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5" name="!!Rectangle 11">
            <a:extLst>
              <a:ext uri="{FF2B5EF4-FFF2-40B4-BE49-F238E27FC236}">
                <a16:creationId xmlns:a16="http://schemas.microsoft.com/office/drawing/2014/main" id="{CC821385-8DC7-4CAF-8C8F-588B6700C639}"/>
              </a:ext>
            </a:extLst>
          </p:cNvPr>
          <p:cNvSpPr/>
          <p:nvPr/>
        </p:nvSpPr>
        <p:spPr>
          <a:xfrm>
            <a:off x="2267270" y="5835231"/>
            <a:ext cx="102818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6" name="!!Rectangle 11">
            <a:extLst>
              <a:ext uri="{FF2B5EF4-FFF2-40B4-BE49-F238E27FC236}">
                <a16:creationId xmlns:a16="http://schemas.microsoft.com/office/drawing/2014/main" id="{B5814694-8140-4DC4-9201-DC2F78F36FB9}"/>
              </a:ext>
            </a:extLst>
          </p:cNvPr>
          <p:cNvSpPr/>
          <p:nvPr/>
        </p:nvSpPr>
        <p:spPr>
          <a:xfrm>
            <a:off x="3286357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7" name="!!Rectangle 11">
            <a:extLst>
              <a:ext uri="{FF2B5EF4-FFF2-40B4-BE49-F238E27FC236}">
                <a16:creationId xmlns:a16="http://schemas.microsoft.com/office/drawing/2014/main" id="{06826132-80BD-4264-89D9-3A7CDD091755}"/>
              </a:ext>
            </a:extLst>
          </p:cNvPr>
          <p:cNvSpPr/>
          <p:nvPr/>
        </p:nvSpPr>
        <p:spPr>
          <a:xfrm>
            <a:off x="4411039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8" name="!!Rectangle 11">
            <a:extLst>
              <a:ext uri="{FF2B5EF4-FFF2-40B4-BE49-F238E27FC236}">
                <a16:creationId xmlns:a16="http://schemas.microsoft.com/office/drawing/2014/main" id="{D26505AC-7DB9-49D6-84BE-B0AD45561768}"/>
              </a:ext>
            </a:extLst>
          </p:cNvPr>
          <p:cNvSpPr/>
          <p:nvPr/>
        </p:nvSpPr>
        <p:spPr>
          <a:xfrm>
            <a:off x="5485617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9" name="!!Rectangle 11">
            <a:extLst>
              <a:ext uri="{FF2B5EF4-FFF2-40B4-BE49-F238E27FC236}">
                <a16:creationId xmlns:a16="http://schemas.microsoft.com/office/drawing/2014/main" id="{FC985F39-A8FD-49F4-9CD6-5B7646609941}"/>
              </a:ext>
            </a:extLst>
          </p:cNvPr>
          <p:cNvSpPr/>
          <p:nvPr/>
        </p:nvSpPr>
        <p:spPr>
          <a:xfrm>
            <a:off x="6540674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0" name="!!Rectangle 11">
            <a:extLst>
              <a:ext uri="{FF2B5EF4-FFF2-40B4-BE49-F238E27FC236}">
                <a16:creationId xmlns:a16="http://schemas.microsoft.com/office/drawing/2014/main" id="{1F76AF91-58DD-4B31-AC5E-8BB009EC3417}"/>
              </a:ext>
            </a:extLst>
          </p:cNvPr>
          <p:cNvSpPr/>
          <p:nvPr/>
        </p:nvSpPr>
        <p:spPr>
          <a:xfrm>
            <a:off x="7663515" y="5835231"/>
            <a:ext cx="989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1" name="!!Rectangle 11">
            <a:extLst>
              <a:ext uri="{FF2B5EF4-FFF2-40B4-BE49-F238E27FC236}">
                <a16:creationId xmlns:a16="http://schemas.microsoft.com/office/drawing/2014/main" id="{8A6F496C-1544-4CC5-B50F-45A489BE974E}"/>
              </a:ext>
            </a:extLst>
          </p:cNvPr>
          <p:cNvSpPr/>
          <p:nvPr/>
        </p:nvSpPr>
        <p:spPr>
          <a:xfrm>
            <a:off x="8758330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2" name="!!Rectangle 11">
            <a:extLst>
              <a:ext uri="{FF2B5EF4-FFF2-40B4-BE49-F238E27FC236}">
                <a16:creationId xmlns:a16="http://schemas.microsoft.com/office/drawing/2014/main" id="{B8B8EEA2-414D-4FF6-A5AE-6423D7F0F9F0}"/>
              </a:ext>
            </a:extLst>
          </p:cNvPr>
          <p:cNvSpPr/>
          <p:nvPr/>
        </p:nvSpPr>
        <p:spPr>
          <a:xfrm>
            <a:off x="9855863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3" name="!!Rectangle 11">
            <a:extLst>
              <a:ext uri="{FF2B5EF4-FFF2-40B4-BE49-F238E27FC236}">
                <a16:creationId xmlns:a16="http://schemas.microsoft.com/office/drawing/2014/main" id="{9B7560A8-4909-4FFA-B134-6E4729434322}"/>
              </a:ext>
            </a:extLst>
          </p:cNvPr>
          <p:cNvSpPr/>
          <p:nvPr/>
        </p:nvSpPr>
        <p:spPr>
          <a:xfrm>
            <a:off x="10960839" y="5835231"/>
            <a:ext cx="1085850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6" name="!!Rectangle 11">
            <a:extLst>
              <a:ext uri="{FF2B5EF4-FFF2-40B4-BE49-F238E27FC236}">
                <a16:creationId xmlns:a16="http://schemas.microsoft.com/office/drawing/2014/main" id="{D93B4D77-EE5B-490E-92B7-B5CF5E312BB5}"/>
              </a:ext>
            </a:extLst>
          </p:cNvPr>
          <p:cNvSpPr/>
          <p:nvPr/>
        </p:nvSpPr>
        <p:spPr>
          <a:xfrm>
            <a:off x="3315123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H</a:t>
            </a:r>
          </a:p>
        </p:txBody>
      </p:sp>
      <p:sp>
        <p:nvSpPr>
          <p:cNvPr id="17" name="!!Rectangle 11">
            <a:extLst>
              <a:ext uri="{FF2B5EF4-FFF2-40B4-BE49-F238E27FC236}">
                <a16:creationId xmlns:a16="http://schemas.microsoft.com/office/drawing/2014/main" id="{0123B94C-1E10-4B4D-A961-A21932BAB8DB}"/>
              </a:ext>
            </a:extLst>
          </p:cNvPr>
          <p:cNvSpPr/>
          <p:nvPr/>
        </p:nvSpPr>
        <p:spPr>
          <a:xfrm>
            <a:off x="4411039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Ự</a:t>
            </a:r>
          </a:p>
        </p:txBody>
      </p:sp>
      <p:sp>
        <p:nvSpPr>
          <p:cNvPr id="18" name="!!Rectangle 11">
            <a:extLst>
              <a:ext uri="{FF2B5EF4-FFF2-40B4-BE49-F238E27FC236}">
                <a16:creationId xmlns:a16="http://schemas.microsoft.com/office/drawing/2014/main" id="{C1846B29-3949-4924-9715-FBE3FBB68013}"/>
              </a:ext>
            </a:extLst>
          </p:cNvPr>
          <p:cNvSpPr/>
          <p:nvPr/>
        </p:nvSpPr>
        <p:spPr>
          <a:xfrm>
            <a:off x="5485617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C</a:t>
            </a:r>
          </a:p>
        </p:txBody>
      </p:sp>
      <p:sp>
        <p:nvSpPr>
          <p:cNvPr id="19" name="!!Rectangle 11">
            <a:extLst>
              <a:ext uri="{FF2B5EF4-FFF2-40B4-BE49-F238E27FC236}">
                <a16:creationId xmlns:a16="http://schemas.microsoft.com/office/drawing/2014/main" id="{718A14E6-5688-4718-8AF6-0B3C8EC8BDF1}"/>
              </a:ext>
            </a:extLst>
          </p:cNvPr>
          <p:cNvSpPr/>
          <p:nvPr/>
        </p:nvSpPr>
        <p:spPr>
          <a:xfrm>
            <a:off x="6540674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P</a:t>
            </a:r>
          </a:p>
        </p:txBody>
      </p:sp>
      <p:sp>
        <p:nvSpPr>
          <p:cNvPr id="20" name="!!Rectangle 11">
            <a:extLst>
              <a:ext uri="{FF2B5EF4-FFF2-40B4-BE49-F238E27FC236}">
                <a16:creationId xmlns:a16="http://schemas.microsoft.com/office/drawing/2014/main" id="{C46CA54F-AC1B-4A49-9D4D-2D46FBE32EA2}"/>
              </a:ext>
            </a:extLst>
          </p:cNvPr>
          <p:cNvSpPr/>
          <p:nvPr/>
        </p:nvSpPr>
        <p:spPr>
          <a:xfrm>
            <a:off x="7613281" y="5835231"/>
            <a:ext cx="108826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H</a:t>
            </a:r>
          </a:p>
        </p:txBody>
      </p:sp>
      <p:sp>
        <p:nvSpPr>
          <p:cNvPr id="21" name="!!Rectangle 11">
            <a:extLst>
              <a:ext uri="{FF2B5EF4-FFF2-40B4-BE49-F238E27FC236}">
                <a16:creationId xmlns:a16="http://schemas.microsoft.com/office/drawing/2014/main" id="{F7729F29-B591-48DD-A265-883359507C55}"/>
              </a:ext>
            </a:extLst>
          </p:cNvPr>
          <p:cNvSpPr/>
          <p:nvPr/>
        </p:nvSpPr>
        <p:spPr>
          <a:xfrm>
            <a:off x="8758330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Ẩ</a:t>
            </a: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D4B19E10-F6C4-4A63-BF68-1F7393DE5288}"/>
              </a:ext>
            </a:extLst>
          </p:cNvPr>
          <p:cNvSpPr/>
          <p:nvPr/>
        </p:nvSpPr>
        <p:spPr>
          <a:xfrm>
            <a:off x="4959311" y="1302712"/>
            <a:ext cx="1452428" cy="1388710"/>
          </a:xfrm>
          <a:prstGeom prst="mathPlus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quals 27">
            <a:extLst>
              <a:ext uri="{FF2B5EF4-FFF2-40B4-BE49-F238E27FC236}">
                <a16:creationId xmlns:a16="http://schemas.microsoft.com/office/drawing/2014/main" id="{33304718-BC55-43B9-BB25-66B7E188283F}"/>
              </a:ext>
            </a:extLst>
          </p:cNvPr>
          <p:cNvSpPr/>
          <p:nvPr/>
        </p:nvSpPr>
        <p:spPr>
          <a:xfrm>
            <a:off x="9664099" y="1424772"/>
            <a:ext cx="1495760" cy="1038616"/>
          </a:xfrm>
          <a:prstGeom prst="mathEqual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4" name="Picture 23" descr="A close-up of a microscope&#10;&#10;Description automatically generated with low confidence">
            <a:extLst>
              <a:ext uri="{FF2B5EF4-FFF2-40B4-BE49-F238E27FC236}">
                <a16:creationId xmlns:a16="http://schemas.microsoft.com/office/drawing/2014/main" id="{E32F33A0-D224-4F7F-8AB1-61624E2501C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9548" y="704809"/>
            <a:ext cx="3561887" cy="2176708"/>
          </a:xfrm>
          <a:prstGeom prst="rect">
            <a:avLst/>
          </a:prstGeom>
        </p:spPr>
      </p:pic>
      <p:sp>
        <p:nvSpPr>
          <p:cNvPr id="29" name="!!Rectangle 11">
            <a:extLst>
              <a:ext uri="{FF2B5EF4-FFF2-40B4-BE49-F238E27FC236}">
                <a16:creationId xmlns:a16="http://schemas.microsoft.com/office/drawing/2014/main" id="{C0E7572F-2F05-4C2E-9051-592B130C9710}"/>
              </a:ext>
            </a:extLst>
          </p:cNvPr>
          <p:cNvSpPr/>
          <p:nvPr/>
        </p:nvSpPr>
        <p:spPr>
          <a:xfrm>
            <a:off x="2262719" y="5828065"/>
            <a:ext cx="102818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T</a:t>
            </a:r>
          </a:p>
        </p:txBody>
      </p:sp>
      <p:sp>
        <p:nvSpPr>
          <p:cNvPr id="30" name="!!Rectangle 11">
            <a:extLst>
              <a:ext uri="{FF2B5EF4-FFF2-40B4-BE49-F238E27FC236}">
                <a16:creationId xmlns:a16="http://schemas.microsoft.com/office/drawing/2014/main" id="{A708742A-5C83-41F5-9014-C5E0609416E4}"/>
              </a:ext>
            </a:extLst>
          </p:cNvPr>
          <p:cNvSpPr/>
          <p:nvPr/>
        </p:nvSpPr>
        <p:spPr>
          <a:xfrm>
            <a:off x="9864496" y="5845064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8734434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automaton&#10;&#10;Description automatically generated">
            <a:extLst>
              <a:ext uri="{FF2B5EF4-FFF2-40B4-BE49-F238E27FC236}">
                <a16:creationId xmlns:a16="http://schemas.microsoft.com/office/drawing/2014/main" id="{C452AA94-8F8E-4000-8008-8A17E72E53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960"/>
            <a:ext cx="2458309" cy="307610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357AD8-43FF-4176-A8FE-EB9837AF5F37}"/>
              </a:ext>
            </a:extLst>
          </p:cNvPr>
          <p:cNvSpPr/>
          <p:nvPr/>
        </p:nvSpPr>
        <p:spPr>
          <a:xfrm>
            <a:off x="157312" y="5835231"/>
            <a:ext cx="1000903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4" name="!!Rectangle 11">
            <a:extLst>
              <a:ext uri="{FF2B5EF4-FFF2-40B4-BE49-F238E27FC236}">
                <a16:creationId xmlns:a16="http://schemas.microsoft.com/office/drawing/2014/main" id="{887073D1-8501-4CBE-80EA-EDBA3329A09B}"/>
              </a:ext>
            </a:extLst>
          </p:cNvPr>
          <p:cNvSpPr/>
          <p:nvPr/>
        </p:nvSpPr>
        <p:spPr>
          <a:xfrm>
            <a:off x="1226591" y="5835231"/>
            <a:ext cx="99151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5" name="!!Rectangle 11">
            <a:extLst>
              <a:ext uri="{FF2B5EF4-FFF2-40B4-BE49-F238E27FC236}">
                <a16:creationId xmlns:a16="http://schemas.microsoft.com/office/drawing/2014/main" id="{CC821385-8DC7-4CAF-8C8F-588B6700C639}"/>
              </a:ext>
            </a:extLst>
          </p:cNvPr>
          <p:cNvSpPr/>
          <p:nvPr/>
        </p:nvSpPr>
        <p:spPr>
          <a:xfrm>
            <a:off x="2267270" y="5835231"/>
            <a:ext cx="102818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6" name="!!Rectangle 11">
            <a:extLst>
              <a:ext uri="{FF2B5EF4-FFF2-40B4-BE49-F238E27FC236}">
                <a16:creationId xmlns:a16="http://schemas.microsoft.com/office/drawing/2014/main" id="{B5814694-8140-4DC4-9201-DC2F78F36FB9}"/>
              </a:ext>
            </a:extLst>
          </p:cNvPr>
          <p:cNvSpPr/>
          <p:nvPr/>
        </p:nvSpPr>
        <p:spPr>
          <a:xfrm>
            <a:off x="3286357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7" name="!!Rectangle 11">
            <a:extLst>
              <a:ext uri="{FF2B5EF4-FFF2-40B4-BE49-F238E27FC236}">
                <a16:creationId xmlns:a16="http://schemas.microsoft.com/office/drawing/2014/main" id="{06826132-80BD-4264-89D9-3A7CDD091755}"/>
              </a:ext>
            </a:extLst>
          </p:cNvPr>
          <p:cNvSpPr/>
          <p:nvPr/>
        </p:nvSpPr>
        <p:spPr>
          <a:xfrm>
            <a:off x="4411039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8" name="!!Rectangle 11">
            <a:extLst>
              <a:ext uri="{FF2B5EF4-FFF2-40B4-BE49-F238E27FC236}">
                <a16:creationId xmlns:a16="http://schemas.microsoft.com/office/drawing/2014/main" id="{D26505AC-7DB9-49D6-84BE-B0AD45561768}"/>
              </a:ext>
            </a:extLst>
          </p:cNvPr>
          <p:cNvSpPr/>
          <p:nvPr/>
        </p:nvSpPr>
        <p:spPr>
          <a:xfrm>
            <a:off x="5485617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9" name="!!Rectangle 11">
            <a:extLst>
              <a:ext uri="{FF2B5EF4-FFF2-40B4-BE49-F238E27FC236}">
                <a16:creationId xmlns:a16="http://schemas.microsoft.com/office/drawing/2014/main" id="{FC985F39-A8FD-49F4-9CD6-5B7646609941}"/>
              </a:ext>
            </a:extLst>
          </p:cNvPr>
          <p:cNvSpPr/>
          <p:nvPr/>
        </p:nvSpPr>
        <p:spPr>
          <a:xfrm>
            <a:off x="6540674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0" name="!!Rectangle 11">
            <a:extLst>
              <a:ext uri="{FF2B5EF4-FFF2-40B4-BE49-F238E27FC236}">
                <a16:creationId xmlns:a16="http://schemas.microsoft.com/office/drawing/2014/main" id="{1F76AF91-58DD-4B31-AC5E-8BB009EC3417}"/>
              </a:ext>
            </a:extLst>
          </p:cNvPr>
          <p:cNvSpPr/>
          <p:nvPr/>
        </p:nvSpPr>
        <p:spPr>
          <a:xfrm>
            <a:off x="7663515" y="5835231"/>
            <a:ext cx="989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1" name="!!Rectangle 11">
            <a:extLst>
              <a:ext uri="{FF2B5EF4-FFF2-40B4-BE49-F238E27FC236}">
                <a16:creationId xmlns:a16="http://schemas.microsoft.com/office/drawing/2014/main" id="{8A6F496C-1544-4CC5-B50F-45A489BE974E}"/>
              </a:ext>
            </a:extLst>
          </p:cNvPr>
          <p:cNvSpPr/>
          <p:nvPr/>
        </p:nvSpPr>
        <p:spPr>
          <a:xfrm>
            <a:off x="8758330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2" name="!!Rectangle 11">
            <a:extLst>
              <a:ext uri="{FF2B5EF4-FFF2-40B4-BE49-F238E27FC236}">
                <a16:creationId xmlns:a16="http://schemas.microsoft.com/office/drawing/2014/main" id="{B8B8EEA2-414D-4FF6-A5AE-6423D7F0F9F0}"/>
              </a:ext>
            </a:extLst>
          </p:cNvPr>
          <p:cNvSpPr/>
          <p:nvPr/>
        </p:nvSpPr>
        <p:spPr>
          <a:xfrm>
            <a:off x="9855863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3" name="!!Rectangle 11">
            <a:extLst>
              <a:ext uri="{FF2B5EF4-FFF2-40B4-BE49-F238E27FC236}">
                <a16:creationId xmlns:a16="http://schemas.microsoft.com/office/drawing/2014/main" id="{9B7560A8-4909-4FFA-B134-6E4729434322}"/>
              </a:ext>
            </a:extLst>
          </p:cNvPr>
          <p:cNvSpPr/>
          <p:nvPr/>
        </p:nvSpPr>
        <p:spPr>
          <a:xfrm>
            <a:off x="10960839" y="5835231"/>
            <a:ext cx="1085850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>
              <a:latin typeface="#9Slide07 IcielStormtrooper" panose="020B0500000000000000" pitchFamily="34" charset="0"/>
            </a:endParaRPr>
          </a:p>
        </p:txBody>
      </p:sp>
      <p:sp>
        <p:nvSpPr>
          <p:cNvPr id="16" name="!!Rectangle 11">
            <a:extLst>
              <a:ext uri="{FF2B5EF4-FFF2-40B4-BE49-F238E27FC236}">
                <a16:creationId xmlns:a16="http://schemas.microsoft.com/office/drawing/2014/main" id="{D93B4D77-EE5B-490E-92B7-B5CF5E312BB5}"/>
              </a:ext>
            </a:extLst>
          </p:cNvPr>
          <p:cNvSpPr/>
          <p:nvPr/>
        </p:nvSpPr>
        <p:spPr>
          <a:xfrm>
            <a:off x="4396786" y="5835231"/>
            <a:ext cx="103232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Ê</a:t>
            </a:r>
          </a:p>
        </p:txBody>
      </p:sp>
      <p:sp>
        <p:nvSpPr>
          <p:cNvPr id="17" name="!!Rectangle 11">
            <a:extLst>
              <a:ext uri="{FF2B5EF4-FFF2-40B4-BE49-F238E27FC236}">
                <a16:creationId xmlns:a16="http://schemas.microsoft.com/office/drawing/2014/main" id="{0123B94C-1E10-4B4D-A961-A21932BAB8DB}"/>
              </a:ext>
            </a:extLst>
          </p:cNvPr>
          <p:cNvSpPr/>
          <p:nvPr/>
        </p:nvSpPr>
        <p:spPr>
          <a:xfrm>
            <a:off x="5492702" y="5835231"/>
            <a:ext cx="1017797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U</a:t>
            </a:r>
          </a:p>
        </p:txBody>
      </p:sp>
      <p:sp>
        <p:nvSpPr>
          <p:cNvPr id="18" name="!!Rectangle 11">
            <a:extLst>
              <a:ext uri="{FF2B5EF4-FFF2-40B4-BE49-F238E27FC236}">
                <a16:creationId xmlns:a16="http://schemas.microsoft.com/office/drawing/2014/main" id="{C1846B29-3949-4924-9715-FBE3FBB68013}"/>
              </a:ext>
            </a:extLst>
          </p:cNvPr>
          <p:cNvSpPr/>
          <p:nvPr/>
        </p:nvSpPr>
        <p:spPr>
          <a:xfrm>
            <a:off x="6567280" y="5835231"/>
            <a:ext cx="993841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D</a:t>
            </a:r>
          </a:p>
        </p:txBody>
      </p:sp>
      <p:sp>
        <p:nvSpPr>
          <p:cNvPr id="19" name="!!Rectangle 11">
            <a:extLst>
              <a:ext uri="{FF2B5EF4-FFF2-40B4-BE49-F238E27FC236}">
                <a16:creationId xmlns:a16="http://schemas.microsoft.com/office/drawing/2014/main" id="{718A14E6-5688-4718-8AF6-0B3C8EC8BDF1}"/>
              </a:ext>
            </a:extLst>
          </p:cNvPr>
          <p:cNvSpPr/>
          <p:nvPr/>
        </p:nvSpPr>
        <p:spPr>
          <a:xfrm>
            <a:off x="7622337" y="5835231"/>
            <a:ext cx="101453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Ù</a:t>
            </a:r>
          </a:p>
        </p:txBody>
      </p:sp>
      <p:sp>
        <p:nvSpPr>
          <p:cNvPr id="20" name="!!Rectangle 11">
            <a:extLst>
              <a:ext uri="{FF2B5EF4-FFF2-40B4-BE49-F238E27FC236}">
                <a16:creationId xmlns:a16="http://schemas.microsoft.com/office/drawing/2014/main" id="{C46CA54F-AC1B-4A49-9D4D-2D46FBE32EA2}"/>
              </a:ext>
            </a:extLst>
          </p:cNvPr>
          <p:cNvSpPr/>
          <p:nvPr/>
        </p:nvSpPr>
        <p:spPr>
          <a:xfrm>
            <a:off x="8694944" y="5835231"/>
            <a:ext cx="1088268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N</a:t>
            </a:r>
          </a:p>
        </p:txBody>
      </p:sp>
      <p:sp>
        <p:nvSpPr>
          <p:cNvPr id="21" name="!!Rectangle 11">
            <a:extLst>
              <a:ext uri="{FF2B5EF4-FFF2-40B4-BE49-F238E27FC236}">
                <a16:creationId xmlns:a16="http://schemas.microsoft.com/office/drawing/2014/main" id="{F7729F29-B591-48DD-A265-883359507C55}"/>
              </a:ext>
            </a:extLst>
          </p:cNvPr>
          <p:cNvSpPr/>
          <p:nvPr/>
        </p:nvSpPr>
        <p:spPr>
          <a:xfrm>
            <a:off x="9839993" y="5835231"/>
            <a:ext cx="1043105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G</a:t>
            </a:r>
          </a:p>
        </p:txBody>
      </p:sp>
      <p:sp>
        <p:nvSpPr>
          <p:cNvPr id="27" name="Plus Sign 26">
            <a:extLst>
              <a:ext uri="{FF2B5EF4-FFF2-40B4-BE49-F238E27FC236}">
                <a16:creationId xmlns:a16="http://schemas.microsoft.com/office/drawing/2014/main" id="{D4B19E10-F6C4-4A63-BF68-1F7393DE5288}"/>
              </a:ext>
            </a:extLst>
          </p:cNvPr>
          <p:cNvSpPr/>
          <p:nvPr/>
        </p:nvSpPr>
        <p:spPr>
          <a:xfrm>
            <a:off x="4959311" y="1302712"/>
            <a:ext cx="1452428" cy="1388710"/>
          </a:xfrm>
          <a:prstGeom prst="mathPlus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Equals 27">
            <a:extLst>
              <a:ext uri="{FF2B5EF4-FFF2-40B4-BE49-F238E27FC236}">
                <a16:creationId xmlns:a16="http://schemas.microsoft.com/office/drawing/2014/main" id="{33304718-BC55-43B9-BB25-66B7E188283F}"/>
              </a:ext>
            </a:extLst>
          </p:cNvPr>
          <p:cNvSpPr/>
          <p:nvPr/>
        </p:nvSpPr>
        <p:spPr>
          <a:xfrm>
            <a:off x="9664099" y="1424772"/>
            <a:ext cx="1495760" cy="1038616"/>
          </a:xfrm>
          <a:prstGeom prst="mathEqual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21" descr="A bowl of soup&#10;&#10;Description automatically generated with low confidence">
            <a:extLst>
              <a:ext uri="{FF2B5EF4-FFF2-40B4-BE49-F238E27FC236}">
                <a16:creationId xmlns:a16="http://schemas.microsoft.com/office/drawing/2014/main" id="{A7E2233B-1AB4-48C9-B47D-8067ABAEC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1739" y="264660"/>
            <a:ext cx="3358839" cy="3358839"/>
          </a:xfrm>
          <a:prstGeom prst="rect">
            <a:avLst/>
          </a:prstGeom>
        </p:spPr>
      </p:pic>
      <p:pic>
        <p:nvPicPr>
          <p:cNvPr id="24" name="Picture 23" descr="A caterpillar on a leaf&#10;&#10;Description automatically generated with medium confidence">
            <a:extLst>
              <a:ext uri="{FF2B5EF4-FFF2-40B4-BE49-F238E27FC236}">
                <a16:creationId xmlns:a16="http://schemas.microsoft.com/office/drawing/2014/main" id="{780FC838-9F11-40BA-A85E-C8AB63A657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11" y="111333"/>
            <a:ext cx="4518887" cy="3859129"/>
          </a:xfrm>
          <a:prstGeom prst="rect">
            <a:avLst/>
          </a:prstGeom>
        </p:spPr>
      </p:pic>
      <p:sp>
        <p:nvSpPr>
          <p:cNvPr id="29" name="!!Rectangle 11">
            <a:extLst>
              <a:ext uri="{FF2B5EF4-FFF2-40B4-BE49-F238E27FC236}">
                <a16:creationId xmlns:a16="http://schemas.microsoft.com/office/drawing/2014/main" id="{3E7ED052-1B68-4BC4-8BF8-5D302E3215FC}"/>
              </a:ext>
            </a:extLst>
          </p:cNvPr>
          <p:cNvSpPr/>
          <p:nvPr/>
        </p:nvSpPr>
        <p:spPr>
          <a:xfrm>
            <a:off x="2295784" y="5835230"/>
            <a:ext cx="99151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T</a:t>
            </a:r>
          </a:p>
        </p:txBody>
      </p:sp>
      <p:sp>
        <p:nvSpPr>
          <p:cNvPr id="30" name="!!Rectangle 11">
            <a:extLst>
              <a:ext uri="{FF2B5EF4-FFF2-40B4-BE49-F238E27FC236}">
                <a16:creationId xmlns:a16="http://schemas.microsoft.com/office/drawing/2014/main" id="{295F31E0-BA19-48AC-9078-8F77F3D95ABF}"/>
              </a:ext>
            </a:extLst>
          </p:cNvPr>
          <p:cNvSpPr/>
          <p:nvPr/>
        </p:nvSpPr>
        <p:spPr>
          <a:xfrm>
            <a:off x="3335210" y="5846380"/>
            <a:ext cx="1028189" cy="985629"/>
          </a:xfrm>
          <a:prstGeom prst="rect">
            <a:avLst/>
          </a:prstGeom>
          <a:solidFill>
            <a:srgbClr val="2A7FAE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#9Slide07 IcielStormtrooper" panose="020B0500000000000000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7584179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9" grpId="0" animBg="1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284CA7F-B696-4085-84C6-CD668817E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1827306 h 3400925"/>
              <a:gd name="connsiteX3" fmla="*/ 3892296 w 6050278"/>
              <a:gd name="connsiteY3" fmla="*/ 1827306 h 3400925"/>
              <a:gd name="connsiteX4" fmla="*/ 3892296 w 6050278"/>
              <a:gd name="connsiteY4" fmla="*/ 3400925 h 3400925"/>
              <a:gd name="connsiteX5" fmla="*/ 0 w 6050278"/>
              <a:gd name="connsiteY5" fmla="*/ 3400925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858A10F4-B847-4777-BC82-782F6FB36E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1"/>
            <a:ext cx="6050278" cy="3400925"/>
          </a:xfrm>
          <a:custGeom>
            <a:avLst/>
            <a:gdLst>
              <a:gd name="connsiteX0" fmla="*/ 0 w 6050278"/>
              <a:gd name="connsiteY0" fmla="*/ 0 h 3400925"/>
              <a:gd name="connsiteX1" fmla="*/ 6050278 w 6050278"/>
              <a:gd name="connsiteY1" fmla="*/ 0 h 3400925"/>
              <a:gd name="connsiteX2" fmla="*/ 6050278 w 6050278"/>
              <a:gd name="connsiteY2" fmla="*/ 3400925 h 3400925"/>
              <a:gd name="connsiteX3" fmla="*/ 2157982 w 6050278"/>
              <a:gd name="connsiteY3" fmla="*/ 3400925 h 3400925"/>
              <a:gd name="connsiteX4" fmla="*/ 2157982 w 6050278"/>
              <a:gd name="connsiteY4" fmla="*/ 1827306 h 3400925"/>
              <a:gd name="connsiteX5" fmla="*/ 0 w 6050278"/>
              <a:gd name="connsiteY5" fmla="*/ 1827306 h 3400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883B597-C9A1-46EF-AB6B-71DF0B1ED4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89159"/>
            <a:ext cx="6050278" cy="3368841"/>
          </a:xfrm>
          <a:custGeom>
            <a:avLst/>
            <a:gdLst>
              <a:gd name="connsiteX0" fmla="*/ 0 w 6050278"/>
              <a:gd name="connsiteY0" fmla="*/ 0 h 3368841"/>
              <a:gd name="connsiteX1" fmla="*/ 3892296 w 6050278"/>
              <a:gd name="connsiteY1" fmla="*/ 0 h 3368841"/>
              <a:gd name="connsiteX2" fmla="*/ 3892296 w 6050278"/>
              <a:gd name="connsiteY2" fmla="*/ 1541535 h 3368841"/>
              <a:gd name="connsiteX3" fmla="*/ 6050278 w 6050278"/>
              <a:gd name="connsiteY3" fmla="*/ 1541535 h 3368841"/>
              <a:gd name="connsiteX4" fmla="*/ 6050278 w 6050278"/>
              <a:gd name="connsiteY4" fmla="*/ 3368841 h 3368841"/>
              <a:gd name="connsiteX5" fmla="*/ 0 w 6050278"/>
              <a:gd name="connsiteY5" fmla="*/ 3368841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 descr="Icon&#10;&#10;Description automatically generated with medium confidence">
            <a:extLst>
              <a:ext uri="{FF2B5EF4-FFF2-40B4-BE49-F238E27FC236}">
                <a16:creationId xmlns:a16="http://schemas.microsoft.com/office/drawing/2014/main" id="{8DBC4487-76D3-4829-9B7D-316D343946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193" y="3826725"/>
            <a:ext cx="2129620" cy="2399572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A0B38421-369F-445C-9543-5BC17BC090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1722" y="3489159"/>
            <a:ext cx="6050278" cy="3368841"/>
          </a:xfrm>
          <a:custGeom>
            <a:avLst/>
            <a:gdLst>
              <a:gd name="connsiteX0" fmla="*/ 2157982 w 6050278"/>
              <a:gd name="connsiteY0" fmla="*/ 0 h 3368841"/>
              <a:gd name="connsiteX1" fmla="*/ 6050278 w 6050278"/>
              <a:gd name="connsiteY1" fmla="*/ 0 h 3368841"/>
              <a:gd name="connsiteX2" fmla="*/ 6050278 w 6050278"/>
              <a:gd name="connsiteY2" fmla="*/ 3368841 h 3368841"/>
              <a:gd name="connsiteX3" fmla="*/ 0 w 6050278"/>
              <a:gd name="connsiteY3" fmla="*/ 3368841 h 3368841"/>
              <a:gd name="connsiteX4" fmla="*/ 0 w 6050278"/>
              <a:gd name="connsiteY4" fmla="*/ 1541535 h 3368841"/>
              <a:gd name="connsiteX5" fmla="*/ 2157982 w 6050278"/>
              <a:gd name="connsiteY5" fmla="*/ 1541535 h 336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FAA9CE81-CAF0-41E3-8E73-CAFA13A0B1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83736" y="1918638"/>
            <a:ext cx="4224528" cy="3020725"/>
          </a:xfrm>
          <a:custGeom>
            <a:avLst/>
            <a:gdLst>
              <a:gd name="connsiteX0" fmla="*/ 0 w 4224528"/>
              <a:gd name="connsiteY0" fmla="*/ 0 h 3020725"/>
              <a:gd name="connsiteX1" fmla="*/ 4224528 w 4224528"/>
              <a:gd name="connsiteY1" fmla="*/ 0 h 3020725"/>
              <a:gd name="connsiteX2" fmla="*/ 4224528 w 4224528"/>
              <a:gd name="connsiteY2" fmla="*/ 3020725 h 3020725"/>
              <a:gd name="connsiteX3" fmla="*/ 0 w 4224528"/>
              <a:gd name="connsiteY3" fmla="*/ 3020725 h 302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24528" h="3020725">
                <a:moveTo>
                  <a:pt x="0" y="0"/>
                </a:moveTo>
                <a:lnTo>
                  <a:pt x="4224528" y="0"/>
                </a:lnTo>
                <a:lnTo>
                  <a:pt x="4224528" y="3020725"/>
                </a:lnTo>
                <a:lnTo>
                  <a:pt x="0" y="3020725"/>
                </a:ln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25" descr="L_W">
            <a:extLst>
              <a:ext uri="{FF2B5EF4-FFF2-40B4-BE49-F238E27FC236}">
                <a16:creationId xmlns:a16="http://schemas.microsoft.com/office/drawing/2014/main" id="{BC733937-AE32-4BAE-A11C-11DF37CCD1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2193" y="214917"/>
            <a:ext cx="2781723" cy="237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cup&#10;&#10;Description automatically generated">
            <a:extLst>
              <a:ext uri="{FF2B5EF4-FFF2-40B4-BE49-F238E27FC236}">
                <a16:creationId xmlns:a16="http://schemas.microsoft.com/office/drawing/2014/main" id="{25593F19-43AE-46C0-B611-838F81A06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87" y="368679"/>
            <a:ext cx="2349991" cy="3032247"/>
          </a:xfrm>
          <a:prstGeom prst="rect">
            <a:avLst/>
          </a:prstGeom>
        </p:spPr>
      </p:pic>
      <p:pic>
        <p:nvPicPr>
          <p:cNvPr id="6" name="Picture 16" descr="L_N">
            <a:extLst>
              <a:ext uri="{FF2B5EF4-FFF2-40B4-BE49-F238E27FC236}">
                <a16:creationId xmlns:a16="http://schemas.microsoft.com/office/drawing/2014/main" id="{7C80701B-53A8-4DE3-81C5-F4A66C127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20541" y="3810893"/>
            <a:ext cx="1928908" cy="2415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L_I">
            <a:extLst>
              <a:ext uri="{FF2B5EF4-FFF2-40B4-BE49-F238E27FC236}">
                <a16:creationId xmlns:a16="http://schemas.microsoft.com/office/drawing/2014/main" id="{683E8A61-AD4C-4DCA-9102-8BEA0A976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8974" y="2245093"/>
            <a:ext cx="867266" cy="243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7098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14E839-067B-CC58-FEDA-99B4F07FB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0" y="0"/>
            <a:ext cx="12192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A34A6A-04B9-3ABC-4A76-8F1DE20765F7}"/>
              </a:ext>
            </a:extLst>
          </p:cNvPr>
          <p:cNvSpPr/>
          <p:nvPr/>
        </p:nvSpPr>
        <p:spPr>
          <a:xfrm>
            <a:off x="549724" y="1019331"/>
            <a:ext cx="10957809" cy="2409669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9AC50C-7CBC-A6EA-4CA9-179E7686E3AC}"/>
              </a:ext>
            </a:extLst>
          </p:cNvPr>
          <p:cNvSpPr txBox="1"/>
          <p:nvPr/>
        </p:nvSpPr>
        <p:spPr>
          <a:xfrm>
            <a:off x="624674" y="1100780"/>
            <a:ext cx="108828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bg1"/>
                </a:solidFill>
                <a:latin typeface="#9Slide03 Bebas Neue Bold" panose="020B0606020202050201" pitchFamily="34" charset="0"/>
              </a:rPr>
              <a:t>BÀI 29</a:t>
            </a:r>
          </a:p>
          <a:p>
            <a:pPr algn="ctr"/>
            <a:r>
              <a:rPr lang="en-US" sz="8000">
                <a:solidFill>
                  <a:schemeClr val="bg1"/>
                </a:solidFill>
                <a:latin typeface="#9Slide03 Bebas Neue Bold" panose="020B0606020202050201" pitchFamily="34" charset="0"/>
              </a:rPr>
              <a:t>ĐỊA LÍ MỘT SỐ NGÀNH CÔNG NGHIỆP</a:t>
            </a:r>
          </a:p>
        </p:txBody>
      </p:sp>
    </p:spTree>
    <p:extLst>
      <p:ext uri="{BB962C8B-B14F-4D97-AF65-F5344CB8AC3E}">
        <p14:creationId xmlns:p14="http://schemas.microsoft.com/office/powerpoint/2010/main" val="21176922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  <a:ln>
          <a:solidFill>
            <a:schemeClr val="tx1"/>
          </a:solidFill>
          <a:prstDash val="dash"/>
        </a:ln>
      </a:spPr>
      <a:bodyPr wrap="square">
        <a:spAutoFit/>
      </a:bodyPr>
      <a:lstStyle>
        <a:defPPr algn="just">
          <a:defRPr sz="3600">
            <a:solidFill>
              <a:srgbClr val="FF0000"/>
            </a:solidFill>
            <a:effectLst/>
            <a:latin typeface="#9Slide03 Oswald" panose="00000500000000000000" pitchFamily="2" charset="0"/>
            <a:ea typeface="Calibri" panose="020F0502020204030204" pitchFamily="34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1556</Words>
  <Application>Microsoft Office PowerPoint</Application>
  <PresentationFormat>Widescreen</PresentationFormat>
  <Paragraphs>248</Paragraphs>
  <Slides>32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7" baseType="lpstr">
      <vt:lpstr>Cambria</vt:lpstr>
      <vt:lpstr>#9Slide03 Fairview Regular</vt:lpstr>
      <vt:lpstr>Calibri Light</vt:lpstr>
      <vt:lpstr>#9Slide07 IcielStormtrooper</vt:lpstr>
      <vt:lpstr>Arial</vt:lpstr>
      <vt:lpstr>Wingdings</vt:lpstr>
      <vt:lpstr>等线</vt:lpstr>
      <vt:lpstr>#9Slide03 Oswald</vt:lpstr>
      <vt:lpstr>Times New Roman</vt:lpstr>
      <vt:lpstr>#9Slide03 SFU Futura_12</vt:lpstr>
      <vt:lpstr>Calibri</vt:lpstr>
      <vt:lpstr>#9Slide07 SFU Rhythm</vt:lpstr>
      <vt:lpstr>#9Slide07 IcielBC Cubano Normal</vt:lpstr>
      <vt:lpstr>#9Slide03 Bebas Neue Bold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thuvienhoclieu.com</dc:title>
  <dc:creator/>
  <cp:keywords>thuvienhoclieu.com</cp:keywords>
  <dc:description>thuvienhoclieu.com</dc:description>
  <cp:lastModifiedBy/>
  <cp:revision>1</cp:revision>
  <dcterms:created xsi:type="dcterms:W3CDTF">2023-02-08T05:00:10Z</dcterms:created>
  <dcterms:modified xsi:type="dcterms:W3CDTF">2024-03-30T02:33:58Z</dcterms:modified>
</cp:coreProperties>
</file>