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85" r:id="rId3"/>
    <p:sldId id="646" r:id="rId4"/>
    <p:sldId id="645" r:id="rId5"/>
    <p:sldId id="636" r:id="rId6"/>
    <p:sldId id="644" r:id="rId7"/>
    <p:sldId id="637" r:id="rId8"/>
    <p:sldId id="624" r:id="rId9"/>
    <p:sldId id="631" r:id="rId10"/>
    <p:sldId id="638" r:id="rId11"/>
    <p:sldId id="627" r:id="rId12"/>
    <p:sldId id="641" r:id="rId13"/>
    <p:sldId id="643" r:id="rId14"/>
    <p:sldId id="640" r:id="rId15"/>
    <p:sldId id="632" r:id="rId16"/>
    <p:sldId id="312" r:id="rId17"/>
    <p:sldId id="315" r:id="rId18"/>
    <p:sldId id="633" r:id="rId19"/>
    <p:sldId id="324" r:id="rId20"/>
    <p:sldId id="283" r:id="rId21"/>
    <p:sldId id="284" r:id="rId22"/>
    <p:sldId id="304" r:id="rId23"/>
    <p:sldId id="6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6814-4748-49BD-995E-0B64F0D90B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D327B-0F7E-4941-9FF1-DD0F8D0E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39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9d6e321aff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9d6e321aff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9df29459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7" name="Google Shape;3007;g9df29459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88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21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58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86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60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3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93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34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5C3-BFA2-D9CA-043B-6C9CB7D24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52421-EB69-39B5-90C6-27D00FA18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AF18-7F9D-A4D3-7BB7-5B7E3266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67B2-CC2D-7E53-0053-34220AAB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8385-6B46-866A-E96A-9F16330C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90ED-8125-F3B6-D5CD-083B52D9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1C15B-5501-261F-4119-48516D104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6E160-1347-8E90-6541-CAD3276A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4CE3-7369-1F13-FE6A-95EA1D91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C60A2-17D3-9FF0-0382-09FCF4E4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B82CD-2F5E-644C-18B5-B4483B8EB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CF8B0-F91F-7A7F-ECE9-2E9697A59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6558-7A55-E2A1-9FEF-6000AF30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046E5-CC2C-6E2F-248B-9EEA234D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ED95-AC61-BC3C-6D8E-0F8D2E01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7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11200" y="521000"/>
            <a:ext cx="716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68667" y="1225977"/>
            <a:ext cx="46548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70733" y="-1286733"/>
            <a:ext cx="13563773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4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0417-9A9E-4082-84A2-613A0D30A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35420-D456-4BAE-8F80-F8C5A51A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2007-3C40-469D-B205-6D6A66CB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DAFB-5A6F-43D8-A677-7B41757B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971A2-E9B3-46A8-B18D-45B8513A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9E15-DAE0-4F62-B179-C630B3A7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3D9C5-C810-43C0-92E4-95273E00F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17103-B433-41F3-9F56-BF79B26D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8F045-C276-4C38-A12D-FFB080C6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7D960-96D9-468C-A44D-9E9165AC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E1E0-C4EC-4B4F-AFDC-231A2ED3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D7443-AA06-4162-90F4-D9D33766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F8077-A337-4DC4-B688-A68E848B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9C838-F8DA-4B25-B063-BF71CCE3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3EDEB-1947-4E3F-84CF-EDB92B44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8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4259-BC45-45A6-B1A5-65491736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26D5-445A-429A-9CB1-08CD9CEBF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4EE88-1273-4526-B57A-FE605A64A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0B268-65DA-4B7F-9EF9-732DA35E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DA77F-6066-43A7-A024-2BBD5310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62418-154F-4C00-9528-0B31BB4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4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BB86-D62C-45A8-BC72-A053AC72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E409B-9310-4901-9EFD-20F80A2A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0780B-35D6-48AA-A20D-AE2236AA5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F4D5E-7D3E-41F0-968F-E1B783C28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974A2-4A86-46AF-AEA9-CCBDA75BD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6A2BF-4926-4AC1-93BC-04E87127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8784C-05B2-4F31-BD92-922D67C6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79C58-EDA9-4516-A74E-AE60506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ED809-52B0-4CD5-B15F-3CD45EF3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08"/>
            <a:ext cx="10515600" cy="868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E8177-1ABF-49ED-83D1-C031739F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9233"/>
            <a:ext cx="2743200" cy="239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F3F74-5DED-4B21-8128-46816627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9233"/>
            <a:ext cx="4114800" cy="239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7622C-8179-4A9A-BF04-7DEBC45F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9233"/>
            <a:ext cx="2743200" cy="239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9C823-CE4A-4375-B39B-3295B4A1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628-8739-45C4-9F92-57380DA81C33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78ECD-FAB1-4B1E-8E2D-6D29FE73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51FB0-C908-4EA2-9D9E-9BF164C1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894-551C-471D-83FF-D74623DA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2034-6772-6D2E-AB56-D472A46D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63FC-A1A0-DD36-81CE-70B8CF380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D8941-16B0-7AA2-BEE3-D5B25DF1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82A5C-CA2A-E986-0091-2E0A4DEA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B2-4C39-6D00-8D11-20B1D8F1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C8C4-5923-4B51-AD24-97206FE2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29C48-F589-4074-9A3A-FF8774E7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6A4E4-7210-41CF-9535-1D079ECB9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9FE52-1667-4CF8-B8B9-11689BC3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958F2-FABF-4C16-9ADF-6FE59EE8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267B9-37E1-460C-91C9-35CB551F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32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BD80-30F6-4CE1-9860-D5DF84FF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8217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1F833-43BC-4679-8AC9-E8F110D78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98442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E4B57-4E4F-4F56-8470-2DB45E5E3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8417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F3AC4-FB9F-488C-BCE6-93894AE4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73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8CBEF-1F4B-40C0-8FC1-A3CCB1CA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736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080D8-367D-4903-8B9B-65383EB7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73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2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7698-B755-495A-93CC-7BB62BF5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D4269-ECB8-4A92-8AFA-4796C0948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213AD-B65A-42D9-90DC-615E3744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BCEDF-28EE-4B19-853D-20ED5459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EAC3-01D7-4A1B-913E-5F037A67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9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17BE9-4986-4A0D-A5CE-D88F1E460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A879E-55F1-4D25-85BA-88AAC1AB6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5BAE-B7B9-4143-A9BB-2F19CDE7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91F6F-0019-47EC-AFDF-76F58E4C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59C54-779F-4535-8088-80195FB7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D7DF-F147-B462-528F-C8D43FA7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7894B-F5E0-BE9A-42AA-08BEE7037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C8053-EC44-8848-07A9-6CBDEE22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3367-AE83-7A37-DB51-CD4965F7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5163-C16B-E279-EB96-2725BB56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01D5-96F5-ADA9-76DF-3D6784F4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8C9E-1BA7-99DC-3331-7DF665D55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46C7C-60CB-5C07-395C-FF5FFAF0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B90F4-7AF0-11DE-4CF1-A5C0B3B6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FF0C6-4454-C049-46F6-E388D31E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CFFBA-9CFD-E6AE-07E7-0EC1DC24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406C-DE98-72D7-A78E-4AE0A01E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35A9-695B-5620-AE23-A5B86BDF1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7E80D-E855-EE3C-9029-23D92163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1C7F2-3313-0C33-2CD2-07681247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C85B7-29EA-7C84-58E5-D1EC976C2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ACC66-93F1-0419-E81F-333769C5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82681-9B93-2112-9EF9-EF51C504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AA978B-3FA3-D139-7596-0623AB2F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2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1E89-BFB8-431F-3460-2B3D827C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34AF8-2080-C4B1-9671-668CF8D4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34473-3AB4-FD0E-7760-C35F2045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92705-47F1-EA5A-90D3-D1E996D0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4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DD7A5-7175-6E51-9DEE-46D24511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FAECC-FC1B-C9DB-A914-3231B885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52C91-5EBC-0CC6-01F2-6C9F99BF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F6E0-D7BA-97C8-753C-11C113F0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315B-0CAA-3200-9369-70AFBEBF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36DB0-E833-C705-70A5-F41F4507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240CC-2D68-B699-EFC6-F22C42C3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C9905-BA71-34E5-157A-5546B8C8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881C-6A48-5BB2-4FD0-ABEFA05C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9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AC42-6409-EFC4-328D-C342155C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8BD77-7504-C320-BE11-CC14D0F71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02D1D-A23F-8F68-5CD9-6AD1C8FDB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84DC0-74A7-E27F-87E3-0689F5A9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541F9-5CDA-89DD-02A3-64AC603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37E43-AD8E-83EB-738A-2B4C7CEB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4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12B85-C2EE-F23F-98E6-F5ABAF84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0E7DB-6DBD-A29C-5047-86A1E2BA7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DEF4F-4C02-1E82-5081-3F236D090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28B077-D39A-4F50-BB1C-838E175B453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A2255-7D4C-0429-8FB1-7BFBFA6BA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93EA-3A84-D440-9E03-267A299D3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8CC9F-FBCB-4380-AE2B-EB3203DC0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CC178-E7B8-4C96-9A69-26292566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366"/>
            <a:ext cx="10515600" cy="580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C32EA-7333-47F6-8089-2B41E1168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2530"/>
            <a:ext cx="10515600" cy="452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1A73A-E8E7-40DD-A88A-9138AD6BE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09AB628-8739-45C4-9F92-57380DA81C33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D0ED-E1E2-4608-9581-CAEC2C45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98FC-AA2E-4164-B41E-22822F5AC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74BF894-551C-471D-83FF-D74623DAF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E74FC-5954-4861-9E00-76B86E6DCB15}"/>
              </a:ext>
            </a:extLst>
          </p:cNvPr>
          <p:cNvSpPr txBox="1"/>
          <p:nvPr userDrawn="1"/>
        </p:nvSpPr>
        <p:spPr>
          <a:xfrm>
            <a:off x="4572000" y="-509032"/>
            <a:ext cx="311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Made by Lê Gia- Lê Văn Định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41.png"/><Relationship Id="rId7" Type="http://schemas.openxmlformats.org/officeDocument/2006/relationships/image" Target="../media/image400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9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51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071806_2060367238_ghvorwsx">
            <a:extLst>
              <a:ext uri="{FF2B5EF4-FFF2-40B4-BE49-F238E27FC236}">
                <a16:creationId xmlns:a16="http://schemas.microsoft.com/office/drawing/2014/main" id="{D7CB115B-E336-4F8B-A451-1079BE621C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333374"/>
            <a:ext cx="83764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071806_2060367238_ghvorwsx">
            <a:extLst>
              <a:ext uri="{FF2B5EF4-FFF2-40B4-BE49-F238E27FC236}">
                <a16:creationId xmlns:a16="http://schemas.microsoft.com/office/drawing/2014/main" id="{A6041CFA-267B-48CF-BE2E-E3F0E2F087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51" y="333373"/>
            <a:ext cx="516744" cy="5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071806_2060367238_ghvorwsx">
            <a:extLst>
              <a:ext uri="{FF2B5EF4-FFF2-40B4-BE49-F238E27FC236}">
                <a16:creationId xmlns:a16="http://schemas.microsoft.com/office/drawing/2014/main" id="{92FF9851-79FE-4E9D-8FA1-D15A6F525B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623" y="307191"/>
            <a:ext cx="796852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071806_2060367238_ghvorwsx">
            <a:extLst>
              <a:ext uri="{FF2B5EF4-FFF2-40B4-BE49-F238E27FC236}">
                <a16:creationId xmlns:a16="http://schemas.microsoft.com/office/drawing/2014/main" id="{C42E6BE4-FD93-4EDD-82E7-CAC9C955DB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99" y="333373"/>
            <a:ext cx="516744" cy="5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>
            <a:extLst>
              <a:ext uri="{FF2B5EF4-FFF2-40B4-BE49-F238E27FC236}">
                <a16:creationId xmlns:a16="http://schemas.microsoft.com/office/drawing/2014/main" id="{CF54998C-8F07-4031-A3E3-F72AB12A1B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5" y="5372692"/>
            <a:ext cx="1334873" cy="9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3AD60E69-0BB5-44C6-97B4-BA7AA4AE5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99" y="4800600"/>
            <a:ext cx="1215248" cy="156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AB7943-A6F4-4DAD-BEFC-AE405C741FAE}"/>
              </a:ext>
            </a:extLst>
          </p:cNvPr>
          <p:cNvSpPr txBox="1"/>
          <p:nvPr/>
        </p:nvSpPr>
        <p:spPr>
          <a:xfrm>
            <a:off x="2893275" y="339857"/>
            <a:ext cx="6896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SỞ GIÁO DỤC VÀ ĐÀO TẠO BÌNH ĐỊNH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THPT NGUYỄN DU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C4670A-1FA3-43E0-BA7F-B36C001EA3BD}"/>
              </a:ext>
            </a:extLst>
          </p:cNvPr>
          <p:cNvCxnSpPr/>
          <p:nvPr/>
        </p:nvCxnSpPr>
        <p:spPr>
          <a:xfrm>
            <a:off x="5543550" y="1232409"/>
            <a:ext cx="1733550" cy="0"/>
          </a:xfrm>
          <a:prstGeom prst="line">
            <a:avLst/>
          </a:prstGeom>
          <a:noFill/>
          <a:ln w="9525" cap="rnd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D3BB1E-C51A-4C59-A012-F4D1871CF7CB}"/>
              </a:ext>
            </a:extLst>
          </p:cNvPr>
          <p:cNvSpPr txBox="1"/>
          <p:nvPr/>
        </p:nvSpPr>
        <p:spPr>
          <a:xfrm>
            <a:off x="3251131" y="1742012"/>
            <a:ext cx="5947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BÀI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10A4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8A41B-5B20-4901-9B80-C76DC15744B6}"/>
              </a:ext>
            </a:extLst>
          </p:cNvPr>
          <p:cNvSpPr txBox="1"/>
          <p:nvPr/>
        </p:nvSpPr>
        <p:spPr>
          <a:xfrm>
            <a:off x="1041242" y="2709998"/>
            <a:ext cx="202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9CB23A-EB3F-452F-B512-C335391D38CE}"/>
                  </a:ext>
                </a:extLst>
              </p:cNvPr>
              <p:cNvSpPr txBox="1"/>
              <p:nvPr/>
            </p:nvSpPr>
            <p:spPr>
              <a:xfrm>
                <a:off x="1867130" y="3388352"/>
                <a:ext cx="9046613" cy="132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“GIÁ TRỊ LƯỢNG GIÁC CỦA 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GÓC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 </m:t>
                    </m:r>
                    <m:r>
                      <a:rPr kumimoji="0" lang="nl-NL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nl-NL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kumimoji="0" lang="nl-NL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ĐỊNH LÍ COSIN VÀ ĐỊNH LÍ SIN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TAM GIÁC</a:t>
                </a: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”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9CB23A-EB3F-452F-B512-C335391D3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30" y="3388352"/>
                <a:ext cx="9046613" cy="1322157"/>
              </a:xfrm>
              <a:prstGeom prst="rect">
                <a:avLst/>
              </a:prstGeom>
              <a:blipFill>
                <a:blip r:embed="rId4"/>
                <a:stretch>
                  <a:fillRect l="-1213" r="-2224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D1086CCA-B5EA-4FB6-8A9E-9504CB041C5D}"/>
              </a:ext>
            </a:extLst>
          </p:cNvPr>
          <p:cNvSpPr/>
          <p:nvPr/>
        </p:nvSpPr>
        <p:spPr>
          <a:xfrm>
            <a:off x="2052321" y="5557136"/>
            <a:ext cx="8344678" cy="681748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Cao Minh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Hiếu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3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-1687" y="5277046"/>
            <a:ext cx="11886842" cy="1538931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193831" y="263950"/>
            <a:ext cx="11870170" cy="1688931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335099" y="2021205"/>
            <a:ext cx="8407748" cy="3294440"/>
            <a:chOff x="6387140" y="3926724"/>
            <a:chExt cx="12395838" cy="4381274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12036413" y="3926724"/>
              <a:ext cx="5916162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6504721" y="3962018"/>
              <a:ext cx="533681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6504722" y="6257534"/>
              <a:ext cx="5382888" cy="1860968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6517982" y="4377363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6387140" y="6965980"/>
              <a:ext cx="1096839" cy="10726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2026924" y="6271202"/>
              <a:ext cx="5925651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2141009" y="7077215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1200923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7675642" y="4246469"/>
                  <a:ext cx="4726018" cy="1256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,125</m:t>
                      </m:r>
                    </m:oMath>
                  </a14:m>
                  <a:r>
                    <a:rPr lang="en-US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642" y="4246469"/>
                  <a:ext cx="4726018" cy="12567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12979032" y="4246469"/>
                  <a:ext cx="5165877" cy="1256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,25</m:t>
                      </m:r>
                    </m:oMath>
                  </a14:m>
                  <a:r>
                    <a:rPr lang="en-US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9032" y="4246469"/>
                  <a:ext cx="5165877" cy="12567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7591348" y="6835509"/>
                  <a:ext cx="5012779" cy="1256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,5</m:t>
                      </m:r>
                    </m:oMath>
                  </a14:m>
                  <a:r>
                    <a:rPr lang="en-US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348" y="6835509"/>
                  <a:ext cx="5012779" cy="12567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3326506" y="7051247"/>
                  <a:ext cx="5456472" cy="1256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a14:m>
                  <a:r>
                    <a:rPr lang="en-US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6506" y="7051247"/>
                  <a:ext cx="5456472" cy="12567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pt-BR"/>
                  <a:t>Cho tam giác ABC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BR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pt-BR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pt-BR"/>
                  <a:t>.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pt-BR"/>
                  <a:t> bằng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blipFill>
                <a:blip r:embed="rId7"/>
                <a:stretch>
                  <a:fillRect l="-1724" t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6757" y="5488629"/>
                <a:ext cx="9126090" cy="119567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pt-BR" dirty="0"/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2.5.4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>
                        <a:latin typeface="Cambria Math" panose="02040503050406030204" pitchFamily="18" charset="0"/>
                      </a:rPr>
                      <m:t>0,125.</m:t>
                    </m:r>
                  </m:oMath>
                </a14:m>
                <a:endParaRPr lang="en-US" dirty="0"/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57" y="5488629"/>
                <a:ext cx="9126090" cy="1195670"/>
              </a:xfrm>
              <a:prstGeom prst="rect">
                <a:avLst/>
              </a:prstGeom>
              <a:blipFill>
                <a:blip r:embed="rId8"/>
                <a:stretch>
                  <a:fillRect l="-2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188731" y="4791385"/>
            <a:ext cx="2371224" cy="461665"/>
            <a:chOff x="1176561" y="7403484"/>
            <a:chExt cx="4742590" cy="9233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9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2400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5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2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33633" y="3117035"/>
            <a:ext cx="12030368" cy="3698944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193831" y="263950"/>
            <a:ext cx="11870170" cy="1688931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pt-BR"/>
                  <a:t>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/>
                  <a:t>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pt-BR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pt-BR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pt-BR"/>
                  <a:t>. Trên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pt-BR"/>
                  <a:t> lấy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/>
                  <a:t> sao cho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pt-BR"/>
                  <a:t>. Tính độ dài đoạn thẳng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pt-BR"/>
                  <a:t>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blipFill>
                <a:blip r:embed="rId7"/>
                <a:stretch>
                  <a:fillRect l="-1724" t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314" y="3361416"/>
                <a:ext cx="11632161" cy="33948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dirty="0"/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2.6.12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𝐵𝑀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cosB</m:t>
                          </m:r>
                        </m:e>
                      </m:rad>
                    </m:oMath>
                  </m:oMathPara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2.6.4.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rad>
                  </m:oMath>
                </a14:m>
                <a:r>
                  <a:rPr lang="pt-BR" b="1" dirty="0"/>
                  <a:t>.</a:t>
                </a:r>
                <a:endParaRPr lang="en-US" dirty="0"/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14" y="3361416"/>
                <a:ext cx="11632161" cy="3394885"/>
              </a:xfrm>
              <a:prstGeom prst="rect">
                <a:avLst/>
              </a:prstGeom>
              <a:blipFill>
                <a:blip r:embed="rId8"/>
                <a:stretch>
                  <a:fillRect l="-1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188731" y="2977341"/>
            <a:ext cx="2371224" cy="461665"/>
            <a:chOff x="1176561" y="7403484"/>
            <a:chExt cx="4742590" cy="9233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9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2400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6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4" name="Google Shape;428;p3">
            <a:extLst>
              <a:ext uri="{FF2B5EF4-FFF2-40B4-BE49-F238E27FC236}">
                <a16:creationId xmlns:a16="http://schemas.microsoft.com/office/drawing/2014/main" id="{2A723897-52F3-9A44-853A-354653B1C898}"/>
              </a:ext>
            </a:extLst>
          </p:cNvPr>
          <p:cNvSpPr/>
          <p:nvPr/>
        </p:nvSpPr>
        <p:spPr>
          <a:xfrm>
            <a:off x="3230763" y="1963406"/>
            <a:ext cx="2842689" cy="930456"/>
          </a:xfrm>
          <a:prstGeom prst="rect">
            <a:avLst/>
          </a:prstGeom>
          <a:gradFill flip="none" rotWithShape="1">
            <a:gsLst>
              <a:gs pos="22000">
                <a:schemeClr val="accent3">
                  <a:lumMod val="20000"/>
                  <a:lumOff val="80000"/>
                </a:schemeClr>
              </a:gs>
              <a:gs pos="52225">
                <a:schemeClr val="accent4">
                  <a:lumMod val="20000"/>
                  <a:lumOff val="80000"/>
                </a:schemeClr>
              </a:gs>
              <a:gs pos="87000">
                <a:schemeClr val="accent4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Google Shape;430;p3">
            <a:extLst>
              <a:ext uri="{FF2B5EF4-FFF2-40B4-BE49-F238E27FC236}">
                <a16:creationId xmlns:a16="http://schemas.microsoft.com/office/drawing/2014/main" id="{12C21450-1FE7-2A19-5E15-932890E6E1C1}"/>
              </a:ext>
            </a:extLst>
          </p:cNvPr>
          <p:cNvSpPr/>
          <p:nvPr/>
        </p:nvSpPr>
        <p:spPr>
          <a:xfrm>
            <a:off x="524688" y="1981052"/>
            <a:ext cx="2461164" cy="930456"/>
          </a:xfrm>
          <a:prstGeom prst="rect">
            <a:avLst/>
          </a:prstGeom>
          <a:gradFill flip="none" rotWithShape="1">
            <a:gsLst>
              <a:gs pos="22000">
                <a:schemeClr val="accent3">
                  <a:lumMod val="20000"/>
                  <a:lumOff val="80000"/>
                </a:schemeClr>
              </a:gs>
              <a:gs pos="52225">
                <a:schemeClr val="accent4">
                  <a:lumMod val="20000"/>
                  <a:lumOff val="80000"/>
                </a:schemeClr>
              </a:gs>
              <a:gs pos="87000">
                <a:schemeClr val="accent4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432;p3">
            <a:extLst>
              <a:ext uri="{FF2B5EF4-FFF2-40B4-BE49-F238E27FC236}">
                <a16:creationId xmlns:a16="http://schemas.microsoft.com/office/drawing/2014/main" id="{06B8ACDC-B5DC-5A33-9FF0-3FB67BDBDD04}"/>
              </a:ext>
            </a:extLst>
          </p:cNvPr>
          <p:cNvSpPr/>
          <p:nvPr/>
        </p:nvSpPr>
        <p:spPr>
          <a:xfrm>
            <a:off x="6101971" y="2000585"/>
            <a:ext cx="2691363" cy="930456"/>
          </a:xfrm>
          <a:prstGeom prst="rect">
            <a:avLst/>
          </a:prstGeom>
          <a:gradFill flip="none" rotWithShape="1">
            <a:gsLst>
              <a:gs pos="22000">
                <a:schemeClr val="accent3">
                  <a:lumMod val="20000"/>
                  <a:lumOff val="80000"/>
                </a:schemeClr>
              </a:gs>
              <a:gs pos="52225">
                <a:schemeClr val="accent4">
                  <a:lumMod val="20000"/>
                  <a:lumOff val="80000"/>
                </a:schemeClr>
              </a:gs>
              <a:gs pos="87000">
                <a:schemeClr val="accent4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Oval_A">
            <a:extLst>
              <a:ext uri="{FF2B5EF4-FFF2-40B4-BE49-F238E27FC236}">
                <a16:creationId xmlns:a16="http://schemas.microsoft.com/office/drawing/2014/main" id="{9FC3E405-D9C2-3E5C-418C-CA232780EF2A}"/>
              </a:ext>
            </a:extLst>
          </p:cNvPr>
          <p:cNvSpPr/>
          <p:nvPr/>
        </p:nvSpPr>
        <p:spPr>
          <a:xfrm>
            <a:off x="147159" y="2188719"/>
            <a:ext cx="548403" cy="52022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ahoma"/>
                <a:sym typeface="Tahoma"/>
              </a:rPr>
              <a:t>Ⓐ</a:t>
            </a:r>
            <a:endParaRPr sz="32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Oval_C">
            <a:extLst>
              <a:ext uri="{FF2B5EF4-FFF2-40B4-BE49-F238E27FC236}">
                <a16:creationId xmlns:a16="http://schemas.microsoft.com/office/drawing/2014/main" id="{B842E10A-3988-A01D-A90A-415874CE1E16}"/>
              </a:ext>
            </a:extLst>
          </p:cNvPr>
          <p:cNvSpPr/>
          <p:nvPr/>
        </p:nvSpPr>
        <p:spPr>
          <a:xfrm>
            <a:off x="6084338" y="2168898"/>
            <a:ext cx="548403" cy="5362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ahoma"/>
                <a:sym typeface="Tahoma"/>
              </a:rPr>
              <a:t>Ⓒ</a:t>
            </a:r>
            <a:endParaRPr lang="en-US" sz="32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34;p3">
            <a:extLst>
              <a:ext uri="{FF2B5EF4-FFF2-40B4-BE49-F238E27FC236}">
                <a16:creationId xmlns:a16="http://schemas.microsoft.com/office/drawing/2014/main" id="{A3F39F03-386B-958E-5406-6B57A53295CC}"/>
              </a:ext>
            </a:extLst>
          </p:cNvPr>
          <p:cNvSpPr/>
          <p:nvPr/>
        </p:nvSpPr>
        <p:spPr>
          <a:xfrm>
            <a:off x="8992636" y="1998041"/>
            <a:ext cx="2962736" cy="930456"/>
          </a:xfrm>
          <a:prstGeom prst="rect">
            <a:avLst/>
          </a:prstGeom>
          <a:gradFill flip="none" rotWithShape="1">
            <a:gsLst>
              <a:gs pos="22000">
                <a:schemeClr val="accent3">
                  <a:lumMod val="20000"/>
                  <a:lumOff val="80000"/>
                </a:schemeClr>
              </a:gs>
              <a:gs pos="52225">
                <a:schemeClr val="accent4">
                  <a:lumMod val="20000"/>
                  <a:lumOff val="80000"/>
                </a:schemeClr>
              </a:gs>
              <a:gs pos="87000">
                <a:schemeClr val="accent4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endParaRPr sz="32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Oval_D">
            <a:extLst>
              <a:ext uri="{FF2B5EF4-FFF2-40B4-BE49-F238E27FC236}">
                <a16:creationId xmlns:a16="http://schemas.microsoft.com/office/drawing/2014/main" id="{43D35836-5099-DAB5-9EDC-FEEF945463F2}"/>
              </a:ext>
            </a:extLst>
          </p:cNvPr>
          <p:cNvSpPr/>
          <p:nvPr/>
        </p:nvSpPr>
        <p:spPr>
          <a:xfrm>
            <a:off x="8843194" y="2204901"/>
            <a:ext cx="548403" cy="5537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ahoma"/>
                <a:sym typeface="Tahoma"/>
              </a:rPr>
              <a:t>Ⓓ</a:t>
            </a:r>
            <a:endParaRPr lang="en-US" sz="32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Oval_B">
            <a:extLst>
              <a:ext uri="{FF2B5EF4-FFF2-40B4-BE49-F238E27FC236}">
                <a16:creationId xmlns:a16="http://schemas.microsoft.com/office/drawing/2014/main" id="{D7A6E5DA-DD91-D911-29C6-B795A794AEFB}"/>
              </a:ext>
            </a:extLst>
          </p:cNvPr>
          <p:cNvSpPr/>
          <p:nvPr/>
        </p:nvSpPr>
        <p:spPr>
          <a:xfrm>
            <a:off x="2936959" y="2168898"/>
            <a:ext cx="548403" cy="5190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ahoma"/>
                <a:sym typeface="Tahoma"/>
              </a:rPr>
              <a:t>Ⓑ</a:t>
            </a:r>
            <a:endParaRPr lang="en-US" sz="32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xt_A">
                <a:extLst>
                  <a:ext uri="{FF2B5EF4-FFF2-40B4-BE49-F238E27FC236}">
                    <a16:creationId xmlns:a16="http://schemas.microsoft.com/office/drawing/2014/main" id="{9884C4B6-3355-A13B-B226-A9E9EF58A8EF}"/>
                  </a:ext>
                </a:extLst>
              </p:cNvPr>
              <p:cNvSpPr/>
              <p:nvPr/>
            </p:nvSpPr>
            <p:spPr>
              <a:xfrm>
                <a:off x="666988" y="2076018"/>
                <a:ext cx="2362938" cy="7228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1" tIns="22850" rIns="45711" bIns="22850" anchor="ctr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00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xt_A">
                <a:extLst>
                  <a:ext uri="{FF2B5EF4-FFF2-40B4-BE49-F238E27FC236}">
                    <a16:creationId xmlns:a16="http://schemas.microsoft.com/office/drawing/2014/main" id="{9884C4B6-3355-A13B-B226-A9E9EF58A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8" y="2076018"/>
                <a:ext cx="2362938" cy="722870"/>
              </a:xfrm>
              <a:prstGeom prst="rect">
                <a:avLst/>
              </a:prstGeom>
              <a:blipFill>
                <a:blip r:embed="rId9"/>
                <a:stretch>
                  <a:fillRect t="-847" b="-127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xt_B">
                <a:extLst>
                  <a:ext uri="{FF2B5EF4-FFF2-40B4-BE49-F238E27FC236}">
                    <a16:creationId xmlns:a16="http://schemas.microsoft.com/office/drawing/2014/main" id="{ED9E6CC0-989E-4CB6-73AC-04AC4876A619}"/>
                  </a:ext>
                </a:extLst>
              </p:cNvPr>
              <p:cNvSpPr/>
              <p:nvPr/>
            </p:nvSpPr>
            <p:spPr>
              <a:xfrm>
                <a:off x="3421842" y="2077973"/>
                <a:ext cx="2582861" cy="718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1" tIns="22850" rIns="45711" bIns="22850" anchor="ctr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en-US" sz="30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xt_B">
                <a:extLst>
                  <a:ext uri="{FF2B5EF4-FFF2-40B4-BE49-F238E27FC236}">
                    <a16:creationId xmlns:a16="http://schemas.microsoft.com/office/drawing/2014/main" id="{ED9E6CC0-989E-4CB6-73AC-04AC487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42" y="2077973"/>
                <a:ext cx="2582861" cy="718959"/>
              </a:xfrm>
              <a:prstGeom prst="rect">
                <a:avLst/>
              </a:prstGeom>
              <a:blipFill>
                <a:blip r:embed="rId10"/>
                <a:stretch>
                  <a:fillRect t="-4237" b="-15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xt_C">
                <a:extLst>
                  <a:ext uri="{FF2B5EF4-FFF2-40B4-BE49-F238E27FC236}">
                    <a16:creationId xmlns:a16="http://schemas.microsoft.com/office/drawing/2014/main" id="{ED55F3E9-E44B-D8BB-BF2D-1010E5399CE9}"/>
                  </a:ext>
                </a:extLst>
              </p:cNvPr>
              <p:cNvSpPr/>
              <p:nvPr/>
            </p:nvSpPr>
            <p:spPr>
              <a:xfrm>
                <a:off x="6509442" y="2117663"/>
                <a:ext cx="2506314" cy="6395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1" tIns="22850" rIns="45711" bIns="22850" anchor="ctr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en-US" sz="30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800" b="1"/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xt_C">
                <a:extLst>
                  <a:ext uri="{FF2B5EF4-FFF2-40B4-BE49-F238E27FC236}">
                    <a16:creationId xmlns:a16="http://schemas.microsoft.com/office/drawing/2014/main" id="{ED55F3E9-E44B-D8BB-BF2D-1010E5399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442" y="2117663"/>
                <a:ext cx="2506314" cy="639578"/>
              </a:xfrm>
              <a:prstGeom prst="rect">
                <a:avLst/>
              </a:prstGeom>
              <a:blipFill>
                <a:blip r:embed="rId11"/>
                <a:stretch>
                  <a:fillRect t="-952" b="-1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xt_D">
                <a:extLst>
                  <a:ext uri="{FF2B5EF4-FFF2-40B4-BE49-F238E27FC236}">
                    <a16:creationId xmlns:a16="http://schemas.microsoft.com/office/drawing/2014/main" id="{50E0D07C-6E95-3DF4-DE58-2D4759E3C047}"/>
                  </a:ext>
                </a:extLst>
              </p:cNvPr>
              <p:cNvSpPr/>
              <p:nvPr/>
            </p:nvSpPr>
            <p:spPr>
              <a:xfrm>
                <a:off x="9273694" y="2117664"/>
                <a:ext cx="2728154" cy="6395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1" tIns="22850" rIns="45711" bIns="22850" anchor="ctr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en-US" sz="30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rad>
                  </m:oMath>
                </a14:m>
                <a:r>
                  <a:rPr lang="en-US" sz="280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xt_D">
                <a:extLst>
                  <a:ext uri="{FF2B5EF4-FFF2-40B4-BE49-F238E27FC236}">
                    <a16:creationId xmlns:a16="http://schemas.microsoft.com/office/drawing/2014/main" id="{50E0D07C-6E95-3DF4-DE58-2D4759E3C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694" y="2117664"/>
                <a:ext cx="2728154" cy="639578"/>
              </a:xfrm>
              <a:prstGeom prst="rect">
                <a:avLst/>
              </a:prstGeom>
              <a:blipFill>
                <a:blip r:embed="rId12"/>
                <a:stretch>
                  <a:fillRect t="-2857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_D">
            <a:extLst>
              <a:ext uri="{FF2B5EF4-FFF2-40B4-BE49-F238E27FC236}">
                <a16:creationId xmlns:a16="http://schemas.microsoft.com/office/drawing/2014/main" id="{AFF6C0EB-C5F4-5188-EC36-114861F19FDF}"/>
              </a:ext>
            </a:extLst>
          </p:cNvPr>
          <p:cNvSpPr/>
          <p:nvPr/>
        </p:nvSpPr>
        <p:spPr>
          <a:xfrm>
            <a:off x="8870524" y="2203499"/>
            <a:ext cx="548403" cy="5537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ahoma"/>
                <a:sym typeface="Tahoma"/>
              </a:rPr>
              <a:t>Ⓓ</a:t>
            </a:r>
            <a:endParaRPr lang="en-US" sz="32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AEB8CB-91AB-5491-E71A-0EB10B17E0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7455" y="4338320"/>
            <a:ext cx="4213020" cy="22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627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0" y="5231654"/>
            <a:ext cx="12192000" cy="1486326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193831" y="263950"/>
            <a:ext cx="11870170" cy="1688931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de-DE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/>
                  <a:t> có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/>
                  <a:t> và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/>
                  <a:t>. Bán kính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của đường tròn ngoại tiếp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/>
                  <a:t> bằng bao nhiêu?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blipFill>
                <a:blip r:embed="rId7"/>
                <a:stretch>
                  <a:fillRect l="-1724" t="-1339"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3528" y="5246293"/>
                <a:ext cx="7498080" cy="15213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sz="35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lang="en-US" sz="3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𝑅</m:t>
                    </m:r>
                    <m:r>
                      <a:rPr lang="en-US" sz="35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500">
                            <a:latin typeface="Cambria Math" panose="02040503050406030204" pitchFamily="18" charset="0"/>
                          </a:rPr>
                          <m:t>sin</m:t>
                        </m:r>
                        <m:acc>
                          <m:accPr>
                            <m:chr m:val="̂"/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den>
                    </m:f>
                    <m:r>
                      <a:rPr lang="en-US" sz="3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35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50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5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3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50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1.</m:t>
                      </m:r>
                    </m:oMath>
                  </m:oMathPara>
                </a14:m>
                <a:endParaRPr lang="en-US" dirty="0"/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28" y="5246293"/>
                <a:ext cx="7498080" cy="1521385"/>
              </a:xfrm>
              <a:prstGeom prst="rect">
                <a:avLst/>
              </a:prstGeom>
              <a:blipFill>
                <a:blip r:embed="rId8"/>
                <a:stretch>
                  <a:fillRect l="-25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147160" y="5101112"/>
            <a:ext cx="2371224" cy="665906"/>
            <a:chOff x="1176561" y="7452650"/>
            <a:chExt cx="4742590" cy="10146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6" y="7543964"/>
              <a:ext cx="3257012" cy="9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2400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7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3EA918-2BE7-DA1B-6793-B3FBC92E2F51}"/>
              </a:ext>
            </a:extLst>
          </p:cNvPr>
          <p:cNvGrpSpPr/>
          <p:nvPr/>
        </p:nvGrpSpPr>
        <p:grpSpPr>
          <a:xfrm>
            <a:off x="2214433" y="2083245"/>
            <a:ext cx="8261569" cy="3138727"/>
            <a:chOff x="6446128" y="3554556"/>
            <a:chExt cx="14506137" cy="4959620"/>
          </a:xfrm>
        </p:grpSpPr>
        <p:sp>
          <p:nvSpPr>
            <p:cNvPr id="5" name="Google Shape;428;p3">
              <a:extLst>
                <a:ext uri="{FF2B5EF4-FFF2-40B4-BE49-F238E27FC236}">
                  <a16:creationId xmlns:a16="http://schemas.microsoft.com/office/drawing/2014/main" id="{451DCBCB-8D8F-E241-8E3A-B68BB5E3B4DC}"/>
                </a:ext>
              </a:extLst>
            </p:cNvPr>
            <p:cNvSpPr/>
            <p:nvPr/>
          </p:nvSpPr>
          <p:spPr>
            <a:xfrm>
              <a:off x="13897888" y="3604275"/>
              <a:ext cx="5925648" cy="2136823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0;p3">
              <a:extLst>
                <a:ext uri="{FF2B5EF4-FFF2-40B4-BE49-F238E27FC236}">
                  <a16:creationId xmlns:a16="http://schemas.microsoft.com/office/drawing/2014/main" id="{3CAB56C7-140E-F214-5F40-F6CE4D1BEAF4}"/>
                </a:ext>
              </a:extLst>
            </p:cNvPr>
            <p:cNvSpPr/>
            <p:nvPr/>
          </p:nvSpPr>
          <p:spPr>
            <a:xfrm>
              <a:off x="6680919" y="3554556"/>
              <a:ext cx="6254310" cy="2126480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" name="Google Shape;432;p3">
              <a:extLst>
                <a:ext uri="{FF2B5EF4-FFF2-40B4-BE49-F238E27FC236}">
                  <a16:creationId xmlns:a16="http://schemas.microsoft.com/office/drawing/2014/main" id="{3B256D36-A8F9-F130-CE56-B988CC79D043}"/>
                </a:ext>
              </a:extLst>
            </p:cNvPr>
            <p:cNvSpPr/>
            <p:nvPr/>
          </p:nvSpPr>
          <p:spPr>
            <a:xfrm>
              <a:off x="6591552" y="6179543"/>
              <a:ext cx="6343677" cy="2298691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Oval_A">
              <a:extLst>
                <a:ext uri="{FF2B5EF4-FFF2-40B4-BE49-F238E27FC236}">
                  <a16:creationId xmlns:a16="http://schemas.microsoft.com/office/drawing/2014/main" id="{890BE047-1FE4-E616-248A-D6C453775D64}"/>
                </a:ext>
              </a:extLst>
            </p:cNvPr>
            <p:cNvSpPr/>
            <p:nvPr/>
          </p:nvSpPr>
          <p:spPr>
            <a:xfrm>
              <a:off x="6665456" y="4377363"/>
              <a:ext cx="1096839" cy="10404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Oval_C">
              <a:extLst>
                <a:ext uri="{FF2B5EF4-FFF2-40B4-BE49-F238E27FC236}">
                  <a16:creationId xmlns:a16="http://schemas.microsoft.com/office/drawing/2014/main" id="{0C7EE982-FEBF-8FD6-9AEE-F920A7161D40}"/>
                </a:ext>
              </a:extLst>
            </p:cNvPr>
            <p:cNvSpPr/>
            <p:nvPr/>
          </p:nvSpPr>
          <p:spPr>
            <a:xfrm>
              <a:off x="6446128" y="7087648"/>
              <a:ext cx="1096839" cy="10726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34;p3">
              <a:extLst>
                <a:ext uri="{FF2B5EF4-FFF2-40B4-BE49-F238E27FC236}">
                  <a16:creationId xmlns:a16="http://schemas.microsoft.com/office/drawing/2014/main" id="{E2785A39-8D85-F642-9A3B-D7F1E140D4DD}"/>
                </a:ext>
              </a:extLst>
            </p:cNvPr>
            <p:cNvSpPr/>
            <p:nvPr/>
          </p:nvSpPr>
          <p:spPr>
            <a:xfrm>
              <a:off x="13869029" y="6234674"/>
              <a:ext cx="5954507" cy="227950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Oval_D">
              <a:extLst>
                <a:ext uri="{FF2B5EF4-FFF2-40B4-BE49-F238E27FC236}">
                  <a16:creationId xmlns:a16="http://schemas.microsoft.com/office/drawing/2014/main" id="{47283D74-5BF8-C2FE-DF42-E67633F0A082}"/>
                </a:ext>
              </a:extLst>
            </p:cNvPr>
            <p:cNvSpPr/>
            <p:nvPr/>
          </p:nvSpPr>
          <p:spPr>
            <a:xfrm>
              <a:off x="13940358" y="7066437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Oval_B">
              <a:extLst>
                <a:ext uri="{FF2B5EF4-FFF2-40B4-BE49-F238E27FC236}">
                  <a16:creationId xmlns:a16="http://schemas.microsoft.com/office/drawing/2014/main" id="{C2C6AB86-5483-BBB3-F546-74460EDFC43B}"/>
                </a:ext>
              </a:extLst>
            </p:cNvPr>
            <p:cNvSpPr/>
            <p:nvPr/>
          </p:nvSpPr>
          <p:spPr>
            <a:xfrm>
              <a:off x="13956086" y="4337721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xt_A">
                  <a:extLst>
                    <a:ext uri="{FF2B5EF4-FFF2-40B4-BE49-F238E27FC236}">
                      <a16:creationId xmlns:a16="http://schemas.microsoft.com/office/drawing/2014/main" id="{965CEE34-3987-5D03-DCEE-952708E0EFE2}"/>
                    </a:ext>
                  </a:extLst>
                </p:cNvPr>
                <p:cNvSpPr/>
                <p:nvPr/>
              </p:nvSpPr>
              <p:spPr>
                <a:xfrm>
                  <a:off x="7570011" y="4106373"/>
                  <a:ext cx="5631385" cy="14651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xt_A">
                  <a:extLst>
                    <a:ext uri="{FF2B5EF4-FFF2-40B4-BE49-F238E27FC236}">
                      <a16:creationId xmlns:a16="http://schemas.microsoft.com/office/drawing/2014/main" id="{965CEE34-3987-5D03-DCEE-952708E0EF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0011" y="4106373"/>
                  <a:ext cx="5631385" cy="14651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xt_B">
                  <a:extLst>
                    <a:ext uri="{FF2B5EF4-FFF2-40B4-BE49-F238E27FC236}">
                      <a16:creationId xmlns:a16="http://schemas.microsoft.com/office/drawing/2014/main" id="{BD74BB49-AFD8-F2E9-839C-027FECEA696E}"/>
                    </a:ext>
                  </a:extLst>
                </p:cNvPr>
                <p:cNvSpPr/>
                <p:nvPr/>
              </p:nvSpPr>
              <p:spPr>
                <a:xfrm>
                  <a:off x="15023420" y="4097851"/>
                  <a:ext cx="5575106" cy="14651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xt_B">
                  <a:extLst>
                    <a:ext uri="{FF2B5EF4-FFF2-40B4-BE49-F238E27FC236}">
                      <a16:creationId xmlns:a16="http://schemas.microsoft.com/office/drawing/2014/main" id="{BD74BB49-AFD8-F2E9-839C-027FECEA69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3420" y="4097851"/>
                  <a:ext cx="5575106" cy="146512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xt_C">
                  <a:extLst>
                    <a:ext uri="{FF2B5EF4-FFF2-40B4-BE49-F238E27FC236}">
                      <a16:creationId xmlns:a16="http://schemas.microsoft.com/office/drawing/2014/main" id="{03B16F63-3322-312E-FE8C-FB72F871CD0A}"/>
                    </a:ext>
                  </a:extLst>
                </p:cNvPr>
                <p:cNvSpPr/>
                <p:nvPr/>
              </p:nvSpPr>
              <p:spPr>
                <a:xfrm>
                  <a:off x="7525353" y="6881657"/>
                  <a:ext cx="5409877" cy="14651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a14:m>
                  <a:r>
                    <a:rPr lang="vi-VN" sz="2800"/>
                    <a:t>.</a:t>
                  </a:r>
                  <a:endParaRPr lang="en-US" sz="27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xt_C">
                  <a:extLst>
                    <a:ext uri="{FF2B5EF4-FFF2-40B4-BE49-F238E27FC236}">
                      <a16:creationId xmlns:a16="http://schemas.microsoft.com/office/drawing/2014/main" id="{03B16F63-3322-312E-FE8C-FB72F871CD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353" y="6881657"/>
                  <a:ext cx="5409877" cy="146512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xt_D">
                  <a:extLst>
                    <a:ext uri="{FF2B5EF4-FFF2-40B4-BE49-F238E27FC236}">
                      <a16:creationId xmlns:a16="http://schemas.microsoft.com/office/drawing/2014/main" id="{56437FC7-8620-FB1E-A697-C41D909BFA20}"/>
                    </a:ext>
                  </a:extLst>
                </p:cNvPr>
                <p:cNvSpPr/>
                <p:nvPr/>
              </p:nvSpPr>
              <p:spPr>
                <a:xfrm>
                  <a:off x="15063548" y="6915297"/>
                  <a:ext cx="5888717" cy="14651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27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xt_D">
                  <a:extLst>
                    <a:ext uri="{FF2B5EF4-FFF2-40B4-BE49-F238E27FC236}">
                      <a16:creationId xmlns:a16="http://schemas.microsoft.com/office/drawing/2014/main" id="{56437FC7-8620-FB1E-A697-C41D909BF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3548" y="6915297"/>
                  <a:ext cx="5888717" cy="146512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27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144577" y="172208"/>
            <a:ext cx="11870170" cy="3013499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3000" dirty="0"/>
                  <a:t>Để tính khoảng cách giữa hai địa điểm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3000" dirty="0"/>
                  <a:t> và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3000" dirty="0"/>
                  <a:t> mà ta không thể đi trực tiếp từ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3000" dirty="0"/>
                  <a:t> đến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3000" dirty="0"/>
                  <a:t> (hai địa điểm nằm ở hai bên bờ một hồ nước, một đầm lầy) người ta tiến hành như sau: Chọn một địa điểm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3000" dirty="0"/>
                  <a:t> sao cho ta đo được các khoảng cách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vi-VN" sz="3000" dirty="0"/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vi-VN" sz="3000" dirty="0"/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vi-VN" sz="3000" dirty="0"/>
                  <a:t>. Sau khi đo ta nhận được: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3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105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000" dirty="0"/>
                  <a:t>. Tính khoảng cách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3000" dirty="0"/>
                  <a:t> (làm tròn kết quả đến hàng đơn vị theo đơn vị </a:t>
                </a:r>
                <a:r>
                  <a:rPr lang="en-US" sz="3000" dirty="0"/>
                  <a:t>m</a:t>
                </a:r>
                <a:r>
                  <a:rPr lang="vi-VN" sz="3000" dirty="0"/>
                  <a:t>).</a:t>
                </a:r>
                <a:endParaRPr lang="en-US" sz="3000" dirty="0"/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blipFill>
                <a:blip r:embed="rId3"/>
                <a:stretch>
                  <a:fillRect l="-1620" t="-10714" r="-1045" b="-10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xt_giai">
            <a:extLst>
              <a:ext uri="{FF2B5EF4-FFF2-40B4-BE49-F238E27FC236}">
                <a16:creationId xmlns:a16="http://schemas.microsoft.com/office/drawing/2014/main" id="{3EE54B1B-FB59-4F5A-984E-3C58ECDCEDD5}"/>
              </a:ext>
            </a:extLst>
          </p:cNvPr>
          <p:cNvSpPr txBox="1">
            <a:spLocks/>
          </p:cNvSpPr>
          <p:nvPr/>
        </p:nvSpPr>
        <p:spPr>
          <a:xfrm>
            <a:off x="288314" y="3361416"/>
            <a:ext cx="11632161" cy="3394885"/>
          </a:xfrm>
          <a:prstGeom prst="rect">
            <a:avLst/>
          </a:prstGeom>
          <a:ln>
            <a:noFill/>
          </a:ln>
        </p:spPr>
        <p:txBody>
          <a:bodyPr vert="horz" lIns="45719" tIns="22859" rIns="45719" bIns="2285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4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8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pic>
        <p:nvPicPr>
          <p:cNvPr id="3" name="Picture 2" descr="A cartoon island with trees and a black backgroundDescription automatically generated">
            <a:extLst>
              <a:ext uri="{FF2B5EF4-FFF2-40B4-BE49-F238E27FC236}">
                <a16:creationId xmlns:a16="http://schemas.microsoft.com/office/drawing/2014/main" id="{2F8BEBDE-DF1A-172A-D182-046A36C06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11258"/>
          <a:stretch>
            <a:fillRect/>
          </a:stretch>
        </p:blipFill>
        <p:spPr bwMode="auto">
          <a:xfrm>
            <a:off x="3391245" y="3217895"/>
            <a:ext cx="5376835" cy="245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1B32BA-F035-1F15-5D13-621E42AD3594}"/>
              </a:ext>
            </a:extLst>
          </p:cNvPr>
          <p:cNvGrpSpPr/>
          <p:nvPr/>
        </p:nvGrpSpPr>
        <p:grpSpPr>
          <a:xfrm>
            <a:off x="201572" y="5742615"/>
            <a:ext cx="11854688" cy="965091"/>
            <a:chOff x="293961" y="3926724"/>
            <a:chExt cx="23710088" cy="1930239"/>
          </a:xfrm>
        </p:grpSpPr>
        <p:sp>
          <p:nvSpPr>
            <p:cNvPr id="5" name="Google Shape;428;p3">
              <a:extLst>
                <a:ext uri="{FF2B5EF4-FFF2-40B4-BE49-F238E27FC236}">
                  <a16:creationId xmlns:a16="http://schemas.microsoft.com/office/drawing/2014/main" id="{A9D680EC-9960-2E71-BD34-202266249188}"/>
                </a:ext>
              </a:extLst>
            </p:cNvPr>
            <p:cNvSpPr/>
            <p:nvPr/>
          </p:nvSpPr>
          <p:spPr>
            <a:xfrm>
              <a:off x="6461354" y="3926724"/>
              <a:ext cx="56855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0;p3">
              <a:extLst>
                <a:ext uri="{FF2B5EF4-FFF2-40B4-BE49-F238E27FC236}">
                  <a16:creationId xmlns:a16="http://schemas.microsoft.com/office/drawing/2014/main" id="{3B802BF1-E28F-1499-81BE-1AD673A67EBA}"/>
                </a:ext>
              </a:extLst>
            </p:cNvPr>
            <p:cNvSpPr/>
            <p:nvPr/>
          </p:nvSpPr>
          <p:spPr>
            <a:xfrm>
              <a:off x="1049041" y="3962018"/>
              <a:ext cx="4922475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" name="Google Shape;432;p3">
              <a:extLst>
                <a:ext uri="{FF2B5EF4-FFF2-40B4-BE49-F238E27FC236}">
                  <a16:creationId xmlns:a16="http://schemas.microsoft.com/office/drawing/2014/main" id="{62708004-80ED-81D9-7B4D-7B939004C234}"/>
                </a:ext>
              </a:extLst>
            </p:cNvPr>
            <p:cNvSpPr/>
            <p:nvPr/>
          </p:nvSpPr>
          <p:spPr>
            <a:xfrm>
              <a:off x="12372191" y="3962018"/>
              <a:ext cx="538288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Oval_A">
              <a:extLst>
                <a:ext uri="{FF2B5EF4-FFF2-40B4-BE49-F238E27FC236}">
                  <a16:creationId xmlns:a16="http://schemas.microsoft.com/office/drawing/2014/main" id="{4D70C325-D3B5-5510-C84A-5610390DFFAC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Oval_C">
              <a:extLst>
                <a:ext uri="{FF2B5EF4-FFF2-40B4-BE49-F238E27FC236}">
                  <a16:creationId xmlns:a16="http://schemas.microsoft.com/office/drawing/2014/main" id="{B1AFDBF2-7E96-F8FB-43D5-0926EC70E42F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34;p3">
              <a:extLst>
                <a:ext uri="{FF2B5EF4-FFF2-40B4-BE49-F238E27FC236}">
                  <a16:creationId xmlns:a16="http://schemas.microsoft.com/office/drawing/2014/main" id="{60D10681-8955-68A7-E932-7B9FB93771F0}"/>
                </a:ext>
              </a:extLst>
            </p:cNvPr>
            <p:cNvSpPr/>
            <p:nvPr/>
          </p:nvSpPr>
          <p:spPr>
            <a:xfrm>
              <a:off x="17985446" y="3995996"/>
              <a:ext cx="5925649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Oval_D">
              <a:extLst>
                <a:ext uri="{FF2B5EF4-FFF2-40B4-BE49-F238E27FC236}">
                  <a16:creationId xmlns:a16="http://schemas.microsoft.com/office/drawing/2014/main" id="{B35B83E2-1AA9-F2FF-ADD2-FDEA6DE2BDFA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Oval_B">
              <a:extLst>
                <a:ext uri="{FF2B5EF4-FFF2-40B4-BE49-F238E27FC236}">
                  <a16:creationId xmlns:a16="http://schemas.microsoft.com/office/drawing/2014/main" id="{BF436B27-E765-92D7-37ED-E3FF2BC20B87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xt_A">
                  <a:extLst>
                    <a:ext uri="{FF2B5EF4-FFF2-40B4-BE49-F238E27FC236}">
                      <a16:creationId xmlns:a16="http://schemas.microsoft.com/office/drawing/2014/main" id="{647C2EEE-EA4B-7B7C-AC36-C015D5BB9DCC}"/>
                    </a:ext>
                  </a:extLst>
                </p:cNvPr>
                <p:cNvSpPr/>
                <p:nvPr/>
              </p:nvSpPr>
              <p:spPr>
                <a:xfrm>
                  <a:off x="1333650" y="4246469"/>
                  <a:ext cx="4726018" cy="1256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𝟏𝟒𝟑𝟐</m:t>
                      </m:r>
                    </m:oMath>
                  </a14:m>
                  <a:r>
                    <a:rPr lang="en-US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xt_A">
                  <a:extLst>
                    <a:ext uri="{FF2B5EF4-FFF2-40B4-BE49-F238E27FC236}">
                      <a16:creationId xmlns:a16="http://schemas.microsoft.com/office/drawing/2014/main" id="{647C2EEE-EA4B-7B7C-AC36-C015D5BB9D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0" y="4246469"/>
                  <a:ext cx="4726018" cy="1256751"/>
                </a:xfrm>
                <a:prstGeom prst="rect">
                  <a:avLst/>
                </a:prstGeom>
                <a:blipFill>
                  <a:blip r:embed="rId5"/>
                  <a:stretch>
                    <a:fillRect t="-10680" b="-194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xt_B">
                  <a:extLst>
                    <a:ext uri="{FF2B5EF4-FFF2-40B4-BE49-F238E27FC236}">
                      <a16:creationId xmlns:a16="http://schemas.microsoft.com/office/drawing/2014/main" id="{C4237577-D2AF-3FF3-7BDB-EC1A4C0E8F7F}"/>
                    </a:ext>
                  </a:extLst>
                </p:cNvPr>
                <p:cNvSpPr/>
                <p:nvPr/>
              </p:nvSpPr>
              <p:spPr>
                <a:xfrm>
                  <a:off x="6843524" y="4246470"/>
                  <a:ext cx="5165877" cy="1256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𝟏𝟒𝟑𝟒</m:t>
                      </m:r>
                    </m:oMath>
                  </a14:m>
                  <a:r>
                    <a:rPr lang="en-US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xt_B">
                  <a:extLst>
                    <a:ext uri="{FF2B5EF4-FFF2-40B4-BE49-F238E27FC236}">
                      <a16:creationId xmlns:a16="http://schemas.microsoft.com/office/drawing/2014/main" id="{C4237577-D2AF-3FF3-7BDB-EC1A4C0E8F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4" y="4246470"/>
                  <a:ext cx="5165877" cy="1256751"/>
                </a:xfrm>
                <a:prstGeom prst="rect">
                  <a:avLst/>
                </a:prstGeom>
                <a:blipFill>
                  <a:blip r:embed="rId6"/>
                  <a:stretch>
                    <a:fillRect t="-10680" b="-194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xt_C">
                  <a:extLst>
                    <a:ext uri="{FF2B5EF4-FFF2-40B4-BE49-F238E27FC236}">
                      <a16:creationId xmlns:a16="http://schemas.microsoft.com/office/drawing/2014/main" id="{74FB71A5-6827-8507-A4C0-AFF8702409F0}"/>
                    </a:ext>
                  </a:extLst>
                </p:cNvPr>
                <p:cNvSpPr/>
                <p:nvPr/>
              </p:nvSpPr>
              <p:spPr>
                <a:xfrm>
                  <a:off x="13018909" y="4246469"/>
                  <a:ext cx="5012779" cy="1256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1431</m:t>
                      </m:r>
                    </m:oMath>
                  </a14:m>
                  <a:r>
                    <a:rPr lang="nl-NL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xt_C">
                  <a:extLst>
                    <a:ext uri="{FF2B5EF4-FFF2-40B4-BE49-F238E27FC236}">
                      <a16:creationId xmlns:a16="http://schemas.microsoft.com/office/drawing/2014/main" id="{74FB71A5-6827-8507-A4C0-AFF8702409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246469"/>
                  <a:ext cx="5012779" cy="1256751"/>
                </a:xfrm>
                <a:prstGeom prst="rect">
                  <a:avLst/>
                </a:prstGeom>
                <a:blipFill>
                  <a:blip r:embed="rId7"/>
                  <a:stretch>
                    <a:fillRect t="-10680" b="-194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xt_D">
                  <a:extLst>
                    <a:ext uri="{FF2B5EF4-FFF2-40B4-BE49-F238E27FC236}">
                      <a16:creationId xmlns:a16="http://schemas.microsoft.com/office/drawing/2014/main" id="{B621DF98-4B89-0736-528F-0DEF2EBD48FA}"/>
                    </a:ext>
                  </a:extLst>
                </p:cNvPr>
                <p:cNvSpPr/>
                <p:nvPr/>
              </p:nvSpPr>
              <p:spPr>
                <a:xfrm>
                  <a:off x="18547577" y="4246469"/>
                  <a:ext cx="5456472" cy="1256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43</m:t>
                      </m:r>
                      <m:r>
                        <a:rPr lang="en-US" sz="3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30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xt_D">
                  <a:extLst>
                    <a:ext uri="{FF2B5EF4-FFF2-40B4-BE49-F238E27FC236}">
                      <a16:creationId xmlns:a16="http://schemas.microsoft.com/office/drawing/2014/main" id="{B621DF98-4B89-0736-528F-0DEF2EBD48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7" y="4246469"/>
                  <a:ext cx="5456472" cy="1256751"/>
                </a:xfrm>
                <a:prstGeom prst="rect">
                  <a:avLst/>
                </a:prstGeom>
                <a:blipFill>
                  <a:blip r:embed="rId8"/>
                  <a:stretch>
                    <a:fillRect t="-10680" b="-194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5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3092" y="3288125"/>
                <a:ext cx="8635415" cy="301176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Giải:</a:t>
                </a:r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err="1"/>
                  <a:t>Đổi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𝐴𝐶𝐵</m:t>
                            </m:r>
                          </m:e>
                        </m:acc>
                      </m:e>
                    </m:ra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2.0,8.1.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1,433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err="1"/>
                  <a:t>Đổi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1,433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1433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92" y="3288125"/>
                <a:ext cx="8635415" cy="3011766"/>
              </a:xfrm>
              <a:prstGeom prst="rect">
                <a:avLst/>
              </a:prstGeom>
              <a:blipFill>
                <a:blip r:embed="rId3"/>
                <a:stretch>
                  <a:fillRect l="-2331" t="-4858" b="-44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340502" y="2830957"/>
            <a:ext cx="2371224" cy="461665"/>
            <a:chOff x="1176561" y="7403484"/>
            <a:chExt cx="4742590" cy="9233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9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2400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8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pic>
        <p:nvPicPr>
          <p:cNvPr id="3" name="Picture 2" descr="A cartoon island with trees and a black backgroundDescription automatically generated">
            <a:extLst>
              <a:ext uri="{FF2B5EF4-FFF2-40B4-BE49-F238E27FC236}">
                <a16:creationId xmlns:a16="http://schemas.microsoft.com/office/drawing/2014/main" id="{2F8BEBDE-DF1A-172A-D182-046A36C06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11258"/>
          <a:stretch>
            <a:fillRect/>
          </a:stretch>
        </p:blipFill>
        <p:spPr bwMode="auto">
          <a:xfrm>
            <a:off x="4013428" y="339834"/>
            <a:ext cx="5328365" cy="2721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0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9386" y="3037814"/>
            <a:ext cx="2986404" cy="12922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3838" y="4330113"/>
            <a:ext cx="6209303" cy="2799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5965" y="3114665"/>
            <a:ext cx="1078280" cy="13971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6626" y="898160"/>
            <a:ext cx="6736975" cy="1819640"/>
            <a:chOff x="5001329" y="2519097"/>
            <a:chExt cx="10983489" cy="2729460"/>
          </a:xfrm>
        </p:grpSpPr>
        <p:sp>
          <p:nvSpPr>
            <p:cNvPr id="3" name="Freeform 3"/>
            <p:cNvSpPr/>
            <p:nvPr/>
          </p:nvSpPr>
          <p:spPr>
            <a:xfrm>
              <a:off x="6046329" y="2519097"/>
              <a:ext cx="8780601" cy="2729460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2453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01329" y="2747697"/>
              <a:ext cx="10983489" cy="2215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7060">
                <a:lnSpc>
                  <a:spcPct val="150000"/>
                </a:lnSpc>
                <a:tabLst>
                  <a:tab pos="238760" algn="l"/>
                  <a:tab pos="478155" algn="l"/>
                </a:tabLst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 2</a:t>
              </a: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32023">
            <a:off x="11077880" y="41706"/>
            <a:ext cx="1326837" cy="1083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73964" y="228600"/>
            <a:ext cx="11065213" cy="1970498"/>
            <a:chOff x="3620862" y="841110"/>
            <a:chExt cx="15824267" cy="2955746"/>
          </a:xfrm>
        </p:grpSpPr>
        <p:pic>
          <p:nvPicPr>
            <p:cNvPr id="34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20862" y="841110"/>
              <a:ext cx="7638514" cy="1223209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958445" y="869613"/>
              <a:ext cx="14486684" cy="2927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8330">
                <a:lnSpc>
                  <a:spcPct val="150000"/>
                </a:lnSpc>
                <a:tabLst>
                  <a:tab pos="239395" algn="l"/>
                  <a:tab pos="478790" algn="l"/>
                </a:tabLst>
                <a:defRPr/>
              </a:pPr>
              <a:r>
                <a:rPr lang="nl-NL" sz="28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 2</a:t>
              </a:r>
              <a:r>
                <a:rPr lang="vi-VN" sz="1800" b="1" kern="1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US" sz="1800" b="1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: </a:t>
              </a:r>
              <a:r>
                <a:rPr lang="vi-VN" sz="2800" kern="1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Trong mỗi ý a), b), c), d) ở mỗi câu, học sinh chọn đúng </a:t>
              </a:r>
              <a:r>
                <a:rPr lang="vi-VN" sz="2800" b="1" kern="1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(Đ) </a:t>
              </a:r>
              <a:r>
                <a:rPr lang="vi-VN" sz="2800" kern="1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hoặc sai </a:t>
              </a:r>
              <a:r>
                <a:rPr lang="vi-VN" sz="2800" b="1" kern="1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(S).</a:t>
              </a:r>
              <a:endParaRPr lang="en-US" sz="2400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defTabSz="608330">
                <a:lnSpc>
                  <a:spcPct val="150000"/>
                </a:lnSpc>
                <a:tabLst>
                  <a:tab pos="239395" algn="l"/>
                  <a:tab pos="478790" algn="l"/>
                </a:tabLst>
                <a:defRPr/>
              </a:pP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52823" y="1514146"/>
            <a:ext cx="994950" cy="548683"/>
          </a:xfrm>
          <a:prstGeom prst="rect">
            <a:avLst/>
          </a:prstGeom>
        </p:spPr>
        <p:txBody>
          <a:bodyPr wrap="square" lIns="60840" tIns="30420" rIns="60840" bIns="30420">
            <a:spAutoFit/>
          </a:bodyPr>
          <a:lstStyle/>
          <a:p>
            <a:pPr defTabSz="608330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7208" y="3687928"/>
            <a:ext cx="9759592" cy="528742"/>
          </a:xfrm>
          <a:prstGeom prst="rect">
            <a:avLst/>
          </a:prstGeom>
        </p:spPr>
        <p:txBody>
          <a:bodyPr wrap="square" lIns="60840" tIns="30420" rIns="60840" bIns="30420">
            <a:spAutoFit/>
          </a:bodyPr>
          <a:lstStyle/>
          <a:p>
            <a:pPr defTabSz="608330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</a:pPr>
            <a:endParaRPr lang="en-US" sz="23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3517316"/>
                  </p:ext>
                </p:extLst>
              </p:nvPr>
            </p:nvGraphicFramePr>
            <p:xfrm>
              <a:off x="852823" y="2242958"/>
              <a:ext cx="10486354" cy="39618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61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24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24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80328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tam giác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pt-BR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có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𝐵𝐶</m:t>
                              </m:r>
                              <m:r>
                                <a:rPr lang="en-US" sz="2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e>
                              </m:rad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lang="en-US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US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60</m:t>
                              </m:r>
                              <m:r>
                                <a:rPr lang="en-US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°</m:t>
                              </m:r>
                              <m:r>
                                <a:rPr lang="en-US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45</m:t>
                              </m:r>
                              <m:r>
                                <a:rPr lang="en-US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°</m:t>
                              </m:r>
                            </m:oMath>
                          </a14:m>
                          <a:r>
                            <a:rPr lang="pt-BR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8612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  <m:r>
                                <a:rPr lang="pt-BR" sz="2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pt-BR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pt-BR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2175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a:rPr lang="en-US" sz="2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ô</m:t>
                              </m:r>
                              <m:r>
                                <m:rPr>
                                  <m:sty m:val="p"/>
                                </m:rPr>
                                <a:rPr lang="pt-BR" sz="2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sz="2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 của</a:t>
                          </a:r>
                          <a:r>
                            <a:rPr lang="en-US" sz="280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góc ứng với cạnh lớn nhất trong tam giác ABC bằng 0,7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54107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c) </a:t>
                          </a:r>
                          <a:r>
                            <a:rPr lang="en-US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Bán</a:t>
                          </a: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kính</a:t>
                          </a: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tròn</a:t>
                          </a: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ngoại</a:t>
                          </a: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tiếp</a:t>
                          </a: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tam </a:t>
                          </a:r>
                          <a:r>
                            <a:rPr lang="en-US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giác</a:t>
                          </a: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bằng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pt-BR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06583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>
                                <a:rPr lang="pt-BR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  <m:r>
                                <a:rPr lang="pt-BR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0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6</m:t>
                                      </m:r>
                                    </m:e>
                                  </m:rad>
                                  <m:r>
                                    <a:rPr lang="en-US" sz="2800" b="0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0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pt-BR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pt-BR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𝑐𝑚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pt-BR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3517316"/>
                  </p:ext>
                </p:extLst>
              </p:nvPr>
            </p:nvGraphicFramePr>
            <p:xfrm>
              <a:off x="852823" y="2242958"/>
              <a:ext cx="10486354" cy="39618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61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24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24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80328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" t="-3158" r="-116" b="-59263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86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" t="-110112" r="-31905" b="-5325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2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" t="-116149" r="-31905" b="-194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541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" t="-201156" r="-31905" b="-80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065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" t="-391729" r="-31905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3C23D8-F7B7-1F73-B896-CCF23B82BE3E}"/>
                  </a:ext>
                </a:extLst>
              </p:cNvPr>
              <p:cNvSpPr txBox="1"/>
              <p:nvPr/>
            </p:nvSpPr>
            <p:spPr>
              <a:xfrm>
                <a:off x="967105" y="58409"/>
                <a:ext cx="5861398" cy="1237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800" kern="1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8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n-US" sz="28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800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b="0" i="0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800" b="0" i="0" kern="10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kern="100" dirty="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3C23D8-F7B7-1F73-B896-CCF23B82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05" y="58409"/>
                <a:ext cx="5861398" cy="1237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54A6B0-E10F-B8E9-CEE2-82E8503A66A2}"/>
                  </a:ext>
                </a:extLst>
              </p:cNvPr>
              <p:cNvSpPr txBox="1"/>
              <p:nvPr/>
            </p:nvSpPr>
            <p:spPr>
              <a:xfrm>
                <a:off x="712367" y="1436150"/>
                <a:ext cx="5036498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0">
                          <a:latin typeface="Cambria Math" panose="02040503050406030204" pitchFamily="18" charset="0"/>
                        </a:rPr>
                        <m:t>=180°−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2800" i="0">
                          <a:latin typeface="Cambria Math" panose="02040503050406030204" pitchFamily="18" charset="0"/>
                        </a:rPr>
                        <m:t>=75°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54A6B0-E10F-B8E9-CEE2-82E8503A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67" y="1436150"/>
                <a:ext cx="5036498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DA2D15-6C36-B723-3657-FCE32B375F1C}"/>
                  </a:ext>
                </a:extLst>
              </p:cNvPr>
              <p:cNvSpPr txBox="1"/>
              <p:nvPr/>
            </p:nvSpPr>
            <p:spPr>
              <a:xfrm>
                <a:off x="870862" y="2050901"/>
                <a:ext cx="4781760" cy="99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75°=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sz="2800" i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800" i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DA2D15-6C36-B723-3657-FCE32B375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2" y="2050901"/>
                <a:ext cx="4781760" cy="997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FD5389-15E6-0B6E-7D76-A90543590B2C}"/>
                  </a:ext>
                </a:extLst>
              </p:cNvPr>
              <p:cNvSpPr txBox="1"/>
              <p:nvPr/>
            </p:nvSpPr>
            <p:spPr>
              <a:xfrm>
                <a:off x="870862" y="3048225"/>
                <a:ext cx="7078519" cy="780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f>
                      <m:f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sinA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45°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FD5389-15E6-0B6E-7D76-A90543590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2" y="3048225"/>
                <a:ext cx="7078519" cy="780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CE85A6-6700-1001-0A59-314E88FD1F6B}"/>
                  </a:ext>
                </a:extLst>
              </p:cNvPr>
              <p:cNvSpPr txBox="1"/>
              <p:nvPr/>
            </p:nvSpPr>
            <p:spPr>
              <a:xfrm>
                <a:off x="967106" y="4018341"/>
                <a:ext cx="67255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−2⋅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75°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CE85A6-6700-1001-0A59-314E88FD1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06" y="4018341"/>
                <a:ext cx="67255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1F8706-6029-F5FC-7F2D-B357D163D23C}"/>
                  </a:ext>
                </a:extLst>
              </p:cNvPr>
              <p:cNvSpPr txBox="1"/>
              <p:nvPr/>
            </p:nvSpPr>
            <p:spPr>
              <a:xfrm>
                <a:off x="967105" y="5731717"/>
                <a:ext cx="10713618" cy="880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 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sinB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sinA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m:rPr>
                        <m:nor/>
                      </m:rPr>
                      <a:rPr lang="en-US" altLang="en-US" sz="3200" i="1"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sinB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sinA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75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2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1F8706-6029-F5FC-7F2D-B357D163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05" y="5731717"/>
                <a:ext cx="10713618" cy="880113"/>
              </a:xfrm>
              <a:prstGeom prst="rect">
                <a:avLst/>
              </a:prstGeom>
              <a:blipFill>
                <a:blip r:embed="rId8"/>
                <a:stretch>
                  <a:fillRect l="-1195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3F67EC62-0A18-4272-31EB-DBFD7D3A2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37804"/>
              </p:ext>
            </p:extLst>
          </p:nvPr>
        </p:nvGraphicFramePr>
        <p:xfrm>
          <a:off x="3619500" y="5124450"/>
          <a:ext cx="149206" cy="23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5124450"/>
                        <a:ext cx="149206" cy="236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D9D661-E282-D8A0-CABA-6BFED8BDEB28}"/>
                  </a:ext>
                </a:extLst>
              </p:cNvPr>
              <p:cNvSpPr txBox="1"/>
              <p:nvPr/>
            </p:nvSpPr>
            <p:spPr>
              <a:xfrm>
                <a:off x="870861" y="4577627"/>
                <a:ext cx="9880713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−2⋅3⋅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75°</m:t>
                            </m:r>
                          </m:e>
                        </m:d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2800" kern="100">
                    <a:solidFill>
                      <a:srgbClr val="FF0000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2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D9D661-E282-D8A0-CABA-6BFED8BDE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61" y="4577627"/>
                <a:ext cx="9880713" cy="9691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011F6409-9B76-4C57-2CD7-A7F4D44D55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8251" y="408351"/>
            <a:ext cx="3059272" cy="32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5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3" grpId="0"/>
      <p:bldP spid="26" grpId="0"/>
      <p:bldP spid="32" grpId="0"/>
      <p:bldP spid="39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25ED60-6E8A-46EB-A6F3-A5C5FD5B6D58}"/>
              </a:ext>
            </a:extLst>
          </p:cNvPr>
          <p:cNvSpPr/>
          <p:nvPr/>
        </p:nvSpPr>
        <p:spPr>
          <a:xfrm>
            <a:off x="0" y="6308"/>
            <a:ext cx="12192000" cy="6858000"/>
          </a:xfrm>
          <a:prstGeom prst="rect">
            <a:avLst/>
          </a:prstGeom>
          <a:solidFill>
            <a:srgbClr val="FB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7D8C4EE-1D01-4BD3-A7A6-7DB259BD01F6}"/>
              </a:ext>
            </a:extLst>
          </p:cNvPr>
          <p:cNvSpPr/>
          <p:nvPr/>
        </p:nvSpPr>
        <p:spPr>
          <a:xfrm>
            <a:off x="7901621" y="931736"/>
            <a:ext cx="1303774" cy="814162"/>
          </a:xfrm>
          <a:custGeom>
            <a:avLst/>
            <a:gdLst>
              <a:gd name="connsiteX0" fmla="*/ 1302191 w 1303774"/>
              <a:gd name="connsiteY0" fmla="*/ 541180 h 814162"/>
              <a:gd name="connsiteX1" fmla="*/ 539590 w 1303774"/>
              <a:gd name="connsiteY1" fmla="*/ 7054 h 814162"/>
              <a:gd name="connsiteX2" fmla="*/ 6626 w 1303774"/>
              <a:gd name="connsiteY2" fmla="*/ 771283 h 814162"/>
              <a:gd name="connsiteX3" fmla="*/ 80201 w 1303774"/>
              <a:gd name="connsiteY3" fmla="*/ 813160 h 814162"/>
              <a:gd name="connsiteX4" fmla="*/ 1260409 w 1303774"/>
              <a:gd name="connsiteY4" fmla="*/ 614907 h 814162"/>
              <a:gd name="connsiteX5" fmla="*/ 1228626 w 1303774"/>
              <a:gd name="connsiteY5" fmla="*/ 499304 h 814162"/>
              <a:gd name="connsiteX6" fmla="*/ 48418 w 1303774"/>
              <a:gd name="connsiteY6" fmla="*/ 697556 h 814162"/>
              <a:gd name="connsiteX7" fmla="*/ 121995 w 1303774"/>
              <a:gd name="connsiteY7" fmla="*/ 739432 h 814162"/>
              <a:gd name="connsiteX8" fmla="*/ 571409 w 1303774"/>
              <a:gd name="connsiteY8" fmla="*/ 122681 h 814162"/>
              <a:gd name="connsiteX9" fmla="*/ 1186822 w 1303774"/>
              <a:gd name="connsiteY9" fmla="*/ 573031 h 814162"/>
              <a:gd name="connsiteX10" fmla="*/ 1302203 w 1303774"/>
              <a:gd name="connsiteY10" fmla="*/ 541180 h 81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3774" h="814162">
                <a:moveTo>
                  <a:pt x="1302191" y="541180"/>
                </a:moveTo>
                <a:cubicBezTo>
                  <a:pt x="1231134" y="178708"/>
                  <a:pt x="899806" y="-43145"/>
                  <a:pt x="539590" y="7054"/>
                </a:cubicBezTo>
                <a:cubicBezTo>
                  <a:pt x="174612" y="57948"/>
                  <a:pt x="-41336" y="425672"/>
                  <a:pt x="6626" y="771283"/>
                </a:cubicBezTo>
                <a:cubicBezTo>
                  <a:pt x="11393" y="805940"/>
                  <a:pt x="51501" y="817932"/>
                  <a:pt x="80201" y="813160"/>
                </a:cubicBezTo>
                <a:cubicBezTo>
                  <a:pt x="473612" y="747107"/>
                  <a:pt x="866998" y="681055"/>
                  <a:pt x="1260409" y="614907"/>
                </a:cubicBezTo>
                <a:cubicBezTo>
                  <a:pt x="1336397" y="602171"/>
                  <a:pt x="1304063" y="486664"/>
                  <a:pt x="1228626" y="499304"/>
                </a:cubicBezTo>
                <a:cubicBezTo>
                  <a:pt x="835215" y="565452"/>
                  <a:pt x="441829" y="631504"/>
                  <a:pt x="48418" y="697556"/>
                </a:cubicBezTo>
                <a:cubicBezTo>
                  <a:pt x="72913" y="711515"/>
                  <a:pt x="97406" y="725474"/>
                  <a:pt x="121995" y="739432"/>
                </a:cubicBezTo>
                <a:cubicBezTo>
                  <a:pt x="80392" y="439631"/>
                  <a:pt x="279994" y="180099"/>
                  <a:pt x="571409" y="122681"/>
                </a:cubicBezTo>
                <a:cubicBezTo>
                  <a:pt x="867676" y="64400"/>
                  <a:pt x="1132040" y="293568"/>
                  <a:pt x="1186822" y="573031"/>
                </a:cubicBezTo>
                <a:cubicBezTo>
                  <a:pt x="1201709" y="648916"/>
                  <a:pt x="1316970" y="616682"/>
                  <a:pt x="1302203" y="541180"/>
                </a:cubicBezTo>
              </a:path>
            </a:pathLst>
          </a:custGeom>
          <a:solidFill>
            <a:srgbClr val="479BA0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CF87E3-D5CD-4FEC-97D6-0D77A7D5B7A4}"/>
              </a:ext>
            </a:extLst>
          </p:cNvPr>
          <p:cNvSpPr/>
          <p:nvPr/>
        </p:nvSpPr>
        <p:spPr>
          <a:xfrm>
            <a:off x="2334720" y="922488"/>
            <a:ext cx="1303774" cy="814162"/>
          </a:xfrm>
          <a:custGeom>
            <a:avLst/>
            <a:gdLst>
              <a:gd name="connsiteX0" fmla="*/ 1302191 w 1303774"/>
              <a:gd name="connsiteY0" fmla="*/ 541180 h 814162"/>
              <a:gd name="connsiteX1" fmla="*/ 539590 w 1303774"/>
              <a:gd name="connsiteY1" fmla="*/ 7054 h 814162"/>
              <a:gd name="connsiteX2" fmla="*/ 6626 w 1303774"/>
              <a:gd name="connsiteY2" fmla="*/ 771283 h 814162"/>
              <a:gd name="connsiteX3" fmla="*/ 80201 w 1303774"/>
              <a:gd name="connsiteY3" fmla="*/ 813160 h 814162"/>
              <a:gd name="connsiteX4" fmla="*/ 1260409 w 1303774"/>
              <a:gd name="connsiteY4" fmla="*/ 614907 h 814162"/>
              <a:gd name="connsiteX5" fmla="*/ 1228626 w 1303774"/>
              <a:gd name="connsiteY5" fmla="*/ 499304 h 814162"/>
              <a:gd name="connsiteX6" fmla="*/ 48418 w 1303774"/>
              <a:gd name="connsiteY6" fmla="*/ 697556 h 814162"/>
              <a:gd name="connsiteX7" fmla="*/ 121995 w 1303774"/>
              <a:gd name="connsiteY7" fmla="*/ 739432 h 814162"/>
              <a:gd name="connsiteX8" fmla="*/ 571409 w 1303774"/>
              <a:gd name="connsiteY8" fmla="*/ 122681 h 814162"/>
              <a:gd name="connsiteX9" fmla="*/ 1186822 w 1303774"/>
              <a:gd name="connsiteY9" fmla="*/ 573031 h 814162"/>
              <a:gd name="connsiteX10" fmla="*/ 1302203 w 1303774"/>
              <a:gd name="connsiteY10" fmla="*/ 541180 h 81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3774" h="814162">
                <a:moveTo>
                  <a:pt x="1302191" y="541180"/>
                </a:moveTo>
                <a:cubicBezTo>
                  <a:pt x="1231134" y="178708"/>
                  <a:pt x="899806" y="-43145"/>
                  <a:pt x="539590" y="7054"/>
                </a:cubicBezTo>
                <a:cubicBezTo>
                  <a:pt x="174612" y="57948"/>
                  <a:pt x="-41336" y="425672"/>
                  <a:pt x="6626" y="771283"/>
                </a:cubicBezTo>
                <a:cubicBezTo>
                  <a:pt x="11393" y="805940"/>
                  <a:pt x="51501" y="817932"/>
                  <a:pt x="80201" y="813160"/>
                </a:cubicBezTo>
                <a:cubicBezTo>
                  <a:pt x="473612" y="747107"/>
                  <a:pt x="866998" y="681055"/>
                  <a:pt x="1260409" y="614907"/>
                </a:cubicBezTo>
                <a:cubicBezTo>
                  <a:pt x="1336397" y="602171"/>
                  <a:pt x="1304063" y="486664"/>
                  <a:pt x="1228626" y="499304"/>
                </a:cubicBezTo>
                <a:cubicBezTo>
                  <a:pt x="835215" y="565452"/>
                  <a:pt x="441829" y="631504"/>
                  <a:pt x="48418" y="697556"/>
                </a:cubicBezTo>
                <a:cubicBezTo>
                  <a:pt x="72913" y="711515"/>
                  <a:pt x="97406" y="725474"/>
                  <a:pt x="121995" y="739432"/>
                </a:cubicBezTo>
                <a:cubicBezTo>
                  <a:pt x="80392" y="439631"/>
                  <a:pt x="279994" y="180099"/>
                  <a:pt x="571409" y="122681"/>
                </a:cubicBezTo>
                <a:cubicBezTo>
                  <a:pt x="867676" y="64400"/>
                  <a:pt x="1132040" y="293568"/>
                  <a:pt x="1186822" y="573031"/>
                </a:cubicBezTo>
                <a:cubicBezTo>
                  <a:pt x="1201709" y="648916"/>
                  <a:pt x="1316970" y="616682"/>
                  <a:pt x="1302203" y="541180"/>
                </a:cubicBezTo>
              </a:path>
            </a:pathLst>
          </a:custGeom>
          <a:solidFill>
            <a:srgbClr val="479BA0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96C1ADA-E0FF-431F-9078-0C3C82165E72}"/>
              </a:ext>
            </a:extLst>
          </p:cNvPr>
          <p:cNvGrpSpPr/>
          <p:nvPr/>
        </p:nvGrpSpPr>
        <p:grpSpPr>
          <a:xfrm rot="17324022">
            <a:off x="860752" y="5637250"/>
            <a:ext cx="936277" cy="712801"/>
            <a:chOff x="1503120" y="5820020"/>
            <a:chExt cx="936277" cy="71280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0E1DAB-A13E-48A8-8619-3C64195FC12D}"/>
                </a:ext>
              </a:extLst>
            </p:cNvPr>
            <p:cNvSpPr/>
            <p:nvPr/>
          </p:nvSpPr>
          <p:spPr>
            <a:xfrm>
              <a:off x="1732057" y="6056573"/>
              <a:ext cx="707340" cy="377674"/>
            </a:xfrm>
            <a:custGeom>
              <a:avLst/>
              <a:gdLst>
                <a:gd name="connsiteX0" fmla="*/ 676078 w 707340"/>
                <a:gd name="connsiteY0" fmla="*/ 268429 h 377674"/>
                <a:gd name="connsiteX1" fmla="*/ 91610 w 707340"/>
                <a:gd name="connsiteY1" fmla="*/ 5803 h 377674"/>
                <a:gd name="connsiteX2" fmla="*/ 31203 w 707340"/>
                <a:gd name="connsiteY2" fmla="*/ 109414 h 377674"/>
                <a:gd name="connsiteX3" fmla="*/ 615695 w 707340"/>
                <a:gd name="connsiteY3" fmla="*/ 371800 h 377674"/>
                <a:gd name="connsiteX4" fmla="*/ 676078 w 707340"/>
                <a:gd name="connsiteY4" fmla="*/ 268429 h 3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340" h="377674">
                  <a:moveTo>
                    <a:pt x="676078" y="268429"/>
                  </a:moveTo>
                  <a:cubicBezTo>
                    <a:pt x="481264" y="180887"/>
                    <a:pt x="286425" y="93345"/>
                    <a:pt x="91610" y="5803"/>
                  </a:cubicBezTo>
                  <a:cubicBezTo>
                    <a:pt x="21774" y="-25376"/>
                    <a:pt x="-39088" y="77755"/>
                    <a:pt x="31203" y="109414"/>
                  </a:cubicBezTo>
                  <a:cubicBezTo>
                    <a:pt x="226042" y="196956"/>
                    <a:pt x="420857" y="284258"/>
                    <a:pt x="615695" y="371800"/>
                  </a:cubicBezTo>
                  <a:cubicBezTo>
                    <a:pt x="685532" y="403219"/>
                    <a:pt x="746489" y="299848"/>
                    <a:pt x="676078" y="268429"/>
                  </a:cubicBezTo>
                </a:path>
              </a:pathLst>
            </a:custGeom>
            <a:solidFill>
              <a:srgbClr val="479BA0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0DD02DA-1684-4117-9C33-026A51D29E1C}"/>
                </a:ext>
              </a:extLst>
            </p:cNvPr>
            <p:cNvSpPr/>
            <p:nvPr/>
          </p:nvSpPr>
          <p:spPr>
            <a:xfrm>
              <a:off x="1652978" y="5820020"/>
              <a:ext cx="707359" cy="377744"/>
            </a:xfrm>
            <a:custGeom>
              <a:avLst/>
              <a:gdLst>
                <a:gd name="connsiteX0" fmla="*/ 676178 w 707359"/>
                <a:gd name="connsiteY0" fmla="*/ 268499 h 377744"/>
                <a:gd name="connsiteX1" fmla="*/ 91591 w 707359"/>
                <a:gd name="connsiteY1" fmla="*/ 5873 h 377744"/>
                <a:gd name="connsiteX2" fmla="*/ 31184 w 707359"/>
                <a:gd name="connsiteY2" fmla="*/ 109485 h 377744"/>
                <a:gd name="connsiteX3" fmla="*/ 615676 w 707359"/>
                <a:gd name="connsiteY3" fmla="*/ 371871 h 377744"/>
                <a:gd name="connsiteX4" fmla="*/ 676178 w 707359"/>
                <a:gd name="connsiteY4" fmla="*/ 268499 h 37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359" h="377744">
                  <a:moveTo>
                    <a:pt x="676178" y="268499"/>
                  </a:moveTo>
                  <a:cubicBezTo>
                    <a:pt x="481244" y="180957"/>
                    <a:pt x="286406" y="93415"/>
                    <a:pt x="91591" y="5873"/>
                  </a:cubicBezTo>
                  <a:cubicBezTo>
                    <a:pt x="21850" y="-25546"/>
                    <a:pt x="-39107" y="77826"/>
                    <a:pt x="31184" y="109485"/>
                  </a:cubicBezTo>
                  <a:cubicBezTo>
                    <a:pt x="226023" y="197027"/>
                    <a:pt x="420861" y="284329"/>
                    <a:pt x="615676" y="371871"/>
                  </a:cubicBezTo>
                  <a:cubicBezTo>
                    <a:pt x="685512" y="403290"/>
                    <a:pt x="746470" y="299918"/>
                    <a:pt x="676178" y="268499"/>
                  </a:cubicBezTo>
                </a:path>
              </a:pathLst>
            </a:custGeom>
            <a:solidFill>
              <a:srgbClr val="479BA0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0CA1F7-B3C7-4613-AD44-72DC6E572A8A}"/>
                </a:ext>
              </a:extLst>
            </p:cNvPr>
            <p:cNvSpPr/>
            <p:nvPr/>
          </p:nvSpPr>
          <p:spPr>
            <a:xfrm>
              <a:off x="1503120" y="6155077"/>
              <a:ext cx="707371" cy="377744"/>
            </a:xfrm>
            <a:custGeom>
              <a:avLst/>
              <a:gdLst>
                <a:gd name="connsiteX0" fmla="*/ 676168 w 707371"/>
                <a:gd name="connsiteY0" fmla="*/ 268260 h 377744"/>
                <a:gd name="connsiteX1" fmla="*/ 91676 w 707371"/>
                <a:gd name="connsiteY1" fmla="*/ 5873 h 377744"/>
                <a:gd name="connsiteX2" fmla="*/ 31197 w 707371"/>
                <a:gd name="connsiteY2" fmla="*/ 109485 h 377744"/>
                <a:gd name="connsiteX3" fmla="*/ 615761 w 707371"/>
                <a:gd name="connsiteY3" fmla="*/ 371871 h 377744"/>
                <a:gd name="connsiteX4" fmla="*/ 676168 w 707371"/>
                <a:gd name="connsiteY4" fmla="*/ 268260 h 37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371" h="377744">
                  <a:moveTo>
                    <a:pt x="676168" y="268260"/>
                  </a:moveTo>
                  <a:cubicBezTo>
                    <a:pt x="481329" y="180957"/>
                    <a:pt x="286515" y="93415"/>
                    <a:pt x="91676" y="5873"/>
                  </a:cubicBezTo>
                  <a:cubicBezTo>
                    <a:pt x="21839" y="-25546"/>
                    <a:pt x="-39118" y="77826"/>
                    <a:pt x="31197" y="109485"/>
                  </a:cubicBezTo>
                  <a:cubicBezTo>
                    <a:pt x="226108" y="196787"/>
                    <a:pt x="420946" y="284329"/>
                    <a:pt x="615761" y="371871"/>
                  </a:cubicBezTo>
                  <a:cubicBezTo>
                    <a:pt x="685597" y="403290"/>
                    <a:pt x="746459" y="299918"/>
                    <a:pt x="676168" y="268260"/>
                  </a:cubicBezTo>
                </a:path>
              </a:pathLst>
            </a:custGeom>
            <a:solidFill>
              <a:srgbClr val="479BA0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EBB999D-93F4-42EC-AAA4-1C282B9D4B5A}"/>
              </a:ext>
            </a:extLst>
          </p:cNvPr>
          <p:cNvSpPr/>
          <p:nvPr/>
        </p:nvSpPr>
        <p:spPr>
          <a:xfrm>
            <a:off x="2677862" y="3220650"/>
            <a:ext cx="679353" cy="936388"/>
          </a:xfrm>
          <a:custGeom>
            <a:avLst/>
            <a:gdLst>
              <a:gd name="connsiteX0" fmla="*/ 19214 w 679353"/>
              <a:gd name="connsiteY0" fmla="*/ 304123 h 936388"/>
              <a:gd name="connsiteX1" fmla="*/ 254475 w 679353"/>
              <a:gd name="connsiteY1" fmla="*/ 749507 h 936388"/>
              <a:gd name="connsiteX2" fmla="*/ 444982 w 679353"/>
              <a:gd name="connsiteY2" fmla="*/ 933945 h 936388"/>
              <a:gd name="connsiteX3" fmla="*/ 660140 w 679353"/>
              <a:gd name="connsiteY3" fmla="*/ 632465 h 936388"/>
              <a:gd name="connsiteX4" fmla="*/ 424639 w 679353"/>
              <a:gd name="connsiteY4" fmla="*/ 187080 h 936388"/>
              <a:gd name="connsiteX5" fmla="*/ 234372 w 679353"/>
              <a:gd name="connsiteY5" fmla="*/ 2403 h 936388"/>
              <a:gd name="connsiteX6" fmla="*/ 19214 w 679353"/>
              <a:gd name="connsiteY6" fmla="*/ 304123 h 936388"/>
              <a:gd name="connsiteX7" fmla="*/ 122605 w 679353"/>
              <a:gd name="connsiteY7" fmla="*/ 243683 h 936388"/>
              <a:gd name="connsiteX8" fmla="*/ 191053 w 679353"/>
              <a:gd name="connsiteY8" fmla="*/ 121843 h 936388"/>
              <a:gd name="connsiteX9" fmla="*/ 321488 w 679353"/>
              <a:gd name="connsiteY9" fmla="*/ 247520 h 936388"/>
              <a:gd name="connsiteX10" fmla="*/ 556749 w 679353"/>
              <a:gd name="connsiteY10" fmla="*/ 692905 h 936388"/>
              <a:gd name="connsiteX11" fmla="*/ 488301 w 679353"/>
              <a:gd name="connsiteY11" fmla="*/ 814744 h 936388"/>
              <a:gd name="connsiteX12" fmla="*/ 357866 w 679353"/>
              <a:gd name="connsiteY12" fmla="*/ 689067 h 936388"/>
              <a:gd name="connsiteX13" fmla="*/ 122605 w 679353"/>
              <a:gd name="connsiteY13" fmla="*/ 243683 h 936388"/>
              <a:gd name="connsiteX14" fmla="*/ 19214 w 679353"/>
              <a:gd name="connsiteY14" fmla="*/ 304123 h 93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9353" h="936388">
                <a:moveTo>
                  <a:pt x="19214" y="304123"/>
                </a:moveTo>
                <a:cubicBezTo>
                  <a:pt x="97714" y="452584"/>
                  <a:pt x="175975" y="601286"/>
                  <a:pt x="254475" y="749507"/>
                </a:cubicBezTo>
                <a:cubicBezTo>
                  <a:pt x="300188" y="836090"/>
                  <a:pt x="339677" y="918835"/>
                  <a:pt x="444982" y="933945"/>
                </a:cubicBezTo>
                <a:cubicBezTo>
                  <a:pt x="620651" y="959368"/>
                  <a:pt x="724520" y="781406"/>
                  <a:pt x="660140" y="632465"/>
                </a:cubicBezTo>
                <a:cubicBezTo>
                  <a:pt x="594324" y="479926"/>
                  <a:pt x="502421" y="333863"/>
                  <a:pt x="424639" y="187080"/>
                </a:cubicBezTo>
                <a:cubicBezTo>
                  <a:pt x="379166" y="100498"/>
                  <a:pt x="339677" y="17752"/>
                  <a:pt x="234372" y="2403"/>
                </a:cubicBezTo>
                <a:cubicBezTo>
                  <a:pt x="58703" y="-22781"/>
                  <a:pt x="-45166" y="154942"/>
                  <a:pt x="19214" y="304123"/>
                </a:cubicBezTo>
                <a:cubicBezTo>
                  <a:pt x="49848" y="375115"/>
                  <a:pt x="152760" y="313716"/>
                  <a:pt x="122605" y="243683"/>
                </a:cubicBezTo>
                <a:cubicBezTo>
                  <a:pt x="96039" y="182523"/>
                  <a:pt x="134810" y="138632"/>
                  <a:pt x="191053" y="121843"/>
                </a:cubicBezTo>
                <a:cubicBezTo>
                  <a:pt x="264527" y="99538"/>
                  <a:pt x="296598" y="200272"/>
                  <a:pt x="321488" y="247520"/>
                </a:cubicBezTo>
                <a:cubicBezTo>
                  <a:pt x="399988" y="395982"/>
                  <a:pt x="478488" y="544443"/>
                  <a:pt x="556749" y="692905"/>
                </a:cubicBezTo>
                <a:cubicBezTo>
                  <a:pt x="588341" y="752385"/>
                  <a:pt x="540954" y="798915"/>
                  <a:pt x="488301" y="814744"/>
                </a:cubicBezTo>
                <a:cubicBezTo>
                  <a:pt x="414827" y="836809"/>
                  <a:pt x="382756" y="736316"/>
                  <a:pt x="357866" y="689067"/>
                </a:cubicBezTo>
                <a:cubicBezTo>
                  <a:pt x="279366" y="540606"/>
                  <a:pt x="200866" y="392144"/>
                  <a:pt x="122605" y="243683"/>
                </a:cubicBezTo>
                <a:cubicBezTo>
                  <a:pt x="86466" y="175328"/>
                  <a:pt x="-16925" y="235768"/>
                  <a:pt x="19214" y="304123"/>
                </a:cubicBezTo>
              </a:path>
            </a:pathLst>
          </a:custGeom>
          <a:solidFill>
            <a:srgbClr val="C62F6A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1AC12E-BF37-4843-AFFE-48788E312A4A}"/>
              </a:ext>
            </a:extLst>
          </p:cNvPr>
          <p:cNvSpPr/>
          <p:nvPr/>
        </p:nvSpPr>
        <p:spPr>
          <a:xfrm>
            <a:off x="2229213" y="1411387"/>
            <a:ext cx="572013" cy="575009"/>
          </a:xfrm>
          <a:custGeom>
            <a:avLst/>
            <a:gdLst>
              <a:gd name="connsiteX0" fmla="*/ 469778 w 572013"/>
              <a:gd name="connsiteY0" fmla="*/ 17727 h 575009"/>
              <a:gd name="connsiteX1" fmla="*/ 17588 w 572013"/>
              <a:gd name="connsiteY1" fmla="*/ 472489 h 575009"/>
              <a:gd name="connsiteX2" fmla="*/ 102191 w 572013"/>
              <a:gd name="connsiteY2" fmla="*/ 557273 h 575009"/>
              <a:gd name="connsiteX3" fmla="*/ 554501 w 572013"/>
              <a:gd name="connsiteY3" fmla="*/ 102510 h 575009"/>
              <a:gd name="connsiteX4" fmla="*/ 469778 w 572013"/>
              <a:gd name="connsiteY4" fmla="*/ 17727 h 5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13" h="575009">
                <a:moveTo>
                  <a:pt x="469778" y="17727"/>
                </a:moveTo>
                <a:cubicBezTo>
                  <a:pt x="319000" y="169330"/>
                  <a:pt x="168462" y="320910"/>
                  <a:pt x="17588" y="472489"/>
                </a:cubicBezTo>
                <a:cubicBezTo>
                  <a:pt x="-36908" y="527293"/>
                  <a:pt x="47695" y="612101"/>
                  <a:pt x="102191" y="557273"/>
                </a:cubicBezTo>
                <a:cubicBezTo>
                  <a:pt x="252945" y="405693"/>
                  <a:pt x="403723" y="254114"/>
                  <a:pt x="554501" y="102510"/>
                </a:cubicBezTo>
                <a:cubicBezTo>
                  <a:pt x="608829" y="47707"/>
                  <a:pt x="524345" y="-37077"/>
                  <a:pt x="469778" y="17727"/>
                </a:cubicBezTo>
              </a:path>
            </a:pathLst>
          </a:custGeom>
          <a:solidFill>
            <a:srgbClr val="EBA94A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2D7813-2723-45AA-9D51-DDB1CBF1B81D}"/>
              </a:ext>
            </a:extLst>
          </p:cNvPr>
          <p:cNvSpPr/>
          <p:nvPr/>
        </p:nvSpPr>
        <p:spPr>
          <a:xfrm>
            <a:off x="8394832" y="830042"/>
            <a:ext cx="317351" cy="318269"/>
          </a:xfrm>
          <a:custGeom>
            <a:avLst/>
            <a:gdLst>
              <a:gd name="connsiteX0" fmla="*/ 317352 w 317351"/>
              <a:gd name="connsiteY0" fmla="*/ 159255 h 318269"/>
              <a:gd name="connsiteX1" fmla="*/ 158676 w 317351"/>
              <a:gd name="connsiteY1" fmla="*/ 318269 h 318269"/>
              <a:gd name="connsiteX2" fmla="*/ 0 w 317351"/>
              <a:gd name="connsiteY2" fmla="*/ 159255 h 318269"/>
              <a:gd name="connsiteX3" fmla="*/ 158676 w 317351"/>
              <a:gd name="connsiteY3" fmla="*/ 0 h 318269"/>
              <a:gd name="connsiteX4" fmla="*/ 317352 w 317351"/>
              <a:gd name="connsiteY4" fmla="*/ 159255 h 3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51" h="318269">
                <a:moveTo>
                  <a:pt x="317352" y="159255"/>
                </a:moveTo>
                <a:cubicBezTo>
                  <a:pt x="317352" y="247036"/>
                  <a:pt x="246271" y="318269"/>
                  <a:pt x="158676" y="318269"/>
                </a:cubicBezTo>
                <a:cubicBezTo>
                  <a:pt x="70842" y="318269"/>
                  <a:pt x="0" y="247036"/>
                  <a:pt x="0" y="159255"/>
                </a:cubicBezTo>
                <a:cubicBezTo>
                  <a:pt x="0" y="71233"/>
                  <a:pt x="70842" y="0"/>
                  <a:pt x="158676" y="0"/>
                </a:cubicBezTo>
                <a:cubicBezTo>
                  <a:pt x="246271" y="0"/>
                  <a:pt x="317352" y="71233"/>
                  <a:pt x="317352" y="159255"/>
                </a:cubicBezTo>
              </a:path>
            </a:pathLst>
          </a:custGeom>
          <a:solidFill>
            <a:srgbClr val="EBA94A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4446AFF-568B-45A3-8E7B-859C129D30C8}"/>
              </a:ext>
            </a:extLst>
          </p:cNvPr>
          <p:cNvSpPr/>
          <p:nvPr/>
        </p:nvSpPr>
        <p:spPr>
          <a:xfrm>
            <a:off x="5105109" y="3414499"/>
            <a:ext cx="1261676" cy="962042"/>
          </a:xfrm>
          <a:custGeom>
            <a:avLst/>
            <a:gdLst>
              <a:gd name="connsiteX0" fmla="*/ 9679 w 1261676"/>
              <a:gd name="connsiteY0" fmla="*/ 581561 h 962042"/>
              <a:gd name="connsiteX1" fmla="*/ 868396 w 1261676"/>
              <a:gd name="connsiteY1" fmla="*/ 909663 h 962042"/>
              <a:gd name="connsiteX2" fmla="*/ 1210159 w 1261676"/>
              <a:gd name="connsiteY2" fmla="*/ 42878 h 962042"/>
              <a:gd name="connsiteX3" fmla="*/ 1122325 w 1261676"/>
              <a:gd name="connsiteY3" fmla="*/ 7141 h 962042"/>
              <a:gd name="connsiteX4" fmla="*/ 31219 w 1261676"/>
              <a:gd name="connsiteY4" fmla="*/ 499535 h 962042"/>
              <a:gd name="connsiteX5" fmla="*/ 91530 w 1261676"/>
              <a:gd name="connsiteY5" fmla="*/ 603146 h 962042"/>
              <a:gd name="connsiteX6" fmla="*/ 1182636 w 1261676"/>
              <a:gd name="connsiteY6" fmla="*/ 110753 h 962042"/>
              <a:gd name="connsiteX7" fmla="*/ 1094802 w 1261676"/>
              <a:gd name="connsiteY7" fmla="*/ 74776 h 962042"/>
              <a:gd name="connsiteX8" fmla="*/ 851882 w 1261676"/>
              <a:gd name="connsiteY8" fmla="*/ 785665 h 962042"/>
              <a:gd name="connsiteX9" fmla="*/ 113070 w 1261676"/>
              <a:gd name="connsiteY9" fmla="*/ 521121 h 962042"/>
              <a:gd name="connsiteX10" fmla="*/ 9679 w 1261676"/>
              <a:gd name="connsiteY10" fmla="*/ 581561 h 96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1676" h="962042">
                <a:moveTo>
                  <a:pt x="9679" y="581561"/>
                </a:moveTo>
                <a:cubicBezTo>
                  <a:pt x="164765" y="903188"/>
                  <a:pt x="538838" y="1048051"/>
                  <a:pt x="868396" y="909663"/>
                </a:cubicBezTo>
                <a:cubicBezTo>
                  <a:pt x="1202979" y="769596"/>
                  <a:pt x="1347295" y="371460"/>
                  <a:pt x="1210159" y="42878"/>
                </a:cubicBezTo>
                <a:cubicBezTo>
                  <a:pt x="1194124" y="4743"/>
                  <a:pt x="1160618" y="-10127"/>
                  <a:pt x="1122325" y="7141"/>
                </a:cubicBezTo>
                <a:cubicBezTo>
                  <a:pt x="758543" y="171432"/>
                  <a:pt x="395000" y="335484"/>
                  <a:pt x="31219" y="499535"/>
                </a:cubicBezTo>
                <a:cubicBezTo>
                  <a:pt x="-39144" y="531194"/>
                  <a:pt x="21885" y="634566"/>
                  <a:pt x="91530" y="603146"/>
                </a:cubicBezTo>
                <a:cubicBezTo>
                  <a:pt x="455312" y="439095"/>
                  <a:pt x="818854" y="274804"/>
                  <a:pt x="1182636" y="110753"/>
                </a:cubicBezTo>
                <a:cubicBezTo>
                  <a:pt x="1153437" y="98761"/>
                  <a:pt x="1124000" y="86768"/>
                  <a:pt x="1094802" y="74776"/>
                </a:cubicBezTo>
                <a:cubicBezTo>
                  <a:pt x="1208244" y="346756"/>
                  <a:pt x="1111315" y="642480"/>
                  <a:pt x="851882" y="785665"/>
                </a:cubicBezTo>
                <a:cubicBezTo>
                  <a:pt x="576173" y="938204"/>
                  <a:pt x="242787" y="790222"/>
                  <a:pt x="113070" y="521121"/>
                </a:cubicBezTo>
                <a:cubicBezTo>
                  <a:pt x="79564" y="451327"/>
                  <a:pt x="-23827" y="512247"/>
                  <a:pt x="9679" y="581561"/>
                </a:cubicBezTo>
              </a:path>
            </a:pathLst>
          </a:custGeom>
          <a:solidFill>
            <a:srgbClr val="479BA0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A2910E7-F5AD-446E-B677-50C1CAEA59F5}"/>
              </a:ext>
            </a:extLst>
          </p:cNvPr>
          <p:cNvSpPr/>
          <p:nvPr/>
        </p:nvSpPr>
        <p:spPr>
          <a:xfrm>
            <a:off x="4499530" y="2377965"/>
            <a:ext cx="749223" cy="203124"/>
          </a:xfrm>
          <a:custGeom>
            <a:avLst/>
            <a:gdLst>
              <a:gd name="connsiteX0" fmla="*/ 56901 w 749223"/>
              <a:gd name="connsiteY0" fmla="*/ 202553 h 203124"/>
              <a:gd name="connsiteX1" fmla="*/ 692323 w 749223"/>
              <a:gd name="connsiteY1" fmla="*/ 120503 h 203124"/>
              <a:gd name="connsiteX2" fmla="*/ 692323 w 749223"/>
              <a:gd name="connsiteY2" fmla="*/ 583 h 203124"/>
              <a:gd name="connsiteX3" fmla="*/ 56901 w 749223"/>
              <a:gd name="connsiteY3" fmla="*/ 82560 h 203124"/>
              <a:gd name="connsiteX4" fmla="*/ 56901 w 749223"/>
              <a:gd name="connsiteY4" fmla="*/ 202553 h 2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23" h="203124">
                <a:moveTo>
                  <a:pt x="56901" y="202553"/>
                </a:moveTo>
                <a:cubicBezTo>
                  <a:pt x="268708" y="175211"/>
                  <a:pt x="480515" y="147869"/>
                  <a:pt x="692323" y="120503"/>
                </a:cubicBezTo>
                <a:cubicBezTo>
                  <a:pt x="767711" y="110766"/>
                  <a:pt x="768669" y="-9347"/>
                  <a:pt x="692323" y="583"/>
                </a:cubicBezTo>
                <a:cubicBezTo>
                  <a:pt x="480515" y="27949"/>
                  <a:pt x="268708" y="55291"/>
                  <a:pt x="56901" y="82560"/>
                </a:cubicBezTo>
                <a:cubicBezTo>
                  <a:pt x="-18488" y="92298"/>
                  <a:pt x="-19445" y="212386"/>
                  <a:pt x="56901" y="202553"/>
                </a:cubicBezTo>
              </a:path>
            </a:pathLst>
          </a:custGeom>
          <a:solidFill>
            <a:srgbClr val="479BA0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90C173-3FBC-4EA1-95D2-D8734811A5C7}"/>
              </a:ext>
            </a:extLst>
          </p:cNvPr>
          <p:cNvSpPr/>
          <p:nvPr/>
        </p:nvSpPr>
        <p:spPr>
          <a:xfrm>
            <a:off x="4690276" y="2538214"/>
            <a:ext cx="748984" cy="203090"/>
          </a:xfrm>
          <a:custGeom>
            <a:avLst/>
            <a:gdLst>
              <a:gd name="connsiteX0" fmla="*/ 56901 w 748984"/>
              <a:gd name="connsiteY0" fmla="*/ 202518 h 203090"/>
              <a:gd name="connsiteX1" fmla="*/ 692083 w 748984"/>
              <a:gd name="connsiteY1" fmla="*/ 120492 h 203090"/>
              <a:gd name="connsiteX2" fmla="*/ 692083 w 748984"/>
              <a:gd name="connsiteY2" fmla="*/ 572 h 203090"/>
              <a:gd name="connsiteX3" fmla="*/ 56901 w 748984"/>
              <a:gd name="connsiteY3" fmla="*/ 82597 h 203090"/>
              <a:gd name="connsiteX4" fmla="*/ 56901 w 748984"/>
              <a:gd name="connsiteY4" fmla="*/ 202518 h 20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984" h="203090">
                <a:moveTo>
                  <a:pt x="56901" y="202518"/>
                </a:moveTo>
                <a:cubicBezTo>
                  <a:pt x="268708" y="175176"/>
                  <a:pt x="480276" y="147834"/>
                  <a:pt x="692083" y="120492"/>
                </a:cubicBezTo>
                <a:cubicBezTo>
                  <a:pt x="767472" y="110899"/>
                  <a:pt x="768429" y="-9262"/>
                  <a:pt x="692083" y="572"/>
                </a:cubicBezTo>
                <a:cubicBezTo>
                  <a:pt x="480276" y="27914"/>
                  <a:pt x="268708" y="55256"/>
                  <a:pt x="56901" y="82597"/>
                </a:cubicBezTo>
                <a:cubicBezTo>
                  <a:pt x="-18488" y="92431"/>
                  <a:pt x="-19445" y="212351"/>
                  <a:pt x="56901" y="202518"/>
                </a:cubicBezTo>
              </a:path>
            </a:pathLst>
          </a:custGeom>
          <a:solidFill>
            <a:srgbClr val="479BA0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2980731-D42B-4457-A817-A14D9A818941}"/>
              </a:ext>
            </a:extLst>
          </p:cNvPr>
          <p:cNvSpPr/>
          <p:nvPr/>
        </p:nvSpPr>
        <p:spPr>
          <a:xfrm>
            <a:off x="4643368" y="2174111"/>
            <a:ext cx="749223" cy="203138"/>
          </a:xfrm>
          <a:custGeom>
            <a:avLst/>
            <a:gdLst>
              <a:gd name="connsiteX0" fmla="*/ 56901 w 749223"/>
              <a:gd name="connsiteY0" fmla="*/ 202566 h 203138"/>
              <a:gd name="connsiteX1" fmla="*/ 692322 w 749223"/>
              <a:gd name="connsiteY1" fmla="*/ 120492 h 203138"/>
              <a:gd name="connsiteX2" fmla="*/ 692322 w 749223"/>
              <a:gd name="connsiteY2" fmla="*/ 572 h 203138"/>
              <a:gd name="connsiteX3" fmla="*/ 56901 w 749223"/>
              <a:gd name="connsiteY3" fmla="*/ 82646 h 203138"/>
              <a:gd name="connsiteX4" fmla="*/ 56901 w 749223"/>
              <a:gd name="connsiteY4" fmla="*/ 202566 h 20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23" h="203138">
                <a:moveTo>
                  <a:pt x="56901" y="202566"/>
                </a:moveTo>
                <a:cubicBezTo>
                  <a:pt x="268708" y="175200"/>
                  <a:pt x="480516" y="147858"/>
                  <a:pt x="692322" y="120492"/>
                </a:cubicBezTo>
                <a:cubicBezTo>
                  <a:pt x="767712" y="110851"/>
                  <a:pt x="768669" y="-9262"/>
                  <a:pt x="692322" y="572"/>
                </a:cubicBezTo>
                <a:cubicBezTo>
                  <a:pt x="480516" y="27938"/>
                  <a:pt x="268708" y="55280"/>
                  <a:pt x="56901" y="82646"/>
                </a:cubicBezTo>
                <a:cubicBezTo>
                  <a:pt x="-18488" y="92383"/>
                  <a:pt x="-19445" y="212399"/>
                  <a:pt x="56901" y="202566"/>
                </a:cubicBezTo>
              </a:path>
            </a:pathLst>
          </a:custGeom>
          <a:solidFill>
            <a:srgbClr val="479BA0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3D4F6D-8ABD-44DF-9518-CD2328B4C143}"/>
              </a:ext>
            </a:extLst>
          </p:cNvPr>
          <p:cNvGrpSpPr/>
          <p:nvPr/>
        </p:nvGrpSpPr>
        <p:grpSpPr>
          <a:xfrm rot="11939331">
            <a:off x="10243837" y="5756322"/>
            <a:ext cx="936243" cy="712801"/>
            <a:chOff x="11017480" y="5820020"/>
            <a:chExt cx="936243" cy="712801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6E8D42-27D3-4043-BD41-762318C26940}"/>
                </a:ext>
              </a:extLst>
            </p:cNvPr>
            <p:cNvSpPr/>
            <p:nvPr/>
          </p:nvSpPr>
          <p:spPr>
            <a:xfrm>
              <a:off x="11246405" y="6056573"/>
              <a:ext cx="707318" cy="377674"/>
            </a:xfrm>
            <a:custGeom>
              <a:avLst/>
              <a:gdLst>
                <a:gd name="connsiteX0" fmla="*/ 676213 w 707318"/>
                <a:gd name="connsiteY0" fmla="*/ 268429 h 377674"/>
                <a:gd name="connsiteX1" fmla="*/ 91530 w 707318"/>
                <a:gd name="connsiteY1" fmla="*/ 5803 h 377674"/>
                <a:gd name="connsiteX2" fmla="*/ 31219 w 707318"/>
                <a:gd name="connsiteY2" fmla="*/ 109414 h 377674"/>
                <a:gd name="connsiteX3" fmla="*/ 615662 w 707318"/>
                <a:gd name="connsiteY3" fmla="*/ 371800 h 377674"/>
                <a:gd name="connsiteX4" fmla="*/ 676213 w 707318"/>
                <a:gd name="connsiteY4" fmla="*/ 268429 h 37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318" h="377674">
                  <a:moveTo>
                    <a:pt x="676213" y="268429"/>
                  </a:moveTo>
                  <a:cubicBezTo>
                    <a:pt x="481159" y="180887"/>
                    <a:pt x="286345" y="93345"/>
                    <a:pt x="91530" y="5803"/>
                  </a:cubicBezTo>
                  <a:cubicBezTo>
                    <a:pt x="21885" y="-25376"/>
                    <a:pt x="-39144" y="77755"/>
                    <a:pt x="31219" y="109414"/>
                  </a:cubicBezTo>
                  <a:cubicBezTo>
                    <a:pt x="226033" y="196956"/>
                    <a:pt x="420848" y="284258"/>
                    <a:pt x="615662" y="371800"/>
                  </a:cubicBezTo>
                  <a:cubicBezTo>
                    <a:pt x="685547" y="403219"/>
                    <a:pt x="746336" y="299848"/>
                    <a:pt x="676213" y="268429"/>
                  </a:cubicBezTo>
                </a:path>
              </a:pathLst>
            </a:custGeom>
            <a:solidFill>
              <a:srgbClr val="479BA0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285102C-64D5-462F-B3FC-CBA05DF0EBA8}"/>
                </a:ext>
              </a:extLst>
            </p:cNvPr>
            <p:cNvSpPr/>
            <p:nvPr/>
          </p:nvSpPr>
          <p:spPr>
            <a:xfrm>
              <a:off x="11167271" y="5820020"/>
              <a:ext cx="707347" cy="377744"/>
            </a:xfrm>
            <a:custGeom>
              <a:avLst/>
              <a:gdLst>
                <a:gd name="connsiteX0" fmla="*/ 676128 w 707347"/>
                <a:gd name="connsiteY0" fmla="*/ 268499 h 377744"/>
                <a:gd name="connsiteX1" fmla="*/ 91685 w 707347"/>
                <a:gd name="connsiteY1" fmla="*/ 5873 h 377744"/>
                <a:gd name="connsiteX2" fmla="*/ 31373 w 707347"/>
                <a:gd name="connsiteY2" fmla="*/ 109485 h 377744"/>
                <a:gd name="connsiteX3" fmla="*/ 615818 w 707347"/>
                <a:gd name="connsiteY3" fmla="*/ 371871 h 377744"/>
                <a:gd name="connsiteX4" fmla="*/ 676128 w 707347"/>
                <a:gd name="connsiteY4" fmla="*/ 268499 h 37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347" h="377744">
                  <a:moveTo>
                    <a:pt x="676128" y="268499"/>
                  </a:moveTo>
                  <a:lnTo>
                    <a:pt x="91685" y="5873"/>
                  </a:lnTo>
                  <a:cubicBezTo>
                    <a:pt x="21800" y="-25546"/>
                    <a:pt x="-39229" y="77826"/>
                    <a:pt x="31373" y="109485"/>
                  </a:cubicBezTo>
                  <a:cubicBezTo>
                    <a:pt x="225949" y="197027"/>
                    <a:pt x="421003" y="284329"/>
                    <a:pt x="615818" y="371871"/>
                  </a:cubicBezTo>
                  <a:cubicBezTo>
                    <a:pt x="685463" y="403290"/>
                    <a:pt x="746492" y="299918"/>
                    <a:pt x="676128" y="268499"/>
                  </a:cubicBezTo>
                </a:path>
              </a:pathLst>
            </a:custGeom>
            <a:solidFill>
              <a:srgbClr val="479BA0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D8970C-1948-40B1-8ADF-4550AF3E440F}"/>
                </a:ext>
              </a:extLst>
            </p:cNvPr>
            <p:cNvSpPr/>
            <p:nvPr/>
          </p:nvSpPr>
          <p:spPr>
            <a:xfrm>
              <a:off x="11017480" y="6155077"/>
              <a:ext cx="707318" cy="377744"/>
            </a:xfrm>
            <a:custGeom>
              <a:avLst/>
              <a:gdLst>
                <a:gd name="connsiteX0" fmla="*/ 676099 w 707318"/>
                <a:gd name="connsiteY0" fmla="*/ 268260 h 377744"/>
                <a:gd name="connsiteX1" fmla="*/ 91656 w 707318"/>
                <a:gd name="connsiteY1" fmla="*/ 5873 h 377744"/>
                <a:gd name="connsiteX2" fmla="*/ 31105 w 707318"/>
                <a:gd name="connsiteY2" fmla="*/ 109485 h 377744"/>
                <a:gd name="connsiteX3" fmla="*/ 615788 w 707318"/>
                <a:gd name="connsiteY3" fmla="*/ 371871 h 377744"/>
                <a:gd name="connsiteX4" fmla="*/ 676099 w 707318"/>
                <a:gd name="connsiteY4" fmla="*/ 268260 h 37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318" h="377744">
                  <a:moveTo>
                    <a:pt x="676099" y="268260"/>
                  </a:moveTo>
                  <a:cubicBezTo>
                    <a:pt x="481285" y="180957"/>
                    <a:pt x="286470" y="93415"/>
                    <a:pt x="91656" y="5873"/>
                  </a:cubicBezTo>
                  <a:cubicBezTo>
                    <a:pt x="21771" y="-25546"/>
                    <a:pt x="-39018" y="77826"/>
                    <a:pt x="31105" y="109485"/>
                  </a:cubicBezTo>
                  <a:cubicBezTo>
                    <a:pt x="225920" y="196787"/>
                    <a:pt x="420974" y="284329"/>
                    <a:pt x="615788" y="371871"/>
                  </a:cubicBezTo>
                  <a:cubicBezTo>
                    <a:pt x="685434" y="403290"/>
                    <a:pt x="746462" y="299918"/>
                    <a:pt x="676099" y="268260"/>
                  </a:cubicBezTo>
                </a:path>
              </a:pathLst>
            </a:custGeom>
            <a:solidFill>
              <a:srgbClr val="479BA0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5DBBE1C-E35E-41F6-81ED-95200C56EC27}"/>
              </a:ext>
            </a:extLst>
          </p:cNvPr>
          <p:cNvSpPr/>
          <p:nvPr/>
        </p:nvSpPr>
        <p:spPr>
          <a:xfrm>
            <a:off x="9305936" y="2434023"/>
            <a:ext cx="317351" cy="318221"/>
          </a:xfrm>
          <a:custGeom>
            <a:avLst/>
            <a:gdLst>
              <a:gd name="connsiteX0" fmla="*/ 317351 w 317351"/>
              <a:gd name="connsiteY0" fmla="*/ 158967 h 318221"/>
              <a:gd name="connsiteX1" fmla="*/ 158675 w 317351"/>
              <a:gd name="connsiteY1" fmla="*/ 318221 h 318221"/>
              <a:gd name="connsiteX2" fmla="*/ 0 w 317351"/>
              <a:gd name="connsiteY2" fmla="*/ 158967 h 318221"/>
              <a:gd name="connsiteX3" fmla="*/ 158675 w 317351"/>
              <a:gd name="connsiteY3" fmla="*/ 0 h 318221"/>
              <a:gd name="connsiteX4" fmla="*/ 317351 w 317351"/>
              <a:gd name="connsiteY4" fmla="*/ 158967 h 31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51" h="318221">
                <a:moveTo>
                  <a:pt x="317351" y="158967"/>
                </a:moveTo>
                <a:cubicBezTo>
                  <a:pt x="317351" y="246988"/>
                  <a:pt x="246270" y="318221"/>
                  <a:pt x="158675" y="318221"/>
                </a:cubicBezTo>
                <a:cubicBezTo>
                  <a:pt x="70841" y="318221"/>
                  <a:pt x="0" y="246988"/>
                  <a:pt x="0" y="158967"/>
                </a:cubicBezTo>
                <a:cubicBezTo>
                  <a:pt x="0" y="71185"/>
                  <a:pt x="70841" y="0"/>
                  <a:pt x="158675" y="0"/>
                </a:cubicBezTo>
                <a:cubicBezTo>
                  <a:pt x="246270" y="0"/>
                  <a:pt x="317351" y="71185"/>
                  <a:pt x="317351" y="158967"/>
                </a:cubicBezTo>
              </a:path>
            </a:pathLst>
          </a:custGeom>
          <a:solidFill>
            <a:srgbClr val="834BAA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F324195-E600-4485-9942-50E7781AA85A}"/>
              </a:ext>
            </a:extLst>
          </p:cNvPr>
          <p:cNvSpPr/>
          <p:nvPr/>
        </p:nvSpPr>
        <p:spPr>
          <a:xfrm>
            <a:off x="4143826" y="4592065"/>
            <a:ext cx="317351" cy="318268"/>
          </a:xfrm>
          <a:custGeom>
            <a:avLst/>
            <a:gdLst>
              <a:gd name="connsiteX0" fmla="*/ 317352 w 317351"/>
              <a:gd name="connsiteY0" fmla="*/ 159014 h 318268"/>
              <a:gd name="connsiteX1" fmla="*/ 158676 w 317351"/>
              <a:gd name="connsiteY1" fmla="*/ 318269 h 318268"/>
              <a:gd name="connsiteX2" fmla="*/ 0 w 317351"/>
              <a:gd name="connsiteY2" fmla="*/ 159014 h 318268"/>
              <a:gd name="connsiteX3" fmla="*/ 158676 w 317351"/>
              <a:gd name="connsiteY3" fmla="*/ 0 h 318268"/>
              <a:gd name="connsiteX4" fmla="*/ 317352 w 317351"/>
              <a:gd name="connsiteY4" fmla="*/ 159014 h 31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51" h="318268">
                <a:moveTo>
                  <a:pt x="317352" y="159014"/>
                </a:moveTo>
                <a:cubicBezTo>
                  <a:pt x="317352" y="247036"/>
                  <a:pt x="246271" y="318269"/>
                  <a:pt x="158676" y="318269"/>
                </a:cubicBezTo>
                <a:cubicBezTo>
                  <a:pt x="71081" y="318269"/>
                  <a:pt x="0" y="247036"/>
                  <a:pt x="0" y="159014"/>
                </a:cubicBezTo>
                <a:cubicBezTo>
                  <a:pt x="0" y="71233"/>
                  <a:pt x="71081" y="0"/>
                  <a:pt x="158676" y="0"/>
                </a:cubicBezTo>
                <a:cubicBezTo>
                  <a:pt x="246271" y="0"/>
                  <a:pt x="317352" y="71233"/>
                  <a:pt x="317352" y="159014"/>
                </a:cubicBezTo>
              </a:path>
            </a:pathLst>
          </a:custGeom>
          <a:solidFill>
            <a:srgbClr val="834BAA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BC842BD-AEB1-4B96-BD06-8AE69714EB9B}"/>
              </a:ext>
            </a:extLst>
          </p:cNvPr>
          <p:cNvSpPr/>
          <p:nvPr/>
        </p:nvSpPr>
        <p:spPr>
          <a:xfrm>
            <a:off x="7014590" y="4984205"/>
            <a:ext cx="317591" cy="318029"/>
          </a:xfrm>
          <a:custGeom>
            <a:avLst/>
            <a:gdLst>
              <a:gd name="connsiteX0" fmla="*/ 317591 w 317591"/>
              <a:gd name="connsiteY0" fmla="*/ 159015 h 318029"/>
              <a:gd name="connsiteX1" fmla="*/ 158916 w 317591"/>
              <a:gd name="connsiteY1" fmla="*/ 318029 h 318029"/>
              <a:gd name="connsiteX2" fmla="*/ 0 w 317591"/>
              <a:gd name="connsiteY2" fmla="*/ 159015 h 318029"/>
              <a:gd name="connsiteX3" fmla="*/ 158916 w 317591"/>
              <a:gd name="connsiteY3" fmla="*/ 0 h 318029"/>
              <a:gd name="connsiteX4" fmla="*/ 317591 w 317591"/>
              <a:gd name="connsiteY4" fmla="*/ 159015 h 31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91" h="318029">
                <a:moveTo>
                  <a:pt x="317591" y="159015"/>
                </a:moveTo>
                <a:cubicBezTo>
                  <a:pt x="317591" y="246797"/>
                  <a:pt x="246510" y="318029"/>
                  <a:pt x="158916" y="318029"/>
                </a:cubicBezTo>
                <a:cubicBezTo>
                  <a:pt x="71081" y="318029"/>
                  <a:pt x="0" y="246797"/>
                  <a:pt x="0" y="159015"/>
                </a:cubicBezTo>
                <a:cubicBezTo>
                  <a:pt x="0" y="71233"/>
                  <a:pt x="71081" y="0"/>
                  <a:pt x="158916" y="0"/>
                </a:cubicBezTo>
                <a:cubicBezTo>
                  <a:pt x="246510" y="0"/>
                  <a:pt x="317591" y="71233"/>
                  <a:pt x="317591" y="159015"/>
                </a:cubicBezTo>
              </a:path>
            </a:pathLst>
          </a:custGeom>
          <a:solidFill>
            <a:srgbClr val="C62F6A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23197D-E2B2-48A7-BE1F-B69B47434565}"/>
              </a:ext>
            </a:extLst>
          </p:cNvPr>
          <p:cNvGrpSpPr/>
          <p:nvPr/>
        </p:nvGrpSpPr>
        <p:grpSpPr>
          <a:xfrm>
            <a:off x="10045781" y="5719559"/>
            <a:ext cx="1132179" cy="732373"/>
            <a:chOff x="-2024998" y="4153466"/>
            <a:chExt cx="1132179" cy="73237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F194E2A-21A4-4835-9709-BCFC6E2EBAAF}"/>
                </a:ext>
              </a:extLst>
            </p:cNvPr>
            <p:cNvSpPr/>
            <p:nvPr/>
          </p:nvSpPr>
          <p:spPr>
            <a:xfrm rot="4602915">
              <a:off x="-1447660" y="4342591"/>
              <a:ext cx="378146" cy="708349"/>
            </a:xfrm>
            <a:custGeom>
              <a:avLst/>
              <a:gdLst>
                <a:gd name="connsiteX0" fmla="*/ 372275 w 378146"/>
                <a:gd name="connsiteY0" fmla="*/ 616498 h 708349"/>
                <a:gd name="connsiteX1" fmla="*/ 109251 w 378146"/>
                <a:gd name="connsiteY1" fmla="*/ 31285 h 708349"/>
                <a:gd name="connsiteX2" fmla="*/ 5861 w 378146"/>
                <a:gd name="connsiteY2" fmla="*/ 91726 h 708349"/>
                <a:gd name="connsiteX3" fmla="*/ 268884 w 378146"/>
                <a:gd name="connsiteY3" fmla="*/ 677178 h 708349"/>
                <a:gd name="connsiteX4" fmla="*/ 372275 w 378146"/>
                <a:gd name="connsiteY4" fmla="*/ 616498 h 7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146" h="708349">
                  <a:moveTo>
                    <a:pt x="372275" y="616498"/>
                  </a:moveTo>
                  <a:cubicBezTo>
                    <a:pt x="284680" y="421507"/>
                    <a:pt x="196846" y="226516"/>
                    <a:pt x="109251" y="31285"/>
                  </a:cubicBezTo>
                  <a:cubicBezTo>
                    <a:pt x="77660" y="-39228"/>
                    <a:pt x="-25492" y="21932"/>
                    <a:pt x="5861" y="91726"/>
                  </a:cubicBezTo>
                  <a:cubicBezTo>
                    <a:pt x="93695" y="286956"/>
                    <a:pt x="181290" y="481947"/>
                    <a:pt x="268884" y="677178"/>
                  </a:cubicBezTo>
                  <a:cubicBezTo>
                    <a:pt x="300715" y="747451"/>
                    <a:pt x="403627" y="686531"/>
                    <a:pt x="372275" y="616498"/>
                  </a:cubicBezTo>
                </a:path>
              </a:pathLst>
            </a:custGeom>
            <a:solidFill>
              <a:srgbClr val="EBA94A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A33F923-C43C-44E5-8271-FC181BEF1392}"/>
                </a:ext>
              </a:extLst>
            </p:cNvPr>
            <p:cNvSpPr/>
            <p:nvPr/>
          </p:nvSpPr>
          <p:spPr>
            <a:xfrm rot="4602915">
              <a:off x="-1436061" y="3988359"/>
              <a:ext cx="378136" cy="708349"/>
            </a:xfrm>
            <a:custGeom>
              <a:avLst/>
              <a:gdLst>
                <a:gd name="connsiteX0" fmla="*/ 372275 w 378136"/>
                <a:gd name="connsiteY0" fmla="*/ 616624 h 708349"/>
                <a:gd name="connsiteX1" fmla="*/ 109252 w 378136"/>
                <a:gd name="connsiteY1" fmla="*/ 31172 h 708349"/>
                <a:gd name="connsiteX2" fmla="*/ 5861 w 378136"/>
                <a:gd name="connsiteY2" fmla="*/ 91852 h 708349"/>
                <a:gd name="connsiteX3" fmla="*/ 268885 w 378136"/>
                <a:gd name="connsiteY3" fmla="*/ 677064 h 708349"/>
                <a:gd name="connsiteX4" fmla="*/ 372275 w 378136"/>
                <a:gd name="connsiteY4" fmla="*/ 616624 h 7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136" h="708349">
                  <a:moveTo>
                    <a:pt x="372275" y="616624"/>
                  </a:moveTo>
                  <a:cubicBezTo>
                    <a:pt x="284681" y="421393"/>
                    <a:pt x="197086" y="226402"/>
                    <a:pt x="109252" y="31172"/>
                  </a:cubicBezTo>
                  <a:cubicBezTo>
                    <a:pt x="77660" y="-39102"/>
                    <a:pt x="-25491" y="21818"/>
                    <a:pt x="5861" y="91852"/>
                  </a:cubicBezTo>
                  <a:cubicBezTo>
                    <a:pt x="93695" y="286842"/>
                    <a:pt x="181290" y="482073"/>
                    <a:pt x="268885" y="677064"/>
                  </a:cubicBezTo>
                  <a:cubicBezTo>
                    <a:pt x="300476" y="747577"/>
                    <a:pt x="403628" y="686418"/>
                    <a:pt x="372275" y="616624"/>
                  </a:cubicBezTo>
                </a:path>
              </a:pathLst>
            </a:custGeom>
            <a:solidFill>
              <a:srgbClr val="EBA94A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28E1ABF-70E9-442E-8621-9BC5C7080E45}"/>
                </a:ext>
              </a:extLst>
            </p:cNvPr>
            <p:cNvSpPr/>
            <p:nvPr/>
          </p:nvSpPr>
          <p:spPr>
            <a:xfrm rot="4602915">
              <a:off x="-1859817" y="4002406"/>
              <a:ext cx="377988" cy="708349"/>
            </a:xfrm>
            <a:custGeom>
              <a:avLst/>
              <a:gdLst>
                <a:gd name="connsiteX0" fmla="*/ 372046 w 377988"/>
                <a:gd name="connsiteY0" fmla="*/ 616498 h 708349"/>
                <a:gd name="connsiteX1" fmla="*/ 109262 w 377988"/>
                <a:gd name="connsiteY1" fmla="*/ 31285 h 708349"/>
                <a:gd name="connsiteX2" fmla="*/ 5871 w 377988"/>
                <a:gd name="connsiteY2" fmla="*/ 91726 h 708349"/>
                <a:gd name="connsiteX3" fmla="*/ 268895 w 377988"/>
                <a:gd name="connsiteY3" fmla="*/ 677178 h 708349"/>
                <a:gd name="connsiteX4" fmla="*/ 372046 w 377988"/>
                <a:gd name="connsiteY4" fmla="*/ 616498 h 7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988" h="708349">
                  <a:moveTo>
                    <a:pt x="372046" y="616498"/>
                  </a:moveTo>
                  <a:cubicBezTo>
                    <a:pt x="284452" y="421507"/>
                    <a:pt x="196857" y="226276"/>
                    <a:pt x="109262" y="31285"/>
                  </a:cubicBezTo>
                  <a:cubicBezTo>
                    <a:pt x="77431" y="-39228"/>
                    <a:pt x="-25481" y="21932"/>
                    <a:pt x="5871" y="91726"/>
                  </a:cubicBezTo>
                  <a:cubicBezTo>
                    <a:pt x="93466" y="286716"/>
                    <a:pt x="181061" y="481947"/>
                    <a:pt x="268895" y="677178"/>
                  </a:cubicBezTo>
                  <a:cubicBezTo>
                    <a:pt x="300487" y="747451"/>
                    <a:pt x="403638" y="686531"/>
                    <a:pt x="372046" y="616498"/>
                  </a:cubicBezTo>
                </a:path>
              </a:pathLst>
            </a:custGeom>
            <a:solidFill>
              <a:srgbClr val="EBA94A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66B565B-5288-4D7D-8A81-4445B74D719D}"/>
              </a:ext>
            </a:extLst>
          </p:cNvPr>
          <p:cNvSpPr/>
          <p:nvPr/>
        </p:nvSpPr>
        <p:spPr>
          <a:xfrm>
            <a:off x="2825661" y="812344"/>
            <a:ext cx="317351" cy="318173"/>
          </a:xfrm>
          <a:custGeom>
            <a:avLst/>
            <a:gdLst>
              <a:gd name="connsiteX0" fmla="*/ 317352 w 317351"/>
              <a:gd name="connsiteY0" fmla="*/ 159087 h 318173"/>
              <a:gd name="connsiteX1" fmla="*/ 158676 w 317351"/>
              <a:gd name="connsiteY1" fmla="*/ 318173 h 318173"/>
              <a:gd name="connsiteX2" fmla="*/ 0 w 317351"/>
              <a:gd name="connsiteY2" fmla="*/ 159087 h 318173"/>
              <a:gd name="connsiteX3" fmla="*/ 158676 w 317351"/>
              <a:gd name="connsiteY3" fmla="*/ 0 h 318173"/>
              <a:gd name="connsiteX4" fmla="*/ 317352 w 317351"/>
              <a:gd name="connsiteY4" fmla="*/ 159087 h 3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51" h="318173">
                <a:moveTo>
                  <a:pt x="317352" y="159087"/>
                </a:moveTo>
                <a:cubicBezTo>
                  <a:pt x="317352" y="246868"/>
                  <a:pt x="246271" y="318173"/>
                  <a:pt x="158676" y="318173"/>
                </a:cubicBezTo>
                <a:cubicBezTo>
                  <a:pt x="71081" y="318173"/>
                  <a:pt x="0" y="246868"/>
                  <a:pt x="0" y="159087"/>
                </a:cubicBezTo>
                <a:cubicBezTo>
                  <a:pt x="0" y="71209"/>
                  <a:pt x="71081" y="0"/>
                  <a:pt x="158676" y="0"/>
                </a:cubicBezTo>
                <a:cubicBezTo>
                  <a:pt x="246271" y="0"/>
                  <a:pt x="317352" y="71209"/>
                  <a:pt x="317352" y="159087"/>
                </a:cubicBezTo>
              </a:path>
            </a:pathLst>
          </a:custGeom>
          <a:solidFill>
            <a:srgbClr val="EBA94A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A570F22-F4A2-4D53-A58B-00110090AF85}"/>
              </a:ext>
            </a:extLst>
          </p:cNvPr>
          <p:cNvSpPr/>
          <p:nvPr/>
        </p:nvSpPr>
        <p:spPr>
          <a:xfrm>
            <a:off x="7571512" y="3170047"/>
            <a:ext cx="317590" cy="318269"/>
          </a:xfrm>
          <a:custGeom>
            <a:avLst/>
            <a:gdLst>
              <a:gd name="connsiteX0" fmla="*/ 317591 w 317590"/>
              <a:gd name="connsiteY0" fmla="*/ 159254 h 318269"/>
              <a:gd name="connsiteX1" fmla="*/ 158675 w 317590"/>
              <a:gd name="connsiteY1" fmla="*/ 318269 h 318269"/>
              <a:gd name="connsiteX2" fmla="*/ 0 w 317590"/>
              <a:gd name="connsiteY2" fmla="*/ 159254 h 318269"/>
              <a:gd name="connsiteX3" fmla="*/ 158675 w 317590"/>
              <a:gd name="connsiteY3" fmla="*/ 0 h 318269"/>
              <a:gd name="connsiteX4" fmla="*/ 317591 w 317590"/>
              <a:gd name="connsiteY4" fmla="*/ 159254 h 31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90" h="318269">
                <a:moveTo>
                  <a:pt x="317591" y="159254"/>
                </a:moveTo>
                <a:cubicBezTo>
                  <a:pt x="317591" y="247036"/>
                  <a:pt x="246510" y="318269"/>
                  <a:pt x="158675" y="318269"/>
                </a:cubicBezTo>
                <a:cubicBezTo>
                  <a:pt x="71081" y="318269"/>
                  <a:pt x="0" y="247036"/>
                  <a:pt x="0" y="159254"/>
                </a:cubicBezTo>
                <a:cubicBezTo>
                  <a:pt x="0" y="71233"/>
                  <a:pt x="71081" y="0"/>
                  <a:pt x="158675" y="0"/>
                </a:cubicBezTo>
                <a:cubicBezTo>
                  <a:pt x="246510" y="0"/>
                  <a:pt x="317591" y="71233"/>
                  <a:pt x="317591" y="159254"/>
                </a:cubicBezTo>
              </a:path>
            </a:pathLst>
          </a:custGeom>
          <a:solidFill>
            <a:srgbClr val="EBA94A"/>
          </a:solidFill>
          <a:ln w="23928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16D36A-FA45-4A1C-ACF6-DD024599A56A}"/>
              </a:ext>
            </a:extLst>
          </p:cNvPr>
          <p:cNvGrpSpPr/>
          <p:nvPr/>
        </p:nvGrpSpPr>
        <p:grpSpPr>
          <a:xfrm>
            <a:off x="2006658" y="1384635"/>
            <a:ext cx="7951306" cy="4107778"/>
            <a:chOff x="2001077" y="1209328"/>
            <a:chExt cx="7951306" cy="44600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0A4ACB-1835-4708-9ADF-328C123EDDF3}"/>
                </a:ext>
              </a:extLst>
            </p:cNvPr>
            <p:cNvSpPr/>
            <p:nvPr/>
          </p:nvSpPr>
          <p:spPr>
            <a:xfrm>
              <a:off x="2001078" y="1209328"/>
              <a:ext cx="7951305" cy="556691"/>
            </a:xfrm>
            <a:prstGeom prst="rect">
              <a:avLst/>
            </a:prstGeom>
            <a:solidFill>
              <a:srgbClr val="B91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vi-VN" sz="2800" b="1">
                <a:latin typeface="Nunito" panose="000005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6107C3-0A12-424D-9F77-D37AAA99F13A}"/>
                </a:ext>
              </a:extLst>
            </p:cNvPr>
            <p:cNvSpPr/>
            <p:nvPr/>
          </p:nvSpPr>
          <p:spPr>
            <a:xfrm>
              <a:off x="2001077" y="1786702"/>
              <a:ext cx="7951305" cy="388265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6D93CF-8C55-4CE3-8C47-7C6DD3A0237C}"/>
              </a:ext>
            </a:extLst>
          </p:cNvPr>
          <p:cNvSpPr txBox="1"/>
          <p:nvPr/>
        </p:nvSpPr>
        <p:spPr>
          <a:xfrm>
            <a:off x="4002797" y="2788588"/>
            <a:ext cx="3898824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000" b="1">
                <a:solidFill>
                  <a:srgbClr val="FFFF00"/>
                </a:solidFill>
                <a:latin typeface="Barlow Condensed" panose="00000506000000000000" pitchFamily="2" charset="0"/>
              </a:rPr>
              <a:t>VẬN DỤNG</a:t>
            </a:r>
            <a:endParaRPr lang="vi-VN" sz="8000" b="1">
              <a:solidFill>
                <a:srgbClr val="FFFF00"/>
              </a:solidFill>
              <a:latin typeface="Barlow Condensed" panose="00000506000000000000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1E94A2-C043-4D1D-A730-5EDC1C385B17}"/>
              </a:ext>
            </a:extLst>
          </p:cNvPr>
          <p:cNvGrpSpPr/>
          <p:nvPr/>
        </p:nvGrpSpPr>
        <p:grpSpPr>
          <a:xfrm rot="15875030">
            <a:off x="781879" y="5520828"/>
            <a:ext cx="1182979" cy="822193"/>
            <a:chOff x="-2075798" y="4153466"/>
            <a:chExt cx="1182979" cy="822193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F6B45A1-A745-47AE-BDB3-CDFA144B5309}"/>
                </a:ext>
              </a:extLst>
            </p:cNvPr>
            <p:cNvSpPr/>
            <p:nvPr/>
          </p:nvSpPr>
          <p:spPr>
            <a:xfrm rot="4602915">
              <a:off x="-1547102" y="4432411"/>
              <a:ext cx="378146" cy="708349"/>
            </a:xfrm>
            <a:custGeom>
              <a:avLst/>
              <a:gdLst>
                <a:gd name="connsiteX0" fmla="*/ 372275 w 378146"/>
                <a:gd name="connsiteY0" fmla="*/ 616498 h 708349"/>
                <a:gd name="connsiteX1" fmla="*/ 109251 w 378146"/>
                <a:gd name="connsiteY1" fmla="*/ 31285 h 708349"/>
                <a:gd name="connsiteX2" fmla="*/ 5861 w 378146"/>
                <a:gd name="connsiteY2" fmla="*/ 91726 h 708349"/>
                <a:gd name="connsiteX3" fmla="*/ 268884 w 378146"/>
                <a:gd name="connsiteY3" fmla="*/ 677178 h 708349"/>
                <a:gd name="connsiteX4" fmla="*/ 372275 w 378146"/>
                <a:gd name="connsiteY4" fmla="*/ 616498 h 7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146" h="708349">
                  <a:moveTo>
                    <a:pt x="372275" y="616498"/>
                  </a:moveTo>
                  <a:cubicBezTo>
                    <a:pt x="284680" y="421507"/>
                    <a:pt x="196846" y="226516"/>
                    <a:pt x="109251" y="31285"/>
                  </a:cubicBezTo>
                  <a:cubicBezTo>
                    <a:pt x="77660" y="-39228"/>
                    <a:pt x="-25492" y="21932"/>
                    <a:pt x="5861" y="91726"/>
                  </a:cubicBezTo>
                  <a:cubicBezTo>
                    <a:pt x="93695" y="286956"/>
                    <a:pt x="181290" y="481947"/>
                    <a:pt x="268884" y="677178"/>
                  </a:cubicBezTo>
                  <a:cubicBezTo>
                    <a:pt x="300715" y="747451"/>
                    <a:pt x="403627" y="686531"/>
                    <a:pt x="372275" y="616498"/>
                  </a:cubicBezTo>
                </a:path>
              </a:pathLst>
            </a:custGeom>
            <a:solidFill>
              <a:srgbClr val="EBA94A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2F40FC-3BEE-4D9F-A4C5-AC00D1AC7738}"/>
                </a:ext>
              </a:extLst>
            </p:cNvPr>
            <p:cNvSpPr/>
            <p:nvPr/>
          </p:nvSpPr>
          <p:spPr>
            <a:xfrm rot="4602915">
              <a:off x="-1436061" y="3988359"/>
              <a:ext cx="378136" cy="708349"/>
            </a:xfrm>
            <a:custGeom>
              <a:avLst/>
              <a:gdLst>
                <a:gd name="connsiteX0" fmla="*/ 372275 w 378136"/>
                <a:gd name="connsiteY0" fmla="*/ 616624 h 708349"/>
                <a:gd name="connsiteX1" fmla="*/ 109252 w 378136"/>
                <a:gd name="connsiteY1" fmla="*/ 31172 h 708349"/>
                <a:gd name="connsiteX2" fmla="*/ 5861 w 378136"/>
                <a:gd name="connsiteY2" fmla="*/ 91852 h 708349"/>
                <a:gd name="connsiteX3" fmla="*/ 268885 w 378136"/>
                <a:gd name="connsiteY3" fmla="*/ 677064 h 708349"/>
                <a:gd name="connsiteX4" fmla="*/ 372275 w 378136"/>
                <a:gd name="connsiteY4" fmla="*/ 616624 h 7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136" h="708349">
                  <a:moveTo>
                    <a:pt x="372275" y="616624"/>
                  </a:moveTo>
                  <a:cubicBezTo>
                    <a:pt x="284681" y="421393"/>
                    <a:pt x="197086" y="226402"/>
                    <a:pt x="109252" y="31172"/>
                  </a:cubicBezTo>
                  <a:cubicBezTo>
                    <a:pt x="77660" y="-39102"/>
                    <a:pt x="-25491" y="21818"/>
                    <a:pt x="5861" y="91852"/>
                  </a:cubicBezTo>
                  <a:cubicBezTo>
                    <a:pt x="93695" y="286842"/>
                    <a:pt x="181290" y="482073"/>
                    <a:pt x="268885" y="677064"/>
                  </a:cubicBezTo>
                  <a:cubicBezTo>
                    <a:pt x="300476" y="747577"/>
                    <a:pt x="403628" y="686418"/>
                    <a:pt x="372275" y="616624"/>
                  </a:cubicBezTo>
                </a:path>
              </a:pathLst>
            </a:custGeom>
            <a:solidFill>
              <a:srgbClr val="EBA94A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B80424B-20FF-42A8-9C3A-2168D77AC157}"/>
                </a:ext>
              </a:extLst>
            </p:cNvPr>
            <p:cNvSpPr/>
            <p:nvPr/>
          </p:nvSpPr>
          <p:spPr>
            <a:xfrm rot="4602915">
              <a:off x="-1910617" y="4027806"/>
              <a:ext cx="377988" cy="708349"/>
            </a:xfrm>
            <a:custGeom>
              <a:avLst/>
              <a:gdLst>
                <a:gd name="connsiteX0" fmla="*/ 372046 w 377988"/>
                <a:gd name="connsiteY0" fmla="*/ 616498 h 708349"/>
                <a:gd name="connsiteX1" fmla="*/ 109262 w 377988"/>
                <a:gd name="connsiteY1" fmla="*/ 31285 h 708349"/>
                <a:gd name="connsiteX2" fmla="*/ 5871 w 377988"/>
                <a:gd name="connsiteY2" fmla="*/ 91726 h 708349"/>
                <a:gd name="connsiteX3" fmla="*/ 268895 w 377988"/>
                <a:gd name="connsiteY3" fmla="*/ 677178 h 708349"/>
                <a:gd name="connsiteX4" fmla="*/ 372046 w 377988"/>
                <a:gd name="connsiteY4" fmla="*/ 616498 h 70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988" h="708349">
                  <a:moveTo>
                    <a:pt x="372046" y="616498"/>
                  </a:moveTo>
                  <a:cubicBezTo>
                    <a:pt x="284452" y="421507"/>
                    <a:pt x="196857" y="226276"/>
                    <a:pt x="109262" y="31285"/>
                  </a:cubicBezTo>
                  <a:cubicBezTo>
                    <a:pt x="77431" y="-39228"/>
                    <a:pt x="-25481" y="21932"/>
                    <a:pt x="5871" y="91726"/>
                  </a:cubicBezTo>
                  <a:cubicBezTo>
                    <a:pt x="93466" y="286716"/>
                    <a:pt x="181061" y="481947"/>
                    <a:pt x="268895" y="677178"/>
                  </a:cubicBezTo>
                  <a:cubicBezTo>
                    <a:pt x="300487" y="747451"/>
                    <a:pt x="403638" y="686531"/>
                    <a:pt x="372046" y="616498"/>
                  </a:cubicBezTo>
                </a:path>
              </a:pathLst>
            </a:custGeom>
            <a:solidFill>
              <a:srgbClr val="EBA94A"/>
            </a:solidFill>
            <a:ln w="239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71160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1FBBAE-E9AF-38A0-5A6F-AD105464A6B4}"/>
                  </a:ext>
                </a:extLst>
              </p:cNvPr>
              <p:cNvSpPr txBox="1"/>
              <p:nvPr/>
            </p:nvSpPr>
            <p:spPr>
              <a:xfrm>
                <a:off x="182884" y="844243"/>
                <a:ext cx="5416058" cy="2906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:r>
                  <a:rPr lang="en-US" sz="2600" b="1" u="sng" dirty="0" err="1">
                    <a:solidFill>
                      <a:srgbClr val="0000CC"/>
                    </a:solidFill>
                  </a:rPr>
                  <a:t>Bài</a:t>
                </a:r>
                <a:r>
                  <a:rPr lang="en-US" sz="2600" b="1" u="sng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b="1" u="sng" dirty="0" err="1">
                    <a:solidFill>
                      <a:srgbClr val="0000CC"/>
                    </a:solidFill>
                  </a:rPr>
                  <a:t>tập</a:t>
                </a:r>
                <a:r>
                  <a:rPr lang="en-US" sz="2600" b="1" u="sng" dirty="0">
                    <a:solidFill>
                      <a:srgbClr val="0000CC"/>
                    </a:solidFill>
                  </a:rPr>
                  <a:t> 1</a:t>
                </a:r>
                <a:r>
                  <a:rPr lang="en-US" sz="2600" b="1" dirty="0">
                    <a:solidFill>
                      <a:srgbClr val="0000CC"/>
                    </a:solidFill>
                  </a:rPr>
                  <a:t>: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Để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tính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diện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tích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một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giếng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nước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có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dạng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hình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tròn</a:t>
                </a:r>
                <a:r>
                  <a:rPr lang="en-US" sz="2600" dirty="0">
                    <a:solidFill>
                      <a:srgbClr val="0000CC"/>
                    </a:solidFill>
                  </a:rPr>
                  <a:t>,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người</a:t>
                </a:r>
                <a:r>
                  <a:rPr lang="en-US" sz="2600" dirty="0">
                    <a:solidFill>
                      <a:srgbClr val="0000CC"/>
                    </a:solidFill>
                  </a:rPr>
                  <a:t> ta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tiến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hành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đo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đạc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tại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ba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vị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trí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err="1">
                    <a:solidFill>
                      <a:srgbClr val="0000CC"/>
                    </a:solidFill>
                  </a:rPr>
                  <a:t>trên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thành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giếng</a:t>
                </a:r>
                <a:r>
                  <a:rPr lang="en-US" sz="2600" dirty="0">
                    <a:solidFill>
                      <a:srgbClr val="0000CC"/>
                    </a:solidFill>
                  </a:rPr>
                  <a:t>.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Kết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quả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đo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được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là</a:t>
                </a:r>
                <a:r>
                  <a:rPr lang="en-US" sz="2600" dirty="0">
                    <a:solidFill>
                      <a:srgbClr val="0000CC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=145</m:t>
                    </m:r>
                    <m:r>
                      <a:rPr lang="en-US" sz="2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600" dirty="0">
                    <a:solidFill>
                      <a:srgbClr val="0000CC"/>
                    </a:solidFill>
                  </a:rPr>
                  <a:t>.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Tính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diện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tích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giếng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nước</a:t>
                </a:r>
                <a:r>
                  <a:rPr lang="en-US" sz="2600" dirty="0">
                    <a:solidFill>
                      <a:srgbClr val="0000CC"/>
                    </a:solidFill>
                  </a:rPr>
                  <a:t>?(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làm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tròn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kết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quả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đến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hàng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phần</a:t>
                </a:r>
                <a:r>
                  <a:rPr lang="en-US" sz="2600" dirty="0">
                    <a:solidFill>
                      <a:srgbClr val="0000CC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trăm</a:t>
                </a:r>
                <a:r>
                  <a:rPr lang="en-US" sz="2600" dirty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≈3,14</m:t>
                    </m:r>
                  </m:oMath>
                </a14:m>
                <a:r>
                  <a:rPr lang="en-US" sz="2600" dirty="0">
                    <a:solidFill>
                      <a:srgbClr val="0000CC"/>
                    </a:solidFill>
                  </a:rPr>
                  <a:t>)</a:t>
                </a:r>
                <a:endParaRPr lang="en-US" sz="2600" dirty="0"/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1FBBAE-E9AF-38A0-5A6F-AD105464A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4" y="844243"/>
                <a:ext cx="5416058" cy="2906501"/>
              </a:xfrm>
              <a:prstGeom prst="rect">
                <a:avLst/>
              </a:prstGeom>
              <a:blipFill>
                <a:blip r:embed="rId3"/>
                <a:stretch>
                  <a:fillRect l="-2027" t="-1887" r="-2027" b="-18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4B11DBE-953B-4589-A4AD-1DB43EA8A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72" y="4120979"/>
            <a:ext cx="3144982" cy="2117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5B36CC85-A98C-4AEF-92C7-949F6CB47C4C}"/>
                  </a:ext>
                </a:extLst>
              </p:cNvPr>
              <p:cNvSpPr txBox="1"/>
              <p:nvPr/>
            </p:nvSpPr>
            <p:spPr>
              <a:xfrm>
                <a:off x="5697417" y="827864"/>
                <a:ext cx="6264809" cy="3293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u="sng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600" b="1" u="sng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u="sng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600" b="1" u="sng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Hai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Đà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Nẵng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Nha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nhìn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nâng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2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Vệ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tinh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phố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Đà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Nẵng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520 </m:t>
                    </m:r>
                    <m:r>
                      <a:rPr lang="fr-FR" sz="26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fr-FR" sz="2600" dirty="0">
                    <a:solidFill>
                      <a:srgbClr val="0000CC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>
                    <a:solidFill>
                      <a:srgbClr val="0000CC"/>
                    </a:solidFill>
                  </a:rPr>
                  <a:t> (</a:t>
                </a:r>
                <a:r>
                  <a:rPr lang="en-US" sz="2600" dirty="0" err="1">
                    <a:solidFill>
                      <a:srgbClr val="0000CC"/>
                    </a:solidFill>
                  </a:rPr>
                  <a:t>làm</a:t>
                </a:r>
                <a:r>
                  <a:rPr lang="en-US" sz="2600" dirty="0">
                    <a:solidFill>
                      <a:srgbClr val="0000CC"/>
                    </a:solidFill>
                  </a:rPr>
                  <a:t> tròn kết quả đến hàng phần trăm)?</a:t>
                </a:r>
                <a:endParaRPr lang="en-US" sz="26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5B36CC85-A98C-4AEF-92C7-949F6CB47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17" y="827864"/>
                <a:ext cx="6264809" cy="3293209"/>
              </a:xfrm>
              <a:prstGeom prst="rect">
                <a:avLst/>
              </a:prstGeom>
              <a:blipFill>
                <a:blip r:embed="rId5"/>
                <a:stretch>
                  <a:fillRect l="-1753" t="-1481" r="-1850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5">
            <a:extLst>
              <a:ext uri="{FF2B5EF4-FFF2-40B4-BE49-F238E27FC236}">
                <a16:creationId xmlns:a16="http://schemas.microsoft.com/office/drawing/2014/main" id="{BCCDBBF3-2776-4352-9138-0F19D27A5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54" y="4097006"/>
            <a:ext cx="3691768" cy="2394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B7A3B3-3B27-4ECF-9F24-CFE68FF81030}"/>
              </a:ext>
            </a:extLst>
          </p:cNvPr>
          <p:cNvSpPr txBox="1"/>
          <p:nvPr/>
        </p:nvSpPr>
        <p:spPr>
          <a:xfrm>
            <a:off x="0" y="28135"/>
            <a:ext cx="22859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VẬN DỤNG</a:t>
            </a:r>
            <a:endParaRPr lang="vi-VN" sz="2800" b="1" u="sng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E22D4C-FAAB-42A9-A576-5A81FB1A2A5E}"/>
              </a:ext>
            </a:extLst>
          </p:cNvPr>
          <p:cNvCxnSpPr/>
          <p:nvPr/>
        </p:nvCxnSpPr>
        <p:spPr>
          <a:xfrm>
            <a:off x="5620044" y="279561"/>
            <a:ext cx="0" cy="608859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0D54777-235B-4F6A-AB94-2B8600EEE7DE}"/>
              </a:ext>
            </a:extLst>
          </p:cNvPr>
          <p:cNvSpPr/>
          <p:nvPr/>
        </p:nvSpPr>
        <p:spPr>
          <a:xfrm>
            <a:off x="2285997" y="457413"/>
            <a:ext cx="2897946" cy="37054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CC"/>
                </a:solidFill>
              </a:rPr>
              <a:t>Nhóm</a:t>
            </a:r>
            <a:r>
              <a:rPr lang="en-US" sz="2600" b="1" dirty="0">
                <a:solidFill>
                  <a:srgbClr val="0000CC"/>
                </a:solidFill>
              </a:rPr>
              <a:t> 1 &amp; 3</a:t>
            </a:r>
            <a:endParaRPr lang="vi-VN" sz="2600" b="1" dirty="0">
              <a:solidFill>
                <a:srgbClr val="0000CC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33ABFD-1F92-4C80-8E44-9D2BD24F7A56}"/>
              </a:ext>
            </a:extLst>
          </p:cNvPr>
          <p:cNvSpPr/>
          <p:nvPr/>
        </p:nvSpPr>
        <p:spPr>
          <a:xfrm>
            <a:off x="7380848" y="366081"/>
            <a:ext cx="2897946" cy="37054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CC"/>
                </a:solidFill>
              </a:rPr>
              <a:t>Nhóm</a:t>
            </a:r>
            <a:r>
              <a:rPr lang="en-US" sz="2600" b="1" dirty="0">
                <a:solidFill>
                  <a:srgbClr val="0000CC"/>
                </a:solidFill>
              </a:rPr>
              <a:t> 2 &amp; 4</a:t>
            </a:r>
            <a:endParaRPr lang="vi-VN" sz="2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09" y="6745085"/>
            <a:ext cx="3902991" cy="79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9" y="6597201"/>
            <a:ext cx="2775356" cy="2957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577" y="2046876"/>
            <a:ext cx="9143727" cy="532952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60718" y="931464"/>
            <a:ext cx="11905047" cy="591057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37" tIns="45719" rIns="91437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1465" indent="-2341465" algn="just"/>
            <a:r>
              <a:rPr lang="en-US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➊. 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Liên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giữa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phụ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bù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718" y="1561586"/>
                <a:ext cx="11938197" cy="505965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37" tIns="45719" rIns="91437" bIns="457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Điền vào chỗ trống</a:t>
                </a:r>
              </a:p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       </m:t>
                    </m:r>
                  </m:oMath>
                </a14:m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b</a:t>
                </a:r>
                <a:r>
                  <a:rPr lang="en-US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c)</a:t>
                </a:r>
                <a:r>
                  <a:rPr lang="en-US" sz="2800">
                    <a:latin typeface="Cambria Math" panose="02040503050406030204" pitchFamily="18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=…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endPara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endParaRPr>
              </a:p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f)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Arial" pitchFamily="34" charset="0"/>
                </a:endParaRPr>
              </a:p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g)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h)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8" y="1561586"/>
                <a:ext cx="11938197" cy="5059651"/>
              </a:xfrm>
              <a:prstGeom prst="rect">
                <a:avLst/>
              </a:prstGeom>
              <a:blipFill>
                <a:blip r:embed="rId5"/>
                <a:stretch>
                  <a:fillRect l="-969" t="-192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26">
            <a:extLst>
              <a:ext uri="{FF2B5EF4-FFF2-40B4-BE49-F238E27FC236}">
                <a16:creationId xmlns:a16="http://schemas.microsoft.com/office/drawing/2014/main" id="{53DF2EED-FA33-5EB5-F135-BA5BCD49145C}"/>
              </a:ext>
            </a:extLst>
          </p:cNvPr>
          <p:cNvSpPr/>
          <p:nvPr/>
        </p:nvSpPr>
        <p:spPr bwMode="auto">
          <a:xfrm>
            <a:off x="3908010" y="144311"/>
            <a:ext cx="5446403" cy="685779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alt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1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EBD3CE5-4A0B-E020-9BD8-546909F1C6FA}"/>
              </a:ext>
            </a:extLst>
          </p:cNvPr>
          <p:cNvSpPr txBox="1"/>
          <p:nvPr/>
        </p:nvSpPr>
        <p:spPr>
          <a:xfrm>
            <a:off x="5447302" y="593561"/>
            <a:ext cx="1031081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E46F539-AB13-06CC-5942-AD2CC5D7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76" y="1514259"/>
            <a:ext cx="3721093" cy="3692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00B8CED-D04A-C7AC-353F-2CEA6435976A}"/>
                  </a:ext>
                </a:extLst>
              </p:cNvPr>
              <p:cNvSpPr txBox="1"/>
              <p:nvPr/>
            </p:nvSpPr>
            <p:spPr>
              <a:xfrm>
                <a:off x="1020249" y="1434210"/>
                <a:ext cx="67291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32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32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00B8CED-D04A-C7AC-353F-2CEA64359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49" y="1434210"/>
                <a:ext cx="6729189" cy="584775"/>
              </a:xfrm>
              <a:prstGeom prst="rect">
                <a:avLst/>
              </a:prstGeom>
              <a:blipFill>
                <a:blip r:embed="rId4"/>
                <a:stretch>
                  <a:fillRect l="-2264" t="-12500" r="-190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71ACE73-C25F-97B6-B663-70CAE4174BD5}"/>
                  </a:ext>
                </a:extLst>
              </p:cNvPr>
              <p:cNvSpPr txBox="1"/>
              <p:nvPr/>
            </p:nvSpPr>
            <p:spPr>
              <a:xfrm>
                <a:off x="3092743" y="2178866"/>
                <a:ext cx="197964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71ACE73-C25F-97B6-B663-70CAE4174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43" y="2178866"/>
                <a:ext cx="1979644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5C4CAF-4EA2-69D2-93C7-30F8288EA8C4}"/>
                  </a:ext>
                </a:extLst>
              </p:cNvPr>
              <p:cNvSpPr txBox="1"/>
              <p:nvPr/>
            </p:nvSpPr>
            <p:spPr>
              <a:xfrm>
                <a:off x="873913" y="3286349"/>
                <a:ext cx="702185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145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≈4,36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5C4CAF-4EA2-69D2-93C7-30F8288EA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13" y="3286349"/>
                <a:ext cx="7021859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83F8DBB-9863-A5FF-06C0-F2DEED46C2B9}"/>
              </a:ext>
            </a:extLst>
          </p:cNvPr>
          <p:cNvSpPr txBox="1"/>
          <p:nvPr/>
        </p:nvSpPr>
        <p:spPr>
          <a:xfrm>
            <a:off x="873913" y="4547170"/>
            <a:ext cx="488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giếng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90B4265-7E16-9531-8BB0-B0F53E5162F0}"/>
                  </a:ext>
                </a:extLst>
              </p:cNvPr>
              <p:cNvSpPr txBox="1"/>
              <p:nvPr/>
            </p:nvSpPr>
            <p:spPr>
              <a:xfrm>
                <a:off x="1420923" y="5423790"/>
                <a:ext cx="64748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≈3,14.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4,36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≈59,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90B4265-7E16-9531-8BB0-B0F53E51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23" y="5423790"/>
                <a:ext cx="647484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ình Bầu dục 5">
            <a:extLst>
              <a:ext uri="{FF2B5EF4-FFF2-40B4-BE49-F238E27FC236}">
                <a16:creationId xmlns:a16="http://schemas.microsoft.com/office/drawing/2014/main" id="{3F6FEA30-570A-470A-8BD1-643B09C7C317}"/>
              </a:ext>
            </a:extLst>
          </p:cNvPr>
          <p:cNvSpPr/>
          <p:nvPr/>
        </p:nvSpPr>
        <p:spPr>
          <a:xfrm>
            <a:off x="335484" y="456466"/>
            <a:ext cx="2757259" cy="8178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7">
                <a:extLst>
                  <a:ext uri="{FF2B5EF4-FFF2-40B4-BE49-F238E27FC236}">
                    <a16:creationId xmlns:a16="http://schemas.microsoft.com/office/drawing/2014/main" id="{2B174F35-EBAF-9E51-6851-7D39DFE4272F}"/>
                  </a:ext>
                </a:extLst>
              </p:cNvPr>
              <p:cNvSpPr txBox="1"/>
              <p:nvPr/>
            </p:nvSpPr>
            <p:spPr>
              <a:xfrm>
                <a:off x="749105" y="1158734"/>
                <a:ext cx="8233111" cy="5151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trí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phố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Đà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Nẵng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Nha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Trang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vệ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tinh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−(60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+75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Áp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sin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520.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6,87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𝑘𝑚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28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vệ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tinh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trạm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quan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sát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phố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Đà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Nẵng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6,87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Hộp Văn bản 7">
                <a:extLst>
                  <a:ext uri="{FF2B5EF4-FFF2-40B4-BE49-F238E27FC236}">
                    <a16:creationId xmlns:a16="http://schemas.microsoft.com/office/drawing/2014/main" id="{2B174F35-EBAF-9E51-6851-7D39DFE42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05" y="1158734"/>
                <a:ext cx="8233111" cy="5151667"/>
              </a:xfrm>
              <a:prstGeom prst="rect">
                <a:avLst/>
              </a:prstGeom>
              <a:blipFill>
                <a:blip r:embed="rId2"/>
                <a:stretch>
                  <a:fillRect l="-1556" b="-2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5E632B43-D6A7-E413-65E2-6D16A7622137}"/>
              </a:ext>
            </a:extLst>
          </p:cNvPr>
          <p:cNvSpPr txBox="1"/>
          <p:nvPr/>
        </p:nvSpPr>
        <p:spPr>
          <a:xfrm>
            <a:off x="5307005" y="615059"/>
            <a:ext cx="1031081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AD7BE48C-2607-4DE7-A6AD-46022FAE2759}"/>
              </a:ext>
            </a:extLst>
          </p:cNvPr>
          <p:cNvSpPr/>
          <p:nvPr/>
        </p:nvSpPr>
        <p:spPr>
          <a:xfrm>
            <a:off x="749105" y="206128"/>
            <a:ext cx="2757259" cy="8178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DD194-3254-4FAC-8FA1-E8B5C795C256}"/>
              </a:ext>
            </a:extLst>
          </p:cNvPr>
          <p:cNvGrpSpPr/>
          <p:nvPr/>
        </p:nvGrpSpPr>
        <p:grpSpPr>
          <a:xfrm>
            <a:off x="8230167" y="445000"/>
            <a:ext cx="3620791" cy="4010224"/>
            <a:chOff x="7760787" y="505508"/>
            <a:chExt cx="3885994" cy="3503660"/>
          </a:xfrm>
        </p:grpSpPr>
        <p:pic>
          <p:nvPicPr>
            <p:cNvPr id="7" name="Picture 95">
              <a:extLst>
                <a:ext uri="{FF2B5EF4-FFF2-40B4-BE49-F238E27FC236}">
                  <a16:creationId xmlns:a16="http://schemas.microsoft.com/office/drawing/2014/main" id="{A734EB44-2660-43B5-82FF-0F323ED0E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039" y="844062"/>
              <a:ext cx="3548756" cy="316510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E3B892-2B0C-48FC-A890-2A61DD36794C}"/>
                </a:ext>
              </a:extLst>
            </p:cNvPr>
            <p:cNvSpPr txBox="1"/>
            <p:nvPr/>
          </p:nvSpPr>
          <p:spPr>
            <a:xfrm>
              <a:off x="11126277" y="2751892"/>
              <a:ext cx="5205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CC"/>
                  </a:solidFill>
                </a:rPr>
                <a:t>B</a:t>
              </a:r>
              <a:endParaRPr lang="vi-VN" sz="3800" b="1">
                <a:solidFill>
                  <a:srgbClr val="0000CC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AD3ABE-D1FC-4F52-B722-2368D6171F8E}"/>
                </a:ext>
              </a:extLst>
            </p:cNvPr>
            <p:cNvSpPr txBox="1"/>
            <p:nvPr/>
          </p:nvSpPr>
          <p:spPr>
            <a:xfrm>
              <a:off x="8827586" y="505508"/>
              <a:ext cx="5205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CC"/>
                  </a:solidFill>
                </a:rPr>
                <a:t>C</a:t>
              </a:r>
              <a:endParaRPr lang="vi-VN" sz="3800" b="1">
                <a:solidFill>
                  <a:srgbClr val="0000CC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5BD0CE-20B9-4E39-BE3D-C4CAB34538B5}"/>
                </a:ext>
              </a:extLst>
            </p:cNvPr>
            <p:cNvSpPr txBox="1"/>
            <p:nvPr/>
          </p:nvSpPr>
          <p:spPr>
            <a:xfrm>
              <a:off x="7760787" y="2896547"/>
              <a:ext cx="5205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CC"/>
                  </a:solidFill>
                </a:rPr>
                <a:t>A</a:t>
              </a:r>
              <a:endParaRPr lang="vi-VN" sz="3800" b="1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5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D3296-F9CB-B08E-ECAD-60A0B3837C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>
                    <a:highlight>
                      <a:srgbClr val="FFFF00"/>
                    </a:highlight>
                  </a:rPr>
                  <a:t>BTVN: </a:t>
                </a:r>
                <a:r>
                  <a:rPr lang="de-DE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de-DE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D3296-F9CB-B08E-ECAD-60A0B3837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70B8-8E1F-8659-C379-DD71F45F8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a)Tính sinC?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Tính BC?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 Tính bán kính đường tròn ngoại tiếp tam giác ABC?</a:t>
            </a:r>
          </a:p>
          <a:p>
            <a:pPr marL="0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B7E27-C455-9FE7-E158-DB320A13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13" y="3583858"/>
            <a:ext cx="3834581" cy="30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09" y="6745085"/>
            <a:ext cx="3902991" cy="79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9" y="6597201"/>
            <a:ext cx="2775356" cy="2957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C4A8818-A8C6-40B2-93FC-502248369014}"/>
              </a:ext>
            </a:extLst>
          </p:cNvPr>
          <p:cNvGrpSpPr/>
          <p:nvPr/>
        </p:nvGrpSpPr>
        <p:grpSpPr>
          <a:xfrm>
            <a:off x="-1372577" y="2046876"/>
            <a:ext cx="9143727" cy="5329524"/>
            <a:chOff x="-1059316" y="1014150"/>
            <a:chExt cx="9144002" cy="5329684"/>
          </a:xfrm>
        </p:grpSpPr>
        <p:pic>
          <p:nvPicPr>
            <p:cNvPr id="20" name="Picture 345" descr="shadow_1_m">
              <a:extLst>
                <a:ext uri="{FF2B5EF4-FFF2-40B4-BE49-F238E27FC236}">
                  <a16:creationId xmlns:a16="http://schemas.microsoft.com/office/drawing/2014/main" id="{E4140265-4281-4518-8FC8-899425A5D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flipH="1">
              <a:off x="419251" y="1014150"/>
              <a:ext cx="67637" cy="532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45" descr="shadow_1_m">
              <a:extLst>
                <a:ext uri="{FF2B5EF4-FFF2-40B4-BE49-F238E27FC236}">
                  <a16:creationId xmlns:a16="http://schemas.microsoft.com/office/drawing/2014/main" id="{9DFFB59F-41F6-40E0-93B9-B0DF75A15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r="61411"/>
            <a:stretch>
              <a:fillRect/>
            </a:stretch>
          </p:blipFill>
          <p:spPr bwMode="gray">
            <a:xfrm rot="16200000" flipH="1">
              <a:off x="3489825" y="1078573"/>
              <a:ext cx="45719" cy="914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60718" y="931464"/>
            <a:ext cx="11905047" cy="591057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37" tIns="45719" rIns="91437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1465" indent="-2341465" algn="just"/>
            <a:r>
              <a:rPr lang="en-US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➊. 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Liên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giữa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phụ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bù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Nova" panose="020B05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718" y="1561586"/>
                <a:ext cx="11938197" cy="5059651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0000CC"/>
                </a:solidFill>
                <a:prstDash val="sysDot"/>
              </a:ln>
            </p:spPr>
            <p:txBody>
              <a:bodyPr vert="horz" lIns="91437" tIns="45719" rIns="91437" bIns="4571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@"/>
                </a:pPr>
                <a:r>
                  <a:rPr lang="en-US" sz="2800">
                    <a:latin typeface="Arial Nova" panose="020B0504020202020204" pitchFamily="34" charset="0"/>
                    <a:cs typeface="Arial" pitchFamily="34" charset="0"/>
                  </a:rPr>
                  <a:t>Sử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dụng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giá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trị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lượng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giác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đặc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biệt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“</a:t>
                </a:r>
                <a:r>
                  <a:rPr lang="en-US" sz="2800" i="1" dirty="0" err="1">
                    <a:latin typeface="Arial Nova" panose="020B0504020202020204" pitchFamily="34" charset="0"/>
                    <a:cs typeface="Arial" pitchFamily="34" charset="0"/>
                  </a:rPr>
                  <a:t>phụ</a:t>
                </a:r>
                <a:r>
                  <a:rPr lang="en-US" sz="2800" i="1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i="1" dirty="0" err="1">
                    <a:latin typeface="Arial Nova" panose="020B0504020202020204" pitchFamily="34" charset="0"/>
                    <a:cs typeface="Arial" pitchFamily="34" charset="0"/>
                  </a:rPr>
                  <a:t>chéo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”</a:t>
                </a:r>
              </a:p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b</a:t>
                </a:r>
                <a:r>
                  <a:rPr lang="en-US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c)</a:t>
                </a:r>
                <a:r>
                  <a:rPr lang="en-US" sz="2800">
                    <a:latin typeface="Cambria Math" panose="02040503050406030204" pitchFamily="18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@"/>
                </a:pP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Giá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trị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lượng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giác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của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các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góc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bù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 Nova" panose="020B0504020202020204" pitchFamily="34" charset="0"/>
                    <a:cs typeface="Arial" pitchFamily="34" charset="0"/>
                  </a:rPr>
                  <a:t>nhau</a:t>
                </a:r>
                <a:r>
                  <a:rPr lang="en-US" sz="2800" dirty="0">
                    <a:latin typeface="Arial Nova" panose="020B0504020202020204" pitchFamily="34" charset="0"/>
                    <a:cs typeface="Arial" pitchFamily="34" charset="0"/>
                  </a:rPr>
                  <a:t> </a:t>
                </a:r>
                <a:r>
                  <a:rPr lang="en-US" sz="2800" i="1" dirty="0">
                    <a:latin typeface="Arial Nova" panose="020B0504020202020204" pitchFamily="34" charset="0"/>
                    <a:cs typeface="Arial" pitchFamily="34" charset="0"/>
                  </a:rPr>
                  <a:t>“sin </a:t>
                </a:r>
                <a:r>
                  <a:rPr lang="en-US" sz="2800" i="1" dirty="0" err="1">
                    <a:latin typeface="Arial Nova" panose="020B0504020202020204" pitchFamily="34" charset="0"/>
                    <a:cs typeface="Arial" pitchFamily="34" charset="0"/>
                  </a:rPr>
                  <a:t>bù</a:t>
                </a:r>
                <a:r>
                  <a:rPr lang="en-US" sz="2800" i="1" dirty="0">
                    <a:latin typeface="Arial Nova" panose="020B0504020202020204" pitchFamily="34" charset="0"/>
                    <a:cs typeface="Arial" pitchFamily="34" charset="0"/>
                  </a:rPr>
                  <a:t>”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f)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Arial" pitchFamily="34" charset="0"/>
                </a:endParaRPr>
              </a:p>
              <a:p>
                <a:r>
                  <a:rPr lang="en-US" sz="28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g)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h)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180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  <a:p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4802A7E-9508-4CEF-A5CF-7A4780E0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8" y="1561586"/>
                <a:ext cx="11938197" cy="5059651"/>
              </a:xfrm>
              <a:prstGeom prst="rect">
                <a:avLst/>
              </a:prstGeom>
              <a:blipFill>
                <a:blip r:embed="rId5"/>
                <a:stretch>
                  <a:fillRect l="-969" t="-2163"/>
                </a:stretch>
              </a:blipFill>
              <a:ln>
                <a:solidFill>
                  <a:srgbClr val="0000CC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26">
            <a:extLst>
              <a:ext uri="{FF2B5EF4-FFF2-40B4-BE49-F238E27FC236}">
                <a16:creationId xmlns:a16="http://schemas.microsoft.com/office/drawing/2014/main" id="{53DF2EED-FA33-5EB5-F135-BA5BCD49145C}"/>
              </a:ext>
            </a:extLst>
          </p:cNvPr>
          <p:cNvSpPr/>
          <p:nvPr/>
        </p:nvSpPr>
        <p:spPr bwMode="auto">
          <a:xfrm>
            <a:off x="3908010" y="144311"/>
            <a:ext cx="5446403" cy="685779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alt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59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entagon 217087">
            <a:extLst>
              <a:ext uri="{FF2B5EF4-FFF2-40B4-BE49-F238E27FC236}">
                <a16:creationId xmlns:a16="http://schemas.microsoft.com/office/drawing/2014/main" id="{17AB6216-BE3D-48C0-90FC-055BEB795725}"/>
              </a:ext>
            </a:extLst>
          </p:cNvPr>
          <p:cNvSpPr/>
          <p:nvPr/>
        </p:nvSpPr>
        <p:spPr>
          <a:xfrm>
            <a:off x="64294" y="1230496"/>
            <a:ext cx="2486164" cy="729067"/>
          </a:xfrm>
          <a:prstGeom prst="homePlate">
            <a:avLst>
              <a:gd name="adj" fmla="val 2742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E6E6C-1030-4FF3-8972-B6F13DD91B7B}"/>
              </a:ext>
            </a:extLst>
          </p:cNvPr>
          <p:cNvSpPr txBox="1"/>
          <p:nvPr/>
        </p:nvSpPr>
        <p:spPr>
          <a:xfrm>
            <a:off x="122359" y="1438512"/>
            <a:ext cx="2372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</a:t>
            </a:r>
            <a:r>
              <a:rPr lang="en-US" sz="2200" b="1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 CÔSIN</a:t>
            </a:r>
            <a:endParaRPr lang="en-US" sz="2200" b="1" dirty="0">
              <a:latin typeface="Arial Nova" panose="020B05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le 46">
                <a:extLst>
                  <a:ext uri="{FF2B5EF4-FFF2-40B4-BE49-F238E27FC236}">
                    <a16:creationId xmlns:a16="http://schemas.microsoft.com/office/drawing/2014/main" id="{347134B5-2C90-42D6-8846-C6936C97AED2}"/>
                  </a:ext>
                </a:extLst>
              </p:cNvPr>
              <p:cNvSpPr/>
              <p:nvPr/>
            </p:nvSpPr>
            <p:spPr>
              <a:xfrm>
                <a:off x="5866885" y="1592403"/>
                <a:ext cx="3389521" cy="2591616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cosA</m:t>
                      </m:r>
                      <m: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en-US" sz="2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  <m:r>
                            <a:rPr lang="en-US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2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2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ounded Rectangle 46">
                <a:extLst>
                  <a:ext uri="{FF2B5EF4-FFF2-40B4-BE49-F238E27FC236}">
                    <a16:creationId xmlns:a16="http://schemas.microsoft.com/office/drawing/2014/main" id="{347134B5-2C90-42D6-8846-C6936C97A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85" y="1592403"/>
                <a:ext cx="3389521" cy="2591616"/>
              </a:xfrm>
              <a:prstGeom prst="roundRect">
                <a:avLst>
                  <a:gd name="adj" fmla="val 956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A5D7C0B-8F1F-454D-B1E2-CF08E46FDE34}"/>
              </a:ext>
            </a:extLst>
          </p:cNvPr>
          <p:cNvGrpSpPr/>
          <p:nvPr/>
        </p:nvGrpSpPr>
        <p:grpSpPr>
          <a:xfrm>
            <a:off x="76144" y="1935460"/>
            <a:ext cx="5654483" cy="3831713"/>
            <a:chOff x="505216" y="2032692"/>
            <a:chExt cx="5434303" cy="2611027"/>
          </a:xfrm>
        </p:grpSpPr>
        <p:sp>
          <p:nvSpPr>
            <p:cNvPr id="56" name="Pentagon 217087">
              <a:extLst>
                <a:ext uri="{FF2B5EF4-FFF2-40B4-BE49-F238E27FC236}">
                  <a16:creationId xmlns:a16="http://schemas.microsoft.com/office/drawing/2014/main" id="{3F53B7E8-FD6E-4A85-B996-8A38A5A42DE3}"/>
                </a:ext>
              </a:extLst>
            </p:cNvPr>
            <p:cNvSpPr/>
            <p:nvPr/>
          </p:nvSpPr>
          <p:spPr>
            <a:xfrm>
              <a:off x="505216" y="2032692"/>
              <a:ext cx="5434303" cy="1546473"/>
            </a:xfrm>
            <a:prstGeom prst="homePlate">
              <a:avLst>
                <a:gd name="adj" fmla="val 2742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CD6D3D-AEFD-4740-ADDE-56C1D0CFC0B9}"/>
                    </a:ext>
                  </a:extLst>
                </p:cNvPr>
                <p:cNvSpPr txBox="1"/>
                <p:nvPr/>
              </p:nvSpPr>
              <p:spPr>
                <a:xfrm>
                  <a:off x="564918" y="2064079"/>
                  <a:ext cx="5093308" cy="257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tam </a:t>
                  </a:r>
                  <a:r>
                    <a:rPr lang="en-US" sz="2400" dirty="0" err="1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2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ABC </a:t>
                  </a:r>
                  <a:r>
                    <a:rPr lang="en-US" sz="2400" dirty="0" err="1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2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BC=a, CA=b, AB=c. Khi </a:t>
                  </a:r>
                  <a:r>
                    <a:rPr lang="en-US" sz="2400" dirty="0" err="1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2400" dirty="0">
                      <a:latin typeface="Arial Nova" panose="020B0504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bc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cosA</m:t>
                        </m:r>
                      </m:oMath>
                    </m:oMathPara>
                  </a14:m>
                  <a:endPara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ac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cosB</m:t>
                        </m:r>
                      </m:oMath>
                    </m:oMathPara>
                  </a14:m>
                  <a:endPara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ab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cosC</m:t>
                        </m:r>
                      </m:oMath>
                    </m:oMathPara>
                  </a14:m>
                  <a:endParaRPr lang="en-US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ACD6D3D-AEFD-4740-ADDE-56C1D0CFC0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18" y="2064079"/>
                  <a:ext cx="5093308" cy="2579640"/>
                </a:xfrm>
                <a:prstGeom prst="rect">
                  <a:avLst/>
                </a:prstGeom>
                <a:blipFill>
                  <a:blip r:embed="rId4"/>
                  <a:stretch>
                    <a:fillRect l="-1841" t="-12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963AE9-209A-420A-9370-1EE6F787DB10}"/>
              </a:ext>
            </a:extLst>
          </p:cNvPr>
          <p:cNvGrpSpPr/>
          <p:nvPr/>
        </p:nvGrpSpPr>
        <p:grpSpPr>
          <a:xfrm>
            <a:off x="79465" y="4128476"/>
            <a:ext cx="2178379" cy="688530"/>
            <a:chOff x="-98055" y="3397906"/>
            <a:chExt cx="2178379" cy="688530"/>
          </a:xfrm>
        </p:grpSpPr>
        <p:sp>
          <p:nvSpPr>
            <p:cNvPr id="63" name="Pentagon 62">
              <a:extLst>
                <a:ext uri="{FF2B5EF4-FFF2-40B4-BE49-F238E27FC236}">
                  <a16:creationId xmlns:a16="http://schemas.microsoft.com/office/drawing/2014/main" id="{BF932075-971E-46F2-9510-E068D874E12F}"/>
                </a:ext>
              </a:extLst>
            </p:cNvPr>
            <p:cNvSpPr/>
            <p:nvPr/>
          </p:nvSpPr>
          <p:spPr>
            <a:xfrm>
              <a:off x="-98055" y="3397906"/>
              <a:ext cx="2047815" cy="688530"/>
            </a:xfrm>
            <a:prstGeom prst="homePlate">
              <a:avLst>
                <a:gd name="adj" fmla="val 2742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B2C7351-DA31-4CAE-A3BF-988FCD8F16EC}"/>
                </a:ext>
              </a:extLst>
            </p:cNvPr>
            <p:cNvSpPr txBox="1"/>
            <p:nvPr/>
          </p:nvSpPr>
          <p:spPr>
            <a:xfrm>
              <a:off x="-55161" y="3540418"/>
              <a:ext cx="21354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Pentagon 217087">
                <a:extLst>
                  <a:ext uri="{FF2B5EF4-FFF2-40B4-BE49-F238E27FC236}">
                    <a16:creationId xmlns:a16="http://schemas.microsoft.com/office/drawing/2014/main" id="{CAEA19AA-BA79-4DB6-88E3-5E70AC75989E}"/>
                  </a:ext>
                </a:extLst>
              </p:cNvPr>
              <p:cNvSpPr/>
              <p:nvPr/>
            </p:nvSpPr>
            <p:spPr>
              <a:xfrm>
                <a:off x="86624" y="4711639"/>
                <a:ext cx="5843350" cy="209506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BC=a, CA=b, AB=c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R. Khi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latin typeface="Arial Nova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sinA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sinB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sinC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Pentagon 217087">
                <a:extLst>
                  <a:ext uri="{FF2B5EF4-FFF2-40B4-BE49-F238E27FC236}">
                    <a16:creationId xmlns:a16="http://schemas.microsoft.com/office/drawing/2014/main" id="{CAEA19AA-BA79-4DB6-88E3-5E70AC759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" y="4711639"/>
                <a:ext cx="5843350" cy="2095064"/>
              </a:xfrm>
              <a:prstGeom prst="homePlate">
                <a:avLst>
                  <a:gd name="adj" fmla="val 27425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68CC673-31E2-4390-B10A-84C95638EC1A}"/>
              </a:ext>
            </a:extLst>
          </p:cNvPr>
          <p:cNvGrpSpPr/>
          <p:nvPr/>
        </p:nvGrpSpPr>
        <p:grpSpPr>
          <a:xfrm>
            <a:off x="9233551" y="1578218"/>
            <a:ext cx="2684474" cy="2212765"/>
            <a:chOff x="9275876" y="1514376"/>
            <a:chExt cx="2684474" cy="221276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1B90A8-E6D8-463C-9511-70D893B88854}"/>
                </a:ext>
              </a:extLst>
            </p:cNvPr>
            <p:cNvCxnSpPr/>
            <p:nvPr/>
          </p:nvCxnSpPr>
          <p:spPr>
            <a:xfrm flipH="1">
              <a:off x="9626885" y="1901044"/>
              <a:ext cx="1027416" cy="14546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E88683C-8AB1-40A4-B23D-E634A3F839A6}"/>
                </a:ext>
              </a:extLst>
            </p:cNvPr>
            <p:cNvCxnSpPr/>
            <p:nvPr/>
          </p:nvCxnSpPr>
          <p:spPr>
            <a:xfrm>
              <a:off x="10633753" y="1901044"/>
              <a:ext cx="965313" cy="14546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50003-FED0-422B-8DC4-2BEBBEDAFBCE}"/>
                </a:ext>
              </a:extLst>
            </p:cNvPr>
            <p:cNvCxnSpPr/>
            <p:nvPr/>
          </p:nvCxnSpPr>
          <p:spPr>
            <a:xfrm flipH="1">
              <a:off x="9637160" y="3355695"/>
              <a:ext cx="19619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B74DF581-7153-48AD-87CC-9351028EF6FA}"/>
                </a:ext>
              </a:extLst>
            </p:cNvPr>
            <p:cNvSpPr/>
            <p:nvPr/>
          </p:nvSpPr>
          <p:spPr>
            <a:xfrm rot="8627443">
              <a:off x="10325140" y="1705866"/>
              <a:ext cx="765281" cy="693941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BC2DB35-AA68-4684-A5AB-DCDDD1852C79}"/>
                </a:ext>
              </a:extLst>
            </p:cNvPr>
            <p:cNvSpPr txBox="1"/>
            <p:nvPr/>
          </p:nvSpPr>
          <p:spPr>
            <a:xfrm>
              <a:off x="10479423" y="1514376"/>
              <a:ext cx="397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3179BC6-14B1-4F88-B836-4030ECE03491}"/>
                </a:ext>
              </a:extLst>
            </p:cNvPr>
            <p:cNvSpPr txBox="1"/>
            <p:nvPr/>
          </p:nvSpPr>
          <p:spPr>
            <a:xfrm>
              <a:off x="9275876" y="3192679"/>
              <a:ext cx="397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399B3B7-AB1C-4303-8951-6730ED07DE21}"/>
                </a:ext>
              </a:extLst>
            </p:cNvPr>
            <p:cNvSpPr txBox="1"/>
            <p:nvPr/>
          </p:nvSpPr>
          <p:spPr>
            <a:xfrm>
              <a:off x="11563306" y="3152729"/>
              <a:ext cx="397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1E1E090-4D85-4838-B25B-39403C2D1F83}"/>
                </a:ext>
              </a:extLst>
            </p:cNvPr>
            <p:cNvSpPr txBox="1"/>
            <p:nvPr/>
          </p:nvSpPr>
          <p:spPr>
            <a:xfrm>
              <a:off x="10468497" y="3296254"/>
              <a:ext cx="397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A5EAFCF-16CC-4ED7-A231-55FACBBE5E24}"/>
                </a:ext>
              </a:extLst>
            </p:cNvPr>
            <p:cNvSpPr txBox="1"/>
            <p:nvPr/>
          </p:nvSpPr>
          <p:spPr>
            <a:xfrm rot="18260039">
              <a:off x="9800125" y="2270376"/>
              <a:ext cx="397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162DA56-72A4-4147-8E65-430A892F7DA2}"/>
                </a:ext>
              </a:extLst>
            </p:cNvPr>
            <p:cNvSpPr txBox="1"/>
            <p:nvPr/>
          </p:nvSpPr>
          <p:spPr>
            <a:xfrm rot="3427755">
              <a:off x="11072631" y="2309491"/>
              <a:ext cx="397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7441EA-0E27-474F-ABDC-36ACC461FE0D}"/>
              </a:ext>
            </a:extLst>
          </p:cNvPr>
          <p:cNvGrpSpPr/>
          <p:nvPr/>
        </p:nvGrpSpPr>
        <p:grpSpPr>
          <a:xfrm>
            <a:off x="9267013" y="4124533"/>
            <a:ext cx="2684474" cy="2490949"/>
            <a:chOff x="8760480" y="4044225"/>
            <a:chExt cx="2684474" cy="2490949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D892C368-9773-415C-9F93-3CFE9BE75FAB}"/>
                </a:ext>
              </a:extLst>
            </p:cNvPr>
            <p:cNvGrpSpPr/>
            <p:nvPr/>
          </p:nvGrpSpPr>
          <p:grpSpPr>
            <a:xfrm>
              <a:off x="8760480" y="4044225"/>
              <a:ext cx="2684474" cy="2212765"/>
              <a:chOff x="9275876" y="1514376"/>
              <a:chExt cx="2684474" cy="2212765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1BA1FB7-D797-4EDD-BF01-FEE823A6A0AF}"/>
                  </a:ext>
                </a:extLst>
              </p:cNvPr>
              <p:cNvCxnSpPr/>
              <p:nvPr/>
            </p:nvCxnSpPr>
            <p:spPr>
              <a:xfrm flipH="1">
                <a:off x="9626885" y="1901044"/>
                <a:ext cx="1027416" cy="14546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85C8C7F-C543-4766-A9F6-0B2F39611ED1}"/>
                  </a:ext>
                </a:extLst>
              </p:cNvPr>
              <p:cNvCxnSpPr/>
              <p:nvPr/>
            </p:nvCxnSpPr>
            <p:spPr>
              <a:xfrm>
                <a:off x="10633753" y="1901044"/>
                <a:ext cx="965313" cy="14546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C65D69-8E72-402C-8A16-94EDDE742BFC}"/>
                  </a:ext>
                </a:extLst>
              </p:cNvPr>
              <p:cNvCxnSpPr/>
              <p:nvPr/>
            </p:nvCxnSpPr>
            <p:spPr>
              <a:xfrm flipH="1">
                <a:off x="9637160" y="3355695"/>
                <a:ext cx="19619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Arc 139">
                <a:extLst>
                  <a:ext uri="{FF2B5EF4-FFF2-40B4-BE49-F238E27FC236}">
                    <a16:creationId xmlns:a16="http://schemas.microsoft.com/office/drawing/2014/main" id="{3A86413A-CDE8-41BC-9428-28D188C798E9}"/>
                  </a:ext>
                </a:extLst>
              </p:cNvPr>
              <p:cNvSpPr/>
              <p:nvPr/>
            </p:nvSpPr>
            <p:spPr>
              <a:xfrm rot="8627443">
                <a:off x="10325140" y="1705866"/>
                <a:ext cx="765281" cy="693941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43A555A-8172-48C9-8D88-1B5B1451DE1D}"/>
                  </a:ext>
                </a:extLst>
              </p:cNvPr>
              <p:cNvSpPr txBox="1"/>
              <p:nvPr/>
            </p:nvSpPr>
            <p:spPr>
              <a:xfrm>
                <a:off x="10479423" y="1514376"/>
                <a:ext cx="397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68C0C85-6447-47B0-9B0E-D93291224F71}"/>
                  </a:ext>
                </a:extLst>
              </p:cNvPr>
              <p:cNvSpPr txBox="1"/>
              <p:nvPr/>
            </p:nvSpPr>
            <p:spPr>
              <a:xfrm>
                <a:off x="9275876" y="3192679"/>
                <a:ext cx="397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365FC0B0-0C74-4A9A-8CE8-3458162316BD}"/>
                  </a:ext>
                </a:extLst>
              </p:cNvPr>
              <p:cNvSpPr txBox="1"/>
              <p:nvPr/>
            </p:nvSpPr>
            <p:spPr>
              <a:xfrm>
                <a:off x="11563306" y="3152729"/>
                <a:ext cx="397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1E045F4-23AC-477B-B973-6A1612BEFA69}"/>
                  </a:ext>
                </a:extLst>
              </p:cNvPr>
              <p:cNvSpPr txBox="1"/>
              <p:nvPr/>
            </p:nvSpPr>
            <p:spPr>
              <a:xfrm>
                <a:off x="10468497" y="3296254"/>
                <a:ext cx="397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DCB3DAA-8D1D-457D-9FE2-58549CD471AF}"/>
                  </a:ext>
                </a:extLst>
              </p:cNvPr>
              <p:cNvSpPr txBox="1"/>
              <p:nvPr/>
            </p:nvSpPr>
            <p:spPr>
              <a:xfrm rot="18260039">
                <a:off x="9800125" y="2270376"/>
                <a:ext cx="397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C0099AD-EBAA-49F1-A57C-939A417FBC17}"/>
                  </a:ext>
                </a:extLst>
              </p:cNvPr>
              <p:cNvSpPr txBox="1"/>
              <p:nvPr/>
            </p:nvSpPr>
            <p:spPr>
              <a:xfrm rot="3427755">
                <a:off x="11072631" y="2309491"/>
                <a:ext cx="397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C20D63D-56AD-4B8E-BED9-2DA92D3316A1}"/>
                  </a:ext>
                </a:extLst>
              </p:cNvPr>
              <p:cNvSpPr txBox="1"/>
              <p:nvPr/>
            </p:nvSpPr>
            <p:spPr>
              <a:xfrm rot="1666190">
                <a:off x="10803897" y="2754466"/>
                <a:ext cx="397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35DD951-4736-43FE-A011-FE7B2EB67CEF}"/>
                </a:ext>
              </a:extLst>
            </p:cNvPr>
            <p:cNvSpPr/>
            <p:nvPr/>
          </p:nvSpPr>
          <p:spPr>
            <a:xfrm>
              <a:off x="9030398" y="4402723"/>
              <a:ext cx="2132451" cy="21324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3D42D88E-5B61-4E03-8FE2-EE41C39B2CD4}"/>
                </a:ext>
              </a:extLst>
            </p:cNvPr>
            <p:cNvSpPr/>
            <p:nvPr/>
          </p:nvSpPr>
          <p:spPr>
            <a:xfrm rot="9614862">
              <a:off x="10067142" y="5467249"/>
              <a:ext cx="62066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A1A9EAE-C48C-4F8F-8D95-342CB4D89038}"/>
                </a:ext>
              </a:extLst>
            </p:cNvPr>
            <p:cNvCxnSpPr>
              <a:endCxn id="16" idx="1"/>
            </p:cNvCxnSpPr>
            <p:nvPr/>
          </p:nvCxnSpPr>
          <p:spPr>
            <a:xfrm flipH="1" flipV="1">
              <a:off x="10124291" y="5497906"/>
              <a:ext cx="959379" cy="39953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338141-BD03-0035-C576-8DD96F2D997D}"/>
              </a:ext>
            </a:extLst>
          </p:cNvPr>
          <p:cNvGrpSpPr/>
          <p:nvPr/>
        </p:nvGrpSpPr>
        <p:grpSpPr>
          <a:xfrm>
            <a:off x="5407175" y="1184943"/>
            <a:ext cx="1485656" cy="688530"/>
            <a:chOff x="-84662" y="3294130"/>
            <a:chExt cx="2208361" cy="688530"/>
          </a:xfrm>
        </p:grpSpPr>
        <p:sp>
          <p:nvSpPr>
            <p:cNvPr id="15" name="Pentagon 62">
              <a:extLst>
                <a:ext uri="{FF2B5EF4-FFF2-40B4-BE49-F238E27FC236}">
                  <a16:creationId xmlns:a16="http://schemas.microsoft.com/office/drawing/2014/main" id="{536F23B1-5C3E-1CDE-BDCE-DAAF79BF06B8}"/>
                </a:ext>
              </a:extLst>
            </p:cNvPr>
            <p:cNvSpPr/>
            <p:nvPr/>
          </p:nvSpPr>
          <p:spPr>
            <a:xfrm>
              <a:off x="-84662" y="3294130"/>
              <a:ext cx="2047815" cy="688530"/>
            </a:xfrm>
            <a:prstGeom prst="homePlate">
              <a:avLst>
                <a:gd name="adj" fmla="val 2742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4DE0B0-7563-A95C-C3EA-760043D1903D}"/>
                </a:ext>
              </a:extLst>
            </p:cNvPr>
            <p:cNvSpPr txBox="1"/>
            <p:nvPr/>
          </p:nvSpPr>
          <p:spPr>
            <a:xfrm>
              <a:off x="-11786" y="3485484"/>
              <a:ext cx="21354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QUẢ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745C0F-4597-C8BB-1E1B-2A0CC0D23599}"/>
              </a:ext>
            </a:extLst>
          </p:cNvPr>
          <p:cNvGrpSpPr/>
          <p:nvPr/>
        </p:nvGrpSpPr>
        <p:grpSpPr>
          <a:xfrm>
            <a:off x="5549884" y="4191733"/>
            <a:ext cx="1535170" cy="688530"/>
            <a:chOff x="94616" y="3335965"/>
            <a:chExt cx="2281963" cy="688530"/>
          </a:xfrm>
        </p:grpSpPr>
        <p:sp>
          <p:nvSpPr>
            <p:cNvPr id="35" name="Pentagon 62">
              <a:extLst>
                <a:ext uri="{FF2B5EF4-FFF2-40B4-BE49-F238E27FC236}">
                  <a16:creationId xmlns:a16="http://schemas.microsoft.com/office/drawing/2014/main" id="{D7DD394F-104D-73FE-F3C2-7FE22FC0AECB}"/>
                </a:ext>
              </a:extLst>
            </p:cNvPr>
            <p:cNvSpPr/>
            <p:nvPr/>
          </p:nvSpPr>
          <p:spPr>
            <a:xfrm>
              <a:off x="94616" y="3335965"/>
              <a:ext cx="2047814" cy="688530"/>
            </a:xfrm>
            <a:prstGeom prst="homePlate">
              <a:avLst>
                <a:gd name="adj" fmla="val 2742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932968-5AEA-8462-877D-513410535698}"/>
                </a:ext>
              </a:extLst>
            </p:cNvPr>
            <p:cNvSpPr txBox="1"/>
            <p:nvPr/>
          </p:nvSpPr>
          <p:spPr>
            <a:xfrm>
              <a:off x="241094" y="3515072"/>
              <a:ext cx="21354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Arial Nova" panose="020B0504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QUẢ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46">
                <a:extLst>
                  <a:ext uri="{FF2B5EF4-FFF2-40B4-BE49-F238E27FC236}">
                    <a16:creationId xmlns:a16="http://schemas.microsoft.com/office/drawing/2014/main" id="{BD3720F7-5934-2770-E8D5-CE8992F84F57}"/>
                  </a:ext>
                </a:extLst>
              </p:cNvPr>
              <p:cNvSpPr/>
              <p:nvPr/>
            </p:nvSpPr>
            <p:spPr>
              <a:xfrm>
                <a:off x="5981615" y="4880263"/>
                <a:ext cx="3155674" cy="1941566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RsinA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RsinB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RsinC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7" name="Rounded Rectangle 46">
                <a:extLst>
                  <a:ext uri="{FF2B5EF4-FFF2-40B4-BE49-F238E27FC236}">
                    <a16:creationId xmlns:a16="http://schemas.microsoft.com/office/drawing/2014/main" id="{BD3720F7-5934-2770-E8D5-CE8992F84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615" y="4880263"/>
                <a:ext cx="3155674" cy="1941566"/>
              </a:xfrm>
              <a:prstGeom prst="roundRect">
                <a:avLst>
                  <a:gd name="adj" fmla="val 956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D584A-C3C8-D5FF-FD06-6F88702D8CCA}"/>
              </a:ext>
            </a:extLst>
          </p:cNvPr>
          <p:cNvSpPr txBox="1">
            <a:spLocks/>
          </p:cNvSpPr>
          <p:nvPr/>
        </p:nvSpPr>
        <p:spPr>
          <a:xfrm>
            <a:off x="99564" y="740131"/>
            <a:ext cx="11905047" cy="539687"/>
          </a:xfrm>
          <a:prstGeom prst="rect">
            <a:avLst/>
          </a:prstGeom>
          <a:solidFill>
            <a:srgbClr val="FAFFF3"/>
          </a:solidFill>
          <a:ln>
            <a:solidFill>
              <a:srgbClr val="FFC000"/>
            </a:solidFill>
            <a:prstDash val="sysDash"/>
          </a:ln>
        </p:spPr>
        <p:txBody>
          <a:bodyPr vert="horz" lIns="91437" tIns="45719" rIns="91437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1465" indent="-2341465" algn="just"/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lí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cosin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lí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sin,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ova" panose="020B0504020202020204" pitchFamily="34" charset="0"/>
                <a:cs typeface="Arial" pitchFamily="34" charset="0"/>
              </a:rPr>
              <a:t>quả</a:t>
            </a:r>
            <a:endParaRPr lang="en-US" dirty="0">
              <a:latin typeface="Arial Nova" panose="020B0504020202020204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BBCFCE-2DE9-4727-0039-D11B04E29D80}"/>
              </a:ext>
            </a:extLst>
          </p:cNvPr>
          <p:cNvGrpSpPr/>
          <p:nvPr/>
        </p:nvGrpSpPr>
        <p:grpSpPr>
          <a:xfrm>
            <a:off x="3108318" y="-12752"/>
            <a:ext cx="5971856" cy="5168278"/>
            <a:chOff x="2043534" y="1706989"/>
            <a:chExt cx="5972035" cy="516843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8D7B36-3935-71DF-4BE4-7A7F71BCB112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1106960"/>
              <a:chOff x="2043534" y="1706989"/>
              <a:chExt cx="738457" cy="1106960"/>
            </a:xfrm>
          </p:grpSpPr>
          <p:sp>
            <p:nvSpPr>
              <p:cNvPr id="26" name="AutoShape 43">
                <a:extLst>
                  <a:ext uri="{FF2B5EF4-FFF2-40B4-BE49-F238E27FC236}">
                    <a16:creationId xmlns:a16="http://schemas.microsoft.com/office/drawing/2014/main" id="{37FA97BA-1EC5-5386-B376-99DD6C0255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27" name="Text Box 45">
                <a:extLst>
                  <a:ext uri="{FF2B5EF4-FFF2-40B4-BE49-F238E27FC236}">
                    <a16:creationId xmlns:a16="http://schemas.microsoft.com/office/drawing/2014/main" id="{DAFE3421-0269-40EF-1F16-64EDFF35F8E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59830" y="1736698"/>
                <a:ext cx="316121" cy="1077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I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  <a:p>
                <a:pPr algn="ctr"/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25" name="Text Box 44">
              <a:extLst>
                <a:ext uri="{FF2B5EF4-FFF2-40B4-BE49-F238E27FC236}">
                  <a16:creationId xmlns:a16="http://schemas.microsoft.com/office/drawing/2014/main" id="{F6A31D2C-B8A8-BB86-45F4-69DE2FC7FA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28" name="Hexagon 26">
            <a:extLst>
              <a:ext uri="{FF2B5EF4-FFF2-40B4-BE49-F238E27FC236}">
                <a16:creationId xmlns:a16="http://schemas.microsoft.com/office/drawing/2014/main" id="{5D71877B-7798-F683-D1A1-5250C24D3D95}"/>
              </a:ext>
            </a:extLst>
          </p:cNvPr>
          <p:cNvSpPr/>
          <p:nvPr/>
        </p:nvSpPr>
        <p:spPr bwMode="auto">
          <a:xfrm>
            <a:off x="3914392" y="-12752"/>
            <a:ext cx="5446403" cy="685779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67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4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alt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4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5"/>
    </mc:Choice>
    <mc:Fallback xmlns="">
      <p:transition spd="slow" advTm="114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20" grpId="0" animBg="1"/>
      <p:bldP spid="65" grpId="0" animBg="1"/>
      <p:bldP spid="37" grpId="0" animBg="1"/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9386" y="3037814"/>
            <a:ext cx="2986404" cy="12922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3838" y="4330113"/>
            <a:ext cx="6209303" cy="2799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5965" y="3114665"/>
            <a:ext cx="1078280" cy="13971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6626" y="898160"/>
            <a:ext cx="6736975" cy="1819640"/>
            <a:chOff x="5001329" y="2519097"/>
            <a:chExt cx="10983489" cy="2729460"/>
          </a:xfrm>
        </p:grpSpPr>
        <p:sp>
          <p:nvSpPr>
            <p:cNvPr id="3" name="Freeform 3"/>
            <p:cNvSpPr/>
            <p:nvPr/>
          </p:nvSpPr>
          <p:spPr>
            <a:xfrm>
              <a:off x="6046329" y="2519097"/>
              <a:ext cx="8780601" cy="2729460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2453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01329" y="2747697"/>
              <a:ext cx="10983489" cy="195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7060">
                <a:lnSpc>
                  <a:spcPct val="150000"/>
                </a:lnSpc>
                <a:tabLst>
                  <a:tab pos="238760" algn="l"/>
                  <a:tab pos="478155" algn="l"/>
                </a:tabLst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lang="en-US" sz="6000" b="1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1</a:t>
              </a:r>
              <a:endParaRPr lang="en-US" sz="6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32023">
            <a:off x="11077880" y="41706"/>
            <a:ext cx="1326837" cy="10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96931" y="3028184"/>
            <a:ext cx="11886842" cy="3698944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193831" y="263950"/>
            <a:ext cx="11870170" cy="1688931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802529" y="1891865"/>
            <a:ext cx="10863469" cy="1057118"/>
            <a:chOff x="1473120" y="3778087"/>
            <a:chExt cx="22156681" cy="2114299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7213451" y="3943542"/>
              <a:ext cx="4665921" cy="1860965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473120" y="3964119"/>
              <a:ext cx="4922476" cy="1860965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843655" y="3987437"/>
              <a:ext cx="4577895" cy="1860965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1839077" y="4320641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3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998229" y="4387955"/>
              <a:ext cx="1096840" cy="10726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3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8385833" y="4031419"/>
              <a:ext cx="5243968" cy="1860967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8634023" y="4387955"/>
              <a:ext cx="1096840" cy="11075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3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7414981" y="4341314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3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3762353" y="3778087"/>
                  <a:ext cx="1563893" cy="20141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2353" y="3778087"/>
                  <a:ext cx="1563893" cy="201415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8679681" y="4222732"/>
                  <a:ext cx="2129828" cy="14379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3200" dirty="0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.</a:t>
                  </a:r>
                  <a:endPara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681" y="4222732"/>
                  <a:ext cx="2129828" cy="1437960"/>
                </a:xfrm>
                <a:prstGeom prst="rect">
                  <a:avLst/>
                </a:prstGeom>
                <a:blipFill>
                  <a:blip r:embed="rId4"/>
                  <a:stretch>
                    <a:fillRect t="-4237" b="-152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4219164" y="4175619"/>
                  <a:ext cx="2369398" cy="14379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32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9164" y="4175619"/>
                  <a:ext cx="2369398" cy="1437961"/>
                </a:xfrm>
                <a:prstGeom prst="rect">
                  <a:avLst/>
                </a:prstGeom>
                <a:blipFill>
                  <a:blip r:embed="rId5"/>
                  <a:stretch>
                    <a:fillRect t="-4237" r="-11579" b="-152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9877873" y="3797982"/>
                  <a:ext cx="2544850" cy="20141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30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pt-BR" sz="3200" b="1" dirty="0"/>
                    <a:t>.</a:t>
                  </a:r>
                  <a:endPara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7873" y="3797982"/>
                  <a:ext cx="2544850" cy="2014159"/>
                </a:xfrm>
                <a:prstGeom prst="rect">
                  <a:avLst/>
                </a:prstGeom>
                <a:blipFill>
                  <a:blip r:embed="rId6"/>
                  <a:stretch>
                    <a:fillRect b="-42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kern="1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giá trị của biểu thức </a:t>
                </a:r>
                <a14:m>
                  <m:oMath xmlns:m="http://schemas.openxmlformats.org/officeDocument/2006/math">
                    <m:r>
                      <a:rPr lang="en-US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n-US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sSup>
                      <m:sSupPr>
                        <m:ctrlPr>
                          <a:rPr lang="en-US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𝜊</m:t>
                        </m:r>
                      </m:sup>
                    </m:sSup>
                    <m:r>
                      <a:rPr lang="en-US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os</m:t>
                    </m:r>
                    <m:r>
                      <a:rPr lang="en-US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en-US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𝜊</m:t>
                        </m:r>
                      </m:sup>
                    </m:sSup>
                    <m:r>
                      <a:rPr lang="en-US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𝜊</m:t>
                        </m:r>
                      </m:sup>
                    </m:sSup>
                  </m:oMath>
                </a14:m>
                <a:r>
                  <a:rPr lang="en-US" kern="1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blipFill>
                <a:blip r:embed="rId7"/>
                <a:stretch>
                  <a:fillRect l="-1724" t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59955" y="3358129"/>
                <a:ext cx="6842707" cy="202667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15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13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𝜊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55" y="3358129"/>
                <a:ext cx="6842707" cy="20266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188731" y="2977341"/>
            <a:ext cx="2371224" cy="461665"/>
            <a:chOff x="1176561" y="7403484"/>
            <a:chExt cx="4742590" cy="9233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9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2400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1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9CEBB7B-967B-4C74-BAF3-95BFD99CFC51}"/>
              </a:ext>
            </a:extLst>
          </p:cNvPr>
          <p:cNvSpPr/>
          <p:nvPr/>
        </p:nvSpPr>
        <p:spPr>
          <a:xfrm>
            <a:off x="452930" y="5667571"/>
            <a:ext cx="6842707" cy="776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26037" y="3558920"/>
            <a:ext cx="11886842" cy="3218351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193831" y="263950"/>
            <a:ext cx="11870170" cy="1369407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b="1" dirty="0">
              <a:solidFill>
                <a:schemeClr val="lt1"/>
              </a:solidFill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147159" y="1822239"/>
            <a:ext cx="11854688" cy="1103689"/>
            <a:chOff x="293961" y="3644381"/>
            <a:chExt cx="23710088" cy="2207443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012661" y="3644381"/>
              <a:ext cx="5831583" cy="2143309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357785" y="3679676"/>
              <a:ext cx="5224391" cy="2143309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061508" y="3679676"/>
              <a:ext cx="5370255" cy="2143309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 dirty="0">
                <a:solidFill>
                  <a:schemeClr val="lt1"/>
                </a:solidFill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755081" y="3708513"/>
              <a:ext cx="5925650" cy="2143311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33650" y="4281864"/>
                  <a:ext cx="4726018" cy="11859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650" y="4281864"/>
                  <a:ext cx="4726018" cy="11859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843524" y="4233642"/>
                  <a:ext cx="5165877" cy="128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2800" dirty="0">
                      <a:solidFill>
                        <a:srgbClr val="002060"/>
                      </a:solidFill>
                      <a:latin typeface="Arial" pitchFamily="34" charset="0"/>
                      <a:ea typeface="Times New Roman" panose="02020603050405020304" pitchFamily="18" charset="0"/>
                      <a:cs typeface="Arial" pitchFamily="34" charset="0"/>
                    </a:rPr>
                    <a:t>.</a:t>
                  </a:r>
                  <a:endParaRPr lang="en-US" sz="2800" dirty="0">
                    <a:latin typeface="Arial" pitchFamily="34" charset="0"/>
                    <a:ea typeface="Calibri" panose="020F0502020204030204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524" y="4233642"/>
                  <a:ext cx="5165877" cy="1282400"/>
                </a:xfrm>
                <a:prstGeom prst="rect">
                  <a:avLst/>
                </a:prstGeom>
                <a:blipFill>
                  <a:blip r:embed="rId4"/>
                  <a:stretch>
                    <a:fillRect t="-3810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018909" y="4077762"/>
                  <a:ext cx="5012779" cy="1594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8909" y="4077762"/>
                  <a:ext cx="5012779" cy="1594161"/>
                </a:xfrm>
                <a:prstGeom prst="rect">
                  <a:avLst/>
                </a:prstGeom>
                <a:blipFill>
                  <a:blip r:embed="rId5"/>
                  <a:stretch>
                    <a:fillRect b="-53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547577" y="4077764"/>
                  <a:ext cx="5456472" cy="1594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pt-BR" sz="3200" b="1"/>
                    <a:t>.</a:t>
                  </a:r>
                  <a:endPara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577" y="4077764"/>
                  <a:ext cx="5456472" cy="1594161"/>
                </a:xfrm>
                <a:prstGeom prst="rect">
                  <a:avLst/>
                </a:prstGeom>
                <a:blipFill>
                  <a:blip r:embed="rId6"/>
                  <a:stretch>
                    <a:fillRect b="-129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/>
                  <a:t>Cho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/>
                  <a:t>.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blipFill>
                <a:blip r:embed="rId7"/>
                <a:stretch>
                  <a:fillRect l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xt_giai">
            <a:extLst>
              <a:ext uri="{FF2B5EF4-FFF2-40B4-BE49-F238E27FC236}">
                <a16:creationId xmlns:a16="http://schemas.microsoft.com/office/drawing/2014/main" id="{3EE54B1B-FB59-4F5A-984E-3C58ECDCEDD5}"/>
              </a:ext>
            </a:extLst>
          </p:cNvPr>
          <p:cNvSpPr txBox="1">
            <a:spLocks/>
          </p:cNvSpPr>
          <p:nvPr/>
        </p:nvSpPr>
        <p:spPr>
          <a:xfrm>
            <a:off x="288314" y="3361416"/>
            <a:ext cx="11632161" cy="3394885"/>
          </a:xfrm>
          <a:prstGeom prst="rect">
            <a:avLst/>
          </a:prstGeom>
          <a:ln>
            <a:noFill/>
          </a:ln>
        </p:spPr>
        <p:txBody>
          <a:bodyPr vert="horz" lIns="45719" tIns="22859" rIns="45719" bIns="2285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1" algn="just">
              <a:lnSpc>
                <a:spcPct val="115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188731" y="2977341"/>
            <a:ext cx="2371224" cy="461665"/>
            <a:chOff x="1176561" y="7403484"/>
            <a:chExt cx="4742590" cy="9233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9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2400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2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8" name="txt_giai">
            <a:extLst>
              <a:ext uri="{FF2B5EF4-FFF2-40B4-BE49-F238E27FC236}">
                <a16:creationId xmlns:a16="http://schemas.microsoft.com/office/drawing/2014/main" id="{AB22B863-F9C3-D980-2493-BF144E5B8C78}"/>
              </a:ext>
            </a:extLst>
          </p:cNvPr>
          <p:cNvSpPr txBox="1">
            <a:spLocks/>
          </p:cNvSpPr>
          <p:nvPr/>
        </p:nvSpPr>
        <p:spPr>
          <a:xfrm>
            <a:off x="440714" y="3513816"/>
            <a:ext cx="11632161" cy="3394885"/>
          </a:xfrm>
          <a:prstGeom prst="rect">
            <a:avLst/>
          </a:prstGeom>
          <a:ln>
            <a:noFill/>
          </a:ln>
        </p:spPr>
        <p:txBody>
          <a:bodyPr vert="horz" lIns="45719" tIns="22859" rIns="45719" bIns="2285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1" algn="just">
              <a:lnSpc>
                <a:spcPct val="115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xt_giai">
                <a:extLst>
                  <a:ext uri="{FF2B5EF4-FFF2-40B4-BE49-F238E27FC236}">
                    <a16:creationId xmlns:a16="http://schemas.microsoft.com/office/drawing/2014/main" id="{8C9F0CAB-B994-0DF9-4CDB-07E9836F6F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7601" y="4096132"/>
                <a:ext cx="5559220" cy="192545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591" algn="just">
                  <a:lnSpc>
                    <a:spcPct val="115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228591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cot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228591" algn="just">
                  <a:lnSpc>
                    <a:spcPct val="115000"/>
                  </a:lnSpc>
                </a:pP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xt_giai">
                <a:extLst>
                  <a:ext uri="{FF2B5EF4-FFF2-40B4-BE49-F238E27FC236}">
                    <a16:creationId xmlns:a16="http://schemas.microsoft.com/office/drawing/2014/main" id="{8C9F0CAB-B994-0DF9-4CDB-07E9836F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601" y="4096132"/>
                <a:ext cx="5559220" cy="1925452"/>
              </a:xfrm>
              <a:prstGeom prst="rect">
                <a:avLst/>
              </a:prstGeom>
              <a:blipFill>
                <a:blip r:embed="rId8"/>
                <a:stretch>
                  <a:fillRect t="-31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4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0" y="5484936"/>
            <a:ext cx="12191999" cy="1257779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193831" y="263949"/>
            <a:ext cx="11870170" cy="1093101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2557335" y="1767920"/>
            <a:ext cx="8677033" cy="2918162"/>
            <a:chOff x="4706994" y="3327689"/>
            <a:chExt cx="17354588" cy="5836501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14117909" y="3327689"/>
              <a:ext cx="7923040" cy="2615411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4706994" y="3346408"/>
              <a:ext cx="7362963" cy="2554811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4706998" y="6301901"/>
              <a:ext cx="7362961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4811563" y="4312325"/>
              <a:ext cx="1096839" cy="10404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3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4977094" y="7010057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3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4138540" y="6387938"/>
              <a:ext cx="7923042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4570133" y="7019501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3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14379467" y="4231708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3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6073933" y="4212594"/>
                  <a:ext cx="5899173" cy="11859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300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3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933" y="4212594"/>
                  <a:ext cx="5899173" cy="1185962"/>
                </a:xfrm>
                <a:prstGeom prst="rect">
                  <a:avLst/>
                </a:prstGeom>
                <a:blipFill>
                  <a:blip r:embed="rId3"/>
                  <a:stretch>
                    <a:fillRect t="-10309" r="-1863" b="-16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15737860" y="4113973"/>
                  <a:ext cx="5875269" cy="11859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275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3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°)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7860" y="4113973"/>
                  <a:ext cx="5875269" cy="1185962"/>
                </a:xfrm>
                <a:prstGeom prst="rect">
                  <a:avLst/>
                </a:prstGeom>
                <a:blipFill>
                  <a:blip r:embed="rId4"/>
                  <a:stretch>
                    <a:fillRect t="-10309" r="-3942" b="-16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6245616" y="6896705"/>
                  <a:ext cx="5899173" cy="11859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𝑎𝑛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3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°)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616" y="6896705"/>
                  <a:ext cx="5899173" cy="1185962"/>
                </a:xfrm>
                <a:prstGeom prst="rect">
                  <a:avLst/>
                </a:prstGeom>
                <a:blipFill>
                  <a:blip r:embed="rId5"/>
                  <a:stretch>
                    <a:fillRect t="-10309" r="-3306" b="-16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5760336" y="6980276"/>
                  <a:ext cx="6058360" cy="11859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275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3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0336" y="6980276"/>
                  <a:ext cx="6058360" cy="1185962"/>
                </a:xfrm>
                <a:prstGeom prst="rect">
                  <a:avLst/>
                </a:prstGeom>
                <a:blipFill>
                  <a:blip r:embed="rId6"/>
                  <a:stretch>
                    <a:fillRect t="-10309" r="-1408" b="-16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305" y="605042"/>
                <a:ext cx="11092067" cy="71416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lang="en-US" sz="3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0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05" y="605042"/>
                <a:ext cx="11092067" cy="714168"/>
              </a:xfrm>
              <a:prstGeom prst="rect">
                <a:avLst/>
              </a:prstGeom>
              <a:blipFill>
                <a:blip r:embed="rId7"/>
                <a:stretch>
                  <a:fillRect l="-1704" t="-9402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8141" y="5732645"/>
                <a:ext cx="10340899" cy="7909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0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1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°&lt;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30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đú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xt_giai">
                <a:extLst>
                  <a:ext uri="{FF2B5EF4-FFF2-40B4-BE49-F238E27FC236}">
                    <a16:creationId xmlns:a16="http://schemas.microsoft.com/office/drawing/2014/main" id="{3EE54B1B-FB59-4F5A-984E-3C58ECDC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41" y="5732645"/>
                <a:ext cx="10340899" cy="790985"/>
              </a:xfrm>
              <a:prstGeom prst="rect">
                <a:avLst/>
              </a:prstGeom>
              <a:blipFill>
                <a:blip r:embed="rId8"/>
                <a:stretch>
                  <a:fillRect l="-1651" t="-8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503398" y="4113824"/>
            <a:ext cx="2159828" cy="1193813"/>
            <a:chOff x="1374503" y="7607002"/>
            <a:chExt cx="4319785" cy="260627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374503" y="7607002"/>
              <a:ext cx="4319785" cy="2511111"/>
              <a:chOff x="1374503" y="7607002"/>
              <a:chExt cx="4319785" cy="2511111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3275004" y="8423840"/>
                <a:ext cx="630585" cy="49387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374503" y="9090724"/>
                <a:ext cx="4302135" cy="845510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392153" y="9383369"/>
                <a:ext cx="4302135" cy="734744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433314" y="8444447"/>
                <a:ext cx="781835" cy="433666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2058334" y="7607002"/>
                <a:ext cx="1158039" cy="1337398"/>
                <a:chOff x="8519592" y="6573201"/>
                <a:chExt cx="1158039" cy="133739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741527" y="7476931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094338" y="9289921"/>
              <a:ext cx="3257012" cy="9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2400" b="1" i="1" dirty="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2400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3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9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2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422;p3">
            <a:extLst>
              <a:ext uri="{FF2B5EF4-FFF2-40B4-BE49-F238E27FC236}">
                <a16:creationId xmlns:a16="http://schemas.microsoft.com/office/drawing/2014/main" id="{2C7689A0-A8FF-4014-B649-EFB118448D88}"/>
              </a:ext>
            </a:extLst>
          </p:cNvPr>
          <p:cNvSpPr/>
          <p:nvPr/>
        </p:nvSpPr>
        <p:spPr>
          <a:xfrm>
            <a:off x="126037" y="3078328"/>
            <a:ext cx="11886842" cy="3698944"/>
          </a:xfrm>
          <a:prstGeom prst="roundRect">
            <a:avLst>
              <a:gd name="adj" fmla="val 223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De_bai1">
            <a:extLst>
              <a:ext uri="{FF2B5EF4-FFF2-40B4-BE49-F238E27FC236}">
                <a16:creationId xmlns:a16="http://schemas.microsoft.com/office/drawing/2014/main" id="{AD5BD4FB-FFB9-48A8-9FFD-3D12230905D8}"/>
              </a:ext>
            </a:extLst>
          </p:cNvPr>
          <p:cNvSpPr/>
          <p:nvPr/>
        </p:nvSpPr>
        <p:spPr>
          <a:xfrm>
            <a:off x="193831" y="263949"/>
            <a:ext cx="11870170" cy="1093101"/>
          </a:xfrm>
          <a:prstGeom prst="roundRect">
            <a:avLst>
              <a:gd name="adj" fmla="val 730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45711" tIns="22850" rIns="45711" bIns="22850" anchor="ctr" anchorCtr="0">
            <a:noAutofit/>
          </a:bodyPr>
          <a:lstStyle/>
          <a:p>
            <a:pPr algn="ctr"/>
            <a:endParaRPr sz="215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5C4AB-F7A0-4382-9098-33E1DC22C834}"/>
              </a:ext>
            </a:extLst>
          </p:cNvPr>
          <p:cNvGrpSpPr/>
          <p:nvPr/>
        </p:nvGrpSpPr>
        <p:grpSpPr>
          <a:xfrm>
            <a:off x="147160" y="1646252"/>
            <a:ext cx="12113394" cy="1422719"/>
            <a:chOff x="293961" y="3292396"/>
            <a:chExt cx="24227517" cy="2845524"/>
          </a:xfrm>
        </p:grpSpPr>
        <p:sp>
          <p:nvSpPr>
            <p:cNvPr id="67" name="Google Shape;428;p3">
              <a:extLst>
                <a:ext uri="{FF2B5EF4-FFF2-40B4-BE49-F238E27FC236}">
                  <a16:creationId xmlns:a16="http://schemas.microsoft.com/office/drawing/2014/main" id="{BBDD9C70-13B1-4B4E-8BB4-233B81215749}"/>
                </a:ext>
              </a:extLst>
            </p:cNvPr>
            <p:cNvSpPr/>
            <p:nvPr/>
          </p:nvSpPr>
          <p:spPr>
            <a:xfrm>
              <a:off x="6461354" y="3292396"/>
              <a:ext cx="5685549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id="{548A4B59-7281-4D3C-B4D9-776002D2B192}"/>
                </a:ext>
              </a:extLst>
            </p:cNvPr>
            <p:cNvSpPr/>
            <p:nvPr/>
          </p:nvSpPr>
          <p:spPr>
            <a:xfrm>
              <a:off x="1049041" y="3327690"/>
              <a:ext cx="5293520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2;p3">
              <a:extLst>
                <a:ext uri="{FF2B5EF4-FFF2-40B4-BE49-F238E27FC236}">
                  <a16:creationId xmlns:a16="http://schemas.microsoft.com/office/drawing/2014/main" id="{1BF84D87-C652-4F6F-BC24-D8871D1BF75D}"/>
                </a:ext>
              </a:extLst>
            </p:cNvPr>
            <p:cNvSpPr/>
            <p:nvPr/>
          </p:nvSpPr>
          <p:spPr>
            <a:xfrm>
              <a:off x="12372190" y="3327689"/>
              <a:ext cx="5382888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Oval_A">
              <a:extLst>
                <a:ext uri="{FF2B5EF4-FFF2-40B4-BE49-F238E27FC236}">
                  <a16:creationId xmlns:a16="http://schemas.microsoft.com/office/drawing/2014/main" id="{77944CCB-F0B8-41EE-870C-6F4B9C3CD4DA}"/>
                </a:ext>
              </a:extLst>
            </p:cNvPr>
            <p:cNvSpPr/>
            <p:nvPr/>
          </p:nvSpPr>
          <p:spPr>
            <a:xfrm>
              <a:off x="293961" y="4377364"/>
              <a:ext cx="1096839" cy="10404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Ⓐ</a:t>
              </a:r>
              <a:endParaRPr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Oval_C">
              <a:extLst>
                <a:ext uri="{FF2B5EF4-FFF2-40B4-BE49-F238E27FC236}">
                  <a16:creationId xmlns:a16="http://schemas.microsoft.com/office/drawing/2014/main" id="{8651DFB8-6498-4A63-AA2A-F889AC4B1C2E}"/>
                </a:ext>
              </a:extLst>
            </p:cNvPr>
            <p:cNvSpPr/>
            <p:nvPr/>
          </p:nvSpPr>
          <p:spPr>
            <a:xfrm>
              <a:off x="12168675" y="4337720"/>
              <a:ext cx="1096839" cy="107261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Ⓒ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34;p3">
              <a:extLst>
                <a:ext uri="{FF2B5EF4-FFF2-40B4-BE49-F238E27FC236}">
                  <a16:creationId xmlns:a16="http://schemas.microsoft.com/office/drawing/2014/main" id="{1A240C57-B776-4003-9C4F-FCB7F573FDD6}"/>
                </a:ext>
              </a:extLst>
            </p:cNvPr>
            <p:cNvSpPr/>
            <p:nvPr/>
          </p:nvSpPr>
          <p:spPr>
            <a:xfrm>
              <a:off x="17985446" y="3361668"/>
              <a:ext cx="5925649" cy="2776252"/>
            </a:xfrm>
            <a:prstGeom prst="rect">
              <a:avLst/>
            </a:prstGeom>
            <a:gradFill flip="none" rotWithShape="1">
              <a:gsLst>
                <a:gs pos="22000">
                  <a:schemeClr val="accent3">
                    <a:lumMod val="20000"/>
                    <a:lumOff val="80000"/>
                  </a:schemeClr>
                </a:gs>
                <a:gs pos="52225">
                  <a:schemeClr val="accent4">
                    <a:lumMod val="20000"/>
                    <a:lumOff val="8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endPara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Oval_D">
              <a:extLst>
                <a:ext uri="{FF2B5EF4-FFF2-40B4-BE49-F238E27FC236}">
                  <a16:creationId xmlns:a16="http://schemas.microsoft.com/office/drawing/2014/main" id="{7C4023BF-5520-4E2C-8AFE-74142EDB9217}"/>
                </a:ext>
              </a:extLst>
            </p:cNvPr>
            <p:cNvSpPr/>
            <p:nvPr/>
          </p:nvSpPr>
          <p:spPr>
            <a:xfrm>
              <a:off x="17686553" y="4409729"/>
              <a:ext cx="1096839" cy="11075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Ⓓ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Oval_B">
              <a:extLst>
                <a:ext uri="{FF2B5EF4-FFF2-40B4-BE49-F238E27FC236}">
                  <a16:creationId xmlns:a16="http://schemas.microsoft.com/office/drawing/2014/main" id="{31DF85D5-89C3-4E09-8F47-ADF4A6CF4F2F}"/>
                </a:ext>
              </a:extLst>
            </p:cNvPr>
            <p:cNvSpPr/>
            <p:nvPr/>
          </p:nvSpPr>
          <p:spPr>
            <a:xfrm>
              <a:off x="5873729" y="4337720"/>
              <a:ext cx="1096839" cy="10382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1" tIns="22850" rIns="45711" bIns="22850" anchor="ctr" anchorCtr="0">
              <a:noAutofit/>
            </a:bodyPr>
            <a:lstStyle/>
            <a:p>
              <a:pPr algn="ctr"/>
              <a:r>
                <a:rPr lang="en-US" sz="3200" b="1">
                  <a:solidFill>
                    <a:srgbClr val="FFFF00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/>
                  <a:sym typeface="Tahoma"/>
                </a:rPr>
                <a:t>Ⓑ</a:t>
              </a:r>
              <a:endParaRPr lang="en-US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/>
                <p:nvPr/>
              </p:nvSpPr>
              <p:spPr>
                <a:xfrm>
                  <a:off x="1345997" y="4194273"/>
                  <a:ext cx="5631387" cy="1289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xt_A">
                  <a:extLst>
                    <a:ext uri="{FF2B5EF4-FFF2-40B4-BE49-F238E27FC236}">
                      <a16:creationId xmlns:a16="http://schemas.microsoft.com/office/drawing/2014/main" id="{E4506AFE-712F-493E-AC02-21FBBB3AE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997" y="4194273"/>
                  <a:ext cx="5631387" cy="1289325"/>
                </a:xfrm>
                <a:prstGeom prst="rect">
                  <a:avLst/>
                </a:prstGeom>
                <a:blipFill>
                  <a:blip r:embed="rId3"/>
                  <a:stretch>
                    <a:fillRect t="-2830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/>
                <p:nvPr/>
              </p:nvSpPr>
              <p:spPr>
                <a:xfrm>
                  <a:off x="6970568" y="4189917"/>
                  <a:ext cx="5575106" cy="12809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xt_B">
                  <a:extLst>
                    <a:ext uri="{FF2B5EF4-FFF2-40B4-BE49-F238E27FC236}">
                      <a16:creationId xmlns:a16="http://schemas.microsoft.com/office/drawing/2014/main" id="{F56FBA51-6231-4657-ABE9-0BC5606932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568" y="4189917"/>
                  <a:ext cx="5575106" cy="1280991"/>
                </a:xfrm>
                <a:prstGeom prst="rect">
                  <a:avLst/>
                </a:prstGeom>
                <a:blipFill>
                  <a:blip r:embed="rId4"/>
                  <a:stretch>
                    <a:fillRect t="-3810" b="-1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/>
                <p:nvPr/>
              </p:nvSpPr>
              <p:spPr>
                <a:xfrm>
                  <a:off x="13100392" y="4271310"/>
                  <a:ext cx="5409877" cy="11859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vi-VN" sz="2800"/>
                    <a:t>.</a:t>
                  </a:r>
                  <a:endParaRPr lang="en-US" sz="27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xt_C">
                  <a:extLst>
                    <a:ext uri="{FF2B5EF4-FFF2-40B4-BE49-F238E27FC236}">
                      <a16:creationId xmlns:a16="http://schemas.microsoft.com/office/drawing/2014/main" id="{3E3E5A8B-2CCC-488C-959B-8C65A7EF5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0392" y="4271310"/>
                  <a:ext cx="5409877" cy="1185962"/>
                </a:xfrm>
                <a:prstGeom prst="rect">
                  <a:avLst/>
                </a:prstGeom>
                <a:blipFill>
                  <a:blip r:embed="rId5"/>
                  <a:stretch>
                    <a:fillRect t="-10204" b="-153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/>
                <p:nvPr/>
              </p:nvSpPr>
              <p:spPr>
                <a:xfrm>
                  <a:off x="18632761" y="4099824"/>
                  <a:ext cx="5888717" cy="15962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11" tIns="22850" rIns="45711" bIns="22850" anchor="ctr" anchorCtr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400"/>
                    </a:spcAft>
                  </a:pPr>
                  <a:r>
                    <a:rPr lang="en-US" sz="2750" b="1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275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xt_D">
                  <a:extLst>
                    <a:ext uri="{FF2B5EF4-FFF2-40B4-BE49-F238E27FC236}">
                      <a16:creationId xmlns:a16="http://schemas.microsoft.com/office/drawing/2014/main" id="{9953E396-3FD8-4597-A780-AB948C7F0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2761" y="4099824"/>
                  <a:ext cx="5888717" cy="1596214"/>
                </a:xfrm>
                <a:prstGeom prst="rect">
                  <a:avLst/>
                </a:prstGeom>
                <a:blipFill>
                  <a:blip r:embed="rId6"/>
                  <a:stretch>
                    <a:fillRect b="-534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45719" tIns="22859" rIns="45719" bIns="22859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en-US" sz="2800"/>
                  <a:t>Cho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/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sz="280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280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sz="2800"/>
                  <a:t>. </a:t>
                </a:r>
                <a:r>
                  <a:rPr lang="en-US" sz="2800"/>
                  <a:t>Độ dài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/>
                  <a:t> bằn</a:t>
                </a:r>
                <a:r>
                  <a:rPr lang="pt-BR" sz="2800"/>
                  <a:t>g?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De_bai">
                <a:extLst>
                  <a:ext uri="{FF2B5EF4-FFF2-40B4-BE49-F238E27FC236}">
                    <a16:creationId xmlns:a16="http://schemas.microsoft.com/office/drawing/2014/main" id="{DF07E018-5EA6-48B8-B7F6-8B30CE641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9" y="554175"/>
                <a:ext cx="11667673" cy="1363161"/>
              </a:xfrm>
              <a:prstGeom prst="rect">
                <a:avLst/>
              </a:prstGeom>
              <a:blipFill>
                <a:blip r:embed="rId7"/>
                <a:stretch>
                  <a:fillRect l="-1463" t="-8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xt_giai">
            <a:extLst>
              <a:ext uri="{FF2B5EF4-FFF2-40B4-BE49-F238E27FC236}">
                <a16:creationId xmlns:a16="http://schemas.microsoft.com/office/drawing/2014/main" id="{3EE54B1B-FB59-4F5A-984E-3C58ECDCEDD5}"/>
              </a:ext>
            </a:extLst>
          </p:cNvPr>
          <p:cNvSpPr txBox="1">
            <a:spLocks/>
          </p:cNvSpPr>
          <p:nvPr/>
        </p:nvSpPr>
        <p:spPr>
          <a:xfrm>
            <a:off x="288314" y="3361416"/>
            <a:ext cx="11632161" cy="3394885"/>
          </a:xfrm>
          <a:prstGeom prst="rect">
            <a:avLst/>
          </a:prstGeom>
          <a:ln>
            <a:noFill/>
          </a:ln>
        </p:spPr>
        <p:txBody>
          <a:bodyPr vert="horz" lIns="45719" tIns="22859" rIns="45719" bIns="2285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1" algn="just">
              <a:lnSpc>
                <a:spcPct val="115000"/>
              </a:lnSpc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E3024D-9697-4F16-A4D7-468C568B3E46}"/>
              </a:ext>
            </a:extLst>
          </p:cNvPr>
          <p:cNvGrpSpPr/>
          <p:nvPr/>
        </p:nvGrpSpPr>
        <p:grpSpPr>
          <a:xfrm>
            <a:off x="188731" y="2977341"/>
            <a:ext cx="2371224" cy="461665"/>
            <a:chOff x="1176561" y="7403484"/>
            <a:chExt cx="4742590" cy="9233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CBD2C9D-DA73-43F9-8D45-569A9D7BBDA3}"/>
                </a:ext>
              </a:extLst>
            </p:cNvPr>
            <p:cNvGrpSpPr/>
            <p:nvPr/>
          </p:nvGrpSpPr>
          <p:grpSpPr>
            <a:xfrm>
              <a:off x="1176561" y="7452650"/>
              <a:ext cx="4742590" cy="845509"/>
              <a:chOff x="1176561" y="7452650"/>
              <a:chExt cx="4742590" cy="845509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B8BC9B4-2315-4E3D-A112-4C11C0130EDC}"/>
                  </a:ext>
                </a:extLst>
              </p:cNvPr>
              <p:cNvSpPr/>
              <p:nvPr/>
            </p:nvSpPr>
            <p:spPr>
              <a:xfrm>
                <a:off x="5469426" y="7472337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96BCD-CEB1-41F1-9026-3D88ECDD8C2C}"/>
                  </a:ext>
                </a:extLst>
              </p:cNvPr>
              <p:cNvSpPr/>
              <p:nvPr/>
            </p:nvSpPr>
            <p:spPr>
              <a:xfrm rot="10800000">
                <a:off x="1412795" y="7452650"/>
                <a:ext cx="4302134" cy="845509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03F5A4-2C3A-4A44-B16F-D3BB1BDE82F8}"/>
                  </a:ext>
                </a:extLst>
              </p:cNvPr>
              <p:cNvSpPr/>
              <p:nvPr/>
            </p:nvSpPr>
            <p:spPr>
              <a:xfrm rot="10800000">
                <a:off x="1412797" y="7473202"/>
                <a:ext cx="4302134" cy="734743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457181">
                  <a:defRPr/>
                </a:pPr>
                <a:endParaRPr 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776F85C9-2CE3-4BC6-A97C-997672CA9CA0}"/>
                  </a:ext>
                </a:extLst>
              </p:cNvPr>
              <p:cNvSpPr/>
              <p:nvPr/>
            </p:nvSpPr>
            <p:spPr>
              <a:xfrm>
                <a:off x="1176561" y="7452651"/>
                <a:ext cx="449725" cy="23022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0030E42-4AB7-40B4-9622-49127DC7F2CF}"/>
                  </a:ext>
                </a:extLst>
              </p:cNvPr>
              <p:cNvGrpSpPr/>
              <p:nvPr/>
            </p:nvGrpSpPr>
            <p:grpSpPr>
              <a:xfrm>
                <a:off x="1626286" y="7602149"/>
                <a:ext cx="936104" cy="433668"/>
                <a:chOff x="8087544" y="6568348"/>
                <a:chExt cx="936104" cy="433668"/>
              </a:xfrm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1087D5E6-3BE2-4F29-911C-0C9660CC8D13}"/>
                    </a:ext>
                  </a:extLst>
                </p:cNvPr>
                <p:cNvSpPr/>
                <p:nvPr/>
              </p:nvSpPr>
              <p:spPr>
                <a:xfrm>
                  <a:off x="8087544" y="6568348"/>
                  <a:ext cx="936104" cy="4336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7603542-F471-423C-9C83-F9F4980A8211}"/>
                    </a:ext>
                  </a:extLst>
                </p:cNvPr>
                <p:cNvSpPr/>
                <p:nvPr/>
              </p:nvSpPr>
              <p:spPr>
                <a:xfrm flipH="1">
                  <a:off x="8519592" y="6573201"/>
                  <a:ext cx="345860" cy="3720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F6F5DA-6CBF-4324-A553-41CF5D7D2751}"/>
                </a:ext>
              </a:extLst>
            </p:cNvPr>
            <p:cNvSpPr txBox="1"/>
            <p:nvPr/>
          </p:nvSpPr>
          <p:spPr>
            <a:xfrm>
              <a:off x="2404194" y="7403484"/>
              <a:ext cx="3257012" cy="9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Lời </a:t>
              </a:r>
              <a:r>
                <a:rPr lang="en-US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g</a:t>
              </a:r>
              <a:r>
                <a:rPr lang="vi-VN" sz="2400" b="1" i="1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Tahoma" pitchFamily="34" charset="0"/>
                  <a:cs typeface="Chu Van An" panose="02020603050405020304" pitchFamily="18" charset="0"/>
                </a:rPr>
                <a:t>iải</a:t>
              </a:r>
              <a:endParaRPr lang="en-US" sz="2400" b="1" i="1" dirty="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8DD3BC-A20F-4B4A-B2A0-380890D69FC0}"/>
              </a:ext>
            </a:extLst>
          </p:cNvPr>
          <p:cNvGrpSpPr/>
          <p:nvPr/>
        </p:nvGrpSpPr>
        <p:grpSpPr>
          <a:xfrm>
            <a:off x="340502" y="80729"/>
            <a:ext cx="2371224" cy="527329"/>
            <a:chOff x="921678" y="582044"/>
            <a:chExt cx="4742590" cy="105468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3A05152-7CCB-49BB-9355-0EBCC919BF0E}"/>
                </a:ext>
              </a:extLst>
            </p:cNvPr>
            <p:cNvGrpSpPr/>
            <p:nvPr/>
          </p:nvGrpSpPr>
          <p:grpSpPr>
            <a:xfrm>
              <a:off x="921678" y="700630"/>
              <a:ext cx="4742590" cy="936103"/>
              <a:chOff x="844823" y="1913511"/>
              <a:chExt cx="4742590" cy="93610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740EF7-F3C6-487F-9CC5-49C0F3A976F5}"/>
                  </a:ext>
                </a:extLst>
              </p:cNvPr>
              <p:cNvGrpSpPr/>
              <p:nvPr/>
            </p:nvGrpSpPr>
            <p:grpSpPr>
              <a:xfrm>
                <a:off x="1081057" y="1913511"/>
                <a:ext cx="4506356" cy="936103"/>
                <a:chOff x="2648002" y="1960965"/>
                <a:chExt cx="2830471" cy="744280"/>
              </a:xfrm>
            </p:grpSpPr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8B5D2216-2442-482C-A0EA-C01E48AF8705}"/>
                    </a:ext>
                  </a:extLst>
                </p:cNvPr>
                <p:cNvSpPr/>
                <p:nvPr/>
              </p:nvSpPr>
              <p:spPr>
                <a:xfrm>
                  <a:off x="5195998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1013BE6-D9E8-4437-AF70-A85E8A980024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74428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4D5E38A-232F-422F-A1D4-D7D224921BF4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181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0B11B74-688B-4E26-B381-9E889A1CD024}"/>
                  </a:ext>
                </a:extLst>
              </p:cNvPr>
              <p:cNvGrpSpPr/>
              <p:nvPr/>
            </p:nvGrpSpPr>
            <p:grpSpPr>
              <a:xfrm>
                <a:off x="1333739" y="1974448"/>
                <a:ext cx="755485" cy="540556"/>
                <a:chOff x="5206378" y="5394018"/>
                <a:chExt cx="655983" cy="4512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DD28083-5E0D-4786-A0DA-7AB6B2ED5EDB}"/>
                    </a:ext>
                  </a:extLst>
                </p:cNvPr>
                <p:cNvSpPr/>
                <p:nvPr/>
              </p:nvSpPr>
              <p:spPr>
                <a:xfrm>
                  <a:off x="5206378" y="5394018"/>
                  <a:ext cx="655983" cy="451296"/>
                </a:xfrm>
                <a:prstGeom prst="homePlat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DCECDD1-0E0C-432C-BCC7-1C64A0EA790B}"/>
                    </a:ext>
                  </a:extLst>
                </p:cNvPr>
                <p:cNvSpPr/>
                <p:nvPr/>
              </p:nvSpPr>
              <p:spPr>
                <a:xfrm flipH="1">
                  <a:off x="5299496" y="5497049"/>
                  <a:ext cx="287146" cy="248893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A48BC3E-2C54-43BF-8E91-6D8F4ACEF1D2}"/>
                  </a:ext>
                </a:extLst>
              </p:cNvPr>
              <p:cNvSpPr/>
              <p:nvPr/>
            </p:nvSpPr>
            <p:spPr>
              <a:xfrm>
                <a:off x="844823" y="1913511"/>
                <a:ext cx="449725" cy="23022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42" name="txt_cau">
              <a:extLst>
                <a:ext uri="{FF2B5EF4-FFF2-40B4-BE49-F238E27FC236}">
                  <a16:creationId xmlns:a16="http://schemas.microsoft.com/office/drawing/2014/main" id="{470BE297-B4DC-4BD7-ADD1-35C0DEC40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997" y="582044"/>
              <a:ext cx="3270268" cy="103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75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Câu 4</a:t>
              </a:r>
              <a:endParaRPr lang="en-US" sz="2750" b="1" dirty="0">
                <a:solidFill>
                  <a:schemeClr val="bg1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31F2F3-42CC-8391-A37A-03E7D2DB716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5015"/>
          <a:stretch/>
        </p:blipFill>
        <p:spPr>
          <a:xfrm>
            <a:off x="565358" y="3475356"/>
            <a:ext cx="5286855" cy="3304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8D6B1-6C66-CE11-5B62-CA61D1CB1D8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4396"/>
          <a:stretch/>
        </p:blipFill>
        <p:spPr>
          <a:xfrm>
            <a:off x="5852213" y="3475356"/>
            <a:ext cx="6131725" cy="32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40A"/>
                                      </p:to>
                                    </p:animClr>
                                    <p:set>
                                      <p:cBhvr>
                                        <p:cTn id="17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3.9|35.3|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ang xa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 xanh" id="{83B61879-7340-43BD-9FE8-6891490162E5}" vid="{BF3633AA-A8B0-45CA-A0CD-5846EF67B6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1571</Words>
  <Application>Microsoft Office PowerPoint</Application>
  <PresentationFormat>Widescreen</PresentationFormat>
  <Paragraphs>223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Yu Gothic</vt:lpstr>
      <vt:lpstr>Yu Gothic UI Semibold</vt:lpstr>
      <vt:lpstr>Aptos</vt:lpstr>
      <vt:lpstr>Aptos Display</vt:lpstr>
      <vt:lpstr>Arial</vt:lpstr>
      <vt:lpstr>Arial Nova</vt:lpstr>
      <vt:lpstr>Barlow Condensed</vt:lpstr>
      <vt:lpstr>Calibri</vt:lpstr>
      <vt:lpstr>Cambria</vt:lpstr>
      <vt:lpstr>Cambria Math</vt:lpstr>
      <vt:lpstr>Chu Van An</vt:lpstr>
      <vt:lpstr>Nunito</vt:lpstr>
      <vt:lpstr>Tahoma</vt:lpstr>
      <vt:lpstr>Times New Roman</vt:lpstr>
      <vt:lpstr>Varela Round</vt:lpstr>
      <vt:lpstr>Wingdings</vt:lpstr>
      <vt:lpstr>Office Theme</vt:lpstr>
      <vt:lpstr>bang xanh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BTVN: Cho tam giác ABC có góc (ABC) ̂=150° và cạnh AC=20 m, AB=8 m.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 Tấn Đặng</dc:creator>
  <cp:lastModifiedBy>Công Tấn Đặng</cp:lastModifiedBy>
  <cp:revision>108</cp:revision>
  <dcterms:created xsi:type="dcterms:W3CDTF">2024-09-28T11:54:59Z</dcterms:created>
  <dcterms:modified xsi:type="dcterms:W3CDTF">2024-10-03T02:20:12Z</dcterms:modified>
</cp:coreProperties>
</file>