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handoutMasterIdLst>
    <p:handoutMasterId r:id="rId35"/>
  </p:handoutMasterIdLst>
  <p:sldIdLst>
    <p:sldId id="536" r:id="rId2"/>
    <p:sldId id="324" r:id="rId3"/>
    <p:sldId id="458" r:id="rId4"/>
    <p:sldId id="460" r:id="rId5"/>
    <p:sldId id="468" r:id="rId6"/>
    <p:sldId id="479" r:id="rId7"/>
    <p:sldId id="461" r:id="rId8"/>
    <p:sldId id="351" r:id="rId9"/>
    <p:sldId id="467" r:id="rId10"/>
    <p:sldId id="469" r:id="rId11"/>
    <p:sldId id="518" r:id="rId12"/>
    <p:sldId id="548" r:id="rId13"/>
    <p:sldId id="511" r:id="rId14"/>
    <p:sldId id="513" r:id="rId15"/>
    <p:sldId id="526" r:id="rId16"/>
    <p:sldId id="514" r:id="rId17"/>
    <p:sldId id="356" r:id="rId18"/>
    <p:sldId id="391" r:id="rId19"/>
    <p:sldId id="515" r:id="rId20"/>
    <p:sldId id="527" r:id="rId21"/>
    <p:sldId id="370" r:id="rId22"/>
    <p:sldId id="476" r:id="rId23"/>
    <p:sldId id="530" r:id="rId24"/>
    <p:sldId id="531" r:id="rId25"/>
    <p:sldId id="475" r:id="rId26"/>
    <p:sldId id="516" r:id="rId27"/>
    <p:sldId id="540" r:id="rId28"/>
    <p:sldId id="541" r:id="rId29"/>
    <p:sldId id="542" r:id="rId30"/>
    <p:sldId id="544" r:id="rId31"/>
    <p:sldId id="535" r:id="rId32"/>
    <p:sldId id="40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000"/>
    <a:srgbClr val="003300"/>
    <a:srgbClr val="FFFF00"/>
    <a:srgbClr val="0000FF"/>
    <a:srgbClr val="3333CC"/>
    <a:srgbClr val="FF0000"/>
    <a:srgbClr val="FF99FF"/>
    <a:srgbClr val="FF00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77564" autoAdjust="0"/>
  </p:normalViewPr>
  <p:slideViewPr>
    <p:cSldViewPr>
      <p:cViewPr varScale="1">
        <p:scale>
          <a:sx n="57" d="100"/>
          <a:sy n="57" d="100"/>
        </p:scale>
        <p:origin x="141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8A967-B24C-4FA9-A946-29926CFB2A54}" type="datetimeFigureOut">
              <a:rPr lang="en-US" smtClean="0"/>
              <a:t>14/11/2023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74D60-6884-41F4-8D19-1B17F458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5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92481-7391-4D48-9467-87B42B93483C}" type="datetimeFigureOut">
              <a:rPr lang="en-US" smtClean="0"/>
              <a:pPr/>
              <a:t>14/11/2023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AA8CD-C74D-436A-9A98-F0E82746DC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3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11 </a:t>
            </a:r>
            <a:r>
              <a:rPr lang="en-US" baseline="0" dirty="0" err="1" smtClean="0"/>
              <a:t>quốc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vực</a:t>
            </a:r>
            <a:r>
              <a:rPr lang="en-US" baseline="0" dirty="0" smtClean="0"/>
              <a:t>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06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 err="1" smtClean="0"/>
              <a:t>Với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đặc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điểm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địa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hình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như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vậy</a:t>
            </a:r>
            <a:r>
              <a:rPr lang="en-US" sz="1600" baseline="0" dirty="0" smtClean="0"/>
              <a:t>, </a:t>
            </a:r>
            <a:r>
              <a:rPr lang="en-US" sz="1600" baseline="0" dirty="0" err="1" smtClean="0"/>
              <a:t>có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ảnh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hưởng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như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thế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nào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đến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sự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phát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triển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kinh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tế</a:t>
            </a:r>
            <a:r>
              <a:rPr lang="en-US" sz="1600" baseline="0" dirty="0" smtClean="0"/>
              <a:t> - </a:t>
            </a:r>
            <a:r>
              <a:rPr lang="en-US" sz="1600" baseline="0" dirty="0" err="1" smtClean="0"/>
              <a:t>Xh</a:t>
            </a:r>
            <a:r>
              <a:rPr lang="en-US" sz="1600" baseline="0" dirty="0" smtClean="0"/>
              <a:t> ở ĐNA?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dirty="0" smtClean="0">
                <a:solidFill>
                  <a:srgbClr val="FF0000"/>
                </a:solidFill>
              </a:rPr>
              <a:t>? </a:t>
            </a:r>
            <a:r>
              <a:rPr lang="vi-VN" sz="1600" dirty="0" smtClean="0"/>
              <a:t> Việc phát triển giao thông của Đông Nam Á lục địa theo hướng đông – tây có những ảnh hưởng gì đối với phát triển kinh tế - xã hội?</a:t>
            </a:r>
            <a:endParaRPr lang="en-US" sz="16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/>
              <a:t>Do </a:t>
            </a:r>
            <a:r>
              <a:rPr lang="en-US" sz="1600" baseline="0" dirty="0" err="1" smtClean="0"/>
              <a:t>hướng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địa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hình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của</a:t>
            </a:r>
            <a:r>
              <a:rPr lang="en-US" sz="1600" baseline="0" dirty="0" smtClean="0"/>
              <a:t> ĐNA </a:t>
            </a:r>
            <a:r>
              <a:rPr lang="en-US" sz="1600" baseline="0" dirty="0" err="1" smtClean="0"/>
              <a:t>chủ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yếu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theo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hướng</a:t>
            </a:r>
            <a:r>
              <a:rPr lang="en-US" sz="1600" baseline="0" dirty="0" smtClean="0"/>
              <a:t> TB – ĐN </a:t>
            </a:r>
            <a:r>
              <a:rPr lang="en-US" sz="1600" baseline="0" dirty="0" err="1" smtClean="0"/>
              <a:t>hoặc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hướng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Bắc</a:t>
            </a:r>
            <a:r>
              <a:rPr lang="en-US" sz="1600" baseline="0" dirty="0" smtClean="0"/>
              <a:t> – Nam </a:t>
            </a:r>
            <a:r>
              <a:rPr lang="en-US" sz="1600" baseline="0" dirty="0" err="1" smtClean="0"/>
              <a:t>nên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việc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phát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triển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giao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thông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theo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hướng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Đông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Tây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gặp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nhiều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trở</a:t>
            </a:r>
            <a:r>
              <a:rPr lang="en-US" sz="1600" baseline="0" dirty="0" smtClean="0"/>
              <a:t> </a:t>
            </a:r>
            <a:r>
              <a:rPr lang="en-US" sz="1600" baseline="0" dirty="0" err="1" smtClean="0"/>
              <a:t>ngại</a:t>
            </a:r>
            <a:r>
              <a:rPr lang="en-US" sz="1600" baseline="0" dirty="0" smtClean="0"/>
              <a:t>, </a:t>
            </a:r>
            <a:r>
              <a:rPr lang="vi-VN" sz="1600" cap="none" dirty="0" smtClean="0">
                <a:solidFill>
                  <a:schemeClr val="tx1"/>
                </a:solidFill>
              </a:rPr>
              <a:t>đặc biệt là đối với các nước như  mi-an-ma, thái lan, lào và việt nam. vì các nước này có chiều dài lãnh thổ gần như theo hướng bắc- nam, nên cần thiết phát triển các dự án phát triển giao thông theo hướng đông – tây để tạo thuận lợi cho thông thương, hợp tác và phát triển</a:t>
            </a:r>
            <a:r>
              <a:rPr lang="en-US" sz="1600" cap="none" dirty="0" smtClean="0">
                <a:solidFill>
                  <a:schemeClr val="tx1"/>
                </a:solidFill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19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Tây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kv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lục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địa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hầm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 chi </a:t>
            </a:r>
            <a:r>
              <a:rPr lang="en-US" baseline="0" dirty="0" err="1" smtClean="0"/>
              <a:t>phí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kém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78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giây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77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ẩm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phú</a:t>
            </a:r>
            <a:r>
              <a:rPr lang="en-US" baseline="0" dirty="0" smtClean="0"/>
              <a:t> ( </a:t>
            </a:r>
            <a:r>
              <a:rPr lang="en-US" baseline="0" dirty="0" err="1" smtClean="0"/>
              <a:t>đất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feralit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đồi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bazan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KV </a:t>
            </a:r>
            <a:r>
              <a:rPr lang="en-US" baseline="0" dirty="0" err="1" smtClean="0"/>
              <a:t>chịu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hưởng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mỡ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mạng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ngòi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đới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8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</a:t>
            </a:r>
            <a:r>
              <a:rPr lang="en-US" dirty="0" err="1" smtClean="0"/>
              <a:t>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</a:t>
            </a:r>
            <a:r>
              <a:rPr lang="en-US" dirty="0" smtClean="0"/>
              <a:t>ĐNA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trừ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Lào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hải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70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</a:t>
            </a:r>
            <a:r>
              <a:rPr lang="en-US" dirty="0" err="1" smtClean="0"/>
              <a:t>nằm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khoáng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than </a:t>
            </a:r>
            <a:r>
              <a:rPr lang="en-US" baseline="0" dirty="0" err="1" smtClean="0"/>
              <a:t>đá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khí</a:t>
            </a:r>
            <a:r>
              <a:rPr lang="en-US" baseline="0" dirty="0" smtClean="0"/>
              <a:t>  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endParaRPr lang="en-US" sz="1200" baseline="0" dirty="0" smtClean="0">
              <a:latin typeface="Arial" panose="020B0604020202020204" pitchFamily="34" charset="0"/>
            </a:endParaRPr>
          </a:p>
          <a:p>
            <a:pPr lvl="0" rtl="0"/>
            <a:endParaRPr lang="en-US" sz="120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57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ĐNA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dạng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phong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phú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7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…..</a:t>
            </a:r>
            <a:endParaRPr lang="en-US" dirty="0" smtClean="0"/>
          </a:p>
          <a:p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ĐNA 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đới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4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: </a:t>
            </a:r>
          </a:p>
          <a:p>
            <a:r>
              <a:rPr lang="en-US" baseline="0" dirty="0" err="1" smtClean="0"/>
              <a:t>Khí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hậu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ẩm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bệnh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dễ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ổn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78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chóng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Ngoài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chịu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rừng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23/9/2019: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Cháy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rừng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nghiêm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Indonexia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Khoảng 3.300 km2 rừng trên đảo Borneo và Sumatra đã bốc cháy. Jakarta  đã phải triển khai hơn 9.000 người và 52 máy bay để đối phó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4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Nam Á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dân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hội</a:t>
            </a:r>
            <a:endParaRPr lang="en-US" baseline="0" dirty="0" smtClean="0"/>
          </a:p>
          <a:p>
            <a:r>
              <a:rPr lang="en-US" baseline="0" dirty="0" smtClean="0"/>
              <a:t>ĐNA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</a:t>
            </a:r>
          </a:p>
          <a:p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0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gần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Vành đai lửa Thái Bình Dương, nơi xảy ra phần lớn các trận động đất mạnh nhất trên thế giới.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DNA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xuyện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chịu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song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lửa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 gia này đã hứng chịu hàng loạt thảm họa động đất và sóng thần trong những năm gần đây.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 2004, một trận động đất mạnh ở ngoài khơi đảo Sumatra gây ra sóng thần ở Ấn Độ Dương, khiến 226.000 người thiệt mạng tại 13 quốc gia khác nhau, bao gồm 120.000 người ở Indonesia.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39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03B25363-0250-4B0B-B963-CA0A1B88D603}" type="slidenum">
              <a:rPr lang="en-US" altLang="en-US" sz="1200">
                <a:latin typeface="Arial" panose="020B0604020202020204" pitchFamily="34" charset="0"/>
              </a:rPr>
              <a:pPr/>
              <a:t>24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Á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lục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xuyên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chịu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tang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cường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hậu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vừa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khan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KV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Á.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đây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 smtClean="0"/>
          </a:p>
          <a:p>
            <a:pPr eaLnBrk="1" hangingPunct="1"/>
            <a:endParaRPr lang="vi-V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64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30 </a:t>
            </a:r>
            <a:r>
              <a:rPr lang="en-US" baseline="0" dirty="0" err="1" smtClean="0"/>
              <a:t>giây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ý ở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B </a:t>
            </a:r>
            <a:r>
              <a:rPr lang="en-US" baseline="0" dirty="0" err="1" smtClean="0"/>
              <a:t>phù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ý ở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</a:t>
            </a:r>
          </a:p>
          <a:p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0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9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lớn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1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thổ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bật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 </a:t>
            </a:r>
            <a:r>
              <a:rPr lang="en-US" baseline="0" dirty="0" err="1" smtClean="0"/>
              <a:t>Lãnh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thổ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gồm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tạp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DNA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KV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gồm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A648E-CCDD-4783-AF28-38C580F53D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49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err="1" smtClean="0">
                <a:latin typeface="Arial" panose="020B0604020202020204" pitchFamily="34" charset="0"/>
              </a:rPr>
              <a:t>Vậy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k</a:t>
            </a:r>
            <a:r>
              <a:rPr lang="en-US" altLang="en-US" dirty="0" err="1" smtClean="0">
                <a:latin typeface="Arial" panose="020B0604020202020204" pitchFamily="34" charset="0"/>
              </a:rPr>
              <a:t>hu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</a:rPr>
              <a:t>vực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Đông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nam</a:t>
            </a:r>
            <a:r>
              <a:rPr lang="en-US" altLang="en-US" baseline="0" dirty="0" smtClean="0">
                <a:latin typeface="Arial" panose="020B0604020202020204" pitchFamily="34" charset="0"/>
              </a:rPr>
              <a:t> á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vị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trí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địa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lí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như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thế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nào</a:t>
            </a:r>
            <a:r>
              <a:rPr lang="en-US" altLang="en-US" baseline="0" dirty="0" smtClean="0">
                <a:latin typeface="Arial" panose="020B0604020202020204" pitchFamily="34" charset="0"/>
              </a:rPr>
              <a:t>?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Cô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mời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cùng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quan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sát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lược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đồ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nước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thế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giới</a:t>
            </a:r>
            <a:endParaRPr lang="en-US" altLang="en-US" baseline="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baseline="0" dirty="0" err="1" smtClean="0">
                <a:latin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thể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thấy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Khu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vực</a:t>
            </a:r>
            <a:r>
              <a:rPr lang="en-US" altLang="en-US" baseline="0" dirty="0" smtClean="0">
                <a:latin typeface="Arial" panose="020B0604020202020204" pitchFamily="34" charset="0"/>
              </a:rPr>
              <a:t> ĐNA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của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nằm</a:t>
            </a:r>
            <a:r>
              <a:rPr lang="en-US" altLang="en-US" baseline="0" dirty="0" smtClean="0">
                <a:latin typeface="Arial" panose="020B0604020202020204" pitchFamily="34" charset="0"/>
              </a:rPr>
              <a:t> ở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phía</a:t>
            </a:r>
            <a:r>
              <a:rPr lang="en-US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Đông</a:t>
            </a:r>
            <a:r>
              <a:rPr lang="en-US" altLang="en-US" baseline="0" dirty="0" smtClean="0">
                <a:latin typeface="Arial" panose="020B0604020202020204" pitchFamily="34" charset="0"/>
              </a:rPr>
              <a:t> Nam </a:t>
            </a:r>
            <a:r>
              <a:rPr lang="en-US" altLang="en-US" baseline="0" dirty="0" err="1" smtClean="0">
                <a:latin typeface="Arial" panose="020B0604020202020204" pitchFamily="34" charset="0"/>
              </a:rPr>
              <a:t>Châu</a:t>
            </a:r>
            <a:r>
              <a:rPr lang="en-US" altLang="en-US" baseline="0" dirty="0" smtClean="0">
                <a:latin typeface="Arial" panose="020B0604020202020204" pitchFamily="34" charset="0"/>
              </a:rPr>
              <a:t> Á, </a:t>
            </a: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969E9D-83F3-49B6-87E5-663254820D2B}" type="slidenum">
              <a:rPr lang="en-US" altLang="en-US" sz="1200" b="0"/>
              <a:pPr/>
              <a:t>5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35981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CEFF63-FAF0-4C00-8265-61EEA7D4EF8F}" type="slidenum">
              <a:rPr lang="en-US"/>
              <a:pPr/>
              <a:t>6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Đại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bộ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phận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lãnh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thổ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đna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nằm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trong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khu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vực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nội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chí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tuyến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Tiếp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giáp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giữa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Bình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Dương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Ấn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độ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dương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cầu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nối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giưa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lục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địa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Á –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âu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Ôxtraylia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nên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rất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thuận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tiện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việc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giao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thương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với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KV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khác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trên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thế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giơi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giao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thoa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giưa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nền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văn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hóa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lớn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nên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ĐNA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sẽ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có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nền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văn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hóa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đa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dạng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Chính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vì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vị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trí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như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vậy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ĐNA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là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có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vị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trí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địa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chính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trị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rất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quan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trọng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nơi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các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cường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quốc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thường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cạnh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tranh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ảnh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hưởng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74854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vực</a:t>
            </a:r>
            <a:r>
              <a:rPr lang="en-US" baseline="0" dirty="0" smtClean="0"/>
              <a:t> ĐNA,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Nam Á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2.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A648E-CCDD-4783-AF28-38C580F53D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6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Đông</a:t>
            </a:r>
            <a:r>
              <a:rPr lang="en-US" baseline="0" dirty="0" smtClean="0"/>
              <a:t> Nam Á </a:t>
            </a:r>
            <a:r>
              <a:rPr lang="en-US" baseline="0" dirty="0" err="1" smtClean="0"/>
              <a:t>gồm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phận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r>
              <a:rPr lang="en-US" baseline="0" dirty="0" smtClean="0"/>
              <a:t> Á </a:t>
            </a:r>
            <a:r>
              <a:rPr lang="en-US" baseline="0" dirty="0" err="1" smtClean="0"/>
              <a:t>lục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. ĐNA </a:t>
            </a:r>
            <a:r>
              <a:rPr lang="en-US" baseline="0" dirty="0" err="1" smtClean="0"/>
              <a:t>lục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( </a:t>
            </a:r>
            <a:r>
              <a:rPr lang="en-US" baseline="0" dirty="0" err="1" smtClean="0"/>
              <a:t>Gồm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Đông</a:t>
            </a:r>
            <a:r>
              <a:rPr lang="en-US" baseline="0" dirty="0" smtClean="0"/>
              <a:t> Nam Á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Mã</a:t>
            </a:r>
            <a:r>
              <a:rPr lang="en-US" baseline="0" dirty="0" smtClean="0"/>
              <a:t> Lai ( 6 </a:t>
            </a:r>
            <a:r>
              <a:rPr lang="en-US" baseline="0" dirty="0" err="1" smtClean="0"/>
              <a:t>quốc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) . </a:t>
            </a:r>
            <a:r>
              <a:rPr lang="en-US" baseline="0" dirty="0" err="1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  <a:r>
              <a:rPr lang="en-US" baseline="0" dirty="0" err="1" smtClean="0"/>
              <a:t>Malaixia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ở 2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vực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chiếm</a:t>
            </a:r>
            <a:r>
              <a:rPr lang="en-US" baseline="0" dirty="0" smtClean="0"/>
              <a:t> DT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đktn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ĐNA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xếp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Mailaixi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6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endParaRPr lang="en-US" baseline="0" dirty="0" smtClean="0"/>
          </a:p>
          <a:p>
            <a:pPr lvl="0" rtl="0"/>
            <a:r>
              <a:rPr lang="en-US" sz="1200" baseline="0" dirty="0" err="1" smtClean="0"/>
              <a:t>Địa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hình</a:t>
            </a:r>
            <a:r>
              <a:rPr lang="en-US" sz="1200" baseline="0" dirty="0" smtClean="0"/>
              <a:t> </a:t>
            </a:r>
            <a:r>
              <a:rPr lang="en-US" sz="1200" dirty="0" smtClean="0"/>
              <a:t>ĐNA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lục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địa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</a:t>
            </a:r>
            <a:r>
              <a:rPr lang="en-US" sz="1200" dirty="0" err="1" smtClean="0"/>
              <a:t>ị</a:t>
            </a:r>
            <a:r>
              <a:rPr lang="en-US" sz="1200" baseline="0" dirty="0" smtClean="0"/>
              <a:t> </a:t>
            </a:r>
            <a:r>
              <a:rPr lang="en-US" sz="1200" dirty="0" smtClean="0"/>
              <a:t>chia </a:t>
            </a:r>
            <a:r>
              <a:rPr lang="en-US" sz="1200" dirty="0" err="1" smtClean="0"/>
              <a:t>cắt</a:t>
            </a:r>
            <a:r>
              <a:rPr lang="en-US" sz="1200" dirty="0" smtClean="0"/>
              <a:t> </a:t>
            </a:r>
            <a:r>
              <a:rPr lang="en-US" sz="1200" dirty="0" err="1" smtClean="0"/>
              <a:t>mạnh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bởi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các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dãy</a:t>
            </a:r>
            <a:r>
              <a:rPr lang="en-US" sz="1200" dirty="0" smtClean="0"/>
              <a:t> </a:t>
            </a:r>
            <a:r>
              <a:rPr lang="en-US" sz="1200" dirty="0" err="1" smtClean="0"/>
              <a:t>núi</a:t>
            </a:r>
            <a:r>
              <a:rPr lang="en-US" sz="1200" dirty="0" smtClean="0"/>
              <a:t> </a:t>
            </a:r>
            <a:r>
              <a:rPr lang="en-US" sz="1200" dirty="0" err="1" smtClean="0"/>
              <a:t>chạy</a:t>
            </a:r>
            <a:r>
              <a:rPr lang="en-US" sz="1200" dirty="0" smtClean="0"/>
              <a:t> </a:t>
            </a:r>
            <a:r>
              <a:rPr lang="en-US" sz="1200" dirty="0" err="1" smtClean="0"/>
              <a:t>theo</a:t>
            </a:r>
            <a:r>
              <a:rPr lang="en-US" sz="1200" dirty="0" smtClean="0"/>
              <a:t> </a:t>
            </a:r>
            <a:r>
              <a:rPr lang="en-US" sz="1200" dirty="0" err="1" smtClean="0"/>
              <a:t>hướng</a:t>
            </a:r>
            <a:r>
              <a:rPr lang="en-US" sz="1200" dirty="0" smtClean="0"/>
              <a:t> </a:t>
            </a:r>
            <a:r>
              <a:rPr lang="en-US" sz="1200" dirty="0" err="1" smtClean="0"/>
              <a:t>Tây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Bắc</a:t>
            </a:r>
            <a:r>
              <a:rPr lang="en-US" sz="1200" dirty="0" smtClean="0"/>
              <a:t> – </a:t>
            </a:r>
            <a:r>
              <a:rPr lang="en-US" sz="1200" dirty="0" err="1" smtClean="0"/>
              <a:t>Đông</a:t>
            </a:r>
            <a:r>
              <a:rPr lang="en-US" sz="1200" baseline="0" dirty="0" smtClean="0"/>
              <a:t> Nam</a:t>
            </a:r>
            <a:r>
              <a:rPr lang="en-US" sz="1200" dirty="0" smtClean="0"/>
              <a:t> </a:t>
            </a:r>
            <a:r>
              <a:rPr lang="en-US" sz="1200" dirty="0" err="1" smtClean="0"/>
              <a:t>hoặc</a:t>
            </a:r>
            <a:r>
              <a:rPr lang="en-US" sz="1200" dirty="0" smtClean="0"/>
              <a:t> </a:t>
            </a:r>
            <a:r>
              <a:rPr lang="en-US" sz="1200" dirty="0" err="1" smtClean="0"/>
              <a:t>hướng</a:t>
            </a:r>
            <a:r>
              <a:rPr lang="en-US" sz="1200" dirty="0" smtClean="0"/>
              <a:t> </a:t>
            </a:r>
            <a:r>
              <a:rPr lang="en-US" sz="1200" dirty="0" err="1" smtClean="0"/>
              <a:t>Bắc</a:t>
            </a:r>
            <a:r>
              <a:rPr lang="en-US" sz="1200" dirty="0" smtClean="0"/>
              <a:t> Nam.</a:t>
            </a:r>
          </a:p>
          <a:p>
            <a:pPr lvl="0" rtl="0"/>
            <a:r>
              <a:rPr lang="en-US" sz="1200" dirty="0" smtClean="0"/>
              <a:t>- </a:t>
            </a:r>
            <a:r>
              <a:rPr lang="en-US" sz="1200" dirty="0" err="1" smtClean="0"/>
              <a:t>Ven</a:t>
            </a:r>
            <a:r>
              <a:rPr lang="en-US" sz="1200" dirty="0" smtClean="0"/>
              <a:t> </a:t>
            </a:r>
            <a:r>
              <a:rPr lang="en-US" sz="1200" dirty="0" err="1" smtClean="0"/>
              <a:t>biển</a:t>
            </a:r>
            <a:r>
              <a:rPr lang="en-US" sz="1200" dirty="0" smtClean="0"/>
              <a:t> </a:t>
            </a:r>
            <a:r>
              <a:rPr lang="en-US" sz="1200" dirty="0" err="1" smtClean="0"/>
              <a:t>là</a:t>
            </a:r>
            <a:r>
              <a:rPr lang="en-US" sz="1200" dirty="0" smtClean="0"/>
              <a:t> </a:t>
            </a:r>
            <a:r>
              <a:rPr lang="en-US" sz="1200" dirty="0" err="1" smtClean="0"/>
              <a:t>các</a:t>
            </a:r>
            <a:r>
              <a:rPr lang="en-US" sz="1200" dirty="0" smtClean="0"/>
              <a:t> </a:t>
            </a:r>
            <a:r>
              <a:rPr lang="en-US" sz="1200" dirty="0" err="1" smtClean="0"/>
              <a:t>đồng</a:t>
            </a:r>
            <a:r>
              <a:rPr lang="en-US" sz="1200" dirty="0" smtClean="0"/>
              <a:t> </a:t>
            </a:r>
            <a:r>
              <a:rPr lang="en-US" sz="1200" dirty="0" err="1" smtClean="0"/>
              <a:t>bằng</a:t>
            </a:r>
            <a:r>
              <a:rPr lang="en-US" sz="1200" dirty="0" smtClean="0"/>
              <a:t> </a:t>
            </a:r>
            <a:r>
              <a:rPr lang="en-US" sz="1200" dirty="0" err="1" smtClean="0"/>
              <a:t>châu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thổ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rộng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lớn</a:t>
            </a:r>
            <a:r>
              <a:rPr lang="en-US" sz="1200" baseline="0" dirty="0" smtClean="0"/>
              <a:t> ( ĐB </a:t>
            </a:r>
            <a:r>
              <a:rPr lang="en-US" sz="1200" baseline="0" dirty="0" err="1" smtClean="0"/>
              <a:t>sông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Cửu</a:t>
            </a:r>
            <a:r>
              <a:rPr lang="en-US" sz="1200" baseline="0" dirty="0" smtClean="0"/>
              <a:t> Long, </a:t>
            </a:r>
            <a:r>
              <a:rPr lang="en-US" sz="1200" baseline="0" dirty="0" err="1" smtClean="0"/>
              <a:t>Sông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Mê</a:t>
            </a:r>
            <a:r>
              <a:rPr lang="en-US" sz="1200" baseline="0" dirty="0" smtClean="0"/>
              <a:t> Nam) </a:t>
            </a:r>
            <a:r>
              <a:rPr lang="en-US" sz="1200" baseline="0" dirty="0" err="1" smtClean="0"/>
              <a:t>Chỉ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bản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đồ</a:t>
            </a:r>
            <a:endParaRPr lang="en-US" sz="1200" dirty="0" smtClean="0"/>
          </a:p>
          <a:p>
            <a:pPr lvl="0" rtl="0"/>
            <a:r>
              <a:rPr lang="en-US" sz="1200" dirty="0" smtClean="0"/>
              <a:t>ĐNA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biển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đảo</a:t>
            </a:r>
            <a:r>
              <a:rPr lang="en-US" sz="1200" baseline="0" dirty="0" smtClean="0"/>
              <a:t>:</a:t>
            </a:r>
            <a:r>
              <a:rPr lang="en-US" sz="1200" dirty="0" smtClean="0"/>
              <a:t> </a:t>
            </a:r>
            <a:r>
              <a:rPr lang="en-US" sz="1200" dirty="0" err="1" smtClean="0"/>
              <a:t>Nhiều</a:t>
            </a:r>
            <a:r>
              <a:rPr lang="en-US" sz="1200" dirty="0" smtClean="0"/>
              <a:t> </a:t>
            </a:r>
            <a:r>
              <a:rPr lang="en-US" sz="1200" dirty="0" err="1" smtClean="0"/>
              <a:t>đồi</a:t>
            </a:r>
            <a:r>
              <a:rPr lang="en-US" sz="1200" dirty="0" smtClean="0"/>
              <a:t> </a:t>
            </a:r>
            <a:r>
              <a:rPr lang="en-US" sz="1200" dirty="0" err="1" smtClean="0"/>
              <a:t>núi</a:t>
            </a:r>
            <a:r>
              <a:rPr lang="en-US" sz="1200" dirty="0" smtClean="0"/>
              <a:t> </a:t>
            </a:r>
            <a:r>
              <a:rPr lang="en-US" sz="1200" dirty="0" err="1" smtClean="0"/>
              <a:t>và</a:t>
            </a:r>
            <a:r>
              <a:rPr lang="en-US" sz="1200" dirty="0" smtClean="0"/>
              <a:t> </a:t>
            </a:r>
            <a:r>
              <a:rPr lang="en-US" sz="1200" dirty="0" err="1" smtClean="0"/>
              <a:t>núi</a:t>
            </a:r>
            <a:r>
              <a:rPr lang="en-US" sz="1200" dirty="0" smtClean="0"/>
              <a:t> </a:t>
            </a:r>
            <a:r>
              <a:rPr lang="en-US" sz="1200" dirty="0" err="1" smtClean="0"/>
              <a:t>lửa</a:t>
            </a:r>
            <a:r>
              <a:rPr lang="en-US" sz="1200" dirty="0" smtClean="0"/>
              <a:t> (</a:t>
            </a:r>
            <a:r>
              <a:rPr lang="en-US" sz="1200" dirty="0" err="1" smtClean="0"/>
              <a:t>núi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chủ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yếu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cao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dưới</a:t>
            </a:r>
            <a:r>
              <a:rPr lang="en-US" sz="1200" baseline="0" dirty="0" smtClean="0"/>
              <a:t> 3000m)</a:t>
            </a:r>
            <a:r>
              <a:rPr lang="en-US" sz="1200" dirty="0" smtClean="0"/>
              <a:t> </a:t>
            </a:r>
            <a:r>
              <a:rPr lang="en-US" sz="1200" dirty="0" err="1" smtClean="0"/>
              <a:t>Ít</a:t>
            </a:r>
            <a:r>
              <a:rPr lang="en-US" sz="1200" dirty="0" smtClean="0"/>
              <a:t> </a:t>
            </a:r>
            <a:r>
              <a:rPr lang="en-US" sz="1200" dirty="0" err="1" smtClean="0"/>
              <a:t>đồng</a:t>
            </a:r>
            <a:r>
              <a:rPr lang="en-US" sz="1200" dirty="0" smtClean="0"/>
              <a:t> </a:t>
            </a:r>
            <a:r>
              <a:rPr lang="en-US" sz="1200" dirty="0" err="1" smtClean="0"/>
              <a:t>bằng</a:t>
            </a:r>
            <a:endParaRPr lang="en-US" sz="1200" baseline="0" dirty="0" smtClean="0"/>
          </a:p>
          <a:p>
            <a:pPr lvl="0" rtl="0"/>
            <a:r>
              <a:rPr lang="en-US" sz="1200" baseline="0" dirty="0" err="1" smtClean="0"/>
              <a:t>Các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đồng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bằng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tập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trung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chủ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yếu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trên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các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đảo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lớn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Xumatra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Calimantan</a:t>
            </a:r>
            <a:endParaRPr lang="en-US" sz="1200" dirty="0" smtClean="0"/>
          </a:p>
          <a:p>
            <a:endParaRPr lang="en-US" sz="1200" baseline="0" dirty="0" smtClean="0">
              <a:latin typeface="Arial" panose="020B0604020202020204" pitchFamily="34" charset="0"/>
            </a:endParaRPr>
          </a:p>
          <a:p>
            <a:pPr lvl="0" rtl="0"/>
            <a:endParaRPr lang="en-US" sz="120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AA8CD-C74D-436A-9A98-F0E82746DC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CD15C-BA2F-4A45-9832-0FFD4A8C0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A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EFE3B-539B-48E1-A13F-527087FB6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A%20Son/all%20music/Soft%20rock%20&amp;%20Ballad%20roc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fif"/><Relationship Id="rId3" Type="http://schemas.openxmlformats.org/officeDocument/2006/relationships/image" Target="../media/image80.png"/><Relationship Id="rId7" Type="http://schemas.openxmlformats.org/officeDocument/2006/relationships/image" Target="../media/image83.jf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microsoft.com/office/2007/relationships/hdphoto" Target="../media/hdphoto1.wdp"/><Relationship Id="rId9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1464" y="764704"/>
            <a:ext cx="9629710" cy="5691887"/>
            <a:chOff x="1271464" y="764704"/>
            <a:chExt cx="9629710" cy="5691887"/>
          </a:xfrm>
        </p:grpSpPr>
        <p:grpSp>
          <p:nvGrpSpPr>
            <p:cNvPr id="3" name="Group 2"/>
            <p:cNvGrpSpPr/>
            <p:nvPr/>
          </p:nvGrpSpPr>
          <p:grpSpPr>
            <a:xfrm>
              <a:off x="1271464" y="764704"/>
              <a:ext cx="9629710" cy="1799545"/>
              <a:chOff x="1367861" y="952902"/>
              <a:chExt cx="9629710" cy="1799545"/>
            </a:xfrm>
          </p:grpSpPr>
          <p:pic>
            <p:nvPicPr>
              <p:cNvPr id="9224" name="Picture 8" descr="myanma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16348" y="952902"/>
                <a:ext cx="1984248" cy="13276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5" name="Picture 9" descr="philippine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013323" y="952902"/>
                <a:ext cx="1984248" cy="132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7" name="Picture 11" descr="thailand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367861" y="952902"/>
                <a:ext cx="1984248" cy="132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4" name="Text Box 14"/>
              <p:cNvSpPr txBox="1">
                <a:spLocks noChangeArrowheads="1"/>
              </p:cNvSpPr>
              <p:nvPr/>
            </p:nvSpPr>
            <p:spPr bwMode="auto">
              <a:xfrm>
                <a:off x="6452017" y="2295247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Campuchia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8" name="Text Box 18"/>
              <p:cNvSpPr txBox="1">
                <a:spLocks noChangeArrowheads="1"/>
              </p:cNvSpPr>
              <p:nvPr/>
            </p:nvSpPr>
            <p:spPr bwMode="auto">
              <a:xfrm>
                <a:off x="8969540" y="2295247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Philippin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41" name="Text Box 21"/>
              <p:cNvSpPr txBox="1">
                <a:spLocks noChangeArrowheads="1"/>
              </p:cNvSpPr>
              <p:nvPr/>
            </p:nvSpPr>
            <p:spPr bwMode="auto">
              <a:xfrm>
                <a:off x="3934495" y="2295247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Myanmar</a:t>
                </a:r>
              </a:p>
            </p:txBody>
          </p:sp>
          <p:sp>
            <p:nvSpPr>
              <p:cNvPr id="5142" name="Text Box 22"/>
              <p:cNvSpPr txBox="1">
                <a:spLocks noChangeArrowheads="1"/>
              </p:cNvSpPr>
              <p:nvPr/>
            </p:nvSpPr>
            <p:spPr bwMode="auto">
              <a:xfrm>
                <a:off x="1416973" y="2295247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Thái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219" name="Picture 3" descr="cambodia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464835" y="952902"/>
                <a:ext cx="1984248" cy="1317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2319831" y="4685245"/>
              <a:ext cx="7532976" cy="1771346"/>
              <a:chOff x="2591422" y="4873443"/>
              <a:chExt cx="7532976" cy="1771346"/>
            </a:xfrm>
          </p:grpSpPr>
          <p:pic>
            <p:nvPicPr>
              <p:cNvPr id="9221" name="Picture 5" descr="indonesia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245232" y="4873443"/>
                <a:ext cx="1984248" cy="132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2" name="Picture 6" descr="laos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591422" y="4878603"/>
                <a:ext cx="1984248" cy="1327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5" name="Text Box 15"/>
              <p:cNvSpPr txBox="1">
                <a:spLocks noChangeArrowheads="1"/>
              </p:cNvSpPr>
              <p:nvPr/>
            </p:nvSpPr>
            <p:spPr bwMode="auto">
              <a:xfrm>
                <a:off x="7814682" y="6183124"/>
                <a:ext cx="230971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Timor</a:t>
                </a:r>
              </a:p>
            </p:txBody>
          </p:sp>
          <p:sp>
            <p:nvSpPr>
              <p:cNvPr id="5137" name="Text Box 17"/>
              <p:cNvSpPr txBox="1">
                <a:spLocks noChangeArrowheads="1"/>
              </p:cNvSpPr>
              <p:nvPr/>
            </p:nvSpPr>
            <p:spPr bwMode="auto">
              <a:xfrm>
                <a:off x="5327206" y="6183124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Indonesia</a:t>
                </a:r>
              </a:p>
            </p:txBody>
          </p:sp>
          <p:sp>
            <p:nvSpPr>
              <p:cNvPr id="5139" name="Text Box 19"/>
              <p:cNvSpPr txBox="1">
                <a:spLocks noChangeArrowheads="1"/>
              </p:cNvSpPr>
              <p:nvPr/>
            </p:nvSpPr>
            <p:spPr bwMode="auto">
              <a:xfrm>
                <a:off x="2669471" y="6183124"/>
                <a:ext cx="18281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Lào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220" name="Picture 4" descr="east timor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899692" y="4873443"/>
                <a:ext cx="1984248" cy="1317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290515" y="2717461"/>
              <a:ext cx="9591609" cy="1814571"/>
              <a:chOff x="1405961" y="2982581"/>
              <a:chExt cx="9591609" cy="1814571"/>
            </a:xfrm>
          </p:grpSpPr>
          <p:pic>
            <p:nvPicPr>
              <p:cNvPr id="9226" name="Picture 10" descr="singapore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6477535" y="2982581"/>
                <a:ext cx="1984248" cy="1370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8" name="Picture 12" descr="vietnam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405961" y="2982581"/>
                <a:ext cx="1984248" cy="1327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3" name="Text Box 13"/>
              <p:cNvSpPr txBox="1">
                <a:spLocks noChangeArrowheads="1"/>
              </p:cNvSpPr>
              <p:nvPr/>
            </p:nvSpPr>
            <p:spPr bwMode="auto">
              <a:xfrm>
                <a:off x="9075875" y="4339952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Brunei</a:t>
                </a:r>
              </a:p>
            </p:txBody>
          </p:sp>
          <p:sp>
            <p:nvSpPr>
              <p:cNvPr id="5136" name="Text Box 16"/>
              <p:cNvSpPr txBox="1">
                <a:spLocks noChangeArrowheads="1"/>
              </p:cNvSpPr>
              <p:nvPr/>
            </p:nvSpPr>
            <p:spPr bwMode="auto">
              <a:xfrm>
                <a:off x="4000422" y="4339952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Malaysia</a:t>
                </a:r>
              </a:p>
            </p:txBody>
          </p:sp>
          <p:sp>
            <p:nvSpPr>
              <p:cNvPr id="5140" name="Text Box 20"/>
              <p:cNvSpPr txBox="1">
                <a:spLocks noChangeArrowheads="1"/>
              </p:cNvSpPr>
              <p:nvPr/>
            </p:nvSpPr>
            <p:spPr bwMode="auto">
              <a:xfrm>
                <a:off x="6638960" y="4339952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Singapore</a:t>
                </a:r>
              </a:p>
            </p:txBody>
          </p:sp>
          <p:sp>
            <p:nvSpPr>
              <p:cNvPr id="5143" name="Text Box 23"/>
              <p:cNvSpPr txBox="1">
                <a:spLocks noChangeArrowheads="1"/>
              </p:cNvSpPr>
              <p:nvPr/>
            </p:nvSpPr>
            <p:spPr bwMode="auto">
              <a:xfrm>
                <a:off x="1523309" y="4339952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Việt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Nam</a:t>
                </a:r>
              </a:p>
            </p:txBody>
          </p:sp>
          <p:pic>
            <p:nvPicPr>
              <p:cNvPr id="9218" name="Picture 2" descr="brunei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9013322" y="2982581"/>
                <a:ext cx="1984248" cy="1327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3" name="Picture 7" descr="malaysia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941748" y="2982581"/>
                <a:ext cx="1984248" cy="1361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6796064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5582" y="1560801"/>
            <a:ext cx="4916575" cy="2909370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275" y="1124744"/>
            <a:ext cx="6227915" cy="4719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02019" y="5881856"/>
            <a:ext cx="6227171" cy="57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70454" y="309528"/>
            <a:ext cx="3935760" cy="720080"/>
          </a:xfrm>
          <a:prstGeom prst="homePlat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2096" y="1347872"/>
            <a:ext cx="4807551" cy="731520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1006287" y="1421355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 LỤC ĐỊA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393" y="2260136"/>
            <a:ext cx="45187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586" y="4437112"/>
            <a:ext cx="4918334" cy="2028339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ounded Rectangle 11"/>
          <p:cNvSpPr/>
          <p:nvPr/>
        </p:nvSpPr>
        <p:spPr>
          <a:xfrm>
            <a:off x="457586" y="4667988"/>
            <a:ext cx="4684526" cy="672122"/>
          </a:xfrm>
          <a:prstGeom prst="roundRect">
            <a:avLst>
              <a:gd name="adj" fmla="val 10000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/>
          <p:cNvSpPr/>
          <p:nvPr/>
        </p:nvSpPr>
        <p:spPr>
          <a:xfrm>
            <a:off x="877087" y="4694224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ĐẢO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3608" y="5495733"/>
            <a:ext cx="4684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855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rot="16200000">
            <a:off x="5836163" y="-2701676"/>
            <a:ext cx="519677" cy="12192001"/>
            <a:chOff x="6197204" y="-52559"/>
            <a:chExt cx="414996" cy="6910559"/>
          </a:xfrm>
        </p:grpSpPr>
        <p:pic>
          <p:nvPicPr>
            <p:cNvPr id="19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5915208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4555216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3195223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1835230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475237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60" y="46023"/>
            <a:ext cx="4277837" cy="301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619" r="49384" b="50030"/>
          <a:stretch/>
        </p:blipFill>
        <p:spPr>
          <a:xfrm>
            <a:off x="1222507" y="102810"/>
            <a:ext cx="4708839" cy="3086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/>
          <a:srcRect l="52454" t="49085" r="1"/>
          <a:stretch/>
        </p:blipFill>
        <p:spPr>
          <a:xfrm>
            <a:off x="6637378" y="3524823"/>
            <a:ext cx="4394735" cy="3086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5"/>
          <a:srcRect l="619" t="50067" r="49384"/>
          <a:stretch/>
        </p:blipFill>
        <p:spPr>
          <a:xfrm>
            <a:off x="1225694" y="3524823"/>
            <a:ext cx="4712353" cy="3086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6604992" y="6420873"/>
            <a:ext cx="4459560" cy="17648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99246" y="6380061"/>
            <a:ext cx="4756864" cy="19599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89880" y="3138012"/>
            <a:ext cx="4757884" cy="184945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97204" y="-25175"/>
            <a:ext cx="414996" cy="6910559"/>
            <a:chOff x="6197204" y="-52559"/>
            <a:chExt cx="414996" cy="6910559"/>
          </a:xfrm>
        </p:grpSpPr>
        <p:pic>
          <p:nvPicPr>
            <p:cNvPr id="3074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5915208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4555216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3195223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1835230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Road | Free Vectors, Stock Photos &amp; PSD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2" b="10662"/>
            <a:stretch/>
          </p:blipFill>
          <p:spPr bwMode="auto">
            <a:xfrm rot="16200000" flipV="1">
              <a:off x="5669408" y="475237"/>
              <a:ext cx="1470588" cy="414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Free Street Sign Clipart, Download Free Clip Art, Free Clip Art on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6" y="2241171"/>
            <a:ext cx="887756" cy="88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art NOW - JdFinley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168" y="2343112"/>
            <a:ext cx="721196" cy="7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600056" y="3128927"/>
            <a:ext cx="4459560" cy="18928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886113"/>
              </p:ext>
            </p:extLst>
          </p:nvPr>
        </p:nvGraphicFramePr>
        <p:xfrm>
          <a:off x="184440" y="1240444"/>
          <a:ext cx="11881320" cy="36687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6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YẾU TỐ TỰ NHIÊN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 LỤC ĐỊA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 Á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BIỂN ĐẢO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884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2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endParaRPr lang="en-US" sz="2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51" marR="498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3355" algn="l"/>
                        </a:tabLst>
                      </a:pPr>
                      <a:endParaRPr lang="vi-VN" sz="2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9851" marR="498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/>
                        <a:buNone/>
                        <a:tabLst>
                          <a:tab pos="181610" algn="l"/>
                        </a:tabLst>
                      </a:pPr>
                      <a:endParaRPr lang="vi-VN" sz="2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9851" marR="498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744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ngòi</a:t>
                      </a:r>
                      <a:endParaRPr lang="en-US" sz="2800" b="1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FontTx/>
                        <a:buNone/>
                      </a:pPr>
                      <a:endParaRPr lang="en-US" sz="2800" baseline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aseline="0" dirty="0"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97">
                <a:tc>
                  <a:txBody>
                    <a:bodyPr/>
                    <a:lstStyle/>
                    <a:p>
                      <a:pPr marL="457200" lvl="1" indent="0" algn="l" rtl="0">
                        <a:buFontTx/>
                        <a:buNone/>
                      </a:pPr>
                      <a:r>
                        <a:rPr lang="en-US" sz="28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Thổ</a:t>
                      </a:r>
                      <a:r>
                        <a:rPr lang="en-US" sz="2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nhưỡng</a:t>
                      </a:r>
                      <a:endParaRPr lang="en-US" sz="2800" b="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buFontTx/>
                        <a:buNone/>
                      </a:pPr>
                      <a:endParaRPr lang="en-US" sz="2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7982217" y="5085184"/>
            <a:ext cx="3888432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10855" y="5053170"/>
            <a:ext cx="3291840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2242" y="5085184"/>
            <a:ext cx="3291840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68208" y="5949281"/>
            <a:ext cx="3888432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79776" y="5949280"/>
            <a:ext cx="3291840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1344" y="5949280"/>
            <a:ext cx="3291840" cy="73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Feralit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408" y="188640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6 0.0581 L 0.35273 -0.405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78 -0.01297 L -0.32005 -0.3997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03034 -0.410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4.07407E-6 L 0.65404 -0.273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34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34349 -0.263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2037 L 0.00586 -0.2634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7408" y="764704"/>
            <a:ext cx="10369152" cy="5445224"/>
            <a:chOff x="-5682" y="-27384"/>
            <a:chExt cx="12197682" cy="6885384"/>
          </a:xfrm>
        </p:grpSpPr>
        <p:pic>
          <p:nvPicPr>
            <p:cNvPr id="180262" name="Picture 3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4" b="21382"/>
            <a:stretch/>
          </p:blipFill>
          <p:spPr bwMode="auto">
            <a:xfrm>
              <a:off x="12318" y="0"/>
              <a:ext cx="6155690" cy="3573016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anh tác bền vững trên đất chua trũng lầy thụ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3" b="5127"/>
            <a:stretch/>
          </p:blipFill>
          <p:spPr bwMode="auto">
            <a:xfrm>
              <a:off x="6180048" y="-27384"/>
              <a:ext cx="6011952" cy="360613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ap Doan Cong Nghiep Cao Su Viet Nam - Vietnam Rubber Group - VRG ..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54" b="6655"/>
            <a:stretch/>
          </p:blipFill>
          <p:spPr bwMode="auto">
            <a:xfrm>
              <a:off x="6105524" y="3573016"/>
              <a:ext cx="6086476" cy="328498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Vinamilk đạt chứng nhận trang trại bò sữa orgarnic đầu tiên tại ...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55" b="10878"/>
            <a:stretch/>
          </p:blipFill>
          <p:spPr bwMode="auto">
            <a:xfrm>
              <a:off x="-5682" y="3573016"/>
              <a:ext cx="6143372" cy="328498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0264" name="Text Box 40"/>
          <p:cNvSpPr txBox="1">
            <a:spLocks noChangeArrowheads="1"/>
          </p:cNvSpPr>
          <p:nvPr/>
        </p:nvSpPr>
        <p:spPr bwMode="auto">
          <a:xfrm>
            <a:off x="1955900" y="2950049"/>
            <a:ext cx="83775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b="1" dirty="0">
                <a:solidFill>
                  <a:srgbClr val="C00000"/>
                </a:solidFill>
              </a:rPr>
              <a:t>KHÍ HẬU NÓNG ẨM, ĐẤT PHONG PHÚ,</a:t>
            </a:r>
            <a:r>
              <a:rPr lang="en-US" altLang="en-US" b="1" dirty="0">
                <a:solidFill>
                  <a:srgbClr val="C00000"/>
                </a:solidFill>
              </a:rPr>
              <a:t> SÔNG NGÒI DÀY ĐẶC =&gt;</a:t>
            </a:r>
            <a:r>
              <a:rPr lang="vi-VN" altLang="en-US" b="1" dirty="0">
                <a:solidFill>
                  <a:srgbClr val="C00000"/>
                </a:solidFill>
              </a:rPr>
              <a:t> PHÁT TRIỂN NỀN NÔNG NGHIỆP NHIỆT ĐỚI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7408" y="332656"/>
            <a:ext cx="10585176" cy="6361896"/>
            <a:chOff x="7590" y="-5931"/>
            <a:chExt cx="12196713" cy="7555689"/>
          </a:xfrm>
        </p:grpSpPr>
        <p:pic>
          <p:nvPicPr>
            <p:cNvPr id="3074" name="Picture 2" descr="PHÁ ĐẢO” VINPEARL LAND NHA TRANG CHỈ TRONG 1 NGÀY - Notre Mais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" y="-5931"/>
              <a:ext cx="5974940" cy="364934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Rủi ro tại cảng biển châu Á lớn nhất thế giới - Web Bảo Hiể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3" t="680"/>
            <a:stretch/>
          </p:blipFill>
          <p:spPr bwMode="auto">
            <a:xfrm>
              <a:off x="7590" y="3643417"/>
              <a:ext cx="6061231" cy="390634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Ninh Thuận: Giá muối tăng từ 400 - 600 đồng/kg - Tạp chí điện tử ...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1" t="13308" r="421" b="997"/>
            <a:stretch/>
          </p:blipFill>
          <p:spPr bwMode="auto">
            <a:xfrm>
              <a:off x="5982530" y="0"/>
              <a:ext cx="6221773" cy="370956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Phê duyệt Quy hoạch phát triển thủy sản đế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792" y="3632007"/>
              <a:ext cx="6191250" cy="391775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767408" y="2848511"/>
            <a:ext cx="1990898" cy="566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972242" y="2810937"/>
            <a:ext cx="2380342" cy="566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35708" y="6109686"/>
            <a:ext cx="2880320" cy="566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7408" y="6137653"/>
            <a:ext cx="1990898" cy="566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rang\Desktop\Dia ly 11 SGK hinh 11.1 trang 98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2264" y="131493"/>
            <a:ext cx="9216008" cy="64800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22264" y="6040039"/>
            <a:ext cx="9216008" cy="571480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92732" y="1173144"/>
            <a:ext cx="392771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89117" y="3136111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82522" y="4663527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56867" y="3861048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052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1424" y="260648"/>
            <a:ext cx="10271244" cy="6267245"/>
            <a:chOff x="171583" y="-59323"/>
            <a:chExt cx="12271115" cy="6965400"/>
          </a:xfrm>
        </p:grpSpPr>
        <p:grpSp>
          <p:nvGrpSpPr>
            <p:cNvPr id="4" name="Group 3"/>
            <p:cNvGrpSpPr/>
            <p:nvPr/>
          </p:nvGrpSpPr>
          <p:grpSpPr>
            <a:xfrm>
              <a:off x="171583" y="-59323"/>
              <a:ext cx="12271115" cy="6965400"/>
              <a:chOff x="171583" y="-59323"/>
              <a:chExt cx="12271115" cy="6965400"/>
            </a:xfrm>
          </p:grpSpPr>
          <p:pic>
            <p:nvPicPr>
              <p:cNvPr id="4098" name="Picture 2" descr="Chùm ảnh nhọc nhằn khai thác lưu huỳnh trên miệng núi lửa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5" b="15596"/>
              <a:stretch/>
            </p:blipFill>
            <p:spPr bwMode="auto">
              <a:xfrm>
                <a:off x="185593" y="3539058"/>
                <a:ext cx="6042212" cy="336701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Thế giới liệu có khủng hoảng vì dầu mỏ? (17/9/2019) | HỆ THỜI SỰ ...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152"/>
              <a:stretch/>
            </p:blipFill>
            <p:spPr bwMode="auto">
              <a:xfrm>
                <a:off x="6200257" y="-14670"/>
                <a:ext cx="6177335" cy="3571316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 descr="KHAI THÁC KHOÁNG SẢN BỀN VỮNG TRONG GIAI ĐOẠN 4.0 | CÔNG TY CỔ ...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87"/>
              <a:stretch/>
            </p:blipFill>
            <p:spPr bwMode="auto">
              <a:xfrm>
                <a:off x="171583" y="-59323"/>
                <a:ext cx="6042686" cy="359408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Ngành dầu khí trong tầm nhìn mới về chiến lược biển - Đảng Cộng Sản VN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57" b="2142"/>
              <a:stretch/>
            </p:blipFill>
            <p:spPr bwMode="auto">
              <a:xfrm>
                <a:off x="6265835" y="3589413"/>
                <a:ext cx="6176863" cy="3312367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Rounded Rectangle 1"/>
            <p:cNvSpPr/>
            <p:nvPr/>
          </p:nvSpPr>
          <p:spPr>
            <a:xfrm>
              <a:off x="234964" y="2970981"/>
              <a:ext cx="2664296" cy="51911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thác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than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34965" y="6338889"/>
              <a:ext cx="3549810" cy="56289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thác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huỳnh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736075" y="6315306"/>
              <a:ext cx="2664296" cy="51911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thác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713297" y="2951823"/>
              <a:ext cx="2664296" cy="51911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Khai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thác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2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2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khu rừng nhiệt đới vô cùng hấp dẫ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32" y="0"/>
            <a:ext cx="12229132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24000" y="4091515"/>
            <a:ext cx="9144000" cy="2765389"/>
            <a:chOff x="144" y="2640"/>
            <a:chExt cx="5472" cy="1536"/>
          </a:xfrm>
        </p:grpSpPr>
        <p:pic>
          <p:nvPicPr>
            <p:cNvPr id="56326" name="Picture 6" descr="b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84" y="2640"/>
              <a:ext cx="1632" cy="1536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6327" name="Picture 7" descr="b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2640"/>
              <a:ext cx="1776" cy="1536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56331" name="Picture 11" descr="voi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12" y="2640"/>
              <a:ext cx="1728" cy="1536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219149" name="Text Box 13"/>
            <p:cNvSpPr txBox="1">
              <a:spLocks noChangeArrowheads="1"/>
            </p:cNvSpPr>
            <p:nvPr/>
          </p:nvSpPr>
          <p:spPr bwMode="auto">
            <a:xfrm>
              <a:off x="155" y="3914"/>
              <a:ext cx="432" cy="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150" name="Text Box 14"/>
            <p:cNvSpPr txBox="1">
              <a:spLocks noChangeArrowheads="1"/>
            </p:cNvSpPr>
            <p:nvPr/>
          </p:nvSpPr>
          <p:spPr bwMode="auto">
            <a:xfrm>
              <a:off x="2112" y="3908"/>
              <a:ext cx="432" cy="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151" name="Text Box 15"/>
            <p:cNvSpPr txBox="1">
              <a:spLocks noChangeArrowheads="1"/>
            </p:cNvSpPr>
            <p:nvPr/>
          </p:nvSpPr>
          <p:spPr bwMode="auto">
            <a:xfrm>
              <a:off x="3998" y="3915"/>
              <a:ext cx="632" cy="25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9152" name="Text Box 16"/>
          <p:cNvSpPr txBox="1">
            <a:spLocks noChangeArrowheads="1"/>
          </p:cNvSpPr>
          <p:nvPr/>
        </p:nvSpPr>
        <p:spPr bwMode="auto">
          <a:xfrm>
            <a:off x="1591072" y="3251781"/>
            <a:ext cx="9067800" cy="46166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569465" y="344410"/>
            <a:ext cx="6297335" cy="6271313"/>
            <a:chOff x="2569465" y="344410"/>
            <a:chExt cx="6297335" cy="6271313"/>
          </a:xfrm>
        </p:grpSpPr>
        <p:pic>
          <p:nvPicPr>
            <p:cNvPr id="8" name="Picture 13" descr="EARTH">
              <a:hlinkClick r:id="rId3" action="ppaction://hlinkfile"/>
            </p:cNvPr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48534" y="2033286"/>
              <a:ext cx="2871844" cy="2871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Freeform 29"/>
            <p:cNvSpPr/>
            <p:nvPr/>
          </p:nvSpPr>
          <p:spPr>
            <a:xfrm>
              <a:off x="2590908" y="370175"/>
              <a:ext cx="3972600" cy="3004139"/>
            </a:xfrm>
            <a:custGeom>
              <a:avLst/>
              <a:gdLst>
                <a:gd name="connsiteX0" fmla="*/ 3103920 w 3972600"/>
                <a:gd name="connsiteY0" fmla="*/ 0 h 3004139"/>
                <a:gd name="connsiteX1" fmla="*/ 3972600 w 3972600"/>
                <a:gd name="connsiteY1" fmla="*/ 868680 h 3004139"/>
                <a:gd name="connsiteX2" fmla="*/ 3103920 w 3972600"/>
                <a:gd name="connsiteY2" fmla="*/ 1737360 h 3004139"/>
                <a:gd name="connsiteX3" fmla="*/ 3103920 w 3972600"/>
                <a:gd name="connsiteY3" fmla="*/ 1738972 h 3004139"/>
                <a:gd name="connsiteX4" fmla="*/ 1739402 w 3972600"/>
                <a:gd name="connsiteY4" fmla="*/ 2970334 h 3004139"/>
                <a:gd name="connsiteX5" fmla="*/ 1737695 w 3972600"/>
                <a:gd name="connsiteY5" fmla="*/ 3004139 h 3004139"/>
                <a:gd name="connsiteX6" fmla="*/ 1734292 w 3972600"/>
                <a:gd name="connsiteY6" fmla="*/ 3004139 h 3004139"/>
                <a:gd name="connsiteX7" fmla="*/ 1723723 w 3972600"/>
                <a:gd name="connsiteY7" fmla="*/ 2934889 h 3004139"/>
                <a:gd name="connsiteX8" fmla="*/ 868212 w 3972600"/>
                <a:gd name="connsiteY8" fmla="*/ 2237628 h 3004139"/>
                <a:gd name="connsiteX9" fmla="*/ 31093 w 3972600"/>
                <a:gd name="connsiteY9" fmla="*/ 2861483 h 3004139"/>
                <a:gd name="connsiteX10" fmla="*/ 2917 w 3972600"/>
                <a:gd name="connsiteY10" fmla="*/ 3004139 h 3004139"/>
                <a:gd name="connsiteX11" fmla="*/ 0 w 3972600"/>
                <a:gd name="connsiteY11" fmla="*/ 3004139 h 3004139"/>
                <a:gd name="connsiteX12" fmla="*/ 9082 w 3972600"/>
                <a:gd name="connsiteY12" fmla="*/ 2812314 h 3004139"/>
                <a:gd name="connsiteX13" fmla="*/ 2786047 w 3972600"/>
                <a:gd name="connsiteY13" fmla="*/ 17663 h 3004139"/>
                <a:gd name="connsiteX14" fmla="*/ 3071881 w 3972600"/>
                <a:gd name="connsiteY14" fmla="*/ 3230 h 300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72600" h="3004139">
                  <a:moveTo>
                    <a:pt x="3103920" y="0"/>
                  </a:moveTo>
                  <a:cubicBezTo>
                    <a:pt x="3583679" y="0"/>
                    <a:pt x="3972600" y="388921"/>
                    <a:pt x="3972600" y="868680"/>
                  </a:cubicBezTo>
                  <a:cubicBezTo>
                    <a:pt x="3972600" y="1348439"/>
                    <a:pt x="3583679" y="1737360"/>
                    <a:pt x="3103920" y="1737360"/>
                  </a:cubicBezTo>
                  <a:lnTo>
                    <a:pt x="3103920" y="1738972"/>
                  </a:lnTo>
                  <a:cubicBezTo>
                    <a:pt x="2393751" y="1738972"/>
                    <a:pt x="1809641" y="2278696"/>
                    <a:pt x="1739402" y="2970334"/>
                  </a:cubicBezTo>
                  <a:lnTo>
                    <a:pt x="1737695" y="3004139"/>
                  </a:lnTo>
                  <a:lnTo>
                    <a:pt x="1734292" y="3004139"/>
                  </a:lnTo>
                  <a:lnTo>
                    <a:pt x="1723723" y="2934889"/>
                  </a:lnTo>
                  <a:cubicBezTo>
                    <a:pt x="1642295" y="2536963"/>
                    <a:pt x="1290211" y="2237628"/>
                    <a:pt x="868212" y="2237628"/>
                  </a:cubicBezTo>
                  <a:cubicBezTo>
                    <a:pt x="472589" y="2237628"/>
                    <a:pt x="138413" y="2500715"/>
                    <a:pt x="31093" y="2861483"/>
                  </a:cubicBezTo>
                  <a:lnTo>
                    <a:pt x="2917" y="3004139"/>
                  </a:lnTo>
                  <a:lnTo>
                    <a:pt x="0" y="3004139"/>
                  </a:lnTo>
                  <a:lnTo>
                    <a:pt x="9082" y="2812314"/>
                  </a:lnTo>
                  <a:cubicBezTo>
                    <a:pt x="149227" y="1339908"/>
                    <a:pt x="1316317" y="166922"/>
                    <a:pt x="2786047" y="17663"/>
                  </a:cubicBezTo>
                  <a:lnTo>
                    <a:pt x="3071881" y="323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6200000">
              <a:off x="2132767" y="3079821"/>
              <a:ext cx="3972600" cy="3099204"/>
            </a:xfrm>
            <a:custGeom>
              <a:avLst/>
              <a:gdLst>
                <a:gd name="connsiteX0" fmla="*/ 3103920 w 3972600"/>
                <a:gd name="connsiteY0" fmla="*/ 0 h 3004139"/>
                <a:gd name="connsiteX1" fmla="*/ 3972600 w 3972600"/>
                <a:gd name="connsiteY1" fmla="*/ 868680 h 3004139"/>
                <a:gd name="connsiteX2" fmla="*/ 3103920 w 3972600"/>
                <a:gd name="connsiteY2" fmla="*/ 1737360 h 3004139"/>
                <a:gd name="connsiteX3" fmla="*/ 3103920 w 3972600"/>
                <a:gd name="connsiteY3" fmla="*/ 1738972 h 3004139"/>
                <a:gd name="connsiteX4" fmla="*/ 1739402 w 3972600"/>
                <a:gd name="connsiteY4" fmla="*/ 2970334 h 3004139"/>
                <a:gd name="connsiteX5" fmla="*/ 1737695 w 3972600"/>
                <a:gd name="connsiteY5" fmla="*/ 3004139 h 3004139"/>
                <a:gd name="connsiteX6" fmla="*/ 1734292 w 3972600"/>
                <a:gd name="connsiteY6" fmla="*/ 3004139 h 3004139"/>
                <a:gd name="connsiteX7" fmla="*/ 1723723 w 3972600"/>
                <a:gd name="connsiteY7" fmla="*/ 2934889 h 3004139"/>
                <a:gd name="connsiteX8" fmla="*/ 868212 w 3972600"/>
                <a:gd name="connsiteY8" fmla="*/ 2237628 h 3004139"/>
                <a:gd name="connsiteX9" fmla="*/ 31093 w 3972600"/>
                <a:gd name="connsiteY9" fmla="*/ 2861483 h 3004139"/>
                <a:gd name="connsiteX10" fmla="*/ 2917 w 3972600"/>
                <a:gd name="connsiteY10" fmla="*/ 3004139 h 3004139"/>
                <a:gd name="connsiteX11" fmla="*/ 0 w 3972600"/>
                <a:gd name="connsiteY11" fmla="*/ 3004139 h 3004139"/>
                <a:gd name="connsiteX12" fmla="*/ 9082 w 3972600"/>
                <a:gd name="connsiteY12" fmla="*/ 2812314 h 3004139"/>
                <a:gd name="connsiteX13" fmla="*/ 2786047 w 3972600"/>
                <a:gd name="connsiteY13" fmla="*/ 17663 h 3004139"/>
                <a:gd name="connsiteX14" fmla="*/ 3071881 w 3972600"/>
                <a:gd name="connsiteY14" fmla="*/ 3230 h 300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72600" h="3004139">
                  <a:moveTo>
                    <a:pt x="3103920" y="0"/>
                  </a:moveTo>
                  <a:cubicBezTo>
                    <a:pt x="3583679" y="0"/>
                    <a:pt x="3972600" y="388921"/>
                    <a:pt x="3972600" y="868680"/>
                  </a:cubicBezTo>
                  <a:cubicBezTo>
                    <a:pt x="3972600" y="1348439"/>
                    <a:pt x="3583679" y="1737360"/>
                    <a:pt x="3103920" y="1737360"/>
                  </a:cubicBezTo>
                  <a:lnTo>
                    <a:pt x="3103920" y="1738972"/>
                  </a:lnTo>
                  <a:cubicBezTo>
                    <a:pt x="2393751" y="1738972"/>
                    <a:pt x="1809641" y="2278696"/>
                    <a:pt x="1739402" y="2970334"/>
                  </a:cubicBezTo>
                  <a:lnTo>
                    <a:pt x="1737695" y="3004139"/>
                  </a:lnTo>
                  <a:lnTo>
                    <a:pt x="1734292" y="3004139"/>
                  </a:lnTo>
                  <a:lnTo>
                    <a:pt x="1723723" y="2934889"/>
                  </a:lnTo>
                  <a:cubicBezTo>
                    <a:pt x="1642295" y="2536963"/>
                    <a:pt x="1290211" y="2237628"/>
                    <a:pt x="868212" y="2237628"/>
                  </a:cubicBezTo>
                  <a:cubicBezTo>
                    <a:pt x="472589" y="2237628"/>
                    <a:pt x="138413" y="2500715"/>
                    <a:pt x="31093" y="2861483"/>
                  </a:cubicBezTo>
                  <a:lnTo>
                    <a:pt x="2917" y="3004139"/>
                  </a:lnTo>
                  <a:lnTo>
                    <a:pt x="0" y="3004139"/>
                  </a:lnTo>
                  <a:lnTo>
                    <a:pt x="9082" y="2812314"/>
                  </a:lnTo>
                  <a:cubicBezTo>
                    <a:pt x="149227" y="1339908"/>
                    <a:pt x="1316317" y="166922"/>
                    <a:pt x="2786047" y="17663"/>
                  </a:cubicBezTo>
                  <a:lnTo>
                    <a:pt x="3071881" y="323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21341154" flipH="1" flipV="1">
              <a:off x="4833274" y="3576524"/>
              <a:ext cx="4033526" cy="2954895"/>
            </a:xfrm>
            <a:custGeom>
              <a:avLst/>
              <a:gdLst>
                <a:gd name="connsiteX0" fmla="*/ 3103920 w 3972600"/>
                <a:gd name="connsiteY0" fmla="*/ 0 h 3004139"/>
                <a:gd name="connsiteX1" fmla="*/ 3972600 w 3972600"/>
                <a:gd name="connsiteY1" fmla="*/ 868680 h 3004139"/>
                <a:gd name="connsiteX2" fmla="*/ 3103920 w 3972600"/>
                <a:gd name="connsiteY2" fmla="*/ 1737360 h 3004139"/>
                <a:gd name="connsiteX3" fmla="*/ 3103920 w 3972600"/>
                <a:gd name="connsiteY3" fmla="*/ 1738972 h 3004139"/>
                <a:gd name="connsiteX4" fmla="*/ 1739402 w 3972600"/>
                <a:gd name="connsiteY4" fmla="*/ 2970334 h 3004139"/>
                <a:gd name="connsiteX5" fmla="*/ 1737695 w 3972600"/>
                <a:gd name="connsiteY5" fmla="*/ 3004139 h 3004139"/>
                <a:gd name="connsiteX6" fmla="*/ 1734292 w 3972600"/>
                <a:gd name="connsiteY6" fmla="*/ 3004139 h 3004139"/>
                <a:gd name="connsiteX7" fmla="*/ 1723723 w 3972600"/>
                <a:gd name="connsiteY7" fmla="*/ 2934889 h 3004139"/>
                <a:gd name="connsiteX8" fmla="*/ 868212 w 3972600"/>
                <a:gd name="connsiteY8" fmla="*/ 2237628 h 3004139"/>
                <a:gd name="connsiteX9" fmla="*/ 31093 w 3972600"/>
                <a:gd name="connsiteY9" fmla="*/ 2861483 h 3004139"/>
                <a:gd name="connsiteX10" fmla="*/ 2917 w 3972600"/>
                <a:gd name="connsiteY10" fmla="*/ 3004139 h 3004139"/>
                <a:gd name="connsiteX11" fmla="*/ 0 w 3972600"/>
                <a:gd name="connsiteY11" fmla="*/ 3004139 h 3004139"/>
                <a:gd name="connsiteX12" fmla="*/ 9082 w 3972600"/>
                <a:gd name="connsiteY12" fmla="*/ 2812314 h 3004139"/>
                <a:gd name="connsiteX13" fmla="*/ 2786047 w 3972600"/>
                <a:gd name="connsiteY13" fmla="*/ 17663 h 3004139"/>
                <a:gd name="connsiteX14" fmla="*/ 3071881 w 3972600"/>
                <a:gd name="connsiteY14" fmla="*/ 3230 h 300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72600" h="3004139">
                  <a:moveTo>
                    <a:pt x="3103920" y="0"/>
                  </a:moveTo>
                  <a:cubicBezTo>
                    <a:pt x="3583679" y="0"/>
                    <a:pt x="3972600" y="388921"/>
                    <a:pt x="3972600" y="868680"/>
                  </a:cubicBezTo>
                  <a:cubicBezTo>
                    <a:pt x="3972600" y="1348439"/>
                    <a:pt x="3583679" y="1737360"/>
                    <a:pt x="3103920" y="1737360"/>
                  </a:cubicBezTo>
                  <a:lnTo>
                    <a:pt x="3103920" y="1738972"/>
                  </a:lnTo>
                  <a:cubicBezTo>
                    <a:pt x="2393751" y="1738972"/>
                    <a:pt x="1809641" y="2278696"/>
                    <a:pt x="1739402" y="2970334"/>
                  </a:cubicBezTo>
                  <a:lnTo>
                    <a:pt x="1737695" y="3004139"/>
                  </a:lnTo>
                  <a:lnTo>
                    <a:pt x="1734292" y="3004139"/>
                  </a:lnTo>
                  <a:lnTo>
                    <a:pt x="1723723" y="2934889"/>
                  </a:lnTo>
                  <a:cubicBezTo>
                    <a:pt x="1642295" y="2536963"/>
                    <a:pt x="1290211" y="2237628"/>
                    <a:pt x="868212" y="2237628"/>
                  </a:cubicBezTo>
                  <a:cubicBezTo>
                    <a:pt x="472589" y="2237628"/>
                    <a:pt x="138413" y="2500715"/>
                    <a:pt x="31093" y="2861483"/>
                  </a:cubicBezTo>
                  <a:lnTo>
                    <a:pt x="2917" y="3004139"/>
                  </a:lnTo>
                  <a:lnTo>
                    <a:pt x="0" y="3004139"/>
                  </a:lnTo>
                  <a:lnTo>
                    <a:pt x="9082" y="2812314"/>
                  </a:lnTo>
                  <a:cubicBezTo>
                    <a:pt x="149227" y="1339908"/>
                    <a:pt x="1316317" y="166922"/>
                    <a:pt x="2786047" y="17663"/>
                  </a:cubicBezTo>
                  <a:lnTo>
                    <a:pt x="3071881" y="32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6200000" flipH="1" flipV="1">
              <a:off x="5260321" y="828640"/>
              <a:ext cx="3972600" cy="3004139"/>
            </a:xfrm>
            <a:custGeom>
              <a:avLst/>
              <a:gdLst>
                <a:gd name="connsiteX0" fmla="*/ 3103920 w 3972600"/>
                <a:gd name="connsiteY0" fmla="*/ 0 h 3004139"/>
                <a:gd name="connsiteX1" fmla="*/ 3972600 w 3972600"/>
                <a:gd name="connsiteY1" fmla="*/ 868680 h 3004139"/>
                <a:gd name="connsiteX2" fmla="*/ 3103920 w 3972600"/>
                <a:gd name="connsiteY2" fmla="*/ 1737360 h 3004139"/>
                <a:gd name="connsiteX3" fmla="*/ 3103920 w 3972600"/>
                <a:gd name="connsiteY3" fmla="*/ 1738972 h 3004139"/>
                <a:gd name="connsiteX4" fmla="*/ 1739402 w 3972600"/>
                <a:gd name="connsiteY4" fmla="*/ 2970334 h 3004139"/>
                <a:gd name="connsiteX5" fmla="*/ 1737695 w 3972600"/>
                <a:gd name="connsiteY5" fmla="*/ 3004139 h 3004139"/>
                <a:gd name="connsiteX6" fmla="*/ 1734292 w 3972600"/>
                <a:gd name="connsiteY6" fmla="*/ 3004139 h 3004139"/>
                <a:gd name="connsiteX7" fmla="*/ 1723723 w 3972600"/>
                <a:gd name="connsiteY7" fmla="*/ 2934889 h 3004139"/>
                <a:gd name="connsiteX8" fmla="*/ 868212 w 3972600"/>
                <a:gd name="connsiteY8" fmla="*/ 2237628 h 3004139"/>
                <a:gd name="connsiteX9" fmla="*/ 31093 w 3972600"/>
                <a:gd name="connsiteY9" fmla="*/ 2861483 h 3004139"/>
                <a:gd name="connsiteX10" fmla="*/ 2917 w 3972600"/>
                <a:gd name="connsiteY10" fmla="*/ 3004139 h 3004139"/>
                <a:gd name="connsiteX11" fmla="*/ 0 w 3972600"/>
                <a:gd name="connsiteY11" fmla="*/ 3004139 h 3004139"/>
                <a:gd name="connsiteX12" fmla="*/ 9082 w 3972600"/>
                <a:gd name="connsiteY12" fmla="*/ 2812314 h 3004139"/>
                <a:gd name="connsiteX13" fmla="*/ 2786047 w 3972600"/>
                <a:gd name="connsiteY13" fmla="*/ 17663 h 3004139"/>
                <a:gd name="connsiteX14" fmla="*/ 3071881 w 3972600"/>
                <a:gd name="connsiteY14" fmla="*/ 3230 h 3004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72600" h="3004139">
                  <a:moveTo>
                    <a:pt x="3103920" y="0"/>
                  </a:moveTo>
                  <a:cubicBezTo>
                    <a:pt x="3583679" y="0"/>
                    <a:pt x="3972600" y="388921"/>
                    <a:pt x="3972600" y="868680"/>
                  </a:cubicBezTo>
                  <a:cubicBezTo>
                    <a:pt x="3972600" y="1348439"/>
                    <a:pt x="3583679" y="1737360"/>
                    <a:pt x="3103920" y="1737360"/>
                  </a:cubicBezTo>
                  <a:lnTo>
                    <a:pt x="3103920" y="1738972"/>
                  </a:lnTo>
                  <a:cubicBezTo>
                    <a:pt x="2393751" y="1738972"/>
                    <a:pt x="1809641" y="2278696"/>
                    <a:pt x="1739402" y="2970334"/>
                  </a:cubicBezTo>
                  <a:lnTo>
                    <a:pt x="1737695" y="3004139"/>
                  </a:lnTo>
                  <a:lnTo>
                    <a:pt x="1734292" y="3004139"/>
                  </a:lnTo>
                  <a:lnTo>
                    <a:pt x="1723723" y="2934889"/>
                  </a:lnTo>
                  <a:cubicBezTo>
                    <a:pt x="1642295" y="2536963"/>
                    <a:pt x="1290211" y="2237628"/>
                    <a:pt x="868212" y="2237628"/>
                  </a:cubicBezTo>
                  <a:cubicBezTo>
                    <a:pt x="472589" y="2237628"/>
                    <a:pt x="138413" y="2500715"/>
                    <a:pt x="31093" y="2861483"/>
                  </a:cubicBezTo>
                  <a:lnTo>
                    <a:pt x="2917" y="3004139"/>
                  </a:lnTo>
                  <a:lnTo>
                    <a:pt x="0" y="3004139"/>
                  </a:lnTo>
                  <a:lnTo>
                    <a:pt x="9082" y="2812314"/>
                  </a:lnTo>
                  <a:cubicBezTo>
                    <a:pt x="149227" y="1339908"/>
                    <a:pt x="1316317" y="166922"/>
                    <a:pt x="2786047" y="17663"/>
                  </a:cubicBezTo>
                  <a:lnTo>
                    <a:pt x="3071881" y="323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hlinkClick r:id="" action="ppaction://noaction"/>
            </p:cNvPr>
            <p:cNvSpPr/>
            <p:nvPr/>
          </p:nvSpPr>
          <p:spPr>
            <a:xfrm rot="20065934">
              <a:off x="3228626" y="1166571"/>
              <a:ext cx="293950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nông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đới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3307996">
              <a:off x="6635279" y="1967584"/>
              <a:ext cx="1928826" cy="928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hlinkClick r:id="rId5" action="ppaction://hlinksldjump"/>
            </p:cNvPr>
            <p:cNvSpPr/>
            <p:nvPr/>
          </p:nvSpPr>
          <p:spPr>
            <a:xfrm rot="20182567">
              <a:off x="5602152" y="4934148"/>
              <a:ext cx="2214578" cy="928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hlinkClick r:id="rId6" action="ppaction://hlinksldjump"/>
            </p:cNvPr>
            <p:cNvSpPr/>
            <p:nvPr/>
          </p:nvSpPr>
          <p:spPr>
            <a:xfrm rot="3617764">
              <a:off x="2326778" y="3959607"/>
              <a:ext cx="2943238" cy="928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14325" y="2028838"/>
              <a:ext cx="2806053" cy="2806053"/>
              <a:chOff x="552082" y="0"/>
              <a:chExt cx="2806053" cy="2806053"/>
            </a:xfrm>
            <a:noFill/>
          </p:grpSpPr>
          <p:sp>
            <p:nvSpPr>
              <p:cNvPr id="35" name="Oval 34"/>
              <p:cNvSpPr/>
              <p:nvPr/>
            </p:nvSpPr>
            <p:spPr>
              <a:xfrm>
                <a:off x="552082" y="0"/>
                <a:ext cx="2806053" cy="28060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36" name="Oval 4"/>
              <p:cNvSpPr/>
              <p:nvPr/>
            </p:nvSpPr>
            <p:spPr>
              <a:xfrm>
                <a:off x="963019" y="410937"/>
                <a:ext cx="1984179" cy="19841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0640" tIns="40640" rIns="40640" bIns="4064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THUẬN LỢI</a:t>
                </a:r>
                <a:endParaRPr lang="vi-VN" sz="32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490192"/>
            <a:ext cx="5112568" cy="324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7" name="Picture 6" descr="010420091509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22" y="515016"/>
            <a:ext cx="5383755" cy="2456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8" name="Picture 7" descr="untitled1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3140968"/>
            <a:ext cx="5383755" cy="328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883206"/>
            <a:ext cx="5112568" cy="2495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5" name="Rounded Rectangle 4"/>
          <p:cNvSpPr/>
          <p:nvPr/>
        </p:nvSpPr>
        <p:spPr>
          <a:xfrm>
            <a:off x="3957439" y="354645"/>
            <a:ext cx="4421138" cy="481257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dirty="0" err="1">
                <a:solidFill>
                  <a:srgbClr val="003300"/>
                </a:solidFill>
              </a:rPr>
              <a:t>Sâu</a:t>
            </a:r>
            <a:r>
              <a:rPr lang="en-US" sz="2800" dirty="0">
                <a:solidFill>
                  <a:srgbClr val="003300"/>
                </a:solidFill>
              </a:rPr>
              <a:t> </a:t>
            </a:r>
            <a:r>
              <a:rPr lang="en-US" sz="2800" dirty="0" err="1">
                <a:solidFill>
                  <a:srgbClr val="003300"/>
                </a:solidFill>
              </a:rPr>
              <a:t>hại</a:t>
            </a:r>
            <a:r>
              <a:rPr lang="en-US" sz="2800" dirty="0">
                <a:solidFill>
                  <a:srgbClr val="003300"/>
                </a:solidFill>
              </a:rPr>
              <a:t> </a:t>
            </a:r>
            <a:r>
              <a:rPr lang="en-US" sz="2800" dirty="0" err="1">
                <a:solidFill>
                  <a:srgbClr val="003300"/>
                </a:solidFill>
              </a:rPr>
              <a:t>cây</a:t>
            </a:r>
            <a:r>
              <a:rPr lang="en-US" sz="2800" dirty="0">
                <a:solidFill>
                  <a:srgbClr val="003300"/>
                </a:solidFill>
              </a:rPr>
              <a:t> </a:t>
            </a:r>
            <a:r>
              <a:rPr lang="en-US" sz="2800" dirty="0" err="1">
                <a:solidFill>
                  <a:srgbClr val="003300"/>
                </a:solidFill>
              </a:rPr>
              <a:t>trồng</a:t>
            </a:r>
            <a:endParaRPr lang="en-US" sz="28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502966" y="90316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11: KHU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 ĐÔNG NAM Á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06889" y="2032437"/>
            <a:ext cx="775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NHIÊN, DÂN CƯ VÀ XÃ HỘI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60201" y="3485345"/>
            <a:ext cx="4691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4,5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3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329" y="6021288"/>
            <a:ext cx="12144672" cy="673356"/>
            <a:chOff x="26755" y="6002872"/>
            <a:chExt cx="12814036" cy="855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55" y="6002872"/>
              <a:ext cx="1261872" cy="8551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440" y="6002872"/>
              <a:ext cx="1261872" cy="8551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1562" y="6002872"/>
              <a:ext cx="1261872" cy="8551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1224" y="6002872"/>
              <a:ext cx="1261872" cy="8551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7826" y="6002872"/>
              <a:ext cx="1261872" cy="8551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1962" y="6002873"/>
              <a:ext cx="1261872" cy="8551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4127" y="6002872"/>
              <a:ext cx="1261872" cy="8551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35343" y="6002872"/>
              <a:ext cx="1261872" cy="8551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97215" y="6002872"/>
              <a:ext cx="1261872" cy="8551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92034" y="6002872"/>
              <a:ext cx="1181445" cy="8551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578919" y="6002872"/>
              <a:ext cx="1261872" cy="83978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4260478" y="4229422"/>
            <a:ext cx="7668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1" dirty="0">
                <a:solidFill>
                  <a:srgbClr val="FFFFFF"/>
                </a:solidFill>
              </a:rPr>
              <a:t>668,4 triệu người (năm 2020)</a:t>
            </a:r>
            <a:endParaRPr lang="en-US" sz="3200" b="1" dirty="0">
              <a:solidFill>
                <a:srgbClr val="FFFFFF"/>
              </a:solidFill>
              <a:effectLst/>
            </a:endParaRPr>
          </a:p>
        </p:txBody>
      </p:sp>
      <p:pic>
        <p:nvPicPr>
          <p:cNvPr id="1026" name="Picture 2" descr="Cộng đồng Kinh tế ASEAN – Wikipedia tiếng Việ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22" y="3158412"/>
            <a:ext cx="1981336" cy="198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4" y="425085"/>
            <a:ext cx="5440520" cy="3138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60" y="425085"/>
            <a:ext cx="5159362" cy="313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24" y="3607920"/>
            <a:ext cx="5440521" cy="3055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3607920"/>
            <a:ext cx="516780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2639616" y="3215483"/>
            <a:ext cx="6740442" cy="60940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rang\Desktop\bao-haiyan-roi-philippines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50" y="3571876"/>
            <a:ext cx="4890082" cy="320508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" descr="C:\Users\Trang\Desktop\01_1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1934" y="116631"/>
            <a:ext cx="4878602" cy="329354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49" y="116631"/>
            <a:ext cx="4841362" cy="329354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3571876"/>
            <a:ext cx="4786796" cy="320508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9601104" y="2795551"/>
            <a:ext cx="1313528" cy="5931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0521" y="2817033"/>
            <a:ext cx="2194507" cy="5931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337" y="1843683"/>
            <a:ext cx="5451459" cy="3456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ounded Rectangle 9"/>
          <p:cNvSpPr/>
          <p:nvPr/>
        </p:nvSpPr>
        <p:spPr>
          <a:xfrm>
            <a:off x="876729" y="6183818"/>
            <a:ext cx="2808312" cy="5931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41205" y="4679699"/>
            <a:ext cx="3168352" cy="5931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97874" y="6183818"/>
            <a:ext cx="1716758" cy="5931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VolcanoSE-A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73" y="404664"/>
            <a:ext cx="860704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Thâu đêm tạo đường băng cản lửa chữa cháy rừng ở Hà Tĩnh | Thời sự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5384" y="1340768"/>
            <a:ext cx="2708382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030" y="3882097"/>
            <a:ext cx="270183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192927" y="2888940"/>
            <a:ext cx="772852" cy="936104"/>
          </a:xfrm>
          <a:prstGeom prst="downArrow">
            <a:avLst>
              <a:gd name="adj1" fmla="val 50000"/>
              <a:gd name="adj2" fmla="val 5162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5171" y="3676290"/>
            <a:ext cx="11916829" cy="3191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>
            <a:off x="0" y="0"/>
            <a:ext cx="11928648" cy="3501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5603" name="Picture 5" descr="20060926-songthan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27" y="3895659"/>
            <a:ext cx="3865066" cy="2707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6" descr="songthan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29" y="3895658"/>
            <a:ext cx="4032991" cy="27424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7" descr="Krakatau18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8" y="165398"/>
            <a:ext cx="4619924" cy="318492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AutoShape 8"/>
          <p:cNvSpPr>
            <a:spLocks noChangeArrowheads="1"/>
          </p:cNvSpPr>
          <p:nvPr/>
        </p:nvSpPr>
        <p:spPr bwMode="auto">
          <a:xfrm>
            <a:off x="767408" y="4816493"/>
            <a:ext cx="2407885" cy="1276803"/>
          </a:xfrm>
          <a:prstGeom prst="wedgeRectCallout">
            <a:avLst>
              <a:gd name="adj1" fmla="val 77251"/>
              <a:gd name="adj2" fmla="val -31047"/>
            </a:avLst>
          </a:prstGeom>
          <a:solidFill>
            <a:srgbClr val="FFFFFF"/>
          </a:solidFill>
          <a:ln w="76200" cmpd="tri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Sóng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thần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In-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-</a:t>
            </a:r>
            <a:r>
              <a:rPr lang="en-US" altLang="en-U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nê</a:t>
            </a: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-xi-a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2004</a:t>
            </a:r>
          </a:p>
        </p:txBody>
      </p:sp>
      <p:pic>
        <p:nvPicPr>
          <p:cNvPr id="25607" name="Picture 9" descr="Katatau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39" y="165398"/>
            <a:ext cx="4444085" cy="31849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AutoShape 10"/>
          <p:cNvSpPr>
            <a:spLocks noChangeArrowheads="1"/>
          </p:cNvSpPr>
          <p:nvPr/>
        </p:nvSpPr>
        <p:spPr bwMode="auto">
          <a:xfrm>
            <a:off x="10128448" y="620688"/>
            <a:ext cx="1656184" cy="2088232"/>
          </a:xfrm>
          <a:prstGeom prst="wedgeRectCallout">
            <a:avLst>
              <a:gd name="adj1" fmla="val -130777"/>
              <a:gd name="adj2" fmla="val 24582"/>
            </a:avLst>
          </a:prstGeom>
          <a:solidFill>
            <a:schemeClr val="bg1"/>
          </a:solidFill>
          <a:ln w="76200" cmpd="tri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Núi</a:t>
            </a: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lửa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4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Krakatau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phun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trào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4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năm</a:t>
            </a:r>
            <a:r>
              <a:rPr lang="en-US" altLang="en-U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1883</a:t>
            </a:r>
          </a:p>
        </p:txBody>
      </p:sp>
    </p:spTree>
    <p:extLst>
      <p:ext uri="{BB962C8B-B14F-4D97-AF65-F5344CB8AC3E}">
        <p14:creationId xmlns:p14="http://schemas.microsoft.com/office/powerpoint/2010/main" val="23179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1825170" y="-27384"/>
            <a:ext cx="84582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 Ở ĐÔNG NAM Á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37746" y="908720"/>
            <a:ext cx="9433049" cy="5805263"/>
            <a:chOff x="1199455" y="1052736"/>
            <a:chExt cx="9433049" cy="5805263"/>
          </a:xfrm>
        </p:grpSpPr>
        <p:sp>
          <p:nvSpPr>
            <p:cNvPr id="6" name="Rectangle 5"/>
            <p:cNvSpPr/>
            <p:nvPr/>
          </p:nvSpPr>
          <p:spPr>
            <a:xfrm>
              <a:off x="1199455" y="1052736"/>
              <a:ext cx="9433049" cy="58052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9700" name="Picture 5" descr="images1455169_bao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476" y="1324005"/>
              <a:ext cx="3959895" cy="268620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1" name="Picture 6" descr="1166076384_chanchu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251" y="4237923"/>
              <a:ext cx="4024608" cy="23923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1179988"/>
            <a:ext cx="4536505" cy="2694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03" y="4082954"/>
            <a:ext cx="4536505" cy="23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715514"/>
              </p:ext>
            </p:extLst>
          </p:nvPr>
        </p:nvGraphicFramePr>
        <p:xfrm>
          <a:off x="191344" y="1268761"/>
          <a:ext cx="5328592" cy="518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093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A</a:t>
                      </a:r>
                    </a:p>
                    <a:p>
                      <a:pPr algn="ctr"/>
                      <a:r>
                        <a:rPr lang="en-US" sz="2400" b="1" dirty="0" smtClean="0"/>
                        <a:t>NGUYÊN</a:t>
                      </a:r>
                      <a:r>
                        <a:rPr lang="en-US" sz="2400" b="1" baseline="0" dirty="0" smtClean="0"/>
                        <a:t> NHÂN</a:t>
                      </a:r>
                      <a:endParaRPr lang="vi-VN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9860">
                <a:tc>
                  <a:txBody>
                    <a:bodyPr/>
                    <a:lstStyle/>
                    <a:p>
                      <a:pPr lvl="0" algn="l">
                        <a:lnSpc>
                          <a:spcPct val="130000"/>
                        </a:lnSpc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thác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cháy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4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262">
                <a:tc>
                  <a:txBody>
                    <a:bodyPr/>
                    <a:lstStyle/>
                    <a:p>
                      <a:pPr lvl="0" algn="l">
                        <a:lnSpc>
                          <a:spcPct val="130000"/>
                        </a:lnSpc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Kề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vành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lửa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Áp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thấp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đới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4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ẩm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40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5755"/>
              </p:ext>
            </p:extLst>
          </p:nvPr>
        </p:nvGraphicFramePr>
        <p:xfrm>
          <a:off x="6888088" y="1268760"/>
          <a:ext cx="4846320" cy="528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671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B</a:t>
                      </a:r>
                    </a:p>
                    <a:p>
                      <a:pPr algn="ctr"/>
                      <a:r>
                        <a:rPr lang="en-US" sz="2400" b="1" dirty="0" smtClean="0"/>
                        <a:t>HẬU</a:t>
                      </a:r>
                      <a:r>
                        <a:rPr lang="en-US" sz="2400" b="1" baseline="0" dirty="0" smtClean="0"/>
                        <a:t> QUẢ</a:t>
                      </a:r>
                      <a:endParaRPr lang="vi-VN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864">
                <a:tc>
                  <a:txBody>
                    <a:bodyPr/>
                    <a:lstStyle/>
                    <a:p>
                      <a:pPr lvl="0" algn="l">
                        <a:lnSpc>
                          <a:spcPct val="13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dễ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lây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400" b="0" dirty="0" smtClean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864">
                <a:tc>
                  <a:txBody>
                    <a:bodyPr/>
                    <a:lstStyle/>
                    <a:p>
                      <a:pPr lvl="0" algn="l">
                        <a:lnSpc>
                          <a:spcPct val="130000"/>
                        </a:lnSpc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rừng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khoáng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400" b="0" dirty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hướng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tây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gặp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400" b="0" dirty="0" smtClean="0">
                        <a:solidFill>
                          <a:srgbClr val="00206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5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(d)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Chịu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4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479376" y="260648"/>
            <a:ext cx="96490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ở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ở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523279" y="2996952"/>
            <a:ext cx="1364809" cy="841512"/>
          </a:xfrm>
          <a:prstGeom prst="straightConnector1">
            <a:avLst/>
          </a:prstGeom>
          <a:ln>
            <a:solidFill>
              <a:srgbClr val="FF99FF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19936" y="3789040"/>
            <a:ext cx="1368152" cy="1872208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19936" y="4653136"/>
            <a:ext cx="1368152" cy="36987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23279" y="2852936"/>
            <a:ext cx="1364809" cy="329472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94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ết quả hình ảnh cho bảng xanh vecto 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04664"/>
            <a:ext cx="11233248" cy="61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29057" y="1011831"/>
            <a:ext cx="6579629" cy="830997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 ĐỘNG CỦA CHÚNG TA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9457" y="2010779"/>
            <a:ext cx="7488831" cy="1754326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THINK: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tai?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SHARE: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Kết quả hình ảnh cho city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257602"/>
            <a:ext cx="2052516" cy="20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ết quả hình ảnh cho people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6564" r="-818" b="12435"/>
          <a:stretch/>
        </p:blipFill>
        <p:spPr bwMode="auto">
          <a:xfrm>
            <a:off x="9134556" y="2934417"/>
            <a:ext cx="1343025" cy="100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57506" y="3985714"/>
            <a:ext cx="8649652" cy="1603526"/>
            <a:chOff x="1557506" y="3985714"/>
            <a:chExt cx="8649652" cy="160352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883" y="4010471"/>
              <a:ext cx="1990941" cy="1578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501" y="4010471"/>
              <a:ext cx="2025687" cy="1578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865" y="3985714"/>
              <a:ext cx="2236293" cy="1578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0" t="3708" r="2723" b="6325"/>
            <a:stretch/>
          </p:blipFill>
          <p:spPr>
            <a:xfrm>
              <a:off x="1557506" y="4010470"/>
              <a:ext cx="1692700" cy="1578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3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>
            <a:stCxn id="11" idx="3"/>
          </p:cNvCxnSpPr>
          <p:nvPr/>
        </p:nvCxnSpPr>
        <p:spPr>
          <a:xfrm flipH="1">
            <a:off x="3589394" y="1910549"/>
            <a:ext cx="8419954" cy="406657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" idx="3"/>
          </p:cNvCxnSpPr>
          <p:nvPr/>
        </p:nvCxnSpPr>
        <p:spPr>
          <a:xfrm flipH="1">
            <a:off x="3612346" y="1910549"/>
            <a:ext cx="8397002" cy="2771576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34337" y="1288804"/>
            <a:ext cx="11475011" cy="124349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315" y="1587383"/>
            <a:ext cx="10323579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78410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ounded Rectangle 14"/>
          <p:cNvSpPr/>
          <p:nvPr/>
        </p:nvSpPr>
        <p:spPr>
          <a:xfrm>
            <a:off x="1502827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đông nam châu Á.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445" y="3046538"/>
            <a:ext cx="2119831" cy="1087712"/>
            <a:chOff x="426101" y="2438123"/>
            <a:chExt cx="2119831" cy="1087712"/>
          </a:xfrm>
        </p:grpSpPr>
        <p:sp>
          <p:nvSpPr>
            <p:cNvPr id="17" name="Right Arrow 16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" name="Group 17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9" name="Oval 18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239130" y="331276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22" name="Rounded Rectangle 21"/>
          <p:cNvSpPr/>
          <p:nvPr/>
        </p:nvSpPr>
        <p:spPr>
          <a:xfrm>
            <a:off x="1352187" y="4935838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ounded Rectangle 22"/>
          <p:cNvSpPr/>
          <p:nvPr/>
        </p:nvSpPr>
        <p:spPr>
          <a:xfrm>
            <a:off x="1476604" y="5166415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 lục địa Ô-xtrây-li-a.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7222" y="5010339"/>
            <a:ext cx="2119831" cy="1087712"/>
            <a:chOff x="426101" y="2438123"/>
            <a:chExt cx="2119831" cy="1087712"/>
          </a:xfrm>
        </p:grpSpPr>
        <p:sp>
          <p:nvSpPr>
            <p:cNvPr id="25" name="Right Arrow 24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" name="Group 25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7" name="Oval 26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212907" y="527656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0" name="Rounded Rectangle 29"/>
          <p:cNvSpPr/>
          <p:nvPr/>
        </p:nvSpPr>
        <p:spPr>
          <a:xfrm>
            <a:off x="7418703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ounded Rectangle 30"/>
          <p:cNvSpPr/>
          <p:nvPr/>
        </p:nvSpPr>
        <p:spPr>
          <a:xfrm>
            <a:off x="7543120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giáp với Đại Tây 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Dương</a:t>
            </a:r>
            <a:r>
              <a:rPr lang="en-US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pl-P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123738" y="3046538"/>
            <a:ext cx="2119831" cy="1087712"/>
            <a:chOff x="426101" y="2438123"/>
            <a:chExt cx="2119831" cy="1087712"/>
          </a:xfrm>
        </p:grpSpPr>
        <p:sp>
          <p:nvSpPr>
            <p:cNvPr id="33" name="Right Arrow 32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Group 33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5" name="Oval 34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265176" y="331439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8" name="Rounded Rectangle 37"/>
          <p:cNvSpPr/>
          <p:nvPr/>
        </p:nvSpPr>
        <p:spPr>
          <a:xfrm>
            <a:off x="7418703" y="4912702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Rounded Rectangle 38"/>
          <p:cNvSpPr/>
          <p:nvPr/>
        </p:nvSpPr>
        <p:spPr>
          <a:xfrm>
            <a:off x="7543120" y="5143279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phía bắc nước Nhật Bản.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123738" y="4987203"/>
            <a:ext cx="2119831" cy="1087712"/>
            <a:chOff x="426101" y="2438123"/>
            <a:chExt cx="2119831" cy="1087712"/>
          </a:xfrm>
        </p:grpSpPr>
        <p:sp>
          <p:nvSpPr>
            <p:cNvPr id="41" name="Right Arrow 40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2" name="Group 41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43" name="Oval 42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6265176" y="525505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4539562" y="332656"/>
            <a:ext cx="316835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>
            <a:stCxn id="4" idx="3"/>
          </p:cNvCxnSpPr>
          <p:nvPr/>
        </p:nvCxnSpPr>
        <p:spPr>
          <a:xfrm flipH="1">
            <a:off x="3589394" y="1910549"/>
            <a:ext cx="8419954" cy="406657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4" idx="3"/>
          </p:cNvCxnSpPr>
          <p:nvPr/>
        </p:nvCxnSpPr>
        <p:spPr>
          <a:xfrm flipH="1">
            <a:off x="3612346" y="1910549"/>
            <a:ext cx="8397002" cy="2771576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534337" y="1288804"/>
            <a:ext cx="11475011" cy="124349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942" y="1346944"/>
            <a:ext cx="10976690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8410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6"/>
          <p:cNvSpPr/>
          <p:nvPr/>
        </p:nvSpPr>
        <p:spPr>
          <a:xfrm>
            <a:off x="1502827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hiều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dãy núi hướng tây bắc - đông nam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445" y="3046538"/>
            <a:ext cx="2119831" cy="1087712"/>
            <a:chOff x="426101" y="2438123"/>
            <a:chExt cx="2119831" cy="1087712"/>
          </a:xfrm>
        </p:grpSpPr>
        <p:sp>
          <p:nvSpPr>
            <p:cNvPr id="9" name="Right Arrow 8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" name="Group 9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39130" y="331276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14" name="Rounded Rectangle 13"/>
          <p:cNvSpPr/>
          <p:nvPr/>
        </p:nvSpPr>
        <p:spPr>
          <a:xfrm>
            <a:off x="1352187" y="4935838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ounded Rectangle 14"/>
          <p:cNvSpPr/>
          <p:nvPr/>
        </p:nvSpPr>
        <p:spPr>
          <a:xfrm>
            <a:off x="1476604" y="5166415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pl-P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ồng </a:t>
            </a: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với đất từ 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nham núi lửa.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222" y="5010339"/>
            <a:ext cx="2119831" cy="1087712"/>
            <a:chOff x="426101" y="2438123"/>
            <a:chExt cx="2119831" cy="1087712"/>
          </a:xfrm>
        </p:grpSpPr>
        <p:sp>
          <p:nvSpPr>
            <p:cNvPr id="17" name="Right Arrow 16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" name="Group 17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9" name="Oval 18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212907" y="527656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22" name="Rounded Rectangle 21"/>
          <p:cNvSpPr/>
          <p:nvPr/>
        </p:nvSpPr>
        <p:spPr>
          <a:xfrm>
            <a:off x="7418703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ounded Rectangle 22"/>
          <p:cNvSpPr/>
          <p:nvPr/>
        </p:nvSpPr>
        <p:spPr>
          <a:xfrm>
            <a:off x="7543120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hiều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đồi, núi và núi lửa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;</a:t>
            </a: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ít đồng bằng.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23738" y="3046538"/>
            <a:ext cx="2119831" cy="1087712"/>
            <a:chOff x="426101" y="2438123"/>
            <a:chExt cx="2119831" cy="1087712"/>
          </a:xfrm>
        </p:grpSpPr>
        <p:sp>
          <p:nvSpPr>
            <p:cNvPr id="25" name="Right Arrow 24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" name="Group 25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7" name="Oval 26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6265176" y="331439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0" name="Rounded Rectangle 29"/>
          <p:cNvSpPr/>
          <p:nvPr/>
        </p:nvSpPr>
        <p:spPr>
          <a:xfrm>
            <a:off x="7418703" y="4912702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ounded Rectangle 30"/>
          <p:cNvSpPr/>
          <p:nvPr/>
        </p:nvSpPr>
        <p:spPr>
          <a:xfrm>
            <a:off x="7543120" y="5143279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K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hí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hậu nhiệt đới gió mùa và xích đạo.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123738" y="4987203"/>
            <a:ext cx="2119831" cy="1087712"/>
            <a:chOff x="426101" y="2438123"/>
            <a:chExt cx="2119831" cy="1087712"/>
          </a:xfrm>
        </p:grpSpPr>
        <p:sp>
          <p:nvSpPr>
            <p:cNvPr id="33" name="Right Arrow 32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Group 33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5" name="Oval 34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265176" y="525505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8" name="Rounded Rectangle 37"/>
          <p:cNvSpPr/>
          <p:nvPr/>
        </p:nvSpPr>
        <p:spPr>
          <a:xfrm>
            <a:off x="4539562" y="332656"/>
            <a:ext cx="316835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>
            <a:stCxn id="4" idx="3"/>
          </p:cNvCxnSpPr>
          <p:nvPr/>
        </p:nvCxnSpPr>
        <p:spPr>
          <a:xfrm flipH="1">
            <a:off x="3589394" y="1910549"/>
            <a:ext cx="8419954" cy="406657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4" idx="3"/>
          </p:cNvCxnSpPr>
          <p:nvPr/>
        </p:nvCxnSpPr>
        <p:spPr>
          <a:xfrm flipH="1">
            <a:off x="3612346" y="1910549"/>
            <a:ext cx="8397002" cy="2771576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534337" y="1288804"/>
            <a:ext cx="11475011" cy="124349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1949" y="1354512"/>
            <a:ext cx="10102604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8410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6"/>
          <p:cNvSpPr/>
          <p:nvPr/>
        </p:nvSpPr>
        <p:spPr>
          <a:xfrm>
            <a:off x="1502827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 </a:t>
            </a:r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nhiệt đới gió mùa.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445" y="3046538"/>
            <a:ext cx="2119831" cy="1087712"/>
            <a:chOff x="426101" y="2438123"/>
            <a:chExt cx="2119831" cy="1087712"/>
          </a:xfrm>
        </p:grpSpPr>
        <p:sp>
          <p:nvSpPr>
            <p:cNvPr id="9" name="Right Arrow 8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" name="Group 9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39130" y="331276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14" name="Rounded Rectangle 13"/>
          <p:cNvSpPr/>
          <p:nvPr/>
        </p:nvSpPr>
        <p:spPr>
          <a:xfrm>
            <a:off x="1352187" y="4935838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ounded Rectangle 14"/>
          <p:cNvSpPr/>
          <p:nvPr/>
        </p:nvSpPr>
        <p:spPr>
          <a:xfrm>
            <a:off x="1476604" y="5166415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ác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sông lớn hướng </a:t>
            </a: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bắc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nam.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222" y="5010339"/>
            <a:ext cx="2119831" cy="1087712"/>
            <a:chOff x="426101" y="2438123"/>
            <a:chExt cx="2119831" cy="1087712"/>
          </a:xfrm>
        </p:grpSpPr>
        <p:sp>
          <p:nvSpPr>
            <p:cNvPr id="17" name="Right Arrow 16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" name="Group 17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9" name="Oval 18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212907" y="527656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22" name="Rounded Rectangle 21"/>
          <p:cNvSpPr/>
          <p:nvPr/>
        </p:nvSpPr>
        <p:spPr>
          <a:xfrm>
            <a:off x="7418703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ounded Rectangle 22"/>
          <p:cNvSpPr/>
          <p:nvPr/>
        </p:nvSpPr>
        <p:spPr>
          <a:xfrm>
            <a:off x="7543120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ều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đồng bằng </a:t>
            </a: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phù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sa lớn.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23738" y="3046538"/>
            <a:ext cx="2119831" cy="1087712"/>
            <a:chOff x="426101" y="2438123"/>
            <a:chExt cx="2119831" cy="1087712"/>
          </a:xfrm>
        </p:grpSpPr>
        <p:sp>
          <p:nvSpPr>
            <p:cNvPr id="25" name="Right Arrow 24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" name="Group 25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7" name="Oval 26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6265176" y="331439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0" name="Rounded Rectangle 29"/>
          <p:cNvSpPr/>
          <p:nvPr/>
        </p:nvSpPr>
        <p:spPr>
          <a:xfrm>
            <a:off x="7418703" y="4912702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ounded Rectangle 30"/>
          <p:cNvSpPr/>
          <p:nvPr/>
        </p:nvSpPr>
        <p:spPr>
          <a:xfrm>
            <a:off x="7543120" y="5143279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ác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dãy núi và </a:t>
            </a:r>
            <a:endParaRPr lang="en-US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thung </a:t>
            </a:r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lũng rộng.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123738" y="4987203"/>
            <a:ext cx="2119831" cy="1087712"/>
            <a:chOff x="426101" y="2438123"/>
            <a:chExt cx="2119831" cy="1087712"/>
          </a:xfrm>
        </p:grpSpPr>
        <p:sp>
          <p:nvSpPr>
            <p:cNvPr id="33" name="Right Arrow 32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Group 33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5" name="Oval 34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265176" y="525505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8" name="Rounded Rectangle 37"/>
          <p:cNvSpPr/>
          <p:nvPr/>
        </p:nvSpPr>
        <p:spPr>
          <a:xfrm>
            <a:off x="4539562" y="332656"/>
            <a:ext cx="316835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0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20356" y="1684301"/>
            <a:ext cx="2097791" cy="4249334"/>
            <a:chOff x="466908" y="1733515"/>
            <a:chExt cx="1664103" cy="4174552"/>
          </a:xfrm>
          <a:solidFill>
            <a:srgbClr val="FFFF00"/>
          </a:solidFill>
        </p:grpSpPr>
        <p:sp>
          <p:nvSpPr>
            <p:cNvPr id="10" name="Rounded Rectangle 9"/>
            <p:cNvSpPr/>
            <p:nvPr/>
          </p:nvSpPr>
          <p:spPr>
            <a:xfrm>
              <a:off x="466908" y="1733515"/>
              <a:ext cx="1664103" cy="417455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313" y="2056849"/>
              <a:ext cx="1591448" cy="325534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Arrow Connector 11"/>
          <p:cNvCxnSpPr>
            <a:stCxn id="10" idx="3"/>
            <a:endCxn id="25" idx="1"/>
          </p:cNvCxnSpPr>
          <p:nvPr/>
        </p:nvCxnSpPr>
        <p:spPr>
          <a:xfrm flipV="1">
            <a:off x="2918147" y="2228157"/>
            <a:ext cx="1219889" cy="1580811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3"/>
            <a:endCxn id="15" idx="1"/>
          </p:cNvCxnSpPr>
          <p:nvPr/>
        </p:nvCxnSpPr>
        <p:spPr>
          <a:xfrm>
            <a:off x="2918147" y="3808968"/>
            <a:ext cx="1242842" cy="808254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652055" y="4061426"/>
            <a:ext cx="7488832" cy="1087712"/>
            <a:chOff x="1932463" y="4571040"/>
            <a:chExt cx="7488832" cy="1087712"/>
          </a:xfrm>
        </p:grpSpPr>
        <p:sp>
          <p:nvSpPr>
            <p:cNvPr id="15" name="Rounded Rectangle 14"/>
            <p:cNvSpPr/>
            <p:nvPr/>
          </p:nvSpPr>
          <p:spPr>
            <a:xfrm>
              <a:off x="3441397" y="4695270"/>
              <a:ext cx="5979898" cy="8631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4400" b="1" dirty="0" smtClean="0"/>
                <a:t> </a:t>
              </a:r>
              <a:r>
                <a:rPr lang="en-US" sz="4400" b="1" dirty="0" smtClean="0"/>
                <a:t>II. DÂN CƯ VÀ XÃ HỘI</a:t>
              </a:r>
              <a:endParaRPr lang="en-US" sz="4400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932463" y="4571040"/>
              <a:ext cx="1479160" cy="1087712"/>
              <a:chOff x="2012103" y="2372358"/>
              <a:chExt cx="1479160" cy="108771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240425" y="2372358"/>
                <a:ext cx="1250838" cy="1087712"/>
                <a:chOff x="527843" y="1793468"/>
                <a:chExt cx="2095500" cy="1831730"/>
              </a:xfrm>
            </p:grpSpPr>
            <p:sp>
              <p:nvSpPr>
                <p:cNvPr id="21" name="Right Arrow 20"/>
                <p:cNvSpPr/>
                <p:nvPr/>
              </p:nvSpPr>
              <p:spPr>
                <a:xfrm>
                  <a:off x="527843" y="1793468"/>
                  <a:ext cx="2095500" cy="1831730"/>
                </a:xfrm>
                <a:prstGeom prst="rightArrow">
                  <a:avLst>
                    <a:gd name="adj1" fmla="val 70000"/>
                    <a:gd name="adj2" fmla="val 50000"/>
                  </a:avLst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Right Arrow 4"/>
                <p:cNvSpPr/>
                <p:nvPr/>
              </p:nvSpPr>
              <p:spPr>
                <a:xfrm>
                  <a:off x="1051718" y="2068228"/>
                  <a:ext cx="1021556" cy="128221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15240" rIns="30480" bIns="15240" numCol="1" spcCol="1270" anchor="ctr" anchorCtr="0">
                  <a:noAutofit/>
                </a:bodyPr>
                <a:lstStyle/>
                <a:p>
                  <a:pPr marL="228600" lvl="1" indent="-228600" algn="l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2400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28600" lvl="1" indent="-228600" algn="l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2400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2012103" y="2617068"/>
                <a:ext cx="625419" cy="622172"/>
                <a:chOff x="3968" y="2185458"/>
                <a:chExt cx="1047750" cy="1047750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19" name="Oval 18"/>
                <p:cNvSpPr/>
                <p:nvPr/>
              </p:nvSpPr>
              <p:spPr>
                <a:xfrm>
                  <a:off x="3968" y="2185458"/>
                  <a:ext cx="1047750" cy="1047750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Oval 6"/>
                <p:cNvSpPr/>
                <p:nvPr/>
              </p:nvSpPr>
              <p:spPr>
                <a:xfrm>
                  <a:off x="157407" y="2338897"/>
                  <a:ext cx="740872" cy="740872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240" tIns="15240" rIns="15240" bIns="15240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400" kern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3" name="Group 22"/>
          <p:cNvGrpSpPr/>
          <p:nvPr/>
        </p:nvGrpSpPr>
        <p:grpSpPr>
          <a:xfrm>
            <a:off x="2652055" y="1684301"/>
            <a:ext cx="5109334" cy="1087712"/>
            <a:chOff x="1932463" y="2218060"/>
            <a:chExt cx="5109334" cy="1087712"/>
          </a:xfrm>
        </p:grpSpPr>
        <p:grpSp>
          <p:nvGrpSpPr>
            <p:cNvPr id="24" name="Group 23"/>
            <p:cNvGrpSpPr/>
            <p:nvPr/>
          </p:nvGrpSpPr>
          <p:grpSpPr>
            <a:xfrm>
              <a:off x="1932463" y="2218060"/>
              <a:ext cx="1479160" cy="1087712"/>
              <a:chOff x="2012103" y="2372358"/>
              <a:chExt cx="1479160" cy="108771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240425" y="2372358"/>
                <a:ext cx="1250838" cy="1087712"/>
                <a:chOff x="527843" y="1793468"/>
                <a:chExt cx="2095500" cy="1831730"/>
              </a:xfrm>
            </p:grpSpPr>
            <p:sp>
              <p:nvSpPr>
                <p:cNvPr id="30" name="Right Arrow 29"/>
                <p:cNvSpPr/>
                <p:nvPr/>
              </p:nvSpPr>
              <p:spPr>
                <a:xfrm>
                  <a:off x="527843" y="1793468"/>
                  <a:ext cx="2095500" cy="1831730"/>
                </a:xfrm>
                <a:prstGeom prst="rightArrow">
                  <a:avLst>
                    <a:gd name="adj1" fmla="val 70000"/>
                    <a:gd name="adj2" fmla="val 50000"/>
                  </a:avLst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1" name="Right Arrow 4"/>
                <p:cNvSpPr/>
                <p:nvPr/>
              </p:nvSpPr>
              <p:spPr>
                <a:xfrm>
                  <a:off x="1051718" y="2068228"/>
                  <a:ext cx="1021556" cy="128221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0960" tIns="15240" rIns="30480" bIns="15240" numCol="1" spcCol="1270" anchor="ctr" anchorCtr="0">
                  <a:noAutofit/>
                </a:bodyPr>
                <a:lstStyle/>
                <a:p>
                  <a:pPr marL="228600" lvl="1" indent="-228600" algn="l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2400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228600" lvl="1" indent="-228600" algn="l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2400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2012103" y="2617068"/>
                <a:ext cx="625419" cy="622172"/>
                <a:chOff x="3968" y="2185458"/>
                <a:chExt cx="1047750" cy="1047750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28" name="Oval 27"/>
                <p:cNvSpPr/>
                <p:nvPr/>
              </p:nvSpPr>
              <p:spPr>
                <a:xfrm>
                  <a:off x="3968" y="2185458"/>
                  <a:ext cx="1047750" cy="1047750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Oval 6"/>
                <p:cNvSpPr/>
                <p:nvPr/>
              </p:nvSpPr>
              <p:spPr>
                <a:xfrm>
                  <a:off x="157407" y="2338897"/>
                  <a:ext cx="740872" cy="740872"/>
                </a:xfrm>
                <a:prstGeom prst="rect">
                  <a:avLst/>
                </a:prstGeom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240" tIns="15240" rIns="15240" bIns="15240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400" kern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5" name="Rounded Rectangle 24"/>
            <p:cNvSpPr/>
            <p:nvPr/>
          </p:nvSpPr>
          <p:spPr>
            <a:xfrm>
              <a:off x="3418444" y="2330350"/>
              <a:ext cx="3623353" cy="8631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 smtClean="0"/>
                <a:t>  </a:t>
              </a:r>
              <a:r>
                <a:rPr lang="vi-VN" sz="4000" b="1" dirty="0" smtClean="0"/>
                <a:t>I</a:t>
              </a:r>
              <a:r>
                <a:rPr lang="vi-VN" sz="4000" b="1" dirty="0"/>
                <a:t>. TỰ NHIÊN</a:t>
              </a:r>
              <a:endParaRPr lang="en-US" sz="4000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670816" y="765177"/>
            <a:ext cx="7003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NHIÊN, DÂN CƯ VÀ XÃ HỘI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192101" y="2736195"/>
            <a:ext cx="7048487" cy="1261117"/>
            <a:chOff x="4776903" y="2534368"/>
            <a:chExt cx="7048487" cy="1261117"/>
          </a:xfrm>
        </p:grpSpPr>
        <p:sp>
          <p:nvSpPr>
            <p:cNvPr id="6" name="Freeform 5"/>
            <p:cNvSpPr/>
            <p:nvPr/>
          </p:nvSpPr>
          <p:spPr>
            <a:xfrm>
              <a:off x="6683114" y="2616103"/>
              <a:ext cx="4967289" cy="1179382"/>
            </a:xfrm>
            <a:custGeom>
              <a:avLst/>
              <a:gdLst>
                <a:gd name="connsiteX0" fmla="*/ 0 w 6096000"/>
                <a:gd name="connsiteY0" fmla="*/ 0 h 1179382"/>
                <a:gd name="connsiteX1" fmla="*/ 6096000 w 6096000"/>
                <a:gd name="connsiteY1" fmla="*/ 0 h 1179382"/>
                <a:gd name="connsiteX2" fmla="*/ 6096000 w 6096000"/>
                <a:gd name="connsiteY2" fmla="*/ 1179382 h 1179382"/>
                <a:gd name="connsiteX3" fmla="*/ 0 w 6096000"/>
                <a:gd name="connsiteY3" fmla="*/ 1179382 h 1179382"/>
                <a:gd name="connsiteX4" fmla="*/ 0 w 6096000"/>
                <a:gd name="connsiteY4" fmla="*/ 0 h 117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1179382">
                  <a:moveTo>
                    <a:pt x="0" y="0"/>
                  </a:moveTo>
                  <a:lnTo>
                    <a:pt x="6096000" y="0"/>
                  </a:lnTo>
                  <a:lnTo>
                    <a:pt x="6096000" y="1179382"/>
                  </a:lnTo>
                  <a:lnTo>
                    <a:pt x="0" y="1179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548" tIns="54610" rIns="305816" bIns="54610" numCol="1" spcCol="1270" anchor="t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r>
                <a:rPr lang="vi-VN" sz="3200" kern="1200" dirty="0" smtClean="0">
                  <a:solidFill>
                    <a:schemeClr val="bg1"/>
                  </a:solidFill>
                </a:rPr>
                <a:t>1. Vị trí địa lí và lãnh thổ</a:t>
              </a:r>
              <a:endParaRPr lang="en-US" sz="3200" kern="1200" dirty="0">
                <a:solidFill>
                  <a:schemeClr val="bg1"/>
                </a:solidFill>
              </a:endParaRPr>
            </a:p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r>
                <a:rPr lang="vi-VN" sz="3200" kern="1200" dirty="0" smtClean="0">
                  <a:solidFill>
                    <a:schemeClr val="bg1"/>
                  </a:solidFill>
                </a:rPr>
                <a:t>2. Đặc điểm tự nhiên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pic>
          <p:nvPicPr>
            <p:cNvPr id="2050" name="Picture 2" descr="Southeast Asia (orthographic projection).sv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9" t="24882" r="22099" b="37726"/>
            <a:stretch/>
          </p:blipFill>
          <p:spPr bwMode="auto">
            <a:xfrm>
              <a:off x="4796012" y="2559313"/>
              <a:ext cx="1704678" cy="1168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776903" y="2534368"/>
              <a:ext cx="7048487" cy="119386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92101" y="5125184"/>
            <a:ext cx="7048487" cy="1256144"/>
            <a:chOff x="6554755" y="5160010"/>
            <a:chExt cx="7048487" cy="1256144"/>
          </a:xfrm>
        </p:grpSpPr>
        <p:sp>
          <p:nvSpPr>
            <p:cNvPr id="8" name="Freeform 7"/>
            <p:cNvSpPr/>
            <p:nvPr/>
          </p:nvSpPr>
          <p:spPr>
            <a:xfrm>
              <a:off x="8459935" y="5236772"/>
              <a:ext cx="2830631" cy="1179382"/>
            </a:xfrm>
            <a:custGeom>
              <a:avLst/>
              <a:gdLst>
                <a:gd name="connsiteX0" fmla="*/ 0 w 6096000"/>
                <a:gd name="connsiteY0" fmla="*/ 0 h 1179382"/>
                <a:gd name="connsiteX1" fmla="*/ 6096000 w 6096000"/>
                <a:gd name="connsiteY1" fmla="*/ 0 h 1179382"/>
                <a:gd name="connsiteX2" fmla="*/ 6096000 w 6096000"/>
                <a:gd name="connsiteY2" fmla="*/ 1179382 h 1179382"/>
                <a:gd name="connsiteX3" fmla="*/ 0 w 6096000"/>
                <a:gd name="connsiteY3" fmla="*/ 1179382 h 1179382"/>
                <a:gd name="connsiteX4" fmla="*/ 0 w 6096000"/>
                <a:gd name="connsiteY4" fmla="*/ 0 h 1179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1179382">
                  <a:moveTo>
                    <a:pt x="0" y="0"/>
                  </a:moveTo>
                  <a:lnTo>
                    <a:pt x="6096000" y="0"/>
                  </a:lnTo>
                  <a:lnTo>
                    <a:pt x="6096000" y="1179382"/>
                  </a:lnTo>
                  <a:lnTo>
                    <a:pt x="0" y="11793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548" tIns="54610" rIns="305816" bIns="54610" numCol="1" spcCol="1270" anchor="t" anchorCtr="0">
              <a:noAutofit/>
            </a:bodyPr>
            <a:lstStyle/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r>
                <a:rPr lang="vi-VN" sz="3200" kern="1200" dirty="0" smtClean="0">
                  <a:solidFill>
                    <a:schemeClr val="bg1"/>
                  </a:solidFill>
                </a:rPr>
                <a:t>1. Dân cư</a:t>
              </a:r>
              <a:endParaRPr lang="en-US" sz="3200" kern="1200" dirty="0">
                <a:solidFill>
                  <a:schemeClr val="bg1"/>
                </a:solidFill>
              </a:endParaRPr>
            </a:p>
            <a:p>
              <a:pPr marL="0" lvl="1" algn="l" defTabSz="1511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r>
                <a:rPr lang="vi-VN" sz="3200" kern="1200" dirty="0" smtClean="0">
                  <a:solidFill>
                    <a:schemeClr val="bg1"/>
                  </a:solidFill>
                </a:rPr>
                <a:t>2. Xã hội</a:t>
              </a:r>
              <a:endParaRPr lang="en-US" sz="3200" kern="1200" dirty="0">
                <a:solidFill>
                  <a:schemeClr val="bg1"/>
                </a:solidFill>
              </a:endParaRPr>
            </a:p>
          </p:txBody>
        </p:sp>
        <p:pic>
          <p:nvPicPr>
            <p:cNvPr id="2052" name="Picture 4" descr="https://upload.wikimedia.org/wikipedia/commons/thumb/f/f6/Bangkok_skytrain_sunset.jpg/220px-Bangkok_skytrain_sunse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755" y="5174685"/>
              <a:ext cx="1738070" cy="1179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/>
            <p:cNvSpPr/>
            <p:nvPr/>
          </p:nvSpPr>
          <p:spPr>
            <a:xfrm>
              <a:off x="6554755" y="5160010"/>
              <a:ext cx="7048487" cy="119386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54401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>
            <a:stCxn id="4" idx="3"/>
          </p:cNvCxnSpPr>
          <p:nvPr/>
        </p:nvCxnSpPr>
        <p:spPr>
          <a:xfrm flipH="1">
            <a:off x="3589394" y="1910549"/>
            <a:ext cx="8419954" cy="406657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4" idx="3"/>
          </p:cNvCxnSpPr>
          <p:nvPr/>
        </p:nvCxnSpPr>
        <p:spPr>
          <a:xfrm flipH="1">
            <a:off x="3612346" y="1910549"/>
            <a:ext cx="8397002" cy="2771576"/>
          </a:xfrm>
          <a:prstGeom prst="straightConnector1">
            <a:avLst/>
          </a:prstGeom>
          <a:ln>
            <a:noFill/>
            <a:tailEnd type="triangle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534337" y="1288804"/>
            <a:ext cx="11475011" cy="124349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1949" y="1354512"/>
            <a:ext cx="1096299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</a:t>
            </a:r>
            <a:r>
              <a:rPr lang="vi-V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diện tích rừng ở các nước Đông Nam Á </a:t>
            </a:r>
            <a:r>
              <a:rPr lang="vi-V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vi-V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8410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6"/>
          <p:cNvSpPr/>
          <p:nvPr/>
        </p:nvSpPr>
        <p:spPr>
          <a:xfrm>
            <a:off x="1502827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 không hợp lí và cháy rừng.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445" y="3046538"/>
            <a:ext cx="2119831" cy="1087712"/>
            <a:chOff x="426101" y="2438123"/>
            <a:chExt cx="2119831" cy="1087712"/>
          </a:xfrm>
        </p:grpSpPr>
        <p:sp>
          <p:nvSpPr>
            <p:cNvPr id="9" name="Right Arrow 8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" name="Group 9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1" name="Oval 10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39130" y="331276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14" name="Rounded Rectangle 13"/>
          <p:cNvSpPr/>
          <p:nvPr/>
        </p:nvSpPr>
        <p:spPr>
          <a:xfrm>
            <a:off x="1352187" y="4935838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ounded Rectangle 14"/>
          <p:cNvSpPr/>
          <p:nvPr/>
        </p:nvSpPr>
        <p:spPr>
          <a:xfrm>
            <a:off x="1476604" y="5166415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mở rộng đất trồng đồi núi và cháy rừng.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222" y="5010339"/>
            <a:ext cx="2119831" cy="1087712"/>
            <a:chOff x="426101" y="2438123"/>
            <a:chExt cx="2119831" cy="1087712"/>
          </a:xfrm>
        </p:grpSpPr>
        <p:sp>
          <p:nvSpPr>
            <p:cNvPr id="17" name="Right Arrow 16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" name="Group 17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9" name="Oval 18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212907" y="527656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22" name="Rounded Rectangle 21"/>
          <p:cNvSpPr/>
          <p:nvPr/>
        </p:nvSpPr>
        <p:spPr>
          <a:xfrm>
            <a:off x="7418703" y="2972037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ounded Rectangle 22"/>
          <p:cNvSpPr/>
          <p:nvPr/>
        </p:nvSpPr>
        <p:spPr>
          <a:xfrm>
            <a:off x="7543120" y="3202614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cháy rừng và phát triển nhiều thuỷ điện.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23738" y="3046538"/>
            <a:ext cx="2119831" cy="1087712"/>
            <a:chOff x="426101" y="2438123"/>
            <a:chExt cx="2119831" cy="1087712"/>
          </a:xfrm>
        </p:grpSpPr>
        <p:sp>
          <p:nvSpPr>
            <p:cNvPr id="25" name="Right Arrow 24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" name="Group 25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7" name="Oval 26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6265176" y="331439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0" name="Rounded Rectangle 29"/>
          <p:cNvSpPr/>
          <p:nvPr/>
        </p:nvSpPr>
        <p:spPr>
          <a:xfrm>
            <a:off x="7418703" y="4912702"/>
            <a:ext cx="4631223" cy="130311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ounded Rectangle 30"/>
          <p:cNvSpPr/>
          <p:nvPr/>
        </p:nvSpPr>
        <p:spPr>
          <a:xfrm>
            <a:off x="7543120" y="5143279"/>
            <a:ext cx="4381827" cy="86313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cs typeface="Arial" panose="020B0604020202020204" pitchFamily="34" charset="0"/>
              </a:rPr>
              <a:t>kết quả của việc trồng rừng còn hạn chế.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123738" y="4987203"/>
            <a:ext cx="2119831" cy="1087712"/>
            <a:chOff x="426101" y="2438123"/>
            <a:chExt cx="2119831" cy="1087712"/>
          </a:xfrm>
        </p:grpSpPr>
        <p:sp>
          <p:nvSpPr>
            <p:cNvPr id="33" name="Right Arrow 32"/>
            <p:cNvSpPr/>
            <p:nvPr/>
          </p:nvSpPr>
          <p:spPr>
            <a:xfrm>
              <a:off x="768799" y="2438123"/>
              <a:ext cx="929315" cy="1087712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4" name="Group 33"/>
            <p:cNvGrpSpPr/>
            <p:nvPr/>
          </p:nvGrpSpPr>
          <p:grpSpPr>
            <a:xfrm>
              <a:off x="426101" y="2594199"/>
              <a:ext cx="2119831" cy="777240"/>
              <a:chOff x="-2653025" y="2146943"/>
              <a:chExt cx="3551304" cy="13088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5" name="Oval 34"/>
              <p:cNvSpPr/>
              <p:nvPr/>
            </p:nvSpPr>
            <p:spPr>
              <a:xfrm>
                <a:off x="-2653025" y="2146943"/>
                <a:ext cx="1302092" cy="13088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Oval 6"/>
              <p:cNvSpPr/>
              <p:nvPr/>
            </p:nvSpPr>
            <p:spPr>
              <a:xfrm>
                <a:off x="157407" y="2338897"/>
                <a:ext cx="740872" cy="740872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265176" y="525505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/>
          </a:p>
        </p:txBody>
      </p:sp>
      <p:sp>
        <p:nvSpPr>
          <p:cNvPr id="38" name="Rounded Rectangle 37"/>
          <p:cNvSpPr/>
          <p:nvPr/>
        </p:nvSpPr>
        <p:spPr>
          <a:xfrm>
            <a:off x="4539562" y="332656"/>
            <a:ext cx="3168352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2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8" y="792555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VỀ NHÀ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35460" y="2564904"/>
            <a:ext cx="9577064" cy="10972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2.thuthuatphanmem.vn/uploads/2019/03/07/anh-nen-xanh-la-cho-power-point-dep_111223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9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487488" y="1428876"/>
            <a:ext cx="86799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065" y="1542277"/>
            <a:ext cx="2401531" cy="676594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Lãnh thổ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339995" y="1770348"/>
            <a:ext cx="7407175" cy="4997765"/>
            <a:chOff x="-4044553" y="1527768"/>
            <a:chExt cx="7258977" cy="4997765"/>
          </a:xfrm>
        </p:grpSpPr>
        <p:sp>
          <p:nvSpPr>
            <p:cNvPr id="13" name="Freeform 12"/>
            <p:cNvSpPr/>
            <p:nvPr/>
          </p:nvSpPr>
          <p:spPr>
            <a:xfrm>
              <a:off x="971612" y="4797151"/>
              <a:ext cx="2242812" cy="742108"/>
            </a:xfrm>
            <a:custGeom>
              <a:avLst/>
              <a:gdLst>
                <a:gd name="connsiteX0" fmla="*/ 0 w 2110094"/>
                <a:gd name="connsiteY0" fmla="*/ 0 h 742108"/>
                <a:gd name="connsiteX1" fmla="*/ 2110094 w 2110094"/>
                <a:gd name="connsiteY1" fmla="*/ 0 h 742108"/>
                <a:gd name="connsiteX2" fmla="*/ 2110094 w 2110094"/>
                <a:gd name="connsiteY2" fmla="*/ 742108 h 742108"/>
                <a:gd name="connsiteX3" fmla="*/ 0 w 2110094"/>
                <a:gd name="connsiteY3" fmla="*/ 742108 h 742108"/>
                <a:gd name="connsiteX4" fmla="*/ 0 w 2110094"/>
                <a:gd name="connsiteY4" fmla="*/ 0 h 74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0094" h="742108">
                  <a:moveTo>
                    <a:pt x="0" y="0"/>
                  </a:moveTo>
                  <a:lnTo>
                    <a:pt x="2110094" y="0"/>
                  </a:lnTo>
                  <a:lnTo>
                    <a:pt x="2110094" y="742108"/>
                  </a:lnTo>
                  <a:lnTo>
                    <a:pt x="0" y="74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9048" tIns="63500" rIns="63500" bIns="63500" numCol="1" spcCol="1270" anchor="ctr" anchorCtr="0">
              <a:noAutofit/>
            </a:bodyPr>
            <a:lstStyle/>
            <a:p>
              <a:pPr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đảo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Block Arc 4"/>
            <p:cNvSpPr/>
            <p:nvPr/>
          </p:nvSpPr>
          <p:spPr>
            <a:xfrm>
              <a:off x="-4044553" y="1527768"/>
              <a:ext cx="4997765" cy="4997765"/>
            </a:xfrm>
            <a:prstGeom prst="blockArc">
              <a:avLst>
                <a:gd name="adj1" fmla="val 18900000"/>
                <a:gd name="adj2" fmla="val 2700000"/>
                <a:gd name="adj3" fmla="val 432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1115628" y="2492898"/>
              <a:ext cx="2086948" cy="742108"/>
            </a:xfrm>
            <a:custGeom>
              <a:avLst/>
              <a:gdLst>
                <a:gd name="connsiteX0" fmla="*/ 0 w 1866553"/>
                <a:gd name="connsiteY0" fmla="*/ 0 h 742108"/>
                <a:gd name="connsiteX1" fmla="*/ 1866553 w 1866553"/>
                <a:gd name="connsiteY1" fmla="*/ 0 h 742108"/>
                <a:gd name="connsiteX2" fmla="*/ 1866553 w 1866553"/>
                <a:gd name="connsiteY2" fmla="*/ 742108 h 742108"/>
                <a:gd name="connsiteX3" fmla="*/ 0 w 1866553"/>
                <a:gd name="connsiteY3" fmla="*/ 742108 h 742108"/>
                <a:gd name="connsiteX4" fmla="*/ 0 w 1866553"/>
                <a:gd name="connsiteY4" fmla="*/ 0 h 74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553" h="742108">
                  <a:moveTo>
                    <a:pt x="0" y="0"/>
                  </a:moveTo>
                  <a:lnTo>
                    <a:pt x="1866553" y="0"/>
                  </a:lnTo>
                  <a:lnTo>
                    <a:pt x="1866553" y="742108"/>
                  </a:lnTo>
                  <a:lnTo>
                    <a:pt x="0" y="74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9048" tIns="63500" rIns="63500" bIns="63500" numCol="1" spcCol="1270" anchor="ctr" anchorCtr="0">
              <a:noAutofit/>
            </a:bodyPr>
            <a:lstStyle/>
            <a:p>
              <a:pPr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đảo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95536" y="4725140"/>
              <a:ext cx="927635" cy="927635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1245775" y="3645020"/>
              <a:ext cx="1936278" cy="742108"/>
            </a:xfrm>
            <a:custGeom>
              <a:avLst/>
              <a:gdLst>
                <a:gd name="connsiteX0" fmla="*/ 0 w 1731795"/>
                <a:gd name="connsiteY0" fmla="*/ 0 h 742108"/>
                <a:gd name="connsiteX1" fmla="*/ 1731795 w 1731795"/>
                <a:gd name="connsiteY1" fmla="*/ 0 h 742108"/>
                <a:gd name="connsiteX2" fmla="*/ 1731795 w 1731795"/>
                <a:gd name="connsiteY2" fmla="*/ 742108 h 742108"/>
                <a:gd name="connsiteX3" fmla="*/ 0 w 1731795"/>
                <a:gd name="connsiteY3" fmla="*/ 742108 h 742108"/>
                <a:gd name="connsiteX4" fmla="*/ 0 w 1731795"/>
                <a:gd name="connsiteY4" fmla="*/ 0 h 74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1795" h="742108">
                  <a:moveTo>
                    <a:pt x="0" y="0"/>
                  </a:moveTo>
                  <a:lnTo>
                    <a:pt x="1731795" y="0"/>
                  </a:lnTo>
                  <a:lnTo>
                    <a:pt x="1731795" y="742108"/>
                  </a:lnTo>
                  <a:lnTo>
                    <a:pt x="0" y="74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0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9048" tIns="63500" rIns="63500" bIns="63500" numCol="1" spcCol="1270" anchor="ctr" anchorCtr="0">
              <a:noAutofit/>
            </a:bodyPr>
            <a:lstStyle/>
            <a:p>
              <a:pPr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Đảo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11564" y="3562832"/>
              <a:ext cx="927635" cy="927635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accent4">
                <a:hueOff val="-2232385"/>
                <a:satOff val="13449"/>
                <a:lumOff val="1078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Oval 13"/>
            <p:cNvSpPr/>
            <p:nvPr/>
          </p:nvSpPr>
          <p:spPr>
            <a:xfrm>
              <a:off x="467539" y="2348882"/>
              <a:ext cx="927635" cy="927635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accent4">
                <a:hueOff val="-4464770"/>
                <a:satOff val="26899"/>
                <a:lumOff val="2156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Right Brace 15"/>
          <p:cNvSpPr/>
          <p:nvPr/>
        </p:nvSpPr>
        <p:spPr>
          <a:xfrm>
            <a:off x="3097562" y="3055279"/>
            <a:ext cx="359973" cy="2592288"/>
          </a:xfrm>
          <a:prstGeom prst="rightBrace">
            <a:avLst>
              <a:gd name="adj1" fmla="val 27297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640" y="2773549"/>
            <a:ext cx="19526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24328" y="1274929"/>
            <a:ext cx="6388934" cy="5550334"/>
            <a:chOff x="5524328" y="1274929"/>
            <a:chExt cx="6388934" cy="5550334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662" y="1274929"/>
              <a:ext cx="6369600" cy="511442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4" name="TextBox 3"/>
            <p:cNvSpPr txBox="1"/>
            <p:nvPr/>
          </p:nvSpPr>
          <p:spPr>
            <a:xfrm>
              <a:off x="5524328" y="6425153"/>
              <a:ext cx="638893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ĐỊA HÌNH VÀ KHOÁNG SẢN ĐÔNG NAM Á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20459" y="173893"/>
            <a:ext cx="8373752" cy="1082141"/>
            <a:chOff x="3038894" y="2442412"/>
            <a:chExt cx="8373752" cy="1082141"/>
          </a:xfrm>
        </p:grpSpPr>
        <p:sp>
          <p:nvSpPr>
            <p:cNvPr id="19" name="Pentagon 18"/>
            <p:cNvSpPr/>
            <p:nvPr/>
          </p:nvSpPr>
          <p:spPr>
            <a:xfrm>
              <a:off x="9538149" y="2852637"/>
              <a:ext cx="1874497" cy="671916"/>
            </a:xfrm>
            <a:prstGeom prst="homePlat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038894" y="2852637"/>
              <a:ext cx="803920" cy="6719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82810" y="2442412"/>
              <a:ext cx="6224258" cy="9076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/>
            <p:cNvSpPr/>
            <p:nvPr/>
          </p:nvSpPr>
          <p:spPr>
            <a:xfrm flipH="1" flipV="1">
              <a:off x="3582810" y="335006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/>
            <p:cNvSpPr/>
            <p:nvPr/>
          </p:nvSpPr>
          <p:spPr>
            <a:xfrm flipV="1">
              <a:off x="9538397" y="333538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9534" y="2559993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lãnh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thổ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160611" y="118276"/>
            <a:ext cx="3623353" cy="112937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911350">
              <a:spcBef>
                <a:spcPts val="200"/>
              </a:spcBef>
              <a:spcAft>
                <a:spcPts val="200"/>
              </a:spcAft>
            </a:pPr>
            <a:r>
              <a:rPr lang="en-US" sz="4000" b="1" dirty="0" smtClean="0"/>
              <a:t>  </a:t>
            </a:r>
            <a:r>
              <a:rPr lang="vi-VN" sz="4000" b="1" dirty="0" smtClean="0"/>
              <a:t>I</a:t>
            </a:r>
            <a:r>
              <a:rPr lang="vi-VN" sz="4000" b="1" dirty="0"/>
              <a:t>. TỰ NHIÊN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393671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20721" y="399270"/>
            <a:ext cx="8373752" cy="1082141"/>
            <a:chOff x="3038894" y="2442412"/>
            <a:chExt cx="8373752" cy="1082141"/>
          </a:xfrm>
        </p:grpSpPr>
        <p:sp>
          <p:nvSpPr>
            <p:cNvPr id="10" name="Pentagon 9"/>
            <p:cNvSpPr/>
            <p:nvPr/>
          </p:nvSpPr>
          <p:spPr>
            <a:xfrm>
              <a:off x="9538149" y="2852637"/>
              <a:ext cx="1874497" cy="671916"/>
            </a:xfrm>
            <a:prstGeom prst="homePlat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38894" y="2852637"/>
              <a:ext cx="803920" cy="6719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82810" y="2442412"/>
              <a:ext cx="6224258" cy="9076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Triangle 12"/>
            <p:cNvSpPr/>
            <p:nvPr/>
          </p:nvSpPr>
          <p:spPr>
            <a:xfrm flipH="1" flipV="1">
              <a:off x="3582810" y="335006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/>
            <p:cNvSpPr/>
            <p:nvPr/>
          </p:nvSpPr>
          <p:spPr>
            <a:xfrm flipV="1">
              <a:off x="9538397" y="333538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59534" y="2559993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lãnh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thổ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15" y="1745885"/>
            <a:ext cx="8228486" cy="4317212"/>
          </a:xfrm>
        </p:spPr>
      </p:pic>
      <p:sp>
        <p:nvSpPr>
          <p:cNvPr id="2" name="TextBox 1"/>
          <p:cNvSpPr txBox="1"/>
          <p:nvPr/>
        </p:nvSpPr>
        <p:spPr>
          <a:xfrm>
            <a:off x="424377" y="173749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832" y="5693186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 ĐỒ CÁC KHU VỰC TRÊN THẾ GIỚI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3392" y="2586747"/>
            <a:ext cx="2124985" cy="3312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0873" y="343653"/>
            <a:ext cx="3623353" cy="112937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911350">
              <a:spcBef>
                <a:spcPts val="200"/>
              </a:spcBef>
              <a:spcAft>
                <a:spcPts val="200"/>
              </a:spcAft>
            </a:pPr>
            <a:r>
              <a:rPr lang="en-US" sz="4000" b="1" dirty="0" smtClean="0"/>
              <a:t>  </a:t>
            </a:r>
            <a:r>
              <a:rPr lang="vi-VN" sz="4000" b="1" dirty="0" smtClean="0"/>
              <a:t>I</a:t>
            </a:r>
            <a:r>
              <a:rPr lang="vi-VN" sz="4000" b="1" dirty="0"/>
              <a:t>. TỰ NHIÊN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2713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entagon 31"/>
          <p:cNvSpPr/>
          <p:nvPr/>
        </p:nvSpPr>
        <p:spPr>
          <a:xfrm>
            <a:off x="407368" y="3772185"/>
            <a:ext cx="3382784" cy="1097280"/>
          </a:xfrm>
          <a:prstGeom prst="homePlat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Á-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–li–a</a:t>
            </a:r>
          </a:p>
        </p:txBody>
      </p:sp>
      <p:pic>
        <p:nvPicPr>
          <p:cNvPr id="8192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14452" r="33218" b="11302"/>
          <a:stretch>
            <a:fillRect/>
          </a:stretch>
        </p:blipFill>
        <p:spPr bwMode="auto">
          <a:xfrm>
            <a:off x="3829065" y="956437"/>
            <a:ext cx="7701877" cy="5901563"/>
          </a:xfrm>
          <a:prstGeom prst="rect">
            <a:avLst/>
          </a:prstGeom>
          <a:noFill/>
          <a:ln w="4445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020761" y="4580783"/>
            <a:ext cx="68617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20761" y="3597055"/>
            <a:ext cx="68617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44702" y="5639042"/>
            <a:ext cx="686173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887191" y="4361623"/>
            <a:ext cx="169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Xích</a:t>
            </a:r>
            <a:r>
              <a:rPr lang="en-US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đạo</a:t>
            </a:r>
            <a:endParaRPr lang="en-US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63913" y="5377002"/>
            <a:ext cx="107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tuyến</a:t>
            </a:r>
            <a:r>
              <a:rPr lang="en-US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60679" y="3304667"/>
            <a:ext cx="128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16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tuyến</a:t>
            </a:r>
            <a:r>
              <a:rPr lang="en-US" sz="1600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Bắc</a:t>
            </a:r>
            <a:endParaRPr lang="en-US" sz="16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407368" y="5035586"/>
            <a:ext cx="3382784" cy="1097280"/>
          </a:xfrm>
          <a:prstGeom prst="homePlat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4"/>
          <p:cNvSpPr/>
          <p:nvPr/>
        </p:nvSpPr>
        <p:spPr>
          <a:xfrm>
            <a:off x="5115841" y="2701675"/>
            <a:ext cx="1266223" cy="12662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900" kern="1200" dirty="0"/>
          </a:p>
        </p:txBody>
      </p:sp>
      <p:sp>
        <p:nvSpPr>
          <p:cNvPr id="10" name="Pentagon 9"/>
          <p:cNvSpPr/>
          <p:nvPr/>
        </p:nvSpPr>
        <p:spPr>
          <a:xfrm>
            <a:off x="407368" y="1236373"/>
            <a:ext cx="3382784" cy="1097280"/>
          </a:xfrm>
          <a:prstGeom prst="homePlat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entagon 30"/>
          <p:cNvSpPr/>
          <p:nvPr/>
        </p:nvSpPr>
        <p:spPr>
          <a:xfrm>
            <a:off x="407368" y="2499775"/>
            <a:ext cx="3382784" cy="1097280"/>
          </a:xfrm>
          <a:prstGeom prst="homePlat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43872" y="424459"/>
            <a:ext cx="4754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TRÊN THẾ GIỚI</a:t>
            </a:r>
          </a:p>
        </p:txBody>
      </p:sp>
    </p:spTree>
    <p:extLst>
      <p:ext uri="{BB962C8B-B14F-4D97-AF65-F5344CB8AC3E}">
        <p14:creationId xmlns:p14="http://schemas.microsoft.com/office/powerpoint/2010/main" val="2160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1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4074" y="1748288"/>
            <a:ext cx="5087002" cy="801763"/>
          </a:xfrm>
          <a:custGeom>
            <a:avLst/>
            <a:gdLst>
              <a:gd name="connsiteX0" fmla="*/ 0 w 3937118"/>
              <a:gd name="connsiteY0" fmla="*/ 0 h 693492"/>
              <a:gd name="connsiteX1" fmla="*/ 3590372 w 3937118"/>
              <a:gd name="connsiteY1" fmla="*/ 0 h 693492"/>
              <a:gd name="connsiteX2" fmla="*/ 3937118 w 3937118"/>
              <a:gd name="connsiteY2" fmla="*/ 346746 h 693492"/>
              <a:gd name="connsiteX3" fmla="*/ 3590372 w 3937118"/>
              <a:gd name="connsiteY3" fmla="*/ 693492 h 693492"/>
              <a:gd name="connsiteX4" fmla="*/ 0 w 3937118"/>
              <a:gd name="connsiteY4" fmla="*/ 693492 h 693492"/>
              <a:gd name="connsiteX5" fmla="*/ 0 w 3937118"/>
              <a:gd name="connsiteY5" fmla="*/ 0 h 69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7118" h="693492">
                <a:moveTo>
                  <a:pt x="3937118" y="693491"/>
                </a:moveTo>
                <a:lnTo>
                  <a:pt x="346746" y="693491"/>
                </a:lnTo>
                <a:lnTo>
                  <a:pt x="0" y="346746"/>
                </a:lnTo>
                <a:lnTo>
                  <a:pt x="346746" y="1"/>
                </a:lnTo>
                <a:lnTo>
                  <a:pt x="3937118" y="1"/>
                </a:lnTo>
                <a:lnTo>
                  <a:pt x="3937118" y="693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9184" tIns="72391" rIns="135128" bIns="72391" numCol="1" spcCol="1270" anchor="ctr" anchorCtr="0">
            <a:noAutofit/>
          </a:bodyPr>
          <a:lstStyle/>
          <a:p>
            <a:pPr lvl="0" algn="ctr" defTabSz="844550" rtl="0">
              <a:spcBef>
                <a:spcPct val="0"/>
              </a:spcBef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844550" rtl="0">
              <a:spcBef>
                <a:spcPct val="0"/>
              </a:spcBef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8289" y="1730268"/>
            <a:ext cx="804672" cy="80176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494074" y="3604028"/>
            <a:ext cx="5084064" cy="804672"/>
          </a:xfrm>
          <a:custGeom>
            <a:avLst/>
            <a:gdLst>
              <a:gd name="connsiteX0" fmla="*/ 0 w 3793095"/>
              <a:gd name="connsiteY0" fmla="*/ 0 h 693492"/>
              <a:gd name="connsiteX1" fmla="*/ 3446349 w 3793095"/>
              <a:gd name="connsiteY1" fmla="*/ 0 h 693492"/>
              <a:gd name="connsiteX2" fmla="*/ 3793095 w 3793095"/>
              <a:gd name="connsiteY2" fmla="*/ 346746 h 693492"/>
              <a:gd name="connsiteX3" fmla="*/ 3446349 w 3793095"/>
              <a:gd name="connsiteY3" fmla="*/ 693492 h 693492"/>
              <a:gd name="connsiteX4" fmla="*/ 0 w 3793095"/>
              <a:gd name="connsiteY4" fmla="*/ 693492 h 693492"/>
              <a:gd name="connsiteX5" fmla="*/ 0 w 3793095"/>
              <a:gd name="connsiteY5" fmla="*/ 0 h 69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3095" h="693492">
                <a:moveTo>
                  <a:pt x="3793095" y="693491"/>
                </a:moveTo>
                <a:lnTo>
                  <a:pt x="346746" y="693491"/>
                </a:lnTo>
                <a:lnTo>
                  <a:pt x="0" y="346746"/>
                </a:lnTo>
                <a:lnTo>
                  <a:pt x="346746" y="1"/>
                </a:lnTo>
                <a:lnTo>
                  <a:pt x="3793095" y="1"/>
                </a:lnTo>
                <a:lnTo>
                  <a:pt x="3793095" y="693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9184" tIns="72391" rIns="135128" bIns="72390" numCol="1" spcCol="1270" anchor="ctr" anchorCtr="0">
            <a:noAutofit/>
          </a:bodyPr>
          <a:lstStyle/>
          <a:p>
            <a:pPr lvl="0" algn="ctr" defTabSz="844550" rtl="0">
              <a:spcBef>
                <a:spcPct val="0"/>
              </a:spcBef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844550" rtl="0">
              <a:spcBef>
                <a:spcPct val="0"/>
              </a:spcBef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08289" y="3604027"/>
            <a:ext cx="804672" cy="80467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494074" y="4543818"/>
            <a:ext cx="5084064" cy="801762"/>
          </a:xfrm>
          <a:custGeom>
            <a:avLst/>
            <a:gdLst>
              <a:gd name="connsiteX0" fmla="*/ 0 w 3793095"/>
              <a:gd name="connsiteY0" fmla="*/ 0 h 693492"/>
              <a:gd name="connsiteX1" fmla="*/ 3446349 w 3793095"/>
              <a:gd name="connsiteY1" fmla="*/ 0 h 693492"/>
              <a:gd name="connsiteX2" fmla="*/ 3793095 w 3793095"/>
              <a:gd name="connsiteY2" fmla="*/ 346746 h 693492"/>
              <a:gd name="connsiteX3" fmla="*/ 3446349 w 3793095"/>
              <a:gd name="connsiteY3" fmla="*/ 693492 h 693492"/>
              <a:gd name="connsiteX4" fmla="*/ 0 w 3793095"/>
              <a:gd name="connsiteY4" fmla="*/ 693492 h 693492"/>
              <a:gd name="connsiteX5" fmla="*/ 0 w 3793095"/>
              <a:gd name="connsiteY5" fmla="*/ 0 h 69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3095" h="693492">
                <a:moveTo>
                  <a:pt x="3793095" y="693491"/>
                </a:moveTo>
                <a:lnTo>
                  <a:pt x="346746" y="693491"/>
                </a:lnTo>
                <a:lnTo>
                  <a:pt x="0" y="346746"/>
                </a:lnTo>
                <a:lnTo>
                  <a:pt x="346746" y="1"/>
                </a:lnTo>
                <a:lnTo>
                  <a:pt x="3793095" y="1"/>
                </a:lnTo>
                <a:lnTo>
                  <a:pt x="3793095" y="693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9184" tIns="72391" rIns="135128" bIns="72390" numCol="1" spcCol="1270" anchor="ctr" anchorCtr="0">
            <a:noAutofit/>
          </a:bodyPr>
          <a:lstStyle/>
          <a:p>
            <a:pPr lvl="0" algn="ctr" defTabSz="844550" rtl="0">
              <a:spcBef>
                <a:spcPct val="0"/>
              </a:spcBef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-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Ô-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xtrây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-li-a.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08289" y="4542362"/>
            <a:ext cx="804672" cy="80467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412032" y="5480697"/>
            <a:ext cx="5084064" cy="801762"/>
          </a:xfrm>
          <a:custGeom>
            <a:avLst/>
            <a:gdLst>
              <a:gd name="connsiteX0" fmla="*/ 0 w 3953610"/>
              <a:gd name="connsiteY0" fmla="*/ 0 h 693492"/>
              <a:gd name="connsiteX1" fmla="*/ 3606864 w 3953610"/>
              <a:gd name="connsiteY1" fmla="*/ 0 h 693492"/>
              <a:gd name="connsiteX2" fmla="*/ 3953610 w 3953610"/>
              <a:gd name="connsiteY2" fmla="*/ 346746 h 693492"/>
              <a:gd name="connsiteX3" fmla="*/ 3606864 w 3953610"/>
              <a:gd name="connsiteY3" fmla="*/ 693492 h 693492"/>
              <a:gd name="connsiteX4" fmla="*/ 0 w 3953610"/>
              <a:gd name="connsiteY4" fmla="*/ 693492 h 693492"/>
              <a:gd name="connsiteX5" fmla="*/ 0 w 3953610"/>
              <a:gd name="connsiteY5" fmla="*/ 0 h 69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3610" h="693492">
                <a:moveTo>
                  <a:pt x="3953610" y="693491"/>
                </a:moveTo>
                <a:lnTo>
                  <a:pt x="346746" y="693491"/>
                </a:lnTo>
                <a:lnTo>
                  <a:pt x="0" y="346746"/>
                </a:lnTo>
                <a:lnTo>
                  <a:pt x="346746" y="1"/>
                </a:lnTo>
                <a:lnTo>
                  <a:pt x="3953610" y="1"/>
                </a:lnTo>
                <a:lnTo>
                  <a:pt x="3953610" y="693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9184" tIns="72391" rIns="135128" bIns="72390" numCol="1" spcCol="1270" anchor="ctr" anchorCtr="0">
            <a:noAutofit/>
          </a:bodyPr>
          <a:lstStyle/>
          <a:p>
            <a:pPr lvl="0" algn="ctr" defTabSz="844550" rtl="0">
              <a:spcBef>
                <a:spcPct val="0"/>
              </a:spcBef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thoa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844550" rtl="0">
              <a:spcBef>
                <a:spcPct val="0"/>
              </a:spcBef>
            </a:pP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08289" y="5480696"/>
            <a:ext cx="804672" cy="80467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494074" y="2685169"/>
            <a:ext cx="5084064" cy="801762"/>
          </a:xfrm>
          <a:custGeom>
            <a:avLst/>
            <a:gdLst>
              <a:gd name="connsiteX0" fmla="*/ 0 w 3472099"/>
              <a:gd name="connsiteY0" fmla="*/ 0 h 693492"/>
              <a:gd name="connsiteX1" fmla="*/ 3125353 w 3472099"/>
              <a:gd name="connsiteY1" fmla="*/ 0 h 693492"/>
              <a:gd name="connsiteX2" fmla="*/ 3472099 w 3472099"/>
              <a:gd name="connsiteY2" fmla="*/ 346746 h 693492"/>
              <a:gd name="connsiteX3" fmla="*/ 3125353 w 3472099"/>
              <a:gd name="connsiteY3" fmla="*/ 693492 h 693492"/>
              <a:gd name="connsiteX4" fmla="*/ 0 w 3472099"/>
              <a:gd name="connsiteY4" fmla="*/ 693492 h 693492"/>
              <a:gd name="connsiteX5" fmla="*/ 0 w 3472099"/>
              <a:gd name="connsiteY5" fmla="*/ 0 h 69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2099" h="693492">
                <a:moveTo>
                  <a:pt x="3472099" y="693491"/>
                </a:moveTo>
                <a:lnTo>
                  <a:pt x="346746" y="693491"/>
                </a:lnTo>
                <a:lnTo>
                  <a:pt x="0" y="346746"/>
                </a:lnTo>
                <a:lnTo>
                  <a:pt x="346746" y="1"/>
                </a:lnTo>
                <a:lnTo>
                  <a:pt x="3472099" y="1"/>
                </a:lnTo>
                <a:lnTo>
                  <a:pt x="3472099" y="69349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9184" tIns="72391" rIns="135129" bIns="72390" numCol="1" spcCol="1270" anchor="ctr" anchorCtr="0">
            <a:noAutofit/>
          </a:bodyPr>
          <a:lstStyle/>
          <a:p>
            <a:pPr algn="ctr" defTabSz="844550">
              <a:spcBef>
                <a:spcPct val="0"/>
              </a:spcBef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844550">
              <a:spcBef>
                <a:spcPct val="0"/>
              </a:spcBef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8289" y="2665692"/>
            <a:ext cx="804672" cy="80467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6713379" y="1501283"/>
            <a:ext cx="5167310" cy="2548928"/>
            <a:chOff x="6689330" y="2245475"/>
            <a:chExt cx="4871020" cy="2215628"/>
          </a:xfrm>
        </p:grpSpPr>
        <p:sp>
          <p:nvSpPr>
            <p:cNvPr id="10" name="Rounded Rectangle 9"/>
            <p:cNvSpPr/>
            <p:nvPr/>
          </p:nvSpPr>
          <p:spPr>
            <a:xfrm>
              <a:off x="6689330" y="2245475"/>
              <a:ext cx="4871020" cy="221562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54851" y="2372539"/>
              <a:ext cx="4503535" cy="191006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THUẬN LỢI</a:t>
              </a:r>
            </a:p>
            <a:p>
              <a:pPr lvl="0">
                <a:lnSpc>
                  <a:spcPct val="114000"/>
                </a:lnSpc>
              </a:pP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+ Có vị trí địa chính trị quan trọng</a:t>
              </a:r>
            </a:p>
            <a:p>
              <a:pPr lvl="0">
                <a:lnSpc>
                  <a:spcPct val="114000"/>
                </a:lnSpc>
              </a:pP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+ Giao lưu phát triển kinh tế</a:t>
              </a:r>
              <a:r>
                <a:rPr lang="pt-B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>
                <a:lnSpc>
                  <a:spcPct val="114000"/>
                </a:lnSpc>
              </a:pPr>
              <a:r>
                <a:rPr lang="pt-BR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 Phát triển kinh tế biển</a:t>
              </a:r>
              <a:endParaRPr lang="pt-BR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lnSpc>
                  <a:spcPct val="114000"/>
                </a:lnSpc>
              </a:pP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hóa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17149" y="4299290"/>
            <a:ext cx="5166361" cy="2237492"/>
            <a:chOff x="6679545" y="4686191"/>
            <a:chExt cx="4215731" cy="2237492"/>
          </a:xfrm>
        </p:grpSpPr>
        <p:sp>
          <p:nvSpPr>
            <p:cNvPr id="14" name="Rounded Rectangle 13"/>
            <p:cNvSpPr/>
            <p:nvPr/>
          </p:nvSpPr>
          <p:spPr>
            <a:xfrm>
              <a:off x="6679545" y="4686191"/>
              <a:ext cx="4215731" cy="223749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93858" y="4767681"/>
              <a:ext cx="3999116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KHÓ KHĂN</a:t>
              </a:r>
            </a:p>
            <a:p>
              <a:pPr lvl="0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cường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tai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20459" y="192943"/>
            <a:ext cx="8373752" cy="1082141"/>
            <a:chOff x="3038894" y="2442412"/>
            <a:chExt cx="8373752" cy="1082141"/>
          </a:xfrm>
        </p:grpSpPr>
        <p:sp>
          <p:nvSpPr>
            <p:cNvPr id="26" name="Pentagon 25"/>
            <p:cNvSpPr/>
            <p:nvPr/>
          </p:nvSpPr>
          <p:spPr>
            <a:xfrm>
              <a:off x="9538149" y="2852637"/>
              <a:ext cx="1874497" cy="671916"/>
            </a:xfrm>
            <a:prstGeom prst="homePlat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38894" y="2852637"/>
              <a:ext cx="803920" cy="6719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82810" y="2442412"/>
              <a:ext cx="6224258" cy="9076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/>
            <p:cNvSpPr/>
            <p:nvPr/>
          </p:nvSpPr>
          <p:spPr>
            <a:xfrm flipH="1" flipV="1">
              <a:off x="3582810" y="335006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9538397" y="333538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59534" y="2559993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lí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lãnh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thổ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60611" y="137326"/>
            <a:ext cx="3623353" cy="112937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911350">
              <a:spcBef>
                <a:spcPts val="200"/>
              </a:spcBef>
              <a:spcAft>
                <a:spcPts val="200"/>
              </a:spcAft>
            </a:pPr>
            <a:r>
              <a:rPr lang="en-US" sz="4000" b="1" dirty="0" smtClean="0"/>
              <a:t>  </a:t>
            </a:r>
            <a:r>
              <a:rPr lang="vi-VN" sz="4000" b="1" dirty="0" smtClean="0"/>
              <a:t>I</a:t>
            </a:r>
            <a:r>
              <a:rPr lang="vi-VN" sz="4000" b="1" dirty="0"/>
              <a:t>. TỰ NHIÊN</a:t>
            </a:r>
            <a:endParaRPr lang="en-US" sz="4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5446686" y="2467764"/>
            <a:ext cx="1260064" cy="1087712"/>
            <a:chOff x="5177643" y="1815704"/>
            <a:chExt cx="1260064" cy="1087712"/>
          </a:xfrm>
        </p:grpSpPr>
        <p:sp>
          <p:nvSpPr>
            <p:cNvPr id="33" name="Right Arrow 32"/>
            <p:cNvSpPr/>
            <p:nvPr/>
          </p:nvSpPr>
          <p:spPr>
            <a:xfrm>
              <a:off x="5405965" y="1815704"/>
              <a:ext cx="1031742" cy="1087712"/>
            </a:xfrm>
            <a:prstGeom prst="rightArrow">
              <a:avLst>
                <a:gd name="adj1" fmla="val 70000"/>
                <a:gd name="adj2" fmla="val 50000"/>
              </a:avLst>
            </a:prstGeom>
            <a:gradFill flip="none" rotWithShape="1">
              <a:gsLst>
                <a:gs pos="0">
                  <a:srgbClr val="FFC000"/>
                </a:gs>
                <a:gs pos="69000">
                  <a:srgbClr val="FFFF00"/>
                </a:gs>
                <a:gs pos="100000">
                  <a:schemeClr val="bg1"/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Oval 33"/>
            <p:cNvSpPr/>
            <p:nvPr/>
          </p:nvSpPr>
          <p:spPr>
            <a:xfrm>
              <a:off x="5177643" y="2046346"/>
              <a:ext cx="625419" cy="622172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35" name="Group 34"/>
          <p:cNvGrpSpPr/>
          <p:nvPr/>
        </p:nvGrpSpPr>
        <p:grpSpPr>
          <a:xfrm>
            <a:off x="5434796" y="4841893"/>
            <a:ext cx="1271954" cy="1087712"/>
            <a:chOff x="5177643" y="1815704"/>
            <a:chExt cx="1271954" cy="1087712"/>
          </a:xfrm>
        </p:grpSpPr>
        <p:sp>
          <p:nvSpPr>
            <p:cNvPr id="36" name="Right Arrow 35"/>
            <p:cNvSpPr/>
            <p:nvPr/>
          </p:nvSpPr>
          <p:spPr>
            <a:xfrm>
              <a:off x="5405965" y="1815704"/>
              <a:ext cx="1043632" cy="1087712"/>
            </a:xfrm>
            <a:prstGeom prst="rightArrow">
              <a:avLst>
                <a:gd name="adj1" fmla="val 70000"/>
                <a:gd name="adj2" fmla="val 50000"/>
              </a:avLst>
            </a:prstGeom>
            <a:gradFill flip="none" rotWithShape="1">
              <a:gsLst>
                <a:gs pos="0">
                  <a:srgbClr val="FFC000"/>
                </a:gs>
                <a:gs pos="80000">
                  <a:srgbClr val="FFFF00"/>
                </a:gs>
                <a:gs pos="100000">
                  <a:schemeClr val="bg1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Oval 36"/>
            <p:cNvSpPr/>
            <p:nvPr/>
          </p:nvSpPr>
          <p:spPr>
            <a:xfrm>
              <a:off x="5177643" y="2046346"/>
              <a:ext cx="625419" cy="622172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7250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50390" y="1488163"/>
            <a:ext cx="6524984" cy="5355403"/>
            <a:chOff x="5050390" y="1488163"/>
            <a:chExt cx="6524984" cy="5355403"/>
          </a:xfrm>
        </p:grpSpPr>
        <p:pic>
          <p:nvPicPr>
            <p:cNvPr id="27" name="Picture 3" descr="Ban do Dong Nam 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50390" y="1488163"/>
              <a:ext cx="6524984" cy="4893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5060790" y="6381901"/>
              <a:ext cx="650138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CÁC NƯỚC ĐÔNG NAM Á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524000" y="285728"/>
            <a:ext cx="4429156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575720" y="285728"/>
            <a:ext cx="8373752" cy="1082141"/>
            <a:chOff x="3038894" y="2442412"/>
            <a:chExt cx="8373752" cy="1082141"/>
          </a:xfrm>
        </p:grpSpPr>
        <p:sp>
          <p:nvSpPr>
            <p:cNvPr id="20" name="Pentagon 19"/>
            <p:cNvSpPr/>
            <p:nvPr/>
          </p:nvSpPr>
          <p:spPr>
            <a:xfrm>
              <a:off x="9538149" y="2852637"/>
              <a:ext cx="1874497" cy="671916"/>
            </a:xfrm>
            <a:prstGeom prst="homePlat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38894" y="2852637"/>
              <a:ext cx="803920" cy="6719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82810" y="2442412"/>
              <a:ext cx="6224258" cy="9076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/>
            <p:cNvSpPr/>
            <p:nvPr/>
          </p:nvSpPr>
          <p:spPr>
            <a:xfrm flipH="1" flipV="1">
              <a:off x="3582810" y="335006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flipV="1">
              <a:off x="9538397" y="3335380"/>
              <a:ext cx="277011" cy="174493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59534" y="2559993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kiện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nhiên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215872" y="230111"/>
            <a:ext cx="3623353" cy="112937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911350">
              <a:spcBef>
                <a:spcPts val="200"/>
              </a:spcBef>
              <a:spcAft>
                <a:spcPts val="200"/>
              </a:spcAft>
            </a:pPr>
            <a:r>
              <a:rPr lang="en-US" sz="4000" b="1" dirty="0" smtClean="0"/>
              <a:t>  </a:t>
            </a:r>
            <a:r>
              <a:rPr lang="vi-VN" sz="4000" b="1" dirty="0" smtClean="0"/>
              <a:t>I</a:t>
            </a:r>
            <a:r>
              <a:rPr lang="vi-VN" sz="4000" b="1" dirty="0"/>
              <a:t>. TỰ NHIÊN</a:t>
            </a:r>
            <a:endParaRPr lang="en-US" sz="4000" b="1" dirty="0"/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auto">
          <a:xfrm>
            <a:off x="4223346" y="2605339"/>
            <a:ext cx="1330426" cy="457200"/>
          </a:xfrm>
          <a:prstGeom prst="wedgeRectCallout">
            <a:avLst>
              <a:gd name="adj1" fmla="val 131332"/>
              <a:gd name="adj2" fmla="val -4259"/>
            </a:avLst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011223" y="3269977"/>
            <a:ext cx="1689744" cy="457200"/>
          </a:xfrm>
          <a:prstGeom prst="wedgeRectCallout">
            <a:avLst>
              <a:gd name="adj1" fmla="val -97734"/>
              <a:gd name="adj2" fmla="val -32693"/>
            </a:avLst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Campuchia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4223346" y="1813989"/>
            <a:ext cx="1240865" cy="457200"/>
          </a:xfrm>
          <a:prstGeom prst="wedgeRectCallout">
            <a:avLst>
              <a:gd name="adj1" fmla="val 102654"/>
              <a:gd name="adj2" fmla="val -20652"/>
            </a:avLst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Mianma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7957044" y="2596821"/>
            <a:ext cx="1379316" cy="457200"/>
          </a:xfrm>
          <a:prstGeom prst="wedgeRectCallout">
            <a:avLst>
              <a:gd name="adj1" fmla="val -76582"/>
              <a:gd name="adj2" fmla="val 13214"/>
            </a:avLst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32" name="AutoShape 8"/>
          <p:cNvSpPr>
            <a:spLocks noChangeArrowheads="1"/>
          </p:cNvSpPr>
          <p:nvPr/>
        </p:nvSpPr>
        <p:spPr bwMode="auto">
          <a:xfrm>
            <a:off x="7979242" y="2031643"/>
            <a:ext cx="775336" cy="457200"/>
          </a:xfrm>
          <a:prstGeom prst="wedgeRectCallout">
            <a:avLst>
              <a:gd name="adj1" fmla="val -180872"/>
              <a:gd name="adj2" fmla="val 24126"/>
            </a:avLst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9988817" y="3500989"/>
            <a:ext cx="1298707" cy="457200"/>
          </a:xfrm>
          <a:prstGeom prst="wedgeRectCallout">
            <a:avLst>
              <a:gd name="adj1" fmla="val -89792"/>
              <a:gd name="adj2" fmla="val 14236"/>
            </a:avLst>
          </a:prstGeom>
          <a:solidFill>
            <a:srgbClr val="3333CC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AutoShape 11"/>
          <p:cNvSpPr>
            <a:spLocks noChangeArrowheads="1"/>
          </p:cNvSpPr>
          <p:nvPr/>
        </p:nvSpPr>
        <p:spPr bwMode="auto">
          <a:xfrm>
            <a:off x="9137541" y="4283301"/>
            <a:ext cx="1171848" cy="457200"/>
          </a:xfrm>
          <a:prstGeom prst="wedgeRectCallout">
            <a:avLst>
              <a:gd name="adj1" fmla="val -123491"/>
              <a:gd name="adj2" fmla="val -46124"/>
            </a:avLst>
          </a:prstGeom>
          <a:solidFill>
            <a:srgbClr val="3333CC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Brunây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utoShape 12"/>
          <p:cNvSpPr>
            <a:spLocks noChangeArrowheads="1"/>
          </p:cNvSpPr>
          <p:nvPr/>
        </p:nvSpPr>
        <p:spPr bwMode="auto">
          <a:xfrm>
            <a:off x="9478284" y="5241658"/>
            <a:ext cx="1603012" cy="457200"/>
          </a:xfrm>
          <a:prstGeom prst="wedgeRectCallout">
            <a:avLst>
              <a:gd name="adj1" fmla="val -42597"/>
              <a:gd name="adj2" fmla="val 130379"/>
            </a:avLst>
          </a:prstGeom>
          <a:solidFill>
            <a:srgbClr val="3333CC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4540325" y="3854194"/>
            <a:ext cx="1277882" cy="457200"/>
          </a:xfrm>
          <a:prstGeom prst="wedgeRectCallout">
            <a:avLst>
              <a:gd name="adj1" fmla="val 122989"/>
              <a:gd name="adj2" fmla="val 40235"/>
            </a:avLst>
          </a:prstGeom>
          <a:solidFill>
            <a:srgbClr val="3333CC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Malaixia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5177901" y="5599069"/>
            <a:ext cx="1735606" cy="457200"/>
          </a:xfrm>
          <a:prstGeom prst="wedgeRectCallout">
            <a:avLst>
              <a:gd name="adj1" fmla="val 57183"/>
              <a:gd name="adj2" fmla="val -117298"/>
            </a:avLst>
          </a:prstGeom>
          <a:solidFill>
            <a:srgbClr val="3333CC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Inđônêxia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utoShape 15"/>
          <p:cNvSpPr>
            <a:spLocks noChangeArrowheads="1"/>
          </p:cNvSpPr>
          <p:nvPr/>
        </p:nvSpPr>
        <p:spPr bwMode="auto">
          <a:xfrm>
            <a:off x="4540325" y="4825939"/>
            <a:ext cx="1340330" cy="457200"/>
          </a:xfrm>
          <a:prstGeom prst="wedgeRectCallout">
            <a:avLst>
              <a:gd name="adj1" fmla="val 147223"/>
              <a:gd name="adj2" fmla="val -76045"/>
            </a:avLst>
          </a:prstGeom>
          <a:solidFill>
            <a:srgbClr val="3333CC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ingapo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06201" y="2688910"/>
            <a:ext cx="3017520" cy="1554480"/>
          </a:xfrm>
          <a:custGeom>
            <a:avLst/>
            <a:gdLst>
              <a:gd name="connsiteX0" fmla="*/ 0 w 1917498"/>
              <a:gd name="connsiteY0" fmla="*/ 319589 h 1924649"/>
              <a:gd name="connsiteX1" fmla="*/ 319589 w 1917498"/>
              <a:gd name="connsiteY1" fmla="*/ 0 h 1924649"/>
              <a:gd name="connsiteX2" fmla="*/ 1597909 w 1917498"/>
              <a:gd name="connsiteY2" fmla="*/ 0 h 1924649"/>
              <a:gd name="connsiteX3" fmla="*/ 1917498 w 1917498"/>
              <a:gd name="connsiteY3" fmla="*/ 319589 h 1924649"/>
              <a:gd name="connsiteX4" fmla="*/ 1917498 w 1917498"/>
              <a:gd name="connsiteY4" fmla="*/ 1605060 h 1924649"/>
              <a:gd name="connsiteX5" fmla="*/ 1597909 w 1917498"/>
              <a:gd name="connsiteY5" fmla="*/ 1924649 h 1924649"/>
              <a:gd name="connsiteX6" fmla="*/ 319589 w 1917498"/>
              <a:gd name="connsiteY6" fmla="*/ 1924649 h 1924649"/>
              <a:gd name="connsiteX7" fmla="*/ 0 w 1917498"/>
              <a:gd name="connsiteY7" fmla="*/ 1605060 h 1924649"/>
              <a:gd name="connsiteX8" fmla="*/ 0 w 1917498"/>
              <a:gd name="connsiteY8" fmla="*/ 319589 h 1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498" h="1924649">
                <a:moveTo>
                  <a:pt x="0" y="319589"/>
                </a:moveTo>
                <a:cubicBezTo>
                  <a:pt x="0" y="143085"/>
                  <a:pt x="143085" y="0"/>
                  <a:pt x="319589" y="0"/>
                </a:cubicBezTo>
                <a:lnTo>
                  <a:pt x="1597909" y="0"/>
                </a:lnTo>
                <a:cubicBezTo>
                  <a:pt x="1774413" y="0"/>
                  <a:pt x="1917498" y="143085"/>
                  <a:pt x="1917498" y="319589"/>
                </a:cubicBezTo>
                <a:lnTo>
                  <a:pt x="1917498" y="1605060"/>
                </a:lnTo>
                <a:cubicBezTo>
                  <a:pt x="1917498" y="1781564"/>
                  <a:pt x="1774413" y="1924649"/>
                  <a:pt x="1597909" y="1924649"/>
                </a:cubicBezTo>
                <a:lnTo>
                  <a:pt x="319589" y="1924649"/>
                </a:lnTo>
                <a:cubicBezTo>
                  <a:pt x="143085" y="1924649"/>
                  <a:pt x="0" y="1781564"/>
                  <a:pt x="0" y="1605060"/>
                </a:cubicBezTo>
                <a:lnTo>
                  <a:pt x="0" y="319589"/>
                </a:lnTo>
                <a:close/>
              </a:path>
            </a:pathLst>
          </a:cu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955" tIns="226955" rIns="226955" bIns="226955" numCol="1" spcCol="1270" anchor="ctr" anchorCtr="0">
            <a:noAutofit/>
          </a:bodyPr>
          <a:lstStyle/>
          <a:p>
            <a:pPr lvl="0" algn="ctr" defTabSz="1555750" rtl="0">
              <a:spcBef>
                <a:spcPct val="0"/>
              </a:spcBef>
            </a:pPr>
            <a:r>
              <a:rPr lang="en-US" sz="32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sz="32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20844" y="4440383"/>
            <a:ext cx="3017520" cy="1554480"/>
          </a:xfrm>
          <a:custGeom>
            <a:avLst/>
            <a:gdLst>
              <a:gd name="connsiteX0" fmla="*/ 0 w 1917498"/>
              <a:gd name="connsiteY0" fmla="*/ 319589 h 1924649"/>
              <a:gd name="connsiteX1" fmla="*/ 319589 w 1917498"/>
              <a:gd name="connsiteY1" fmla="*/ 0 h 1924649"/>
              <a:gd name="connsiteX2" fmla="*/ 1597909 w 1917498"/>
              <a:gd name="connsiteY2" fmla="*/ 0 h 1924649"/>
              <a:gd name="connsiteX3" fmla="*/ 1917498 w 1917498"/>
              <a:gd name="connsiteY3" fmla="*/ 319589 h 1924649"/>
              <a:gd name="connsiteX4" fmla="*/ 1917498 w 1917498"/>
              <a:gd name="connsiteY4" fmla="*/ 1605060 h 1924649"/>
              <a:gd name="connsiteX5" fmla="*/ 1597909 w 1917498"/>
              <a:gd name="connsiteY5" fmla="*/ 1924649 h 1924649"/>
              <a:gd name="connsiteX6" fmla="*/ 319589 w 1917498"/>
              <a:gd name="connsiteY6" fmla="*/ 1924649 h 1924649"/>
              <a:gd name="connsiteX7" fmla="*/ 0 w 1917498"/>
              <a:gd name="connsiteY7" fmla="*/ 1605060 h 1924649"/>
              <a:gd name="connsiteX8" fmla="*/ 0 w 1917498"/>
              <a:gd name="connsiteY8" fmla="*/ 319589 h 192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498" h="1924649">
                <a:moveTo>
                  <a:pt x="0" y="319589"/>
                </a:moveTo>
                <a:cubicBezTo>
                  <a:pt x="0" y="143085"/>
                  <a:pt x="143085" y="0"/>
                  <a:pt x="319589" y="0"/>
                </a:cubicBezTo>
                <a:lnTo>
                  <a:pt x="1597909" y="0"/>
                </a:lnTo>
                <a:cubicBezTo>
                  <a:pt x="1774413" y="0"/>
                  <a:pt x="1917498" y="143085"/>
                  <a:pt x="1917498" y="319589"/>
                </a:cubicBezTo>
                <a:lnTo>
                  <a:pt x="1917498" y="1605060"/>
                </a:lnTo>
                <a:cubicBezTo>
                  <a:pt x="1917498" y="1781564"/>
                  <a:pt x="1774413" y="1924649"/>
                  <a:pt x="1597909" y="1924649"/>
                </a:cubicBezTo>
                <a:lnTo>
                  <a:pt x="319589" y="1924649"/>
                </a:lnTo>
                <a:cubicBezTo>
                  <a:pt x="143085" y="1924649"/>
                  <a:pt x="0" y="1781564"/>
                  <a:pt x="0" y="1605060"/>
                </a:cubicBezTo>
                <a:lnTo>
                  <a:pt x="0" y="319589"/>
                </a:lnTo>
                <a:close/>
              </a:path>
            </a:pathLst>
          </a:custGeom>
          <a:solidFill>
            <a:srgbClr val="33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955" tIns="226955" rIns="226955" bIns="226955" numCol="1" spcCol="1270" anchor="ctr" anchorCtr="0">
            <a:noAutofit/>
          </a:bodyPr>
          <a:lstStyle/>
          <a:p>
            <a:pPr lvl="0" algn="ctr" defTabSz="1555750" rtl="0">
              <a:spcBef>
                <a:spcPct val="0"/>
              </a:spcBef>
            </a:pPr>
            <a:r>
              <a:rPr lang="en-US" sz="32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</a:p>
          <a:p>
            <a:pPr lvl="0" algn="ctr" defTabSz="1555750" rtl="0">
              <a:spcBef>
                <a:spcPct val="0"/>
              </a:spcBef>
            </a:pPr>
            <a:r>
              <a:rPr lang="en-US" sz="32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endParaRPr lang="en-US" sz="32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2842" y="1750201"/>
            <a:ext cx="322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rang\Desktop\Dia ly 11 SGK hinh 11.1 trang 98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5743" y="0"/>
            <a:ext cx="8907219" cy="625254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05744" y="6281573"/>
            <a:ext cx="8907218" cy="57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377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11231</TotalTime>
  <Words>2561</Words>
  <Application>Microsoft Office PowerPoint</Application>
  <PresentationFormat>Widescreen</PresentationFormat>
  <Paragraphs>293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a. Lãnh thổ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BÃO Ở ĐÔNG NAM 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Win7</dc:creator>
  <cp:lastModifiedBy>Admin</cp:lastModifiedBy>
  <cp:revision>707</cp:revision>
  <cp:lastPrinted>2020-04-08T13:15:28Z</cp:lastPrinted>
  <dcterms:created xsi:type="dcterms:W3CDTF">2015-08-20T19:00:36Z</dcterms:created>
  <dcterms:modified xsi:type="dcterms:W3CDTF">2023-11-14T01:58:16Z</dcterms:modified>
</cp:coreProperties>
</file>