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62" r:id="rId7"/>
    <p:sldId id="263" r:id="rId8"/>
    <p:sldId id="257"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6C402-A573-40D5-9823-E7B694675755}"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118068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C402-A573-40D5-9823-E7B694675755}"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325863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C402-A573-40D5-9823-E7B694675755}"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44538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C402-A573-40D5-9823-E7B694675755}"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395314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A6C402-A573-40D5-9823-E7B694675755}"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32120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6C402-A573-40D5-9823-E7B694675755}"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175833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6C402-A573-40D5-9823-E7B694675755}" type="datetimeFigureOut">
              <a:rPr lang="en-US" smtClean="0"/>
              <a:t>26/07/2022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410174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6C402-A573-40D5-9823-E7B694675755}" type="datetimeFigureOut">
              <a:rPr lang="en-US" smtClean="0"/>
              <a:t>26/07/2022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271313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6C402-A573-40D5-9823-E7B694675755}" type="datetimeFigureOut">
              <a:rPr lang="en-US" smtClean="0"/>
              <a:t>26/07/2022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396312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A6C402-A573-40D5-9823-E7B694675755}"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393879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A6C402-A573-40D5-9823-E7B694675755}"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DA70-40E4-4312-9219-16FAF7E4B13B}" type="slidenum">
              <a:rPr lang="en-US" smtClean="0"/>
              <a:t>‹#›</a:t>
            </a:fld>
            <a:endParaRPr lang="en-US"/>
          </a:p>
        </p:txBody>
      </p:sp>
    </p:spTree>
    <p:extLst>
      <p:ext uri="{BB962C8B-B14F-4D97-AF65-F5344CB8AC3E}">
        <p14:creationId xmlns:p14="http://schemas.microsoft.com/office/powerpoint/2010/main" val="97682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6C402-A573-40D5-9823-E7B694675755}" type="datetimeFigureOut">
              <a:rPr lang="en-US" smtClean="0"/>
              <a:t>26/07/2022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DA70-40E4-4312-9219-16FAF7E4B13B}" type="slidenum">
              <a:rPr lang="en-US" smtClean="0"/>
              <a:t>‹#›</a:t>
            </a:fld>
            <a:endParaRPr lang="en-US"/>
          </a:p>
        </p:txBody>
      </p:sp>
    </p:spTree>
    <p:extLst>
      <p:ext uri="{BB962C8B-B14F-4D97-AF65-F5344CB8AC3E}">
        <p14:creationId xmlns:p14="http://schemas.microsoft.com/office/powerpoint/2010/main" val="239330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025" y="146650"/>
            <a:ext cx="10653623" cy="1992702"/>
          </a:xfrm>
        </p:spPr>
        <p:txBody>
          <a:bodyPr>
            <a:normAutofit fontScale="90000"/>
          </a:bodyPr>
          <a:lstStyle/>
          <a:p>
            <a:r>
              <a:rPr lang="en-US" dirty="0" smtClean="0">
                <a:latin typeface="Times New Roman" panose="02020603050405020304" pitchFamily="18" charset="0"/>
                <a:cs typeface="Times New Roman" panose="02020603050405020304" pitchFamily="18" charset="0"/>
              </a:rPr>
              <a:t>GIỚI THIỆU KHÁI QUÁT </a:t>
            </a:r>
            <a:r>
              <a:rPr lang="vi-VN" dirty="0" smtClean="0">
                <a:latin typeface="Times New Roman" panose="02020603050405020304" pitchFamily="18" charset="0"/>
                <a:cs typeface="Times New Roman" panose="02020603050405020304" pitchFamily="18" charset="0"/>
              </a:rPr>
              <a:t>CHƯƠ</a:t>
            </a:r>
            <a:r>
              <a:rPr lang="en-US" dirty="0" smtClean="0">
                <a:latin typeface="Times New Roman" panose="02020603050405020304" pitchFamily="18" charset="0"/>
                <a:cs typeface="Times New Roman" panose="02020603050405020304" pitchFamily="18" charset="0"/>
              </a:rPr>
              <a:t>NG TRÌNH MÔN SINH HỌC</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33555" y="2292604"/>
            <a:ext cx="9144000" cy="491196"/>
          </a:xfrm>
        </p:spPr>
        <p:txBody>
          <a:bodyPr/>
          <a:lstStyle/>
          <a:p>
            <a:r>
              <a:rPr lang="vi-VN" b="1" u="sng" dirty="0" smtClean="0">
                <a:latin typeface="Times New Roman" panose="02020603050405020304" pitchFamily="18" charset="0"/>
                <a:cs typeface="Times New Roman" panose="02020603050405020304" pitchFamily="18" charset="0"/>
              </a:rPr>
              <a:t>I. Đối tượng, lĩnh vực nghiên cứu và mục tiêu môn sinh học:</a:t>
            </a:r>
            <a:endParaRPr lang="en-US" b="1" u="sng" dirty="0">
              <a:latin typeface="Times New Roman" panose="02020603050405020304" pitchFamily="18" charset="0"/>
              <a:cs typeface="Times New Roman" panose="02020603050405020304" pitchFamily="18" charset="0"/>
            </a:endParaRPr>
          </a:p>
        </p:txBody>
      </p:sp>
      <p:pic>
        <p:nvPicPr>
          <p:cNvPr id="1028" name="Picture 4" descr="Ngành Công nghệ thực phẩm là gì, thi khối nào? Sau này làm ngành nghề gì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898" y="3085723"/>
            <a:ext cx="7143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333555" y="4309676"/>
            <a:ext cx="4099343" cy="1123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Q</a:t>
            </a:r>
            <a:r>
              <a:rPr lang="vi-VN" dirty="0" smtClean="0"/>
              <a:t>uan </a:t>
            </a:r>
            <a:r>
              <a:rPr lang="vi-VN" dirty="0"/>
              <a:t>sát hình ảnh về ứng dụng công nghệ sinh học</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85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ONY\Desktop\tải xuống.jpg"/>
          <p:cNvPicPr>
            <a:picLocks noGrp="1"/>
          </p:cNvPicPr>
          <p:nvPr>
            <p:ph idx="1"/>
          </p:nvPr>
        </p:nvPicPr>
        <p:blipFill>
          <a:blip r:embed="rId2"/>
          <a:srcRect/>
          <a:stretch>
            <a:fillRect/>
          </a:stretch>
        </p:blipFill>
        <p:spPr bwMode="auto">
          <a:xfrm>
            <a:off x="554245" y="207828"/>
            <a:ext cx="4242041" cy="2742406"/>
          </a:xfrm>
          <a:prstGeom prst="rect">
            <a:avLst/>
          </a:prstGeom>
          <a:noFill/>
          <a:ln w="9525">
            <a:noFill/>
            <a:miter lim="800000"/>
            <a:headEnd/>
            <a:tailEnd/>
          </a:ln>
        </p:spPr>
      </p:pic>
      <p:pic>
        <p:nvPicPr>
          <p:cNvPr id="5" name="Picture 4" descr="C:\Users\SONY\Desktop\tải xuống (1).jpg"/>
          <p:cNvPicPr/>
          <p:nvPr/>
        </p:nvPicPr>
        <p:blipFill>
          <a:blip r:embed="rId3"/>
          <a:srcRect/>
          <a:stretch>
            <a:fillRect/>
          </a:stretch>
        </p:blipFill>
        <p:spPr bwMode="auto">
          <a:xfrm>
            <a:off x="5922944" y="207828"/>
            <a:ext cx="5732780" cy="4169986"/>
          </a:xfrm>
          <a:prstGeom prst="rect">
            <a:avLst/>
          </a:prstGeom>
          <a:noFill/>
          <a:ln w="9525">
            <a:noFill/>
            <a:miter lim="800000"/>
            <a:headEnd/>
            <a:tailEnd/>
          </a:ln>
        </p:spPr>
      </p:pic>
      <p:sp>
        <p:nvSpPr>
          <p:cNvPr id="6" name="TextBox 5"/>
          <p:cNvSpPr txBox="1"/>
          <p:nvPr/>
        </p:nvSpPr>
        <p:spPr>
          <a:xfrm>
            <a:off x="353683" y="3148642"/>
            <a:ext cx="5365631" cy="3416320"/>
          </a:xfrm>
          <a:prstGeom prst="rect">
            <a:avLst/>
          </a:prstGeom>
          <a:noFill/>
        </p:spPr>
        <p:txBody>
          <a:bodyPr wrap="square" rtlCol="0">
            <a:spAutoFit/>
          </a:bodyPr>
          <a:lstStyle/>
          <a:p>
            <a:r>
              <a:rPr lang="vi-VN" sz="2400" i="1" dirty="0">
                <a:latin typeface="+mj-lt"/>
              </a:rPr>
              <a:t>+ Hãy nêu một vài thành tựu cụ thể chứng minh vai trò của ngành Sinh học đối với sự phát triển kinh tế - xã hội.</a:t>
            </a:r>
            <a:endParaRPr lang="en-US" sz="2400" dirty="0">
              <a:latin typeface="+mj-lt"/>
            </a:endParaRPr>
          </a:p>
          <a:p>
            <a:r>
              <a:rPr lang="vi-VN" sz="2400" i="1" dirty="0">
                <a:latin typeface="+mj-lt"/>
              </a:rPr>
              <a:t>+ Những hiểu biết về não bộ con người mang lại lợi ích gì cho chúng ta?</a:t>
            </a:r>
            <a:endParaRPr lang="en-US" sz="2400" dirty="0">
              <a:latin typeface="+mj-lt"/>
            </a:endParaRPr>
          </a:p>
          <a:p>
            <a:r>
              <a:rPr lang="vi-VN" sz="2400" i="1" dirty="0">
                <a:latin typeface="+mj-lt"/>
              </a:rPr>
              <a:t>+ Ngành sinh học đã có những đóng góp gì trong bảo vệ và phát triển bền vững môi trường sống?</a:t>
            </a: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38250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8744" y="547055"/>
            <a:ext cx="5202084" cy="3672908"/>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537785292"/>
              </p:ext>
            </p:extLst>
          </p:nvPr>
        </p:nvGraphicFramePr>
        <p:xfrm>
          <a:off x="5828820" y="433266"/>
          <a:ext cx="5834093" cy="3812331"/>
        </p:xfrm>
        <a:graphic>
          <a:graphicData uri="http://schemas.openxmlformats.org/presentationml/2006/ole">
            <mc:AlternateContent xmlns:mc="http://schemas.openxmlformats.org/markup-compatibility/2006">
              <mc:Choice xmlns:v="urn:schemas-microsoft-com:vml" Requires="v">
                <p:oleObj spid="_x0000_s8196" name="Document" r:id="rId4" imgW="5968480" imgH="3900424" progId="Word.Document.12">
                  <p:embed/>
                </p:oleObj>
              </mc:Choice>
              <mc:Fallback>
                <p:oleObj name="Document" r:id="rId4" imgW="5968480" imgH="3900424" progId="Word.Document.12">
                  <p:embed/>
                  <p:pic>
                    <p:nvPicPr>
                      <p:cNvPr id="0" name=""/>
                      <p:cNvPicPr/>
                      <p:nvPr/>
                    </p:nvPicPr>
                    <p:blipFill>
                      <a:blip r:embed="rId5"/>
                      <a:stretch>
                        <a:fillRect/>
                      </a:stretch>
                    </p:blipFill>
                    <p:spPr>
                      <a:xfrm>
                        <a:off x="5828820" y="433266"/>
                        <a:ext cx="5834093" cy="3812331"/>
                      </a:xfrm>
                      <a:prstGeom prst="rect">
                        <a:avLst/>
                      </a:prstGeom>
                    </p:spPr>
                  </p:pic>
                </p:oleObj>
              </mc:Fallback>
            </mc:AlternateContent>
          </a:graphicData>
        </a:graphic>
      </p:graphicFrame>
    </p:spTree>
    <p:extLst>
      <p:ext uri="{BB962C8B-B14F-4D97-AF65-F5344CB8AC3E}">
        <p14:creationId xmlns:p14="http://schemas.microsoft.com/office/powerpoint/2010/main" val="4335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III. Sinh học trong tương </a:t>
            </a:r>
            <a:r>
              <a:rPr lang="vi-VN" b="1" dirty="0" smtClean="0"/>
              <a:t>lai</a:t>
            </a:r>
            <a:endParaRPr lang="en-US" dirty="0"/>
          </a:p>
        </p:txBody>
      </p:sp>
      <p:pic>
        <p:nvPicPr>
          <p:cNvPr id="11268" name="image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76768"/>
            <a:ext cx="2553958" cy="160098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image64.jpg" descr="Rác thải xâm lấn môi trường sống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918" y="1476768"/>
            <a:ext cx="2422448" cy="162799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image65.jpg" descr="Sự tuyệt chủng của động vật có vú đang tăng tốc đến “làn sóng thứ hai”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114" y="1308899"/>
            <a:ext cx="4411686" cy="2020088"/>
          </a:xfrm>
          <a:prstGeom prst="rect">
            <a:avLst/>
          </a:prstGeom>
          <a:noFill/>
          <a:extLst>
            <a:ext uri="{909E8E84-426E-40DD-AFC4-6F175D3DCCD1}">
              <a14:hiddenFill xmlns:a14="http://schemas.microsoft.com/office/drawing/2010/main">
                <a:solidFill>
                  <a:srgbClr val="FFFFFF"/>
                </a:solidFill>
              </a14:hiddenFill>
            </a:ext>
          </a:extLst>
        </p:spPr>
      </p:pic>
      <p:pic>
        <p:nvPicPr>
          <p:cNvPr id="11265" name="image62.jpg" descr="Nguyên nhân bệnh tật - Bạn có biết từ đâu? Nhận định từ phía chuyên g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64331"/>
            <a:ext cx="323850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0" y="28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0" y="4505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0" y="6143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5296620" y="4038600"/>
            <a:ext cx="5909094" cy="1477328"/>
          </a:xfrm>
          <a:prstGeom prst="rect">
            <a:avLst/>
          </a:prstGeom>
          <a:noFill/>
        </p:spPr>
        <p:txBody>
          <a:bodyPr wrap="square" rtlCol="0">
            <a:spAutoFit/>
          </a:bodyPr>
          <a:lstStyle/>
          <a:p>
            <a:r>
              <a:rPr lang="vi-VN" i="1" dirty="0">
                <a:latin typeface="+mj-lt"/>
              </a:rPr>
              <a:t>+ Em hãy cho biết ngành Sinh học đã giải quyết các vấn đề sau như thế nào?</a:t>
            </a:r>
            <a:endParaRPr lang="en-US" dirty="0">
              <a:latin typeface="+mj-lt"/>
            </a:endParaRPr>
          </a:p>
          <a:p>
            <a:r>
              <a:rPr lang="vi-VN" i="1" dirty="0">
                <a:latin typeface="+mj-lt"/>
              </a:rPr>
              <a:t>+ Sự kết hợp giữa sinh học và tin học mang lại những triển vọng gì trong tương lai?</a:t>
            </a:r>
            <a:endParaRPr lang="en-US" dirty="0">
              <a:latin typeface="+mj-lt"/>
            </a:endParaRPr>
          </a:p>
          <a:p>
            <a:endParaRPr lang="en-US" dirty="0">
              <a:latin typeface="+mj-lt"/>
            </a:endParaRPr>
          </a:p>
        </p:txBody>
      </p:sp>
    </p:spTree>
    <p:extLst>
      <p:ext uri="{BB962C8B-B14F-4D97-AF65-F5344CB8AC3E}">
        <p14:creationId xmlns:p14="http://schemas.microsoft.com/office/powerpoint/2010/main" val="251178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71" y="304740"/>
            <a:ext cx="10515600" cy="1325563"/>
          </a:xfrm>
        </p:spPr>
        <p:txBody>
          <a:bodyPr>
            <a:normAutofit/>
          </a:bodyPr>
          <a:lstStyle/>
          <a:p>
            <a:r>
              <a:rPr lang="vi-VN" b="1" dirty="0"/>
              <a:t>IV. Các ngành nghề liên quan đến sinh học và ứng dụng sinh </a:t>
            </a:r>
            <a:r>
              <a:rPr lang="vi-VN" b="1" dirty="0" smtClean="0"/>
              <a:t>học</a:t>
            </a:r>
            <a:endParaRPr lang="en-US" dirty="0"/>
          </a:p>
        </p:txBody>
      </p:sp>
      <p:pic>
        <p:nvPicPr>
          <p:cNvPr id="4" name="image58.png"/>
          <p:cNvPicPr>
            <a:picLocks noGrp="1"/>
          </p:cNvPicPr>
          <p:nvPr>
            <p:ph idx="1"/>
          </p:nvPr>
        </p:nvPicPr>
        <p:blipFill>
          <a:blip r:embed="rId2"/>
          <a:srcRect/>
          <a:stretch>
            <a:fillRect/>
          </a:stretch>
        </p:blipFill>
        <p:spPr>
          <a:xfrm>
            <a:off x="1085849" y="1970236"/>
            <a:ext cx="10020300" cy="3600450"/>
          </a:xfrm>
          <a:prstGeom prst="rect">
            <a:avLst/>
          </a:prstGeom>
          <a:ln/>
        </p:spPr>
      </p:pic>
      <p:sp>
        <p:nvSpPr>
          <p:cNvPr id="5" name="TextBox 4"/>
          <p:cNvSpPr txBox="1"/>
          <p:nvPr/>
        </p:nvSpPr>
        <p:spPr>
          <a:xfrm>
            <a:off x="2300376" y="5570686"/>
            <a:ext cx="8620666" cy="1569660"/>
          </a:xfrm>
          <a:prstGeom prst="rect">
            <a:avLst/>
          </a:prstGeom>
          <a:noFill/>
        </p:spPr>
        <p:txBody>
          <a:bodyPr wrap="square" rtlCol="0">
            <a:spAutoFit/>
          </a:bodyPr>
          <a:lstStyle/>
          <a:p>
            <a:r>
              <a:rPr lang="vi-VN" sz="3200" dirty="0">
                <a:latin typeface="+mj-lt"/>
              </a:rPr>
              <a:t>+ </a:t>
            </a:r>
            <a:r>
              <a:rPr lang="vi-VN" sz="3200" i="1" dirty="0" smtClean="0">
                <a:latin typeface="+mj-lt"/>
              </a:rPr>
              <a:t> </a:t>
            </a:r>
            <a:r>
              <a:rPr lang="vi-VN" sz="3200" i="1" dirty="0">
                <a:latin typeface="+mj-lt"/>
              </a:rPr>
              <a:t>Tìm hiểu về nhóm ngành sinh học cơ bản.</a:t>
            </a:r>
            <a:endParaRPr lang="en-US" sz="3200" dirty="0">
              <a:latin typeface="+mj-lt"/>
            </a:endParaRPr>
          </a:p>
          <a:p>
            <a:r>
              <a:rPr lang="vi-VN" sz="3200" i="1" dirty="0">
                <a:latin typeface="+mj-lt"/>
              </a:rPr>
              <a:t>+ </a:t>
            </a:r>
            <a:r>
              <a:rPr lang="vi-VN" sz="3200" i="1" dirty="0" smtClean="0">
                <a:latin typeface="+mj-lt"/>
              </a:rPr>
              <a:t>Tìm </a:t>
            </a:r>
            <a:r>
              <a:rPr lang="vi-VN" sz="3200" i="1" dirty="0">
                <a:latin typeface="+mj-lt"/>
              </a:rPr>
              <a:t>hiểu về nhóm ngành ứng dụng sinh học.</a:t>
            </a:r>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34603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sắp xếp vào đúng nhóm ngành phù hợp.</a:t>
            </a:r>
            <a:endParaRPr lang="en-US" dirty="0"/>
          </a:p>
        </p:txBody>
      </p:sp>
      <p:pic>
        <p:nvPicPr>
          <p:cNvPr id="12294" name="image67.jpg" descr="101 từ vựng chuyên ngành y dược/ chuyên ngành y khoa/ từ vựng ch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06" y="1994410"/>
            <a:ext cx="2003396"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image59.jpg" descr="Chương trình đào tạo Ngành Công nghệ thực phẩm - Trang Tuyển Sinh | Thông  tin tuyển sinh Đại học Cao đ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095" y="2057400"/>
            <a:ext cx="19812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image61.jpg" descr="Học dược gồm tất cả bao nhiêu tín chỉ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488" y="2062163"/>
            <a:ext cx="1854654" cy="156686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image60.jpg" descr="Sự khác nhau giữa ngành khoa học môi trường và kỹ thuật môi trường | Yersin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744" y="2062163"/>
            <a:ext cx="1998394" cy="153244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image69.jpg" descr="Trình tự bổ nhiệm giám định viên pháp y theo quy định mới nhấ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705" y="4187227"/>
            <a:ext cx="1781175" cy="1360348"/>
          </a:xfrm>
          <a:prstGeom prst="rect">
            <a:avLst/>
          </a:prstGeom>
          <a:noFill/>
          <a:extLst>
            <a:ext uri="{909E8E84-426E-40DD-AFC4-6F175D3DCCD1}">
              <a14:hiddenFill xmlns:a14="http://schemas.microsoft.com/office/drawing/2010/main">
                <a:solidFill>
                  <a:srgbClr val="FFFFFF"/>
                </a:solidFill>
              </a14:hiddenFill>
            </a:ext>
          </a:extLst>
        </p:spPr>
      </p:pic>
      <p:pic>
        <p:nvPicPr>
          <p:cNvPr id="12289" name="image70.jpg" descr="Công nghệ sinh học thúc đẩy nông nghiệp công nghệ cao - Báo Nhân Dâ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5124" y="4187227"/>
            <a:ext cx="1946191" cy="1360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205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363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503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6448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0" y="777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vi-VN"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3"/>
          <p:cNvSpPr>
            <a:spLocks noChangeArrowheads="1"/>
          </p:cNvSpPr>
          <p:nvPr/>
        </p:nvSpPr>
        <p:spPr bwMode="auto">
          <a:xfrm>
            <a:off x="0" y="907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740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b="1" dirty="0"/>
              <a:t>V. Sinh học với phát triển bền vững và những vấn đề xã </a:t>
            </a:r>
            <a:r>
              <a:rPr lang="vi-VN" b="1" dirty="0" smtClean="0"/>
              <a:t>hội</a:t>
            </a:r>
            <a:endParaRPr lang="en-US" dirty="0"/>
          </a:p>
        </p:txBody>
      </p:sp>
      <p:sp>
        <p:nvSpPr>
          <p:cNvPr id="4" name="TextBox 3"/>
          <p:cNvSpPr txBox="1"/>
          <p:nvPr/>
        </p:nvSpPr>
        <p:spPr>
          <a:xfrm>
            <a:off x="838199" y="2156604"/>
            <a:ext cx="10246743" cy="646331"/>
          </a:xfrm>
          <a:prstGeom prst="rect">
            <a:avLst/>
          </a:prstGeom>
          <a:noFill/>
        </p:spPr>
        <p:txBody>
          <a:bodyPr wrap="square" rtlCol="0">
            <a:spAutoFit/>
          </a:bodyPr>
          <a:lstStyle/>
          <a:p>
            <a:r>
              <a:rPr lang="vi-VN" i="1" dirty="0"/>
              <a:t>Mỗi học sinh đề ra các biện pháp ứng dụng sinh học nhằm bảo vệ và khôi phục môi trường sống trong ba phút</a:t>
            </a:r>
            <a:r>
              <a:rPr lang="vi-VN" i="1" dirty="0" smtClean="0"/>
              <a:t>.</a:t>
            </a:r>
            <a:endParaRPr lang="en-US" dirty="0"/>
          </a:p>
        </p:txBody>
      </p:sp>
      <p:sp>
        <p:nvSpPr>
          <p:cNvPr id="5" name="TextBox 4"/>
          <p:cNvSpPr txBox="1"/>
          <p:nvPr/>
        </p:nvSpPr>
        <p:spPr>
          <a:xfrm>
            <a:off x="838200" y="3295291"/>
            <a:ext cx="9720532" cy="369332"/>
          </a:xfrm>
          <a:prstGeom prst="rect">
            <a:avLst/>
          </a:prstGeom>
          <a:noFill/>
        </p:spPr>
        <p:txBody>
          <a:bodyPr wrap="square" rtlCol="0">
            <a:spAutoFit/>
          </a:bodyPr>
          <a:lstStyle/>
          <a:p>
            <a:r>
              <a:rPr lang="vi-VN" i="1" dirty="0"/>
              <a:t>Sự phát triển của ngành Sinh học có ý nghĩa như thế nào đối với phát </a:t>
            </a:r>
            <a:r>
              <a:rPr lang="vi-VN" i="1" dirty="0" smtClean="0"/>
              <a:t>triển bền </a:t>
            </a:r>
            <a:r>
              <a:rPr lang="vi-VN" i="1" dirty="0"/>
              <a:t>vững</a:t>
            </a:r>
            <a:r>
              <a:rPr lang="vi-VN" i="1" dirty="0" smtClean="0"/>
              <a:t>?</a:t>
            </a:r>
            <a:endParaRPr lang="en-US" dirty="0"/>
          </a:p>
        </p:txBody>
      </p:sp>
    </p:spTree>
    <p:extLst>
      <p:ext uri="{BB962C8B-B14F-4D97-AF65-F5344CB8AC3E}">
        <p14:creationId xmlns:p14="http://schemas.microsoft.com/office/powerpoint/2010/main" val="110255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8719" y="160338"/>
            <a:ext cx="6385262" cy="3591710"/>
          </a:xfrm>
        </p:spPr>
      </p:pic>
      <p:sp>
        <p:nvSpPr>
          <p:cNvPr id="6" name="AutoShape 6" descr="Công nghệ gen góp phần làm cải thiện hình thức, chất lượng và sản lượ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56" y="160338"/>
            <a:ext cx="5370782" cy="35917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56" y="3752048"/>
            <a:ext cx="4655086" cy="3053828"/>
          </a:xfrm>
          <a:prstGeom prst="rect">
            <a:avLst/>
          </a:prstGeom>
        </p:spPr>
      </p:pic>
      <p:pic>
        <p:nvPicPr>
          <p:cNvPr id="12" name="image57.jpg"/>
          <p:cNvPicPr/>
          <p:nvPr/>
        </p:nvPicPr>
        <p:blipFill>
          <a:blip r:embed="rId5"/>
          <a:srcRect/>
          <a:stretch>
            <a:fillRect/>
          </a:stretch>
        </p:blipFill>
        <p:spPr>
          <a:xfrm>
            <a:off x="4977442" y="3752048"/>
            <a:ext cx="3079810" cy="2723418"/>
          </a:xfrm>
          <a:prstGeom prst="rect">
            <a:avLst/>
          </a:prstGeom>
          <a:ln/>
        </p:spPr>
      </p:pic>
      <p:pic>
        <p:nvPicPr>
          <p:cNvPr id="13" name="image63.jpg"/>
          <p:cNvPicPr/>
          <p:nvPr/>
        </p:nvPicPr>
        <p:blipFill>
          <a:blip r:embed="rId6"/>
          <a:srcRect/>
          <a:stretch>
            <a:fillRect/>
          </a:stretch>
        </p:blipFill>
        <p:spPr>
          <a:xfrm>
            <a:off x="8057252" y="3752048"/>
            <a:ext cx="3996729" cy="2723418"/>
          </a:xfrm>
          <a:prstGeom prst="rect">
            <a:avLst/>
          </a:prstGeom>
          <a:ln/>
        </p:spPr>
      </p:pic>
    </p:spTree>
    <p:extLst>
      <p:ext uri="{BB962C8B-B14F-4D97-AF65-F5344CB8AC3E}">
        <p14:creationId xmlns:p14="http://schemas.microsoft.com/office/powerpoint/2010/main" val="132222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79" y="365125"/>
            <a:ext cx="10540041" cy="1325563"/>
          </a:xfrm>
        </p:spPr>
        <p:txBody>
          <a:bodyPr>
            <a:normAutofit/>
          </a:bodyPr>
          <a:lstStyle/>
          <a:p>
            <a:r>
              <a:rPr lang="en-US" dirty="0" smtClean="0">
                <a:latin typeface="Times New Roman" panose="02020603050405020304" pitchFamily="18" charset="0"/>
                <a:cs typeface="Times New Roman" panose="02020603050405020304" pitchFamily="18" charset="0"/>
              </a:rPr>
              <a:t>D</a:t>
            </a:r>
            <a:r>
              <a:rPr lang="vi-VN" dirty="0" smtClean="0"/>
              <a:t>ựa </a:t>
            </a:r>
            <a:r>
              <a:rPr lang="vi-VN" dirty="0"/>
              <a:t>vào hiểu biết cá nhân, kể thêm một số thành tựu khác.</a:t>
            </a:r>
            <a:endParaRPr lang="en-US" dirty="0"/>
          </a:p>
        </p:txBody>
      </p:sp>
      <p:pic>
        <p:nvPicPr>
          <p:cNvPr id="3074" name="Picture 2" descr="http://mt.hunre.edu.vn/hre/userfiles/image/Screenshot%202020-01-11%2021_20_0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4071" y="1621766"/>
            <a:ext cx="8393598" cy="4719095"/>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79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riển vọng từ cây trồng công nghệ sinh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51" y="307020"/>
            <a:ext cx="4572000" cy="28289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10 loại trái cây không hạt tạo cơn sốt trên thị trường, giá đắt đỏ chị em  vẫn mê mẩn - Tin tứ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432" y="307020"/>
            <a:ext cx="3758302" cy="37583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5kg- Xoài hạt lép An Giang - P647283 | Sàn thương mại điện tử của khách  hàng Viettel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092" y="307020"/>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34046" y="3340839"/>
            <a:ext cx="1336796"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Xoài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lép</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718815" y="4158286"/>
            <a:ext cx="2035536"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Dưa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endParaRPr lang="en-US" dirty="0">
              <a:latin typeface="Times New Roman" panose="02020603050405020304" pitchFamily="18" charset="0"/>
              <a:cs typeface="Times New Roman" panose="02020603050405020304" pitchFamily="18" charset="0"/>
            </a:endParaRPr>
          </a:p>
        </p:txBody>
      </p:sp>
      <p:sp>
        <p:nvSpPr>
          <p:cNvPr id="12" name="Content Placeholder 2"/>
          <p:cNvSpPr>
            <a:spLocks noGrp="1"/>
          </p:cNvSpPr>
          <p:nvPr>
            <p:ph idx="1"/>
          </p:nvPr>
        </p:nvSpPr>
        <p:spPr>
          <a:xfrm>
            <a:off x="238751" y="4065323"/>
            <a:ext cx="7618681" cy="2620150"/>
          </a:xfrm>
        </p:spPr>
        <p:txBody>
          <a:bodyPr>
            <a:normAutofit lnSpcReduction="10000"/>
          </a:bodyPr>
          <a:lstStyle/>
          <a:p>
            <a:pPr marL="0" indent="0" algn="just">
              <a:buNone/>
            </a:pPr>
            <a:r>
              <a:rPr lang="vi-VN" i="1" dirty="0">
                <a:latin typeface="+mj-lt"/>
              </a:rPr>
              <a:t>Một trong những thành tựu của ngành Sinh học là tạo ra các loài sinh vật biến đổi </a:t>
            </a:r>
            <a:r>
              <a:rPr lang="en-US" i="1" dirty="0" smtClean="0">
                <a:latin typeface="Times New Roman" panose="02020603050405020304" pitchFamily="18" charset="0"/>
                <a:cs typeface="Times New Roman" panose="02020603050405020304" pitchFamily="18" charset="0"/>
              </a:rPr>
              <a:t>g</a:t>
            </a:r>
            <a:r>
              <a:rPr lang="vi-VN" i="1" dirty="0" smtClean="0">
                <a:latin typeface="+mj-lt"/>
              </a:rPr>
              <a:t>ene </a:t>
            </a:r>
            <a:r>
              <a:rPr lang="vi-VN" i="1" dirty="0">
                <a:latin typeface="+mj-lt"/>
              </a:rPr>
              <a:t>(Genetically Modified 0rqganism — GMO), nhờ đó, mang lại cho con người những loại thực phẩm có giá trị dinh dưỡng cao, thời gian bảo quản lâu hơn, giá thành rẻ hơn,... Đặc biệt, thành tựu này còn góp phân giải quyết vấn đề nạn đói trên thế giới.</a:t>
            </a:r>
            <a:endParaRPr lang="en-US" dirty="0">
              <a:latin typeface="+mj-lt"/>
            </a:endParaRPr>
          </a:p>
        </p:txBody>
      </p:sp>
    </p:spTree>
    <p:extLst>
      <p:ext uri="{BB962C8B-B14F-4D97-AF65-F5344CB8AC3E}">
        <p14:creationId xmlns:p14="http://schemas.microsoft.com/office/powerpoint/2010/main" val="358786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biomedia.vn/uploads/Picture/ngan-1/cong-nghe-3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3" y="609300"/>
            <a:ext cx="5267325" cy="547232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78105" y="609300"/>
            <a:ext cx="5615796" cy="3046988"/>
          </a:xfrm>
          <a:prstGeom prst="rect">
            <a:avLst/>
          </a:prstGeom>
          <a:noFill/>
        </p:spPr>
        <p:txBody>
          <a:bodyPr wrap="square" rtlCol="0">
            <a:spAutoFit/>
          </a:bodyPr>
          <a:lstStyle/>
          <a:p>
            <a:pPr algn="just"/>
            <a:r>
              <a:rPr lang="en-US" sz="3200" dirty="0" err="1" smtClean="0">
                <a:latin typeface="Times New Roman" panose="02020603050405020304" pitchFamily="18" charset="0"/>
                <a:cs typeface="Times New Roman" panose="02020603050405020304" pitchFamily="18" charset="0"/>
              </a:rPr>
              <a:t>Tách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(scaffold)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scaffold </a:t>
            </a:r>
            <a:r>
              <a:rPr lang="en-US" sz="3200" dirty="0" err="1" smtClean="0">
                <a:latin typeface="Times New Roman" panose="02020603050405020304" pitchFamily="18" charset="0"/>
                <a:cs typeface="Times New Roman" panose="02020603050405020304" pitchFamily="18" charset="0"/>
              </a:rPr>
              <a:t>lúc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xốp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ghép</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51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20905" y="1003389"/>
            <a:ext cx="6065808" cy="302242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Đ</a:t>
            </a:r>
            <a:r>
              <a:rPr lang="vi-VN" dirty="0" smtClean="0">
                <a:latin typeface="Times New Roman" panose="02020603050405020304" pitchFamily="18" charset="0"/>
                <a:cs typeface="Times New Roman" panose="02020603050405020304" pitchFamily="18" charset="0"/>
              </a:rPr>
              <a:t>ối </a:t>
            </a:r>
            <a:r>
              <a:rPr lang="vi-VN" dirty="0">
                <a:latin typeface="Times New Roman" panose="02020603050405020304" pitchFamily="18" charset="0"/>
                <a:cs typeface="Times New Roman" panose="02020603050405020304" pitchFamily="18" charset="0"/>
              </a:rPr>
              <a:t>tượng và các lĩnh vực nghiên cứu của sinh </a:t>
            </a:r>
            <a:r>
              <a:rPr lang="vi-VN" dirty="0"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 </a:t>
            </a:r>
            <a:r>
              <a:rPr lang="vi-VN" dirty="0">
                <a:latin typeface="Times New Roman" panose="02020603050405020304" pitchFamily="18" charset="0"/>
                <a:cs typeface="Times New Roman" panose="02020603050405020304" pitchFamily="18" charset="0"/>
              </a:rPr>
              <a:t>là các sinh vật sống và các cấp độ tổ chức khác của thế giới sống, hay nói cách khác đây là ngành tập trung nghiên cứu về các cá thể sống cũng như mối quan hệ giữa các cá thể sống với nhau và với môi trường.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520905" y="3929709"/>
            <a:ext cx="3976777" cy="1815882"/>
          </a:xfrm>
          <a:prstGeom prst="rect">
            <a:avLst/>
          </a:prstGeom>
          <a:noFill/>
        </p:spPr>
        <p:txBody>
          <a:bodyPr wrap="square" rtlCol="0">
            <a:spAutoFit/>
          </a:bodyPr>
          <a:lstStyle/>
          <a:p>
            <a:r>
              <a:rPr lang="vi-VN" sz="2800" dirty="0"/>
              <a:t>- Ngành sinh học bao gồm nhiều lĩnh vực nghiên cứu như:</a:t>
            </a:r>
            <a:endParaRPr lang="en-US" sz="2800" dirty="0">
              <a:latin typeface="Magneto" panose="04030805050802020D02" pitchFamily="82" charset="0"/>
            </a:endParaRPr>
          </a:p>
          <a:p>
            <a:endParaRPr lang="en-US" sz="2800" dirty="0">
              <a:latin typeface="Magneto" panose="04030805050802020D02" pitchFamily="82" charset="0"/>
            </a:endParaRPr>
          </a:p>
        </p:txBody>
      </p:sp>
      <p:sp>
        <p:nvSpPr>
          <p:cNvPr id="8" name="TextBox 7"/>
          <p:cNvSpPr txBox="1"/>
          <p:nvPr/>
        </p:nvSpPr>
        <p:spPr>
          <a:xfrm>
            <a:off x="9119378" y="4040335"/>
            <a:ext cx="3286664" cy="2031325"/>
          </a:xfrm>
          <a:prstGeom prst="rect">
            <a:avLst/>
          </a:prstGeom>
          <a:noFill/>
        </p:spPr>
        <p:txBody>
          <a:bodyPr wrap="square" rtlCol="0">
            <a:spAutoFit/>
          </a:bodyPr>
          <a:lstStyle/>
          <a:p>
            <a:r>
              <a:rPr lang="vi-VN" dirty="0">
                <a:latin typeface="+mj-lt"/>
              </a:rPr>
              <a:t>+ Di truyền học</a:t>
            </a:r>
            <a:endParaRPr lang="en-US" dirty="0">
              <a:latin typeface="+mj-lt"/>
            </a:endParaRPr>
          </a:p>
          <a:p>
            <a:r>
              <a:rPr lang="vi-VN" dirty="0">
                <a:latin typeface="+mj-lt"/>
              </a:rPr>
              <a:t>+ Sinh học tế bào</a:t>
            </a:r>
            <a:endParaRPr lang="en-US" dirty="0">
              <a:latin typeface="+mj-lt"/>
            </a:endParaRPr>
          </a:p>
          <a:p>
            <a:r>
              <a:rPr lang="vi-VN" dirty="0">
                <a:latin typeface="+mj-lt"/>
              </a:rPr>
              <a:t>+ Vi sinh vật học</a:t>
            </a:r>
            <a:endParaRPr lang="en-US" dirty="0">
              <a:latin typeface="+mj-lt"/>
            </a:endParaRPr>
          </a:p>
          <a:p>
            <a:r>
              <a:rPr lang="vi-VN" dirty="0">
                <a:latin typeface="+mj-lt"/>
              </a:rPr>
              <a:t>+ Giải phẫu học</a:t>
            </a:r>
            <a:endParaRPr lang="en-US" dirty="0">
              <a:latin typeface="+mj-lt"/>
            </a:endParaRPr>
          </a:p>
          <a:p>
            <a:r>
              <a:rPr lang="vi-VN" dirty="0">
                <a:latin typeface="+mj-lt"/>
              </a:rPr>
              <a:t>+ Động vật học</a:t>
            </a:r>
            <a:endParaRPr lang="en-US" dirty="0">
              <a:latin typeface="+mj-lt"/>
            </a:endParaRPr>
          </a:p>
          <a:p>
            <a:r>
              <a:rPr lang="vi-VN" dirty="0">
                <a:latin typeface="+mj-lt"/>
              </a:rPr>
              <a:t>+ Sinh thái học và môi trường</a:t>
            </a:r>
            <a:endParaRPr lang="en-US" dirty="0">
              <a:latin typeface="+mj-lt"/>
            </a:endParaRPr>
          </a:p>
          <a:p>
            <a:r>
              <a:rPr lang="vi-VN" dirty="0">
                <a:latin typeface="+mj-lt"/>
              </a:rPr>
              <a:t>+ Công nghệ sinh học</a:t>
            </a:r>
            <a:endParaRPr lang="en-US" dirty="0">
              <a:latin typeface="+mj-lt"/>
            </a:endParaRPr>
          </a:p>
        </p:txBody>
      </p:sp>
      <p:pic>
        <p:nvPicPr>
          <p:cNvPr id="9" name="Picture 2" descr="Sinh học ứng dụng, ngành học của xu thế cuộc cách mạng công nghệ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84" y="287413"/>
            <a:ext cx="5309131" cy="500920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2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6.png"/>
          <p:cNvPicPr>
            <a:picLocks noGrp="1"/>
          </p:cNvPicPr>
          <p:nvPr>
            <p:ph idx="1"/>
          </p:nvPr>
        </p:nvPicPr>
        <p:blipFill>
          <a:blip r:embed="rId2"/>
          <a:srcRect/>
          <a:stretch>
            <a:fillRect/>
          </a:stretch>
        </p:blipFill>
        <p:spPr>
          <a:xfrm>
            <a:off x="176661" y="164515"/>
            <a:ext cx="5335617" cy="4105559"/>
          </a:xfrm>
          <a:prstGeom prst="rect">
            <a:avLst/>
          </a:prstGeom>
          <a:ln/>
        </p:spPr>
      </p:pic>
      <p:sp>
        <p:nvSpPr>
          <p:cNvPr id="5" name="TextBox 4"/>
          <p:cNvSpPr txBox="1"/>
          <p:nvPr/>
        </p:nvSpPr>
        <p:spPr>
          <a:xfrm>
            <a:off x="6167887" y="431321"/>
            <a:ext cx="5736566" cy="2308324"/>
          </a:xfrm>
          <a:prstGeom prst="rect">
            <a:avLst/>
          </a:prstGeom>
          <a:noFill/>
        </p:spPr>
        <p:txBody>
          <a:bodyPr wrap="square" rtlCol="0">
            <a:spAutoFit/>
          </a:bodyPr>
          <a:lstStyle/>
          <a:p>
            <a:r>
              <a:rPr lang="vi-VN" i="1" dirty="0">
                <a:latin typeface="+mj-lt"/>
              </a:rPr>
              <a:t>- Bướm hút một hoa bằng cách nào?</a:t>
            </a:r>
            <a:endParaRPr lang="en-US" dirty="0">
              <a:latin typeface="+mj-lt"/>
            </a:endParaRPr>
          </a:p>
          <a:p>
            <a:r>
              <a:rPr lang="vi-VN" i="1" dirty="0">
                <a:latin typeface="+mj-lt"/>
              </a:rPr>
              <a:t>- Bướm và thực vật có mối quan hệ với nhau như thế nào?</a:t>
            </a:r>
            <a:endParaRPr lang="en-US" dirty="0">
              <a:latin typeface="+mj-lt"/>
            </a:endParaRPr>
          </a:p>
          <a:p>
            <a:r>
              <a:rPr lang="vi-VN" i="1" dirty="0">
                <a:latin typeface="+mj-lt"/>
              </a:rPr>
              <a:t>- Bộ phận nào giúp bướm di chuyển?</a:t>
            </a:r>
            <a:endParaRPr lang="en-US" dirty="0">
              <a:latin typeface="+mj-lt"/>
            </a:endParaRPr>
          </a:p>
          <a:p>
            <a:r>
              <a:rPr lang="vi-VN" i="1" dirty="0">
                <a:latin typeface="+mj-lt"/>
              </a:rPr>
              <a:t>- Nhờ đâu mà bướm có thể tiêu hoá được mật hoa?</a:t>
            </a:r>
            <a:endParaRPr lang="en-US" dirty="0">
              <a:latin typeface="+mj-lt"/>
            </a:endParaRPr>
          </a:p>
          <a:p>
            <a:r>
              <a:rPr lang="vi-VN" i="1" dirty="0">
                <a:latin typeface="+mj-lt"/>
              </a:rPr>
              <a:t>- Các yếu tố của môi trường có ảnh hưởng như thế nào đến quá trình sinh trưởng và phát triển của hoa và bướm?</a:t>
            </a:r>
            <a:endParaRPr lang="en-US" dirty="0">
              <a:latin typeface="+mj-lt"/>
            </a:endParaRPr>
          </a:p>
          <a:p>
            <a:r>
              <a:rPr lang="vi-VN" i="1" dirty="0">
                <a:latin typeface="+mj-lt"/>
              </a:rPr>
              <a:t>- Tại sao thực vật có hoa tiến hoá nhất?</a:t>
            </a:r>
            <a:endParaRPr lang="en-US" dirty="0">
              <a:latin typeface="+mj-lt"/>
            </a:endParaRPr>
          </a:p>
          <a:p>
            <a:endParaRPr lang="en-US" dirty="0">
              <a:latin typeface="+mj-lt"/>
            </a:endParaRPr>
          </a:p>
        </p:txBody>
      </p:sp>
      <p:sp>
        <p:nvSpPr>
          <p:cNvPr id="7" name="TextBox 6"/>
          <p:cNvSpPr txBox="1"/>
          <p:nvPr/>
        </p:nvSpPr>
        <p:spPr>
          <a:xfrm>
            <a:off x="6167887" y="2898475"/>
            <a:ext cx="5486400" cy="2031325"/>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a:t>
            </a:r>
            <a:r>
              <a:rPr lang="vi-VN" b="1"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Sắp </a:t>
            </a:r>
            <a:r>
              <a:rPr lang="vi-VN" i="1" dirty="0">
                <a:latin typeface="Times New Roman" panose="02020603050405020304" pitchFamily="18" charset="0"/>
                <a:cs typeface="Times New Roman" panose="02020603050405020304" pitchFamily="18" charset="0"/>
              </a:rPr>
              <a:t>xếp các câu hỏi </a:t>
            </a:r>
            <a:r>
              <a:rPr lang="vi-VN" i="1" dirty="0" smtClean="0">
                <a:latin typeface="Times New Roman" panose="02020603050405020304" pitchFamily="18" charset="0"/>
                <a:cs typeface="Times New Roman" panose="02020603050405020304" pitchFamily="18" charset="0"/>
              </a:rPr>
              <a:t>trên </a:t>
            </a:r>
            <a:r>
              <a:rPr lang="vi-VN" i="1" dirty="0">
                <a:latin typeface="Times New Roman" panose="02020603050405020304" pitchFamily="18" charset="0"/>
                <a:cs typeface="Times New Roman" panose="02020603050405020304" pitchFamily="18" charset="0"/>
              </a:rPr>
              <a:t>vào những nội dung sau:</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a) Hình thái và cấu tạo cơ thể</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b) Hoạt động chức năng của cơ thể</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c) Mối quan hệ giữa các cá thể với nhau</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đ) Mối quan hệ giữa cá thể với môi trường</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e) Quá trình tiến hoá của sinh vật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6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64566" y="1048737"/>
            <a:ext cx="9575321" cy="5421073"/>
          </a:xfrm>
        </p:spPr>
        <p:txBody>
          <a:bodyPr>
            <a:normAutofit lnSpcReduction="10000"/>
          </a:bodyPr>
          <a:lstStyle/>
          <a:p>
            <a:r>
              <a:rPr lang="vi-VN" dirty="0" smtClean="0">
                <a:latin typeface="+mj-lt"/>
              </a:rPr>
              <a:t>Lợi </a:t>
            </a:r>
            <a:r>
              <a:rPr lang="vi-VN" dirty="0">
                <a:latin typeface="+mj-lt"/>
              </a:rPr>
              <a:t>ích của việc học Sinh </a:t>
            </a:r>
            <a:r>
              <a:rPr lang="vi-VN" dirty="0" smtClean="0">
                <a:latin typeface="+mj-lt"/>
              </a:rPr>
              <a:t>học?</a:t>
            </a:r>
          </a:p>
          <a:p>
            <a:pPr marL="0" indent="0">
              <a:buNone/>
            </a:pPr>
            <a:r>
              <a:rPr lang="vi-VN" dirty="0">
                <a:latin typeface="+mj-lt"/>
              </a:rPr>
              <a:t>- Giúp chúng ta hiểu rõ được sự hình thành và phát triển của thế giới sống, các quy luật của tự nhiên để từ đó giữ gìn và bảo vệ sức khoẻ; </a:t>
            </a:r>
            <a:endParaRPr lang="en-US" dirty="0">
              <a:latin typeface="+mj-lt"/>
            </a:endParaRPr>
          </a:p>
          <a:p>
            <a:pPr marL="0" indent="0">
              <a:buNone/>
            </a:pPr>
            <a:r>
              <a:rPr lang="vi-VN" dirty="0">
                <a:latin typeface="+mj-lt"/>
              </a:rPr>
              <a:t>- Biết yêu và tự hào về thiên nhiên, quê hương, đất nước; </a:t>
            </a:r>
            <a:endParaRPr lang="en-US" dirty="0">
              <a:latin typeface="+mj-lt"/>
            </a:endParaRPr>
          </a:p>
          <a:p>
            <a:pPr marL="0" indent="0">
              <a:buNone/>
            </a:pPr>
            <a:r>
              <a:rPr lang="vi-VN" dirty="0">
                <a:latin typeface="+mj-lt"/>
              </a:rPr>
              <a:t>- Có thái độ tôn trọng, giữ gìn và bảo vệ thiên nhiên; </a:t>
            </a:r>
            <a:endParaRPr lang="en-US" dirty="0">
              <a:latin typeface="+mj-lt"/>
            </a:endParaRPr>
          </a:p>
          <a:p>
            <a:pPr marL="0" indent="0">
              <a:buNone/>
            </a:pPr>
            <a:r>
              <a:rPr lang="vi-VN" dirty="0">
                <a:latin typeface="+mj-lt"/>
              </a:rPr>
              <a:t>- Ứng xử với thiên nhiên phù hợp với sự phát triển bền </a:t>
            </a:r>
            <a:r>
              <a:rPr lang="vi-VN" dirty="0" smtClean="0">
                <a:latin typeface="+mj-lt"/>
              </a:rPr>
              <a:t>vững. </a:t>
            </a:r>
            <a:endParaRPr lang="en-US" dirty="0" smtClean="0">
              <a:latin typeface="+mj-lt"/>
            </a:endParaRPr>
          </a:p>
          <a:p>
            <a:pPr marL="0" indent="0">
              <a:buNone/>
            </a:pPr>
            <a:r>
              <a:rPr lang="vi-VN" dirty="0">
                <a:latin typeface="+mj-lt"/>
              </a:rPr>
              <a:t>- Giúp hình thành và phát triển năng lực sinh học, gồm các thành phần năng lực như: nhận thức sinh học; tìm hiểu thế giới sống; vận dụng kiến thức, kĩ năng đã học vào thực tiễn.</a:t>
            </a:r>
            <a:endParaRPr lang="en-US" dirty="0">
              <a:latin typeface="+mj-lt"/>
            </a:endParaRPr>
          </a:p>
          <a:p>
            <a:pPr marL="0" indent="0">
              <a:buNone/>
            </a:pPr>
            <a:r>
              <a:rPr lang="vi-VN" dirty="0" smtClean="0">
                <a:latin typeface="+mj-lt"/>
              </a:rPr>
              <a:t>- </a:t>
            </a:r>
            <a:r>
              <a:rPr lang="vi-VN" dirty="0">
                <a:latin typeface="+mj-lt"/>
              </a:rPr>
              <a:t>Giúp rèn luyện thế giới quan khoa học, tinh thần trách nhiệm, trung thực và nhiều năng lực cần thiết.</a:t>
            </a:r>
            <a:endParaRPr lang="en-US" dirty="0">
              <a:latin typeface="+mj-lt"/>
            </a:endParaRPr>
          </a:p>
        </p:txBody>
      </p:sp>
    </p:spTree>
    <p:extLst>
      <p:ext uri="{BB962C8B-B14F-4D97-AF65-F5344CB8AC3E}">
        <p14:creationId xmlns:p14="http://schemas.microsoft.com/office/powerpoint/2010/main" val="38508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II. Vai trò của sinh </a:t>
            </a:r>
            <a:r>
              <a:rPr lang="vi-VN" b="1" dirty="0" smtClean="0"/>
              <a:t>học</a:t>
            </a:r>
            <a:endParaRPr lang="en-US" dirty="0"/>
          </a:p>
        </p:txBody>
      </p:sp>
      <p:pic>
        <p:nvPicPr>
          <p:cNvPr id="4" name="image68.png"/>
          <p:cNvPicPr/>
          <p:nvPr/>
        </p:nvPicPr>
        <p:blipFill>
          <a:blip r:embed="rId2"/>
          <a:srcRect/>
          <a:stretch>
            <a:fillRect/>
          </a:stretch>
        </p:blipFill>
        <p:spPr>
          <a:xfrm>
            <a:off x="838200" y="1690688"/>
            <a:ext cx="7865853" cy="4685453"/>
          </a:xfrm>
          <a:prstGeom prst="rect">
            <a:avLst/>
          </a:prstGeom>
          <a:ln/>
        </p:spPr>
      </p:pic>
    </p:spTree>
    <p:extLst>
      <p:ext uri="{BB962C8B-B14F-4D97-AF65-F5344CB8AC3E}">
        <p14:creationId xmlns:p14="http://schemas.microsoft.com/office/powerpoint/2010/main" val="336929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4417</TotalTime>
  <Words>829</Words>
  <Application>Microsoft Office PowerPoint</Application>
  <PresentationFormat>Widescreen</PresentationFormat>
  <Paragraphs>55</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Magneto</vt:lpstr>
      <vt:lpstr>Times New Roman</vt:lpstr>
      <vt:lpstr>Office Theme</vt:lpstr>
      <vt:lpstr>Microsoft Word Document</vt:lpstr>
      <vt:lpstr>GIỚI THIỆU KHÁI QUÁT CHƯƠNG TRÌNH MÔN SINH HỌC</vt:lpstr>
      <vt:lpstr>PowerPoint Presentation</vt:lpstr>
      <vt:lpstr>Dựa vào hiểu biết cá nhân, kể thêm một số thành tựu khác.</vt:lpstr>
      <vt:lpstr>PowerPoint Presentation</vt:lpstr>
      <vt:lpstr>PowerPoint Presentation</vt:lpstr>
      <vt:lpstr>PowerPoint Presentation</vt:lpstr>
      <vt:lpstr>PowerPoint Presentation</vt:lpstr>
      <vt:lpstr>PowerPoint Presentation</vt:lpstr>
      <vt:lpstr>II. Vai trò của sinh học</vt:lpstr>
      <vt:lpstr>PowerPoint Presentation</vt:lpstr>
      <vt:lpstr>PowerPoint Presentation</vt:lpstr>
      <vt:lpstr>III. Sinh học trong tương lai</vt:lpstr>
      <vt:lpstr>IV. Các ngành nghề liên quan đến sinh học và ứng dụng sinh học</vt:lpstr>
      <vt:lpstr>sắp xếp vào đúng nhóm ngành phù hợp.</vt:lpstr>
      <vt:lpstr>V. Sinh học với phát triển bền vững và những vấn đề xã hội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KHÁI QUÁT CHUONG TRÌNH MÔN SINH HỌC</dc:title>
  <dc:creator>HNC</dc:creator>
  <cp:lastModifiedBy>HNC</cp:lastModifiedBy>
  <cp:revision>31</cp:revision>
  <dcterms:created xsi:type="dcterms:W3CDTF">2022-07-26T12:38:38Z</dcterms:created>
  <dcterms:modified xsi:type="dcterms:W3CDTF">2022-07-29T14:16:25Z</dcterms:modified>
</cp:coreProperties>
</file>