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68" r:id="rId2"/>
    <p:sldId id="269" r:id="rId3"/>
    <p:sldId id="256" r:id="rId4"/>
    <p:sldId id="257" r:id="rId5"/>
    <p:sldId id="258" r:id="rId6"/>
    <p:sldId id="270" r:id="rId7"/>
    <p:sldId id="272" r:id="rId8"/>
    <p:sldId id="273" r:id="rId9"/>
    <p:sldId id="271" r:id="rId10"/>
    <p:sldId id="274" r:id="rId11"/>
    <p:sldId id="261" r:id="rId12"/>
    <p:sldId id="276" r:id="rId13"/>
    <p:sldId id="275" r:id="rId14"/>
    <p:sldId id="259" r:id="rId15"/>
    <p:sldId id="277" r:id="rId16"/>
    <p:sldId id="262" r:id="rId17"/>
    <p:sldId id="278" r:id="rId18"/>
    <p:sldId id="279" r:id="rId19"/>
    <p:sldId id="260" r:id="rId20"/>
    <p:sldId id="263" r:id="rId21"/>
    <p:sldId id="264" r:id="rId22"/>
    <p:sldId id="281" r:id="rId23"/>
    <p:sldId id="265" r:id="rId24"/>
    <p:sldId id="280" r:id="rId25"/>
    <p:sldId id="266" r:id="rId26"/>
    <p:sldId id="283" r:id="rId27"/>
    <p:sldId id="284" r:id="rId28"/>
    <p:sldId id="285" r:id="rId29"/>
    <p:sldId id="286" r:id="rId30"/>
    <p:sldId id="287" r:id="rId31"/>
    <p:sldId id="267" r:id="rId32"/>
    <p:sldId id="289" r:id="rId33"/>
    <p:sldId id="290" r:id="rId34"/>
    <p:sldId id="288" r:id="rId35"/>
    <p:sldId id="292" r:id="rId36"/>
    <p:sldId id="293"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mbria Math" panose="02040503050406030204" pitchFamily="18" charset="0"/>
      <p:regular r:id="rId43"/>
    </p:embeddedFont>
    <p:embeddedFont>
      <p:font typeface="Concert One" pitchFamily="2"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1F2"/>
    <a:srgbClr val="E6EDF6"/>
    <a:srgbClr val="8FCFC2"/>
    <a:srgbClr val="BEE1E6"/>
    <a:srgbClr val="FDA291"/>
    <a:srgbClr val="FFFFFF"/>
    <a:srgbClr val="F9B47B"/>
    <a:srgbClr val="A1D2A0"/>
    <a:srgbClr val="FFF27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2" autoAdjust="0"/>
    <p:restoredTop sz="95000" autoAdjust="0"/>
  </p:normalViewPr>
  <p:slideViewPr>
    <p:cSldViewPr>
      <p:cViewPr varScale="1">
        <p:scale>
          <a:sx n="56" d="100"/>
          <a:sy n="56" d="100"/>
        </p:scale>
        <p:origin x="14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32DA5-D936-4E6A-B66F-B79A5B04463C}"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8D0FA-067D-4F5E-9EF8-0A995444E219}" type="slidenum">
              <a:rPr lang="en-US" smtClean="0"/>
              <a:t>‹#›</a:t>
            </a:fld>
            <a:endParaRPr lang="en-US"/>
          </a:p>
        </p:txBody>
      </p:sp>
    </p:spTree>
    <p:extLst>
      <p:ext uri="{BB962C8B-B14F-4D97-AF65-F5344CB8AC3E}">
        <p14:creationId xmlns:p14="http://schemas.microsoft.com/office/powerpoint/2010/main" val="50621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8D0FA-067D-4F5E-9EF8-0A995444E219}" type="slidenum">
              <a:rPr lang="en-US" smtClean="0"/>
              <a:t>17</a:t>
            </a:fld>
            <a:endParaRPr lang="en-US"/>
          </a:p>
        </p:txBody>
      </p:sp>
    </p:spTree>
    <p:extLst>
      <p:ext uri="{BB962C8B-B14F-4D97-AF65-F5344CB8AC3E}">
        <p14:creationId xmlns:p14="http://schemas.microsoft.com/office/powerpoint/2010/main" val="400252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8D0FA-067D-4F5E-9EF8-0A995444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2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8D0FA-067D-4F5E-9EF8-0A995444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016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svg"/><Relationship Id="rId3" Type="http://schemas.openxmlformats.org/officeDocument/2006/relationships/image" Target="../media/image43.sv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45.svg"/><Relationship Id="rId15" Type="http://schemas.openxmlformats.org/officeDocument/2006/relationships/image" Target="../media/image49.jpeg"/><Relationship Id="rId10"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4.svg"/><Relationship Id="rId14"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image" Target="../media/image8.svg"/><Relationship Id="rId10" Type="http://schemas.openxmlformats.org/officeDocument/2006/relationships/image" Target="../media/image55.png"/><Relationship Id="rId4" Type="http://schemas.openxmlformats.org/officeDocument/2006/relationships/image" Target="../media/image7.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image" Target="../media/image8.svg"/><Relationship Id="rId10" Type="http://schemas.openxmlformats.org/officeDocument/2006/relationships/image" Target="../media/image55.png"/><Relationship Id="rId4" Type="http://schemas.openxmlformats.org/officeDocument/2006/relationships/image" Target="../media/image7.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svg"/><Relationship Id="rId3" Type="http://schemas.openxmlformats.org/officeDocument/2006/relationships/image" Target="../media/image15.svg"/><Relationship Id="rId7" Type="http://schemas.openxmlformats.org/officeDocument/2006/relationships/image" Target="../media/image35.svg"/><Relationship Id="rId12" Type="http://schemas.openxmlformats.org/officeDocument/2006/relationships/image" Target="../media/image7.png"/><Relationship Id="rId17" Type="http://schemas.openxmlformats.org/officeDocument/2006/relationships/image" Target="../media/image59.gif"/><Relationship Id="rId2" Type="http://schemas.openxmlformats.org/officeDocument/2006/relationships/image" Target="../media/image14.png"/><Relationship Id="rId16" Type="http://schemas.openxmlformats.org/officeDocument/2006/relationships/image" Target="../media/image58.gif"/><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svg"/><Relationship Id="rId5" Type="http://schemas.openxmlformats.org/officeDocument/2006/relationships/image" Target="../media/image4.svg"/><Relationship Id="rId15" Type="http://schemas.openxmlformats.org/officeDocument/2006/relationships/image" Target="../media/image57.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svg"/><Relationship Id="rId7" Type="http://schemas.openxmlformats.org/officeDocument/2006/relationships/image" Target="../media/image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1.gif"/><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3.png"/><Relationship Id="rId3" Type="http://schemas.openxmlformats.org/officeDocument/2006/relationships/image" Target="../media/image38.svg"/><Relationship Id="rId7" Type="http://schemas.openxmlformats.org/officeDocument/2006/relationships/image" Target="../media/image15.svg"/><Relationship Id="rId12"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35.svg"/><Relationship Id="rId10"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62.png"/><Relationship Id="rId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35.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9.gif"/><Relationship Id="rId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35.sv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svg"/><Relationship Id="rId3" Type="http://schemas.openxmlformats.org/officeDocument/2006/relationships/image" Target="../media/image43.svg"/><Relationship Id="rId7" Type="http://schemas.openxmlformats.org/officeDocument/2006/relationships/image" Target="../media/image45.svg"/><Relationship Id="rId12"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svg"/><Relationship Id="rId5" Type="http://schemas.openxmlformats.org/officeDocument/2006/relationships/image" Target="../media/image25.svg"/><Relationship Id="rId10"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15.sv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4.png"/><Relationship Id="rId7" Type="http://schemas.openxmlformats.org/officeDocument/2006/relationships/image" Target="../media/image14.png"/><Relationship Id="rId12" Type="http://schemas.openxmlformats.org/officeDocument/2006/relationships/image" Target="../media/image64.gif"/><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5.png"/><Relationship Id="rId5" Type="http://schemas.openxmlformats.org/officeDocument/2006/relationships/image" Target="../media/image7.png"/><Relationship Id="rId10" Type="http://schemas.openxmlformats.org/officeDocument/2006/relationships/image" Target="../media/image4.svg"/><Relationship Id="rId4" Type="http://schemas.openxmlformats.org/officeDocument/2006/relationships/image" Target="../media/image45.sv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15.svg"/><Relationship Id="rId12"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5.svg"/><Relationship Id="rId5" Type="http://schemas.openxmlformats.org/officeDocument/2006/relationships/image" Target="../media/image19.svg"/><Relationship Id="rId15" Type="http://schemas.microsoft.com/office/2007/relationships/hdphoto" Target="../media/hdphoto3.wdp"/><Relationship Id="rId10" Type="http://schemas.openxmlformats.org/officeDocument/2006/relationships/image" Target="../media/image44.png"/><Relationship Id="rId4" Type="http://schemas.openxmlformats.org/officeDocument/2006/relationships/image" Target="../media/image18.png"/><Relationship Id="rId9" Type="http://schemas.openxmlformats.org/officeDocument/2006/relationships/image" Target="../media/image4.sv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sv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2.jpeg"/><Relationship Id="rId5" Type="http://schemas.openxmlformats.org/officeDocument/2006/relationships/image" Target="../media/image15.svg"/><Relationship Id="rId10" Type="http://schemas.openxmlformats.org/officeDocument/2006/relationships/image" Target="../media/image71.jpeg"/><Relationship Id="rId4" Type="http://schemas.openxmlformats.org/officeDocument/2006/relationships/image" Target="../media/image14.png"/><Relationship Id="rId9"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75.svg"/><Relationship Id="rId4" Type="http://schemas.openxmlformats.org/officeDocument/2006/relationships/image" Target="../media/image3.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4.sv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43.svg"/><Relationship Id="rId12" Type="http://schemas.openxmlformats.org/officeDocument/2006/relationships/image" Target="../media/image7.png"/><Relationship Id="rId17" Type="http://schemas.openxmlformats.org/officeDocument/2006/relationships/image" Target="../media/image80.png"/><Relationship Id="rId2" Type="http://schemas.openxmlformats.org/officeDocument/2006/relationships/video" Target="../media/media1.mp4"/><Relationship Id="rId16" Type="http://schemas.openxmlformats.org/officeDocument/2006/relationships/image" Target="../media/image4.svg"/><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15.svg"/><Relationship Id="rId5" Type="http://schemas.openxmlformats.org/officeDocument/2006/relationships/image" Target="../media/image45.svg"/><Relationship Id="rId1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44.png"/><Relationship Id="rId9" Type="http://schemas.openxmlformats.org/officeDocument/2006/relationships/image" Target="../media/image25.svg"/><Relationship Id="rId14"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1.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850.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87.png"/><Relationship Id="rId4" Type="http://schemas.openxmlformats.org/officeDocument/2006/relationships/image" Target="../media/image37.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svg"/><Relationship Id="rId3" Type="http://schemas.openxmlformats.org/officeDocument/2006/relationships/image" Target="../media/image85.png"/><Relationship Id="rId7" Type="http://schemas.openxmlformats.org/officeDocument/2006/relationships/image" Target="../media/image15.sv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35.svg"/><Relationship Id="rId10"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svg"/><Relationship Id="rId7" Type="http://schemas.openxmlformats.org/officeDocument/2006/relationships/image" Target="../media/image8.svg"/><Relationship Id="rId12" Type="http://schemas.openxmlformats.org/officeDocument/2006/relationships/image" Target="../media/image8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15.svg"/><Relationship Id="rId10" Type="http://schemas.openxmlformats.org/officeDocument/2006/relationships/image" Target="../media/image88.jpeg"/><Relationship Id="rId4" Type="http://schemas.openxmlformats.org/officeDocument/2006/relationships/image" Target="../media/image14.png"/><Relationship Id="rId9" Type="http://schemas.openxmlformats.org/officeDocument/2006/relationships/image" Target="../media/image4.svg"/></Relationships>
</file>

<file path=ppt/slides/_rels/slide34.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image" Target="../media/image4.sv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9.svg"/><Relationship Id="rId7" Type="http://schemas.openxmlformats.org/officeDocument/2006/relationships/image" Target="../media/image45.svg"/><Relationship Id="rId12" Type="http://schemas.openxmlformats.org/officeDocument/2006/relationships/image" Target="../media/image92.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5.sv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svg"/><Relationship Id="rId5" Type="http://schemas.openxmlformats.org/officeDocument/2006/relationships/image" Target="../media/image17.svg"/><Relationship Id="rId15" Type="http://schemas.openxmlformats.org/officeDocument/2006/relationships/image" Target="../media/image13.sv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gif"/><Relationship Id="rId11"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7.png"/><Relationship Id="rId1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svg"/><Relationship Id="rId7" Type="http://schemas.openxmlformats.org/officeDocument/2006/relationships/image" Target="../media/image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gif"/><Relationship Id="rId5" Type="http://schemas.openxmlformats.org/officeDocument/2006/relationships/image" Target="../media/image15.svg"/><Relationship Id="rId10"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15.sv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38.svg"/><Relationship Id="rId10"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sv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2852" y="3105016"/>
            <a:ext cx="22053703" cy="49896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4369" y="1376995"/>
            <a:ext cx="2409862" cy="2644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857"/>
            <a:ext cx="4668588" cy="401070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7920">
            <a:off x="15407088" y="7200900"/>
            <a:ext cx="3168396" cy="4114800"/>
          </a:xfrm>
          <a:prstGeom prst="rect">
            <a:avLst/>
          </a:prstGeom>
        </p:spPr>
      </p:pic>
      <p:sp>
        <p:nvSpPr>
          <p:cNvPr id="9" name="TextBox 4">
            <a:extLst>
              <a:ext uri="{FF2B5EF4-FFF2-40B4-BE49-F238E27FC236}">
                <a16:creationId xmlns:a16="http://schemas.microsoft.com/office/drawing/2014/main" id="{30427CC3-04AA-459D-AF9A-3323D602D504}"/>
              </a:ext>
            </a:extLst>
          </p:cNvPr>
          <p:cNvSpPr txBox="1"/>
          <p:nvPr/>
        </p:nvSpPr>
        <p:spPr>
          <a:xfrm>
            <a:off x="2895600" y="2782827"/>
            <a:ext cx="11747454" cy="5311839"/>
          </a:xfrm>
          <a:prstGeom prst="rect">
            <a:avLst/>
          </a:prstGeom>
        </p:spPr>
        <p:txBody>
          <a:bodyPr lIns="0" tIns="0" rIns="0" bIns="0" rtlCol="0" anchor="t">
            <a:spAutoFit/>
          </a:bodyPr>
          <a:lstStyle/>
          <a:p>
            <a:pPr algn="ctr">
              <a:lnSpc>
                <a:spcPct val="150000"/>
              </a:lnSpc>
            </a:pPr>
            <a:r>
              <a:rPr lang="vi-VN" sz="8000" b="1" dirty="0">
                <a:solidFill>
                  <a:srgbClr val="082A44"/>
                </a:solidFill>
                <a:latin typeface="Arial" panose="020B0604020202020204" pitchFamily="34" charset="0"/>
                <a:cs typeface="Arial" panose="020B0604020202020204" pitchFamily="34" charset="0"/>
              </a:rPr>
              <a:t>CHÀO MỪNG CÁC EM ĐẾN VỚI TIẾT HỌC NGÀY HÔM NAY ! </a:t>
            </a:r>
            <a:endParaRPr lang="en-US" sz="8000" b="1" dirty="0">
              <a:solidFill>
                <a:srgbClr val="082A44"/>
              </a:solidFill>
              <a:latin typeface="Arial" panose="020B0604020202020204" pitchFamily="34" charset="0"/>
              <a:cs typeface="Arial" panose="020B0604020202020204" pitchFamily="34" charset="0"/>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39756" y="1238093"/>
            <a:ext cx="7735951" cy="779886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8361" y="2726934"/>
            <a:ext cx="2344927" cy="25733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81398" y="4067646"/>
            <a:ext cx="2124891" cy="2331842"/>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59212" flipH="1">
            <a:off x="16095595" y="5420861"/>
            <a:ext cx="3168396" cy="4114800"/>
          </a:xfrm>
          <a:prstGeom prst="rect">
            <a:avLst/>
          </a:prstGeom>
        </p:spPr>
      </p:pic>
      <p:grpSp>
        <p:nvGrpSpPr>
          <p:cNvPr id="21" name="Group 20">
            <a:extLst>
              <a:ext uri="{FF2B5EF4-FFF2-40B4-BE49-F238E27FC236}">
                <a16:creationId xmlns:a16="http://schemas.microsoft.com/office/drawing/2014/main" id="{AF7EB71E-A249-42ED-8AFA-24F36AFAD387}"/>
              </a:ext>
            </a:extLst>
          </p:cNvPr>
          <p:cNvGrpSpPr/>
          <p:nvPr/>
        </p:nvGrpSpPr>
        <p:grpSpPr>
          <a:xfrm>
            <a:off x="9549864" y="829735"/>
            <a:ext cx="4115734" cy="976340"/>
            <a:chOff x="9544197" y="261754"/>
            <a:chExt cx="4115734" cy="976340"/>
          </a:xfrm>
        </p:grpSpPr>
        <p:pic>
          <p:nvPicPr>
            <p:cNvPr id="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44197" y="261754"/>
              <a:ext cx="4115734" cy="976340"/>
            </a:xfrm>
            <a:prstGeom prst="rect">
              <a:avLst/>
            </a:prstGeom>
          </p:spPr>
        </p:pic>
        <p:sp>
          <p:nvSpPr>
            <p:cNvPr id="18" name="TextBox 17">
              <a:extLst>
                <a:ext uri="{FF2B5EF4-FFF2-40B4-BE49-F238E27FC236}">
                  <a16:creationId xmlns:a16="http://schemas.microsoft.com/office/drawing/2014/main" id="{6EF13050-BB68-4600-8CAE-C80925A80F77}"/>
                </a:ext>
              </a:extLst>
            </p:cNvPr>
            <p:cNvSpPr txBox="1"/>
            <p:nvPr/>
          </p:nvSpPr>
          <p:spPr>
            <a:xfrm>
              <a:off x="9982200" y="365204"/>
              <a:ext cx="3239729" cy="769441"/>
            </a:xfrm>
            <a:prstGeom prst="rect">
              <a:avLst/>
            </a:prstGeom>
            <a:noFill/>
          </p:spPr>
          <p:txBody>
            <a:bodyPr wrap="square">
              <a:spAutoFit/>
            </a:bodyPr>
            <a:lstStyle/>
            <a:p>
              <a:r>
                <a:rPr lang="vi-VN" sz="4400" b="1" dirty="0"/>
                <a:t>KẾT LUẬN </a:t>
              </a:r>
              <a:endParaRPr lang="en-US" sz="4400" b="1" dirty="0"/>
            </a:p>
          </p:txBody>
        </p:sp>
      </p:grpSp>
      <p:sp>
        <p:nvSpPr>
          <p:cNvPr id="20" name="TextBox 19">
            <a:extLst>
              <a:ext uri="{FF2B5EF4-FFF2-40B4-BE49-F238E27FC236}">
                <a16:creationId xmlns:a16="http://schemas.microsoft.com/office/drawing/2014/main" id="{6A246665-E8AE-4CD3-BEBB-F2C67360B66E}"/>
              </a:ext>
            </a:extLst>
          </p:cNvPr>
          <p:cNvSpPr txBox="1"/>
          <p:nvPr/>
        </p:nvSpPr>
        <p:spPr>
          <a:xfrm>
            <a:off x="8022526" y="1881625"/>
            <a:ext cx="7170411" cy="6441572"/>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Khối lượng riêng là một thuộc tính của các chất. Biết khối lượng riêng của một chất giúp ra xác định được khối lượng hoặc thể tích của vật có cùng chất liệu trong trường hợp khó đo trực tiếp. </a:t>
            </a:r>
            <a:endParaRPr lang="en-US" sz="4000" dirty="0">
              <a:latin typeface="Arial" panose="020B0604020202020204" pitchFamily="34" charset="0"/>
              <a:cs typeface="Arial" panose="020B0604020202020204" pitchFamily="34" charset="0"/>
            </a:endParaRPr>
          </a:p>
        </p:txBody>
      </p:sp>
      <p:grpSp>
        <p:nvGrpSpPr>
          <p:cNvPr id="22" name="Group 8">
            <a:extLst>
              <a:ext uri="{FF2B5EF4-FFF2-40B4-BE49-F238E27FC236}">
                <a16:creationId xmlns:a16="http://schemas.microsoft.com/office/drawing/2014/main" id="{1A54E95E-A04A-4653-A93F-CE25EFB0DA06}"/>
              </a:ext>
            </a:extLst>
          </p:cNvPr>
          <p:cNvGrpSpPr>
            <a:grpSpLocks noChangeAspect="1"/>
          </p:cNvGrpSpPr>
          <p:nvPr/>
        </p:nvGrpSpPr>
        <p:grpSpPr>
          <a:xfrm rot="211086">
            <a:off x="1709521" y="-607923"/>
            <a:ext cx="4890059" cy="11420667"/>
            <a:chOff x="0" y="0"/>
            <a:chExt cx="3290570" cy="6355080"/>
          </a:xfrm>
        </p:grpSpPr>
        <p:sp>
          <p:nvSpPr>
            <p:cNvPr id="23" name="Freeform 9">
              <a:extLst>
                <a:ext uri="{FF2B5EF4-FFF2-40B4-BE49-F238E27FC236}">
                  <a16:creationId xmlns:a16="http://schemas.microsoft.com/office/drawing/2014/main" id="{00911166-B907-4626-A7A3-656C97D59299}"/>
                </a:ext>
              </a:extLst>
            </p:cNvPr>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sp>
          <p:nvSpPr>
            <p:cNvPr id="24" name="Freeform 10">
              <a:extLst>
                <a:ext uri="{FF2B5EF4-FFF2-40B4-BE49-F238E27FC236}">
                  <a16:creationId xmlns:a16="http://schemas.microsoft.com/office/drawing/2014/main" id="{2E7DF4B1-8D03-42AF-9003-4D5567F3A145}"/>
                </a:ext>
              </a:extLst>
            </p:cNvPr>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14"/>
              <a:stretch>
                <a:fillRect l="-16926" r="-16926"/>
              </a:stretch>
            </a:blipFill>
          </p:spPr>
        </p:sp>
        <p:sp>
          <p:nvSpPr>
            <p:cNvPr id="25" name="Freeform 11">
              <a:extLst>
                <a:ext uri="{FF2B5EF4-FFF2-40B4-BE49-F238E27FC236}">
                  <a16:creationId xmlns:a16="http://schemas.microsoft.com/office/drawing/2014/main" id="{98F505BD-49F7-44C1-9F5E-FB04ACC0786F}"/>
                </a:ext>
              </a:extLst>
            </p:cNvPr>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15"/>
              <a:stretch>
                <a:fillRect t="-8854" b="-8854"/>
              </a:stretch>
            </a:blipFill>
          </p:spPr>
        </p:sp>
        <p:sp>
          <p:nvSpPr>
            <p:cNvPr id="26" name="Freeform 12">
              <a:extLst>
                <a:ext uri="{FF2B5EF4-FFF2-40B4-BE49-F238E27FC236}">
                  <a16:creationId xmlns:a16="http://schemas.microsoft.com/office/drawing/2014/main" id="{1F288C2A-8C14-413E-A6B4-AF0B279D878C}"/>
                </a:ext>
              </a:extLst>
            </p:cNvPr>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8FCFC2"/>
            </a:solidFill>
          </p:spPr>
        </p:sp>
      </p:grpSp>
    </p:spTree>
    <p:extLst>
      <p:ext uri="{BB962C8B-B14F-4D97-AF65-F5344CB8AC3E}">
        <p14:creationId xmlns:p14="http://schemas.microsoft.com/office/powerpoint/2010/main" val="2714432518"/>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981200" y="420196"/>
            <a:ext cx="16154400" cy="1235916"/>
          </a:xfrm>
          <a:prstGeom prst="rect">
            <a:avLst/>
          </a:prstGeom>
        </p:spPr>
        <p:txBody>
          <a:bodyPr wrap="square" lIns="0" tIns="0" rIns="0" bIns="0" rtlCol="0" anchor="t">
            <a:spAutoFit/>
          </a:bodyPr>
          <a:lstStyle/>
          <a:p>
            <a:pPr algn="just">
              <a:lnSpc>
                <a:spcPct val="150000"/>
              </a:lnSpc>
            </a:pPr>
            <a:r>
              <a:rPr lang="vi-VN" sz="6000" b="1" dirty="0">
                <a:solidFill>
                  <a:schemeClr val="accent1">
                    <a:lumMod val="50000"/>
                  </a:schemeClr>
                </a:solidFill>
                <a:cs typeface="Arial" panose="020B0604020202020204" pitchFamily="34" charset="0"/>
              </a:rPr>
              <a:t>II. Ý NGHĨA VÀ CÔNG THỨC TÍNH ÁP SUẤT </a:t>
            </a:r>
            <a:endParaRPr lang="en-US" sz="6000" b="1" dirty="0">
              <a:solidFill>
                <a:schemeClr val="accent1">
                  <a:lumMod val="50000"/>
                </a:schemeClr>
              </a:solidFill>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7920">
            <a:off x="15407088" y="7200900"/>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3138105"/>
            <a:ext cx="22053703" cy="5534925"/>
          </a:xfrm>
          <a:prstGeom prst="rect">
            <a:avLst/>
          </a:prstGeom>
        </p:spPr>
      </p:pic>
      <p:cxnSp>
        <p:nvCxnSpPr>
          <p:cNvPr id="10" name="Straight Connector 9">
            <a:extLst>
              <a:ext uri="{FF2B5EF4-FFF2-40B4-BE49-F238E27FC236}">
                <a16:creationId xmlns:a16="http://schemas.microsoft.com/office/drawing/2014/main" id="{36CC83B2-4FE9-4842-9802-3D3D4286D17D}"/>
              </a:ext>
            </a:extLst>
          </p:cNvPr>
          <p:cNvCxnSpPr>
            <a:cxnSpLocks/>
          </p:cNvCxnSpPr>
          <p:nvPr/>
        </p:nvCxnSpPr>
        <p:spPr>
          <a:xfrm>
            <a:off x="11506200" y="7048500"/>
            <a:ext cx="4172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ình ảnh Hình ảnh Bên Của Một Người đàn ông đứng Vector Hoặc Màu Minh Họa  PNG , Bên, Lượt Xem, Đàn ông PNG và Vector với nền trong suốt để tải">
            <a:extLst>
              <a:ext uri="{FF2B5EF4-FFF2-40B4-BE49-F238E27FC236}">
                <a16:creationId xmlns:a16="http://schemas.microsoft.com/office/drawing/2014/main" id="{8F0F1CA5-5D5C-42FC-915D-9DBEC2BB08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8" b="93594" l="10000" r="90000">
                        <a14:foregroundMark x1="56250" y1="6250" x2="56250" y2="6250"/>
                        <a14:foregroundMark x1="47969" y1="4688" x2="47969" y2="4688"/>
                        <a14:foregroundMark x1="53594" y1="17344" x2="53594" y2="17344"/>
                        <a14:foregroundMark x1="50781" y1="91875" x2="50781" y2="91875"/>
                        <a14:foregroundMark x1="45313" y1="93594" x2="45313" y2="93594"/>
                      </a14:backgroundRemoval>
                    </a14:imgEffect>
                  </a14:imgLayer>
                </a14:imgProps>
              </a:ext>
              <a:ext uri="{28A0092B-C50C-407E-A947-70E740481C1C}">
                <a14:useLocalDpi xmlns:a14="http://schemas.microsoft.com/office/drawing/2010/main" val="0"/>
              </a:ext>
            </a:extLst>
          </a:blip>
          <a:srcRect l="30767" r="34376"/>
          <a:stretch/>
        </p:blipFill>
        <p:spPr bwMode="auto">
          <a:xfrm>
            <a:off x="12950754" y="2705100"/>
            <a:ext cx="1562199" cy="44817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EECEBE4-64B4-4C5A-944D-D1B6CE85E78C}"/>
              </a:ext>
            </a:extLst>
          </p:cNvPr>
          <p:cNvGrpSpPr/>
          <p:nvPr/>
        </p:nvGrpSpPr>
        <p:grpSpPr>
          <a:xfrm>
            <a:off x="762001" y="2324108"/>
            <a:ext cx="6553199" cy="5696672"/>
            <a:chOff x="802234" y="1656661"/>
            <a:chExt cx="8269896" cy="5507946"/>
          </a:xfrm>
        </p:grpSpPr>
        <p:pic>
          <p:nvPicPr>
            <p:cNvPr id="1034" name="Picture 10" descr="Paper Post-it Note Sticker - Sticky Note Png Vector, Transparent Png -  kindpng">
              <a:extLst>
                <a:ext uri="{FF2B5EF4-FFF2-40B4-BE49-F238E27FC236}">
                  <a16:creationId xmlns:a16="http://schemas.microsoft.com/office/drawing/2014/main" id="{CD6DFC71-99FE-4053-992B-3D293DABBC3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0116" y1="14559" x2="60116" y2="14559"/>
                          <a14:foregroundMark x1="21744" y1="86324" x2="21744" y2="86324"/>
                          <a14:foregroundMark x1="37791" y1="89853" x2="37791" y2="89853"/>
                        </a14:backgroundRemoval>
                      </a14:imgEffect>
                    </a14:imgLayer>
                  </a14:imgProps>
                </a:ext>
                <a:ext uri="{28A0092B-C50C-407E-A947-70E740481C1C}">
                  <a14:useLocalDpi xmlns:a14="http://schemas.microsoft.com/office/drawing/2010/main" val="0"/>
                </a:ext>
              </a:extLst>
            </a:blip>
            <a:srcRect l="11553" r="10450"/>
            <a:stretch/>
          </p:blipFill>
          <p:spPr bwMode="auto">
            <a:xfrm>
              <a:off x="802234" y="1656661"/>
              <a:ext cx="8269896" cy="5507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07D4B78-05CB-44C5-9279-62E9A0A0BF53}"/>
                </a:ext>
              </a:extLst>
            </p:cNvPr>
            <p:cNvSpPr txBox="1"/>
            <p:nvPr/>
          </p:nvSpPr>
          <p:spPr>
            <a:xfrm rot="21092837">
              <a:off x="2422434" y="2994272"/>
              <a:ext cx="5432517" cy="2671402"/>
            </a:xfrm>
            <a:prstGeom prst="rect">
              <a:avLst/>
            </a:prstGeom>
            <a:noFill/>
          </p:spPr>
          <p:txBody>
            <a:bodyPr wrap="square">
              <a:spAutoFit/>
            </a:bodyPr>
            <a:lstStyle/>
            <a:p>
              <a:pPr marR="90170" algn="just">
                <a:lnSpc>
                  <a:spcPct val="150000"/>
                </a:lnSpc>
                <a:spcBef>
                  <a:spcPts val="300"/>
                </a:spcBef>
                <a:spcAft>
                  <a:spcPts val="300"/>
                </a:spcAft>
              </a:pPr>
              <a:r>
                <a:rPr lang="vi-VN" sz="4000" b="1" dirty="0">
                  <a:effectLst/>
                  <a:ea typeface="Calibri" panose="020F0502020204030204" pitchFamily="34" charset="0"/>
                  <a:cs typeface="Times New Roman" panose="02020603050405020304" pitchFamily="18" charset="0"/>
                </a:rPr>
                <a:t>?1. </a:t>
              </a:r>
              <a:r>
                <a:rPr lang="en-US" sz="4000" dirty="0">
                  <a:effectLst/>
                  <a:ea typeface="Calibri" panose="020F0502020204030204" pitchFamily="34" charset="0"/>
                </a:rPr>
                <a:t>Áp lực là gì? Áp lực có phương như thế nào?</a:t>
              </a:r>
              <a:endParaRPr lang="vi-VN" sz="4000" dirty="0">
                <a:effectLst/>
                <a:ea typeface="Calibri" panose="020F0502020204030204" pitchFamily="34" charset="0"/>
              </a:endParaRPr>
            </a:p>
          </p:txBody>
        </p:sp>
      </p:grpSp>
      <p:sp>
        <p:nvSpPr>
          <p:cNvPr id="21" name="TextBox 20">
            <a:extLst>
              <a:ext uri="{FF2B5EF4-FFF2-40B4-BE49-F238E27FC236}">
                <a16:creationId xmlns:a16="http://schemas.microsoft.com/office/drawing/2014/main" id="{DA7D8C8C-04EC-43E8-8E97-95897CA2273F}"/>
              </a:ext>
            </a:extLst>
          </p:cNvPr>
          <p:cNvSpPr txBox="1"/>
          <p:nvPr/>
        </p:nvSpPr>
        <p:spPr>
          <a:xfrm>
            <a:off x="2699083" y="1821896"/>
            <a:ext cx="11379200" cy="916276"/>
          </a:xfrm>
          <a:prstGeom prst="rect">
            <a:avLst/>
          </a:prstGeom>
          <a:noFill/>
        </p:spPr>
        <p:txBody>
          <a:bodyPr wrap="square">
            <a:spAutoFit/>
          </a:bodyPr>
          <a:lstStyle/>
          <a:p>
            <a:pPr marR="90170" algn="just">
              <a:lnSpc>
                <a:spcPct val="150000"/>
              </a:lnSpc>
              <a:spcBef>
                <a:spcPts val="300"/>
              </a:spcBef>
              <a:spcAft>
                <a:spcPts val="300"/>
              </a:spcAft>
            </a:pPr>
            <a:r>
              <a:rPr lang="vi-VN" sz="4000" dirty="0">
                <a:effectLst/>
                <a:ea typeface="Calibri" panose="020F0502020204030204" pitchFamily="34" charset="0"/>
                <a:cs typeface="Times New Roman" panose="02020603050405020304" pitchFamily="18" charset="0"/>
              </a:rPr>
              <a:t>* </a:t>
            </a:r>
            <a:r>
              <a:rPr lang="vi-VN" sz="4000" b="1" i="1" u="sng" dirty="0">
                <a:effectLst/>
                <a:ea typeface="Calibri" panose="020F0502020204030204" pitchFamily="34" charset="0"/>
                <a:cs typeface="Times New Roman" panose="02020603050405020304" pitchFamily="18" charset="0"/>
              </a:rPr>
              <a:t>Nhiệm vụ: </a:t>
            </a:r>
            <a:r>
              <a:rPr lang="vi-VN" sz="4000" dirty="0">
                <a:effectLst/>
                <a:ea typeface="Calibri" panose="020F0502020204030204" pitchFamily="34" charset="0"/>
                <a:cs typeface="Times New Roman" panose="02020603050405020304" pitchFamily="18" charset="0"/>
              </a:rPr>
              <a:t>Quan sát Hình 1 và cho biết </a:t>
            </a:r>
            <a:endParaRPr lang="en-US" sz="4000" dirty="0">
              <a:effectLst/>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EBFC778-81B0-44BF-AF28-B2E901BF80B5}"/>
              </a:ext>
            </a:extLst>
          </p:cNvPr>
          <p:cNvSpPr txBox="1"/>
          <p:nvPr/>
        </p:nvSpPr>
        <p:spPr>
          <a:xfrm>
            <a:off x="12950754" y="7312893"/>
            <a:ext cx="2504440" cy="707886"/>
          </a:xfrm>
          <a:prstGeom prst="rect">
            <a:avLst/>
          </a:prstGeom>
          <a:noFill/>
        </p:spPr>
        <p:txBody>
          <a:bodyPr wrap="square">
            <a:spAutoFit/>
          </a:bodyPr>
          <a:lstStyle/>
          <a:p>
            <a:r>
              <a:rPr kumimoji="0" lang="vi-VN" sz="4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Hình 1</a:t>
            </a:r>
            <a:endParaRPr lang="en-US" dirty="0"/>
          </a:p>
        </p:txBody>
      </p:sp>
      <p:sp>
        <p:nvSpPr>
          <p:cNvPr id="15" name="TextBox 14">
            <a:extLst>
              <a:ext uri="{FF2B5EF4-FFF2-40B4-BE49-F238E27FC236}">
                <a16:creationId xmlns:a16="http://schemas.microsoft.com/office/drawing/2014/main" id="{115945D9-3BFC-4CDE-B3AD-5F5956BFEEDA}"/>
              </a:ext>
            </a:extLst>
          </p:cNvPr>
          <p:cNvSpPr txBox="1"/>
          <p:nvPr/>
        </p:nvSpPr>
        <p:spPr>
          <a:xfrm>
            <a:off x="4260387" y="7604297"/>
            <a:ext cx="8236413" cy="2121220"/>
          </a:xfrm>
          <a:prstGeom prst="roundRect">
            <a:avLst/>
          </a:prstGeom>
          <a:noFill/>
          <a:ln w="57150">
            <a:solidFill>
              <a:srgbClr val="8FCFC2"/>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4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Trả lời ?1. </a:t>
            </a:r>
            <a:r>
              <a:rPr kumimoji="0" lang="vi-VN" sz="4000" b="0" i="0" u="none" strike="noStrike" kern="1200" cap="none" spc="0" normalizeH="0" baseline="0" noProof="0" dirty="0">
                <a:ln>
                  <a:noFill/>
                </a:ln>
                <a:solidFill>
                  <a:prstClr val="black"/>
                </a:solidFill>
                <a:effectLst/>
                <a:uLnTx/>
                <a:uFillTx/>
                <a:ea typeface="Calibri" panose="020F0502020204030204" pitchFamily="34" charset="0"/>
              </a:rPr>
              <a:t>Áp lực là lực ép có phương vuông góc với mặt bị ép</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981200" y="420196"/>
            <a:ext cx="16154400" cy="121392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II. Ý NGHĨA VÀ CÔNG THỨC TÍNH ÁP SUẤT </a:t>
            </a:r>
            <a:endParaRPr kumimoji="0" lang="en-US"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7920">
            <a:off x="15407088" y="7200900"/>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3138105"/>
            <a:ext cx="22053703" cy="5534925"/>
          </a:xfrm>
          <a:prstGeom prst="rect">
            <a:avLst/>
          </a:prstGeom>
        </p:spPr>
      </p:pic>
      <p:cxnSp>
        <p:nvCxnSpPr>
          <p:cNvPr id="10" name="Straight Connector 9">
            <a:extLst>
              <a:ext uri="{FF2B5EF4-FFF2-40B4-BE49-F238E27FC236}">
                <a16:creationId xmlns:a16="http://schemas.microsoft.com/office/drawing/2014/main" id="{36CC83B2-4FE9-4842-9802-3D3D4286D17D}"/>
              </a:ext>
            </a:extLst>
          </p:cNvPr>
          <p:cNvCxnSpPr>
            <a:cxnSpLocks/>
          </p:cNvCxnSpPr>
          <p:nvPr/>
        </p:nvCxnSpPr>
        <p:spPr>
          <a:xfrm>
            <a:off x="11506200" y="7048500"/>
            <a:ext cx="4172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ình ảnh Hình ảnh Bên Của Một Người đàn ông đứng Vector Hoặc Màu Minh Họa  PNG , Bên, Lượt Xem, Đàn ông PNG và Vector với nền trong suốt để tải">
            <a:extLst>
              <a:ext uri="{FF2B5EF4-FFF2-40B4-BE49-F238E27FC236}">
                <a16:creationId xmlns:a16="http://schemas.microsoft.com/office/drawing/2014/main" id="{8F0F1CA5-5D5C-42FC-915D-9DBEC2BB08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8" b="93594" l="10000" r="90000">
                        <a14:foregroundMark x1="56250" y1="6250" x2="56250" y2="6250"/>
                        <a14:foregroundMark x1="47969" y1="4688" x2="47969" y2="4688"/>
                        <a14:foregroundMark x1="53594" y1="17344" x2="53594" y2="17344"/>
                        <a14:foregroundMark x1="50781" y1="91875" x2="50781" y2="91875"/>
                        <a14:foregroundMark x1="45313" y1="93594" x2="45313" y2="93594"/>
                      </a14:backgroundRemoval>
                    </a14:imgEffect>
                  </a14:imgLayer>
                </a14:imgProps>
              </a:ext>
              <a:ext uri="{28A0092B-C50C-407E-A947-70E740481C1C}">
                <a14:useLocalDpi xmlns:a14="http://schemas.microsoft.com/office/drawing/2010/main" val="0"/>
              </a:ext>
            </a:extLst>
          </a:blip>
          <a:srcRect l="30767" r="34376"/>
          <a:stretch/>
        </p:blipFill>
        <p:spPr bwMode="auto">
          <a:xfrm>
            <a:off x="12950754" y="2705100"/>
            <a:ext cx="1562199" cy="44817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EECEBE4-64B4-4C5A-944D-D1B6CE85E78C}"/>
              </a:ext>
            </a:extLst>
          </p:cNvPr>
          <p:cNvGrpSpPr/>
          <p:nvPr/>
        </p:nvGrpSpPr>
        <p:grpSpPr>
          <a:xfrm>
            <a:off x="802430" y="2512833"/>
            <a:ext cx="9255969" cy="6954149"/>
            <a:chOff x="802233" y="1656660"/>
            <a:chExt cx="8714811" cy="6954149"/>
          </a:xfrm>
        </p:grpSpPr>
        <p:pic>
          <p:nvPicPr>
            <p:cNvPr id="1034" name="Picture 10" descr="Paper Post-it Note Sticker - Sticky Note Png Vector, Transparent Png -  kindpng">
              <a:extLst>
                <a:ext uri="{FF2B5EF4-FFF2-40B4-BE49-F238E27FC236}">
                  <a16:creationId xmlns:a16="http://schemas.microsoft.com/office/drawing/2014/main" id="{CD6DFC71-99FE-4053-992B-3D293DABBC3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0116" y1="14559" x2="60116" y2="14559"/>
                          <a14:foregroundMark x1="21744" y1="86324" x2="21744" y2="86324"/>
                          <a14:foregroundMark x1="37791" y1="89853" x2="37791" y2="89853"/>
                        </a14:backgroundRemoval>
                      </a14:imgEffect>
                    </a14:imgLayer>
                  </a14:imgProps>
                </a:ext>
                <a:ext uri="{28A0092B-C50C-407E-A947-70E740481C1C}">
                  <a14:useLocalDpi xmlns:a14="http://schemas.microsoft.com/office/drawing/2010/main" val="0"/>
                </a:ext>
              </a:extLst>
            </a:blip>
            <a:srcRect l="11553" r="10450"/>
            <a:stretch/>
          </p:blipFill>
          <p:spPr bwMode="auto">
            <a:xfrm>
              <a:off x="802233" y="1656660"/>
              <a:ext cx="8714811" cy="69541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07D4B78-05CB-44C5-9279-62E9A0A0BF53}"/>
                </a:ext>
              </a:extLst>
            </p:cNvPr>
            <p:cNvSpPr txBox="1"/>
            <p:nvPr/>
          </p:nvSpPr>
          <p:spPr>
            <a:xfrm rot="21092837">
              <a:off x="2428413" y="3622218"/>
              <a:ext cx="5801630" cy="276293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Hãy chỉ ra áp lực trong trường hợp người đứng vuông góc trên sàn.</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1" name="TextBox 20">
            <a:extLst>
              <a:ext uri="{FF2B5EF4-FFF2-40B4-BE49-F238E27FC236}">
                <a16:creationId xmlns:a16="http://schemas.microsoft.com/office/drawing/2014/main" id="{DA7D8C8C-04EC-43E8-8E97-95897CA2273F}"/>
              </a:ext>
            </a:extLst>
          </p:cNvPr>
          <p:cNvSpPr txBox="1"/>
          <p:nvPr/>
        </p:nvSpPr>
        <p:spPr>
          <a:xfrm>
            <a:off x="2699083" y="1821896"/>
            <a:ext cx="11379200" cy="91627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Nhiệm vụ: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Quan sát Hình 1 và cho biết </a:t>
            </a:r>
            <a:endPar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EBFC778-81B0-44BF-AF28-B2E901BF80B5}"/>
              </a:ext>
            </a:extLst>
          </p:cNvPr>
          <p:cNvSpPr txBox="1"/>
          <p:nvPr/>
        </p:nvSpPr>
        <p:spPr>
          <a:xfrm>
            <a:off x="12950754" y="7312893"/>
            <a:ext cx="25044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404802"/>
      </p:ext>
    </p:extLst>
  </p:cSld>
  <p:clrMapOvr>
    <a:masterClrMapping/>
  </p:clrMapOvr>
  <p:transition spd="med">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981200" y="420196"/>
            <a:ext cx="16154400" cy="121392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II. Ý NGHĨA VÀ CÔNG THỨC TÍNH ÁP SUẤT </a:t>
            </a:r>
            <a:endParaRPr kumimoji="0" lang="en-US"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7920">
            <a:off x="15407088" y="7200900"/>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3138105"/>
            <a:ext cx="22053703" cy="5534925"/>
          </a:xfrm>
          <a:prstGeom prst="rect">
            <a:avLst/>
          </a:prstGeom>
        </p:spPr>
      </p:pic>
      <p:cxnSp>
        <p:nvCxnSpPr>
          <p:cNvPr id="10" name="Straight Connector 9">
            <a:extLst>
              <a:ext uri="{FF2B5EF4-FFF2-40B4-BE49-F238E27FC236}">
                <a16:creationId xmlns:a16="http://schemas.microsoft.com/office/drawing/2014/main" id="{36CC83B2-4FE9-4842-9802-3D3D4286D17D}"/>
              </a:ext>
            </a:extLst>
          </p:cNvPr>
          <p:cNvCxnSpPr>
            <a:cxnSpLocks/>
          </p:cNvCxnSpPr>
          <p:nvPr/>
        </p:nvCxnSpPr>
        <p:spPr>
          <a:xfrm>
            <a:off x="11506200" y="7048500"/>
            <a:ext cx="4172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ình ảnh Hình ảnh Bên Của Một Người đàn ông đứng Vector Hoặc Màu Minh Họa  PNG , Bên, Lượt Xem, Đàn ông PNG và Vector với nền trong suốt để tải">
            <a:extLst>
              <a:ext uri="{FF2B5EF4-FFF2-40B4-BE49-F238E27FC236}">
                <a16:creationId xmlns:a16="http://schemas.microsoft.com/office/drawing/2014/main" id="{8F0F1CA5-5D5C-42FC-915D-9DBEC2BB08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8" b="93594" l="10000" r="90000">
                        <a14:foregroundMark x1="56250" y1="6250" x2="56250" y2="6250"/>
                        <a14:foregroundMark x1="47969" y1="4688" x2="47969" y2="4688"/>
                        <a14:foregroundMark x1="53594" y1="17344" x2="53594" y2="17344"/>
                        <a14:foregroundMark x1="50781" y1="91875" x2="50781" y2="91875"/>
                        <a14:foregroundMark x1="45313" y1="93594" x2="45313" y2="93594"/>
                      </a14:backgroundRemoval>
                    </a14:imgEffect>
                  </a14:imgLayer>
                </a14:imgProps>
              </a:ext>
              <a:ext uri="{28A0092B-C50C-407E-A947-70E740481C1C}">
                <a14:useLocalDpi xmlns:a14="http://schemas.microsoft.com/office/drawing/2010/main" val="0"/>
              </a:ext>
            </a:extLst>
          </a:blip>
          <a:srcRect l="30767" r="34376"/>
          <a:stretch/>
        </p:blipFill>
        <p:spPr bwMode="auto">
          <a:xfrm>
            <a:off x="12950754" y="2705100"/>
            <a:ext cx="1562199" cy="4481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A7D8C8C-04EC-43E8-8E97-95897CA2273F}"/>
              </a:ext>
            </a:extLst>
          </p:cNvPr>
          <p:cNvSpPr txBox="1"/>
          <p:nvPr/>
        </p:nvSpPr>
        <p:spPr>
          <a:xfrm>
            <a:off x="2699083" y="1821896"/>
            <a:ext cx="11379200" cy="91627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Nhiệm vụ: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Quan sát Hình 1 và cho biết </a:t>
            </a:r>
            <a:endPar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EBFC778-81B0-44BF-AF28-B2E901BF80B5}"/>
              </a:ext>
            </a:extLst>
          </p:cNvPr>
          <p:cNvSpPr txBox="1"/>
          <p:nvPr/>
        </p:nvSpPr>
        <p:spPr>
          <a:xfrm>
            <a:off x="12950754" y="7312893"/>
            <a:ext cx="25044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10A14E5-F219-45B0-80AB-E996A40D1E94}"/>
              </a:ext>
            </a:extLst>
          </p:cNvPr>
          <p:cNvSpPr txBox="1"/>
          <p:nvPr/>
        </p:nvSpPr>
        <p:spPr>
          <a:xfrm>
            <a:off x="1476929" y="3467166"/>
            <a:ext cx="9586356" cy="5185888"/>
          </a:xfrm>
          <a:prstGeom prst="roundRect">
            <a:avLst/>
          </a:prstGeom>
          <a:noFill/>
          <a:ln w="57150">
            <a:solidFill>
              <a:srgbClr val="8FCFC2"/>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Trả lời ?</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Khi đứng trên sàn, bàn chân của ta tác dụng áp lực (lực vuông góc) lên sàn. Lực này tác dụng lên mọi điểm thuộc diện tích bị ép giữa bàn chân và mặt sàn</a:t>
            </a:r>
            <a:endParaRPr kumimoji="0" lang="vi-VN" sz="40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07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75866" y="2530903"/>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25" y="5300242"/>
            <a:ext cx="2124891" cy="233184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80826" y="0"/>
            <a:ext cx="3919931" cy="33809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78164" y="1563521"/>
            <a:ext cx="6249665" cy="747344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95388" y="1250037"/>
            <a:ext cx="3215219" cy="626968"/>
          </a:xfrm>
          <a:prstGeom prst="rect">
            <a:avLst/>
          </a:prstGeom>
        </p:spPr>
      </p:pic>
      <p:grpSp>
        <p:nvGrpSpPr>
          <p:cNvPr id="10" name="Group 10"/>
          <p:cNvGrpSpPr/>
          <p:nvPr/>
        </p:nvGrpSpPr>
        <p:grpSpPr>
          <a:xfrm>
            <a:off x="5649057" y="7738518"/>
            <a:ext cx="3494943" cy="1165377"/>
            <a:chOff x="-77456" y="-264128"/>
            <a:chExt cx="8469110" cy="2344769"/>
          </a:xfrm>
        </p:grpSpPr>
        <p:sp>
          <p:nvSpPr>
            <p:cNvPr id="11" name="Freeform 11"/>
            <p:cNvSpPr/>
            <p:nvPr/>
          </p:nvSpPr>
          <p:spPr>
            <a:xfrm>
              <a:off x="-77456" y="-264128"/>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txBody>
            <a:bodyPr/>
            <a:lstStyle/>
            <a:p>
              <a:endParaRPr lang="en-US" dirty="0"/>
            </a:p>
          </p:txBody>
        </p:sp>
      </p:grpSp>
      <p:sp>
        <p:nvSpPr>
          <p:cNvPr id="13" name="TextBox 13"/>
          <p:cNvSpPr txBox="1"/>
          <p:nvPr/>
        </p:nvSpPr>
        <p:spPr>
          <a:xfrm>
            <a:off x="5292733" y="8061366"/>
            <a:ext cx="4340787" cy="602729"/>
          </a:xfrm>
          <a:prstGeom prst="rect">
            <a:avLst/>
          </a:prstGeom>
        </p:spPr>
        <p:txBody>
          <a:bodyPr lIns="0" tIns="0" rIns="0" bIns="0" rtlCol="0" anchor="t">
            <a:spAutoFit/>
          </a:bodyPr>
          <a:lstStyle/>
          <a:p>
            <a:pPr algn="ctr">
              <a:lnSpc>
                <a:spcPts val="4900"/>
              </a:lnSpc>
              <a:spcBef>
                <a:spcPct val="0"/>
              </a:spcBef>
            </a:pPr>
            <a:r>
              <a:rPr lang="vi-VN" sz="4000" b="1" dirty="0">
                <a:solidFill>
                  <a:srgbClr val="082A44"/>
                </a:solidFill>
              </a:rPr>
              <a:t>Câu hỏi 1 </a:t>
            </a:r>
            <a:endParaRPr lang="en-US" sz="4000" b="1" dirty="0">
              <a:solidFill>
                <a:srgbClr val="082A44"/>
              </a:solidFill>
            </a:endParaRPr>
          </a:p>
        </p:txBody>
      </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96184">
            <a:off x="-555498" y="7200900"/>
            <a:ext cx="3168396" cy="4114800"/>
          </a:xfrm>
          <a:prstGeom prst="rect">
            <a:avLst/>
          </a:prstGeom>
        </p:spPr>
      </p:pic>
      <p:grpSp>
        <p:nvGrpSpPr>
          <p:cNvPr id="23" name="Group 22">
            <a:extLst>
              <a:ext uri="{FF2B5EF4-FFF2-40B4-BE49-F238E27FC236}">
                <a16:creationId xmlns:a16="http://schemas.microsoft.com/office/drawing/2014/main" id="{8D1968B4-480E-428D-B1BC-ADAA12CF0B9F}"/>
              </a:ext>
            </a:extLst>
          </p:cNvPr>
          <p:cNvGrpSpPr/>
          <p:nvPr/>
        </p:nvGrpSpPr>
        <p:grpSpPr>
          <a:xfrm>
            <a:off x="9507483" y="423628"/>
            <a:ext cx="5603380" cy="2906753"/>
            <a:chOff x="9738085" y="2899443"/>
            <a:chExt cx="5603380" cy="2906753"/>
          </a:xfrm>
        </p:grpSpPr>
        <p:pic>
          <p:nvPicPr>
            <p:cNvPr id="16" name="Picture 3">
              <a:extLst>
                <a:ext uri="{FF2B5EF4-FFF2-40B4-BE49-F238E27FC236}">
                  <a16:creationId xmlns:a16="http://schemas.microsoft.com/office/drawing/2014/main" id="{1C7BF4C4-AAFC-45D1-A802-D0E93EBE98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38085" y="2899443"/>
              <a:ext cx="5603380" cy="2906753"/>
            </a:xfrm>
            <a:prstGeom prst="rect">
              <a:avLst/>
            </a:prstGeom>
          </p:spPr>
        </p:pic>
        <p:sp>
          <p:nvSpPr>
            <p:cNvPr id="17" name="TextBox 16">
              <a:extLst>
                <a:ext uri="{FF2B5EF4-FFF2-40B4-BE49-F238E27FC236}">
                  <a16:creationId xmlns:a16="http://schemas.microsoft.com/office/drawing/2014/main" id="{E1438D60-29D2-481A-8503-5FD51E0633E7}"/>
                </a:ext>
              </a:extLst>
            </p:cNvPr>
            <p:cNvSpPr txBox="1"/>
            <p:nvPr/>
          </p:nvSpPr>
          <p:spPr>
            <a:xfrm>
              <a:off x="10579809" y="3111244"/>
              <a:ext cx="3919931" cy="2188997"/>
            </a:xfrm>
            <a:prstGeom prst="rect">
              <a:avLst/>
            </a:prstGeom>
            <a:noFill/>
          </p:spPr>
          <p:txBody>
            <a:bodyPr wrap="square" rtlCol="0">
              <a:spAutoFit/>
            </a:bodyPr>
            <a:lstStyle/>
            <a:p>
              <a:pPr algn="ctr">
                <a:lnSpc>
                  <a:spcPct val="150000"/>
                </a:lnSpc>
              </a:pPr>
              <a:r>
                <a:rPr lang="vi-VN" sz="4800" b="1" dirty="0"/>
                <a:t>THẢO LUẬN NHÓM ĐÔI </a:t>
              </a:r>
              <a:endParaRPr lang="en-US" sz="4800" b="1" dirty="0"/>
            </a:p>
          </p:txBody>
        </p:sp>
      </p:grpSp>
      <p:sp>
        <p:nvSpPr>
          <p:cNvPr id="19" name="TextBox 18">
            <a:extLst>
              <a:ext uri="{FF2B5EF4-FFF2-40B4-BE49-F238E27FC236}">
                <a16:creationId xmlns:a16="http://schemas.microsoft.com/office/drawing/2014/main" id="{365D4A35-6DB0-434B-97BC-05CEC89F97B8}"/>
              </a:ext>
            </a:extLst>
          </p:cNvPr>
          <p:cNvSpPr txBox="1"/>
          <p:nvPr/>
        </p:nvSpPr>
        <p:spPr>
          <a:xfrm>
            <a:off x="2877640" y="1965793"/>
            <a:ext cx="5231845" cy="5532925"/>
          </a:xfrm>
          <a:prstGeom prst="rect">
            <a:avLst/>
          </a:prstGeom>
          <a:noFill/>
        </p:spPr>
        <p:txBody>
          <a:bodyPr wrap="square">
            <a:spAutoFit/>
          </a:bodyPr>
          <a:lstStyle/>
          <a:p>
            <a:pPr algn="just">
              <a:lnSpc>
                <a:spcPct val="150000"/>
              </a:lnSpc>
            </a:pPr>
            <a:r>
              <a:rPr lang="vi-VN" sz="4000" b="0" i="0" dirty="0">
                <a:solidFill>
                  <a:srgbClr val="000000"/>
                </a:solidFill>
                <a:effectLst/>
              </a:rPr>
              <a:t>Chứng tỏ rằng áp lực do người đang đứng yên trên sàn tác dụng lên sàn có độ lớn bằng trọng lượng của người đó.</a:t>
            </a:r>
            <a:endParaRPr lang="en-US" sz="4000" dirty="0"/>
          </a:p>
        </p:txBody>
      </p:sp>
      <p:pic>
        <p:nvPicPr>
          <p:cNvPr id="22" name="Picture 6">
            <a:extLst>
              <a:ext uri="{FF2B5EF4-FFF2-40B4-BE49-F238E27FC236}">
                <a16:creationId xmlns:a16="http://schemas.microsoft.com/office/drawing/2014/main" id="{EFF033D9-0C3E-44ED-B42D-709ED06E05EC}"/>
              </a:ext>
            </a:extLst>
          </p:cNvPr>
          <p:cNvPicPr>
            <a:picLocks noChangeAspect="1"/>
          </p:cNvPicPr>
          <p:nvPr/>
        </p:nvPicPr>
        <p:blipFill>
          <a:blip r:embed="rId16"/>
          <a:srcRect/>
          <a:stretch>
            <a:fillRect/>
          </a:stretch>
        </p:blipFill>
        <p:spPr>
          <a:xfrm>
            <a:off x="15934773" y="7738518"/>
            <a:ext cx="2466328" cy="2330681"/>
          </a:xfrm>
          <a:prstGeom prst="rect">
            <a:avLst/>
          </a:prstGeom>
        </p:spPr>
      </p:pic>
      <p:pic>
        <p:nvPicPr>
          <p:cNvPr id="24" name="Picture 4">
            <a:extLst>
              <a:ext uri="{FF2B5EF4-FFF2-40B4-BE49-F238E27FC236}">
                <a16:creationId xmlns:a16="http://schemas.microsoft.com/office/drawing/2014/main" id="{C4179688-6782-49B3-9BE0-5070CACBE8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04525" y="3971736"/>
            <a:ext cx="5435677" cy="6315264"/>
          </a:xfrm>
          <a:prstGeom prst="rect">
            <a:avLst/>
          </a:prstGeom>
        </p:spPr>
      </p:pic>
      <p:pic>
        <p:nvPicPr>
          <p:cNvPr id="25" name="Picture 5">
            <a:extLst>
              <a:ext uri="{FF2B5EF4-FFF2-40B4-BE49-F238E27FC236}">
                <a16:creationId xmlns:a16="http://schemas.microsoft.com/office/drawing/2014/main" id="{6E507530-7A27-49FD-BC52-D1AA214589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0304" y="3800581"/>
            <a:ext cx="2616272" cy="609893"/>
          </a:xfrm>
          <a:prstGeom prst="rect">
            <a:avLst/>
          </a:prstGeom>
        </p:spPr>
      </p:pic>
      <p:pic>
        <p:nvPicPr>
          <p:cNvPr id="26" name="Picture 18">
            <a:extLst>
              <a:ext uri="{FF2B5EF4-FFF2-40B4-BE49-F238E27FC236}">
                <a16:creationId xmlns:a16="http://schemas.microsoft.com/office/drawing/2014/main" id="{49235439-33B6-4AAF-85E1-404B022B7C72}"/>
              </a:ext>
            </a:extLst>
          </p:cNvPr>
          <p:cNvPicPr>
            <a:picLocks noChangeAspect="1"/>
          </p:cNvPicPr>
          <p:nvPr/>
        </p:nvPicPr>
        <p:blipFill>
          <a:blip r:embed="rId17">
            <a:duotone>
              <a:prstClr val="black"/>
              <a:srgbClr val="FFC000">
                <a:tint val="45000"/>
                <a:satMod val="400000"/>
              </a:srgbClr>
            </a:duotone>
          </a:blip>
          <a:srcRect/>
          <a:stretch>
            <a:fillRect/>
          </a:stretch>
        </p:blipFill>
        <p:spPr>
          <a:xfrm>
            <a:off x="8293791" y="5927920"/>
            <a:ext cx="2132021" cy="2057400"/>
          </a:xfrm>
          <a:prstGeom prst="rect">
            <a:avLst/>
          </a:prstGeom>
        </p:spPr>
      </p:pic>
      <p:sp>
        <p:nvSpPr>
          <p:cNvPr id="20" name="TextBox 19">
            <a:extLst>
              <a:ext uri="{FF2B5EF4-FFF2-40B4-BE49-F238E27FC236}">
                <a16:creationId xmlns:a16="http://schemas.microsoft.com/office/drawing/2014/main" id="{2370C0B8-8F93-4403-98E3-2A524306A4E9}"/>
              </a:ext>
            </a:extLst>
          </p:cNvPr>
          <p:cNvSpPr txBox="1"/>
          <p:nvPr/>
        </p:nvSpPr>
        <p:spPr>
          <a:xfrm>
            <a:off x="10146893" y="4410474"/>
            <a:ext cx="5098496" cy="5518242"/>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định luật III Newton, áp lực do người tác dụng lên sàn có độ lớn bằng trọng lượng của người đó: F = P. </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500"/>
                                        <p:tgtEl>
                                          <p:spTgt spid="8"/>
                                        </p:tgtEl>
                                      </p:cBhvr>
                                    </p:animEffect>
                                  </p:childTnLst>
                                </p:cTn>
                              </p:par>
                              <p:par>
                                <p:cTn id="8" presetID="21"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8)">
                                      <p:cBhvr>
                                        <p:cTn id="10" dur="500"/>
                                        <p:tgtEl>
                                          <p:spTgt spid="9"/>
                                        </p:tgtEl>
                                      </p:cBhvr>
                                    </p:animEffect>
                                  </p:childTnLst>
                                </p:cTn>
                              </p:par>
                              <p:par>
                                <p:cTn id="11" presetID="21"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8)">
                                      <p:cBhvr>
                                        <p:cTn id="13" dur="500"/>
                                        <p:tgtEl>
                                          <p:spTgt spid="10"/>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8)">
                                      <p:cBhvr>
                                        <p:cTn id="16" dur="500"/>
                                        <p:tgtEl>
                                          <p:spTgt spid="19"/>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8)">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E83FE04-A425-4640-8CE7-13267EE432D2}"/>
              </a:ext>
            </a:extLst>
          </p:cNvPr>
          <p:cNvSpPr/>
          <p:nvPr/>
        </p:nvSpPr>
        <p:spPr>
          <a:xfrm>
            <a:off x="1786418" y="1477796"/>
            <a:ext cx="14889448" cy="7994893"/>
          </a:xfrm>
          <a:prstGeom prst="roundRect">
            <a:avLst/>
          </a:prstGeom>
          <a:solidFill>
            <a:srgbClr val="E6ED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68731">
            <a:off x="14283858" y="6835317"/>
            <a:ext cx="3919931" cy="33809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86495">
            <a:off x="514981" y="-909065"/>
            <a:ext cx="3591940" cy="4664857"/>
          </a:xfrm>
          <a:prstGeom prst="rect">
            <a:avLst/>
          </a:prstGeom>
        </p:spPr>
      </p:pic>
      <p:sp>
        <p:nvSpPr>
          <p:cNvPr id="7" name="TextBox 6">
            <a:extLst>
              <a:ext uri="{FF2B5EF4-FFF2-40B4-BE49-F238E27FC236}">
                <a16:creationId xmlns:a16="http://schemas.microsoft.com/office/drawing/2014/main" id="{6CC73711-9F5E-411B-A733-A85155942B87}"/>
              </a:ext>
            </a:extLst>
          </p:cNvPr>
          <p:cNvSpPr txBox="1"/>
          <p:nvPr/>
        </p:nvSpPr>
        <p:spPr>
          <a:xfrm>
            <a:off x="4419600" y="1817092"/>
            <a:ext cx="10058400" cy="1998176"/>
          </a:xfrm>
          <a:prstGeom prst="rect">
            <a:avLst/>
          </a:prstGeom>
          <a:noFill/>
        </p:spPr>
        <p:txBody>
          <a:bodyPr wrap="square" rtlCol="0">
            <a:spAutoFit/>
          </a:bodyPr>
          <a:lstStyle/>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Dựa vào kiến thức đã học ở THCS, </a:t>
            </a:r>
            <a:r>
              <a:rPr lang="vi-VN" sz="4400" dirty="0">
                <a:effectLst/>
                <a:latin typeface="Arial" panose="020B0604020202020204" pitchFamily="34" charset="0"/>
                <a:ea typeface="Calibri" panose="020F0502020204030204" pitchFamily="34" charset="0"/>
                <a:cs typeface="Arial" panose="020B0604020202020204" pitchFamily="34" charset="0"/>
              </a:rPr>
              <a:t>hãy</a:t>
            </a:r>
            <a:r>
              <a:rPr lang="en-US" sz="4400" dirty="0">
                <a:effectLst/>
                <a:latin typeface="Arial" panose="020B0604020202020204" pitchFamily="34" charset="0"/>
                <a:ea typeface="Calibri" panose="020F0502020204030204" pitchFamily="34" charset="0"/>
                <a:cs typeface="Arial" panose="020B0604020202020204" pitchFamily="34" charset="0"/>
              </a:rPr>
              <a:t> phát biểu khái niệm về áp suất. </a:t>
            </a:r>
          </a:p>
        </p:txBody>
      </p:sp>
      <p:pic>
        <p:nvPicPr>
          <p:cNvPr id="18" name="Picture 2">
            <a:extLst>
              <a:ext uri="{FF2B5EF4-FFF2-40B4-BE49-F238E27FC236}">
                <a16:creationId xmlns:a16="http://schemas.microsoft.com/office/drawing/2014/main" id="{48C59855-3706-496F-A5C6-BB1F3A366523}"/>
              </a:ext>
            </a:extLst>
          </p:cNvPr>
          <p:cNvPicPr>
            <a:picLocks noChangeAspect="1"/>
          </p:cNvPicPr>
          <p:nvPr/>
        </p:nvPicPr>
        <p:blipFill>
          <a:blip r:embed="rId10"/>
          <a:srcRect/>
          <a:stretch>
            <a:fillRect/>
          </a:stretch>
        </p:blipFill>
        <p:spPr>
          <a:xfrm>
            <a:off x="5545467" y="3535763"/>
            <a:ext cx="7197066" cy="5810211"/>
          </a:xfrm>
          <a:prstGeom prst="rect">
            <a:avLst/>
          </a:prstGeom>
        </p:spPr>
      </p:pic>
      <p:pic>
        <p:nvPicPr>
          <p:cNvPr id="19" name="Picture 17">
            <a:extLst>
              <a:ext uri="{FF2B5EF4-FFF2-40B4-BE49-F238E27FC236}">
                <a16:creationId xmlns:a16="http://schemas.microsoft.com/office/drawing/2014/main" id="{7499CC9A-E29D-47B3-A192-F6425583D9CA}"/>
              </a:ext>
            </a:extLst>
          </p:cNvPr>
          <p:cNvPicPr>
            <a:picLocks noChangeAspect="1"/>
          </p:cNvPicPr>
          <p:nvPr/>
        </p:nvPicPr>
        <p:blipFill>
          <a:blip r:embed="rId11"/>
          <a:srcRect/>
          <a:stretch>
            <a:fillRect/>
          </a:stretch>
        </p:blipFill>
        <p:spPr>
          <a:xfrm>
            <a:off x="435854" y="7279505"/>
            <a:ext cx="3374146" cy="2648704"/>
          </a:xfrm>
          <a:prstGeom prst="rect">
            <a:avLst/>
          </a:prstGeom>
        </p:spPr>
      </p:pic>
      <p:sp>
        <p:nvSpPr>
          <p:cNvPr id="22" name="Rectangle 21">
            <a:extLst>
              <a:ext uri="{FF2B5EF4-FFF2-40B4-BE49-F238E27FC236}">
                <a16:creationId xmlns:a16="http://schemas.microsoft.com/office/drawing/2014/main" id="{28052E7A-7AAC-4DE1-865D-76482576EBA7}"/>
              </a:ext>
            </a:extLst>
          </p:cNvPr>
          <p:cNvSpPr/>
          <p:nvPr/>
        </p:nvSpPr>
        <p:spPr>
          <a:xfrm rot="21330014">
            <a:off x="7392690" y="4000500"/>
            <a:ext cx="2088125" cy="69234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5DF3AE9-FCC6-489A-BA31-81BA0F865486}"/>
              </a:ext>
            </a:extLst>
          </p:cNvPr>
          <p:cNvSpPr txBox="1"/>
          <p:nvPr/>
        </p:nvSpPr>
        <p:spPr>
          <a:xfrm rot="21279316">
            <a:off x="7472476" y="3961952"/>
            <a:ext cx="2088125" cy="769441"/>
          </a:xfrm>
          <a:prstGeom prst="rect">
            <a:avLst/>
          </a:prstGeom>
          <a:noFill/>
        </p:spPr>
        <p:txBody>
          <a:bodyPr wrap="square">
            <a:spAutoFit/>
          </a:bodyPr>
          <a:lstStyle/>
          <a:p>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Trả lời </a:t>
            </a:r>
            <a:endParaRPr lang="en-US" b="1" dirty="0">
              <a:solidFill>
                <a:schemeClr val="bg1"/>
              </a:solidFill>
            </a:endParaRPr>
          </a:p>
        </p:txBody>
      </p:sp>
      <p:sp>
        <p:nvSpPr>
          <p:cNvPr id="24" name="TextBox 23">
            <a:extLst>
              <a:ext uri="{FF2B5EF4-FFF2-40B4-BE49-F238E27FC236}">
                <a16:creationId xmlns:a16="http://schemas.microsoft.com/office/drawing/2014/main" id="{A249B7C9-5DFC-4F10-9702-9376037669CF}"/>
              </a:ext>
            </a:extLst>
          </p:cNvPr>
          <p:cNvSpPr txBox="1"/>
          <p:nvPr/>
        </p:nvSpPr>
        <p:spPr>
          <a:xfrm>
            <a:off x="6001938" y="4751493"/>
            <a:ext cx="5029200" cy="3671583"/>
          </a:xfrm>
          <a:prstGeom prst="rect">
            <a:avLst/>
          </a:prstGeom>
          <a:noFill/>
        </p:spPr>
        <p:txBody>
          <a:bodyPr wrap="square">
            <a:spAutoFit/>
          </a:bodyPr>
          <a:lstStyle/>
          <a:p>
            <a:pPr algn="just">
              <a:lnSpc>
                <a:spcPct val="150000"/>
              </a:lnSpc>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Áp suất</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đặc trưng cho tác dụng của áp lực lên mỗi đơn vị diện tích bị ép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09304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grpSp>
        <p:nvGrpSpPr>
          <p:cNvPr id="2" name="Group 2"/>
          <p:cNvGrpSpPr/>
          <p:nvPr/>
        </p:nvGrpSpPr>
        <p:grpSpPr>
          <a:xfrm>
            <a:off x="6315075" y="6815072"/>
            <a:ext cx="881128" cy="8811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566" y="-571500"/>
            <a:ext cx="16326934" cy="1819149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80826" y="0"/>
            <a:ext cx="3919931" cy="338094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96184">
            <a:off x="-1034508" y="7294321"/>
            <a:ext cx="3168396" cy="4114800"/>
          </a:xfrm>
          <a:prstGeom prst="rect">
            <a:avLst/>
          </a:prstGeom>
        </p:spPr>
      </p:pic>
      <p:pic>
        <p:nvPicPr>
          <p:cNvPr id="6" name="Picture 5">
            <a:extLst>
              <a:ext uri="{FF2B5EF4-FFF2-40B4-BE49-F238E27FC236}">
                <a16:creationId xmlns:a16="http://schemas.microsoft.com/office/drawing/2014/main" id="{EE6B5495-A748-4099-9D0B-475867F44009}"/>
              </a:ext>
            </a:extLst>
          </p:cNvPr>
          <p:cNvPicPr>
            <a:picLocks noChangeAspect="1"/>
          </p:cNvPicPr>
          <p:nvPr/>
        </p:nvPicPr>
        <p:blipFill>
          <a:blip r:embed="rId12"/>
          <a:stretch>
            <a:fillRect/>
          </a:stretch>
        </p:blipFill>
        <p:spPr>
          <a:xfrm>
            <a:off x="3903744" y="1112780"/>
            <a:ext cx="10317855" cy="2806230"/>
          </a:xfrm>
          <a:prstGeom prst="rect">
            <a:avLst/>
          </a:prstGeom>
        </p:spPr>
      </p:pic>
      <p:sp>
        <p:nvSpPr>
          <p:cNvPr id="7" name="TextBox 6">
            <a:extLst>
              <a:ext uri="{FF2B5EF4-FFF2-40B4-BE49-F238E27FC236}">
                <a16:creationId xmlns:a16="http://schemas.microsoft.com/office/drawing/2014/main" id="{5E352FF3-C387-4DB9-AB7B-27FE54A07956}"/>
              </a:ext>
            </a:extLst>
          </p:cNvPr>
          <p:cNvSpPr txBox="1"/>
          <p:nvPr/>
        </p:nvSpPr>
        <p:spPr>
          <a:xfrm>
            <a:off x="3690571" y="4008369"/>
            <a:ext cx="10744200" cy="646331"/>
          </a:xfrm>
          <a:prstGeom prst="rect">
            <a:avLst/>
          </a:prstGeom>
          <a:noFill/>
        </p:spPr>
        <p:txBody>
          <a:bodyPr wrap="square" rtlCol="0">
            <a:spAutoFit/>
          </a:bodyPr>
          <a:lstStyle/>
          <a:p>
            <a:r>
              <a:rPr lang="vi-VN" sz="3600" b="1" i="1" dirty="0"/>
              <a:t>Hình 4.2. </a:t>
            </a:r>
            <a:r>
              <a:rPr lang="vi-VN" sz="3600" i="1" dirty="0"/>
              <a:t>Thí nghiệm minh họa tác dụng của áp lực </a:t>
            </a:r>
            <a:endParaRPr lang="en-US" sz="3600" i="1" dirty="0"/>
          </a:p>
        </p:txBody>
      </p:sp>
      <p:sp>
        <p:nvSpPr>
          <p:cNvPr id="8" name="TextBox 7">
            <a:extLst>
              <a:ext uri="{FF2B5EF4-FFF2-40B4-BE49-F238E27FC236}">
                <a16:creationId xmlns:a16="http://schemas.microsoft.com/office/drawing/2014/main" id="{B89C9FF8-393E-439D-BDAC-E8C9D3BD3438}"/>
              </a:ext>
            </a:extLst>
          </p:cNvPr>
          <p:cNvSpPr txBox="1"/>
          <p:nvPr/>
        </p:nvSpPr>
        <p:spPr>
          <a:xfrm>
            <a:off x="2686432" y="5095799"/>
            <a:ext cx="12639846" cy="4078421"/>
          </a:xfrm>
          <a:prstGeom prst="roundRect">
            <a:avLst/>
          </a:prstGeom>
          <a:noFill/>
          <a:ln w="57150">
            <a:solidFill>
              <a:srgbClr val="0070C0"/>
            </a:solidFill>
            <a:prstDash val="dash"/>
          </a:ln>
        </p:spPr>
        <p:txBody>
          <a:bodyPr wrap="square" rtlCol="0">
            <a:spAutoFit/>
          </a:bodyPr>
          <a:lstStyle/>
          <a:p>
            <a:pPr algn="just">
              <a:lnSpc>
                <a:spcPct val="150000"/>
              </a:lnSpc>
            </a:pPr>
            <a:r>
              <a:rPr lang="vi-VN" sz="4000" b="1" i="1" u="sng" dirty="0">
                <a:solidFill>
                  <a:srgbClr val="000000"/>
                </a:solidFill>
                <a:effectLst/>
              </a:rPr>
              <a:t>Câu hỏi 2.</a:t>
            </a:r>
            <a:r>
              <a:rPr lang="vi-VN" sz="4000" b="1" i="1" dirty="0">
                <a:solidFill>
                  <a:srgbClr val="000000"/>
                </a:solidFill>
                <a:effectLst/>
              </a:rPr>
              <a:t> </a:t>
            </a:r>
            <a:r>
              <a:rPr lang="vi-VN" sz="4000" b="0" i="0" dirty="0">
                <a:solidFill>
                  <a:srgbClr val="000000"/>
                </a:solidFill>
                <a:effectLst/>
              </a:rPr>
              <a:t>So sánh độ lớn áp lực, diện tích bị ép của trường hợp (2), (3) với trường hợp (1) (hình 4.2). Từ độ lún của bột trong các trường hợp, chỉ ra mối liên hệ giữa áp suất với áp lực và diện tích bị ép.</a:t>
            </a:r>
            <a:endParaRPr lang="en-US" sz="4000" dirty="0"/>
          </a:p>
        </p:txBody>
      </p:sp>
      <p:pic>
        <p:nvPicPr>
          <p:cNvPr id="19" name="Picture 18">
            <a:extLst>
              <a:ext uri="{FF2B5EF4-FFF2-40B4-BE49-F238E27FC236}">
                <a16:creationId xmlns:a16="http://schemas.microsoft.com/office/drawing/2014/main" id="{5AFB4DBF-4907-42B0-8C6C-A022371A4B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112095" flipV="1">
            <a:off x="1103567" y="4030197"/>
            <a:ext cx="1727131" cy="137616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51263">
            <a:off x="-224874" y="-380016"/>
            <a:ext cx="3919931" cy="338094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7420" y="2145377"/>
            <a:ext cx="2124891" cy="233184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08867" y="4739915"/>
            <a:ext cx="2124891" cy="2331842"/>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96184">
            <a:off x="15256001" y="6805500"/>
            <a:ext cx="3168396" cy="4114800"/>
          </a:xfrm>
          <a:prstGeom prst="rect">
            <a:avLst/>
          </a:prstGeom>
        </p:spPr>
      </p:pic>
      <p:grpSp>
        <p:nvGrpSpPr>
          <p:cNvPr id="13" name="Group 12">
            <a:extLst>
              <a:ext uri="{FF2B5EF4-FFF2-40B4-BE49-F238E27FC236}">
                <a16:creationId xmlns:a16="http://schemas.microsoft.com/office/drawing/2014/main" id="{CF3481E9-E6E7-4D34-BFAE-14D068795CE5}"/>
              </a:ext>
            </a:extLst>
          </p:cNvPr>
          <p:cNvGrpSpPr/>
          <p:nvPr/>
        </p:nvGrpSpPr>
        <p:grpSpPr>
          <a:xfrm>
            <a:off x="5926780" y="87977"/>
            <a:ext cx="11353800" cy="4114800"/>
            <a:chOff x="2971801" y="342900"/>
            <a:chExt cx="11353800" cy="4114800"/>
          </a:xfrm>
        </p:grpSpPr>
        <p:sp>
          <p:nvSpPr>
            <p:cNvPr id="12" name="Rectangle: Rounded Corners 11">
              <a:extLst>
                <a:ext uri="{FF2B5EF4-FFF2-40B4-BE49-F238E27FC236}">
                  <a16:creationId xmlns:a16="http://schemas.microsoft.com/office/drawing/2014/main" id="{696D79C8-2A25-44A7-BD97-DB2330BDB2AA}"/>
                </a:ext>
              </a:extLst>
            </p:cNvPr>
            <p:cNvSpPr/>
            <p:nvPr/>
          </p:nvSpPr>
          <p:spPr>
            <a:xfrm>
              <a:off x="2971801" y="342900"/>
              <a:ext cx="11353800" cy="4114800"/>
            </a:xfrm>
            <a:prstGeom prst="roundRect">
              <a:avLst/>
            </a:prstGeom>
            <a:solidFill>
              <a:schemeClr val="bg1"/>
            </a:solidFill>
            <a:ln w="57150">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6B5495-A748-4099-9D0B-475867F44009}"/>
                </a:ext>
              </a:extLst>
            </p:cNvPr>
            <p:cNvPicPr>
              <a:picLocks noChangeAspect="1"/>
            </p:cNvPicPr>
            <p:nvPr/>
          </p:nvPicPr>
          <p:blipFill>
            <a:blip r:embed="rId11"/>
            <a:stretch>
              <a:fillRect/>
            </a:stretch>
          </p:blipFill>
          <p:spPr>
            <a:xfrm>
              <a:off x="3458348" y="662746"/>
              <a:ext cx="10317855" cy="2806230"/>
            </a:xfrm>
            <a:prstGeom prst="rect">
              <a:avLst/>
            </a:prstGeom>
          </p:spPr>
        </p:pic>
        <p:sp>
          <p:nvSpPr>
            <p:cNvPr id="7" name="TextBox 6">
              <a:extLst>
                <a:ext uri="{FF2B5EF4-FFF2-40B4-BE49-F238E27FC236}">
                  <a16:creationId xmlns:a16="http://schemas.microsoft.com/office/drawing/2014/main" id="{5E352FF3-C387-4DB9-AB7B-27FE54A07956}"/>
                </a:ext>
              </a:extLst>
            </p:cNvPr>
            <p:cNvSpPr txBox="1"/>
            <p:nvPr/>
          </p:nvSpPr>
          <p:spPr>
            <a:xfrm>
              <a:off x="3412514" y="3640172"/>
              <a:ext cx="10744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4.2. </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Thí nghiệm minh họa tác dụng của áp lực </a:t>
              </a:r>
              <a:endParaRPr kumimoji="0" lang="en-US" sz="3600" b="0" i="1"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17" name="Table 56">
            <a:extLst>
              <a:ext uri="{FF2B5EF4-FFF2-40B4-BE49-F238E27FC236}">
                <a16:creationId xmlns:a16="http://schemas.microsoft.com/office/drawing/2014/main" id="{2303D842-0B28-4CE2-81A6-B8109851FED1}"/>
              </a:ext>
            </a:extLst>
          </p:cNvPr>
          <p:cNvGraphicFramePr>
            <a:graphicFrameLocks noGrp="1"/>
          </p:cNvGraphicFramePr>
          <p:nvPr>
            <p:extLst>
              <p:ext uri="{D42A27DB-BD31-4B8C-83A1-F6EECF244321}">
                <p14:modId xmlns:p14="http://schemas.microsoft.com/office/powerpoint/2010/main" val="1118654416"/>
              </p:ext>
            </p:extLst>
          </p:nvPr>
        </p:nvGraphicFramePr>
        <p:xfrm>
          <a:off x="898542" y="5275448"/>
          <a:ext cx="14211549" cy="4053386"/>
        </p:xfrm>
        <a:graphic>
          <a:graphicData uri="http://schemas.openxmlformats.org/drawingml/2006/table">
            <a:tbl>
              <a:tblPr firstRow="1" bandRow="1">
                <a:tableStyleId>{5C22544A-7EE6-4342-B048-85BDC9FD1C3A}</a:tableStyleId>
              </a:tblPr>
              <a:tblGrid>
                <a:gridCol w="4740258">
                  <a:extLst>
                    <a:ext uri="{9D8B030D-6E8A-4147-A177-3AD203B41FA5}">
                      <a16:colId xmlns:a16="http://schemas.microsoft.com/office/drawing/2014/main" val="1139355180"/>
                    </a:ext>
                  </a:extLst>
                </a:gridCol>
                <a:gridCol w="4734108">
                  <a:extLst>
                    <a:ext uri="{9D8B030D-6E8A-4147-A177-3AD203B41FA5}">
                      <a16:colId xmlns:a16="http://schemas.microsoft.com/office/drawing/2014/main" val="2546031761"/>
                    </a:ext>
                  </a:extLst>
                </a:gridCol>
                <a:gridCol w="4737183">
                  <a:extLst>
                    <a:ext uri="{9D8B030D-6E8A-4147-A177-3AD203B41FA5}">
                      <a16:colId xmlns:a16="http://schemas.microsoft.com/office/drawing/2014/main" val="2695723212"/>
                    </a:ext>
                  </a:extLst>
                </a:gridCol>
              </a:tblGrid>
              <a:tr h="1087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Áp lực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Diện tích bị ép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Độ lún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extLst>
                  <a:ext uri="{0D108BD9-81ED-4DB2-BD59-A6C34878D82A}">
                    <a16:rowId xmlns:a16="http://schemas.microsoft.com/office/drawing/2014/main" val="1572380856"/>
                  </a:ext>
                </a:extLst>
              </a:tr>
              <a:tr h="1483067">
                <a:tc>
                  <a:txBody>
                    <a:bodyPr/>
                    <a:lstStyle/>
                    <a:p>
                      <a:pPr algn="ct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h</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3877521"/>
                  </a:ext>
                </a:extLst>
              </a:tr>
              <a:tr h="1483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3</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a:t>
                      </a:r>
                      <a:r>
                        <a:rPr lang="vi-VN" altLang="en-US" sz="4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54607262"/>
                  </a:ext>
                </a:extLst>
              </a:tr>
            </a:tbl>
          </a:graphicData>
        </a:graphic>
      </p:graphicFrame>
      <p:sp>
        <p:nvSpPr>
          <p:cNvPr id="58" name="TextBox 57">
            <a:extLst>
              <a:ext uri="{FF2B5EF4-FFF2-40B4-BE49-F238E27FC236}">
                <a16:creationId xmlns:a16="http://schemas.microsoft.com/office/drawing/2014/main" id="{8E1653BA-5328-4A51-B174-9F489EFC07BA}"/>
              </a:ext>
            </a:extLst>
          </p:cNvPr>
          <p:cNvSpPr txBox="1"/>
          <p:nvPr/>
        </p:nvSpPr>
        <p:spPr>
          <a:xfrm>
            <a:off x="12519191" y="6760158"/>
            <a:ext cx="634460" cy="769441"/>
          </a:xfrm>
          <a:prstGeom prst="rect">
            <a:avLst/>
          </a:prstGeom>
          <a:noFill/>
        </p:spPr>
        <p:txBody>
          <a:bodyPr wrap="square" rtlCol="0">
            <a:spAutoFit/>
          </a:bodyPr>
          <a:lstStyle/>
          <a:p>
            <a:r>
              <a:rPr lang="vi-VN" sz="4400" b="1" dirty="0"/>
              <a:t>&gt;</a:t>
            </a:r>
            <a:endParaRPr lang="en-US" sz="4400" b="1" dirty="0"/>
          </a:p>
        </p:txBody>
      </p:sp>
      <p:sp>
        <p:nvSpPr>
          <p:cNvPr id="60" name="TextBox 59">
            <a:extLst>
              <a:ext uri="{FF2B5EF4-FFF2-40B4-BE49-F238E27FC236}">
                <a16:creationId xmlns:a16="http://schemas.microsoft.com/office/drawing/2014/main" id="{8DFC574F-79A8-471C-9433-CDB242410C81}"/>
              </a:ext>
            </a:extLst>
          </p:cNvPr>
          <p:cNvSpPr txBox="1"/>
          <p:nvPr/>
        </p:nvSpPr>
        <p:spPr>
          <a:xfrm>
            <a:off x="12519191" y="8217549"/>
            <a:ext cx="634460" cy="769441"/>
          </a:xfrm>
          <a:prstGeom prst="rect">
            <a:avLst/>
          </a:prstGeom>
          <a:noFill/>
        </p:spPr>
        <p:txBody>
          <a:bodyPr wrap="square" rtlCol="0">
            <a:spAutoFit/>
          </a:bodyPr>
          <a:lstStyle/>
          <a:p>
            <a:r>
              <a:rPr lang="vi-VN" sz="4400" b="1" dirty="0"/>
              <a:t>&gt;</a:t>
            </a:r>
            <a:endParaRPr lang="en-US" sz="4400" b="1" dirty="0"/>
          </a:p>
        </p:txBody>
      </p:sp>
      <p:sp>
        <p:nvSpPr>
          <p:cNvPr id="61" name="TextBox 60">
            <a:extLst>
              <a:ext uri="{FF2B5EF4-FFF2-40B4-BE49-F238E27FC236}">
                <a16:creationId xmlns:a16="http://schemas.microsoft.com/office/drawing/2014/main" id="{986A6F78-2602-4137-BAB9-388B8E186C05}"/>
              </a:ext>
            </a:extLst>
          </p:cNvPr>
          <p:cNvSpPr txBox="1"/>
          <p:nvPr/>
        </p:nvSpPr>
        <p:spPr>
          <a:xfrm>
            <a:off x="7925740" y="6760158"/>
            <a:ext cx="634460" cy="769441"/>
          </a:xfrm>
          <a:prstGeom prst="rect">
            <a:avLst/>
          </a:prstGeom>
          <a:noFill/>
        </p:spPr>
        <p:txBody>
          <a:bodyPr wrap="square" rtlCol="0">
            <a:spAutoFit/>
          </a:bodyPr>
          <a:lstStyle/>
          <a:p>
            <a:r>
              <a:rPr lang="vi-VN" sz="4400" b="1" dirty="0"/>
              <a:t>=</a:t>
            </a:r>
            <a:endParaRPr lang="en-US" sz="4400" b="1" dirty="0"/>
          </a:p>
        </p:txBody>
      </p:sp>
      <p:sp>
        <p:nvSpPr>
          <p:cNvPr id="62" name="TextBox 61">
            <a:extLst>
              <a:ext uri="{FF2B5EF4-FFF2-40B4-BE49-F238E27FC236}">
                <a16:creationId xmlns:a16="http://schemas.microsoft.com/office/drawing/2014/main" id="{86585B13-0C32-49B6-9CA4-5854977C618B}"/>
              </a:ext>
            </a:extLst>
          </p:cNvPr>
          <p:cNvSpPr txBox="1"/>
          <p:nvPr/>
        </p:nvSpPr>
        <p:spPr>
          <a:xfrm>
            <a:off x="7925740" y="8200222"/>
            <a:ext cx="634460" cy="769441"/>
          </a:xfrm>
          <a:prstGeom prst="rect">
            <a:avLst/>
          </a:prstGeom>
          <a:noFill/>
        </p:spPr>
        <p:txBody>
          <a:bodyPr wrap="square" rtlCol="0">
            <a:spAutoFit/>
          </a:bodyPr>
          <a:lstStyle/>
          <a:p>
            <a:r>
              <a:rPr lang="vi-VN" sz="4400" b="1" dirty="0"/>
              <a:t>&lt;</a:t>
            </a:r>
            <a:endParaRPr lang="en-US" sz="4400" b="1" dirty="0"/>
          </a:p>
        </p:txBody>
      </p:sp>
      <p:sp>
        <p:nvSpPr>
          <p:cNvPr id="63" name="TextBox 62">
            <a:extLst>
              <a:ext uri="{FF2B5EF4-FFF2-40B4-BE49-F238E27FC236}">
                <a16:creationId xmlns:a16="http://schemas.microsoft.com/office/drawing/2014/main" id="{2CE5A667-0DCF-45B7-86DC-58FD2D31684E}"/>
              </a:ext>
            </a:extLst>
          </p:cNvPr>
          <p:cNvSpPr txBox="1"/>
          <p:nvPr/>
        </p:nvSpPr>
        <p:spPr>
          <a:xfrm>
            <a:off x="3048000" y="6812459"/>
            <a:ext cx="634460" cy="769441"/>
          </a:xfrm>
          <a:prstGeom prst="rect">
            <a:avLst/>
          </a:prstGeom>
          <a:noFill/>
        </p:spPr>
        <p:txBody>
          <a:bodyPr wrap="square" rtlCol="0">
            <a:spAutoFit/>
          </a:bodyPr>
          <a:lstStyle/>
          <a:p>
            <a:r>
              <a:rPr lang="vi-VN" sz="4400" b="1" dirty="0"/>
              <a:t>&gt;</a:t>
            </a:r>
            <a:endParaRPr lang="en-US" sz="4400" b="1" dirty="0"/>
          </a:p>
        </p:txBody>
      </p:sp>
      <p:sp>
        <p:nvSpPr>
          <p:cNvPr id="64" name="TextBox 63">
            <a:extLst>
              <a:ext uri="{FF2B5EF4-FFF2-40B4-BE49-F238E27FC236}">
                <a16:creationId xmlns:a16="http://schemas.microsoft.com/office/drawing/2014/main" id="{B07C8DC2-1F1B-4049-BFF7-FB756A5EDB83}"/>
              </a:ext>
            </a:extLst>
          </p:cNvPr>
          <p:cNvSpPr txBox="1"/>
          <p:nvPr/>
        </p:nvSpPr>
        <p:spPr>
          <a:xfrm>
            <a:off x="3132311" y="8217547"/>
            <a:ext cx="634460" cy="769441"/>
          </a:xfrm>
          <a:prstGeom prst="rect">
            <a:avLst/>
          </a:prstGeom>
          <a:noFill/>
        </p:spPr>
        <p:txBody>
          <a:bodyPr wrap="square" rtlCol="0">
            <a:spAutoFit/>
          </a:bodyPr>
          <a:lstStyle/>
          <a:p>
            <a:r>
              <a:rPr lang="vi-VN" sz="4400" b="1" dirty="0"/>
              <a:t>=</a:t>
            </a:r>
            <a:endParaRPr lang="en-US" sz="4400" b="1" dirty="0"/>
          </a:p>
        </p:txBody>
      </p:sp>
    </p:spTree>
    <p:extLst>
      <p:ext uri="{BB962C8B-B14F-4D97-AF65-F5344CB8AC3E}">
        <p14:creationId xmlns:p14="http://schemas.microsoft.com/office/powerpoint/2010/main" val="29330440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inVertical)">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circle(in)">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in)">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circle(in)">
                                      <p:cBhvr>
                                        <p:cTn id="3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1" grpId="0"/>
      <p:bldP spid="62" grpId="0"/>
      <p:bldP spid="63" grpId="0"/>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51263">
            <a:off x="15026571" y="-862601"/>
            <a:ext cx="3919931" cy="338094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58865" y="1662792"/>
            <a:ext cx="2124891" cy="233184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7952" y="5337462"/>
            <a:ext cx="2124891" cy="2331842"/>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96184">
            <a:off x="35086" y="7403047"/>
            <a:ext cx="3168396" cy="4114800"/>
          </a:xfrm>
          <a:prstGeom prst="rect">
            <a:avLst/>
          </a:prstGeom>
        </p:spPr>
      </p:pic>
      <p:graphicFrame>
        <p:nvGraphicFramePr>
          <p:cNvPr id="17" name="Table 56">
            <a:extLst>
              <a:ext uri="{FF2B5EF4-FFF2-40B4-BE49-F238E27FC236}">
                <a16:creationId xmlns:a16="http://schemas.microsoft.com/office/drawing/2014/main" id="{2303D842-0B28-4CE2-81A6-B8109851FED1}"/>
              </a:ext>
            </a:extLst>
          </p:cNvPr>
          <p:cNvGraphicFramePr>
            <a:graphicFrameLocks noGrp="1"/>
          </p:cNvGraphicFramePr>
          <p:nvPr>
            <p:extLst>
              <p:ext uri="{D42A27DB-BD31-4B8C-83A1-F6EECF244321}">
                <p14:modId xmlns:p14="http://schemas.microsoft.com/office/powerpoint/2010/main" val="3278687252"/>
              </p:ext>
            </p:extLst>
          </p:nvPr>
        </p:nvGraphicFramePr>
        <p:xfrm>
          <a:off x="399766" y="349026"/>
          <a:ext cx="14211549" cy="4053386"/>
        </p:xfrm>
        <a:graphic>
          <a:graphicData uri="http://schemas.openxmlformats.org/drawingml/2006/table">
            <a:tbl>
              <a:tblPr firstRow="1" bandRow="1">
                <a:tableStyleId>{5C22544A-7EE6-4342-B048-85BDC9FD1C3A}</a:tableStyleId>
              </a:tblPr>
              <a:tblGrid>
                <a:gridCol w="4740258">
                  <a:extLst>
                    <a:ext uri="{9D8B030D-6E8A-4147-A177-3AD203B41FA5}">
                      <a16:colId xmlns:a16="http://schemas.microsoft.com/office/drawing/2014/main" val="1139355180"/>
                    </a:ext>
                  </a:extLst>
                </a:gridCol>
                <a:gridCol w="4734108">
                  <a:extLst>
                    <a:ext uri="{9D8B030D-6E8A-4147-A177-3AD203B41FA5}">
                      <a16:colId xmlns:a16="http://schemas.microsoft.com/office/drawing/2014/main" val="2546031761"/>
                    </a:ext>
                  </a:extLst>
                </a:gridCol>
                <a:gridCol w="4737183">
                  <a:extLst>
                    <a:ext uri="{9D8B030D-6E8A-4147-A177-3AD203B41FA5}">
                      <a16:colId xmlns:a16="http://schemas.microsoft.com/office/drawing/2014/main" val="2695723212"/>
                    </a:ext>
                  </a:extLst>
                </a:gridCol>
              </a:tblGrid>
              <a:tr h="1087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Áp lực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Diện tích bị ép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Độ lún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extLst>
                  <a:ext uri="{0D108BD9-81ED-4DB2-BD59-A6C34878D82A}">
                    <a16:rowId xmlns:a16="http://schemas.microsoft.com/office/drawing/2014/main" val="1572380856"/>
                  </a:ext>
                </a:extLst>
              </a:tr>
              <a:tr h="1483067">
                <a:tc>
                  <a:txBody>
                    <a:bodyPr/>
                    <a:lstStyle/>
                    <a:p>
                      <a:pPr algn="ct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h</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3877521"/>
                  </a:ext>
                </a:extLst>
              </a:tr>
              <a:tr h="1483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3</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a:t>
                      </a:r>
                      <a:r>
                        <a:rPr lang="vi-VN" altLang="en-US" sz="4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54607262"/>
                  </a:ext>
                </a:extLst>
              </a:tr>
            </a:tbl>
          </a:graphicData>
        </a:graphic>
      </p:graphicFrame>
      <p:sp>
        <p:nvSpPr>
          <p:cNvPr id="58" name="TextBox 57">
            <a:extLst>
              <a:ext uri="{FF2B5EF4-FFF2-40B4-BE49-F238E27FC236}">
                <a16:creationId xmlns:a16="http://schemas.microsoft.com/office/drawing/2014/main" id="{8E1653BA-5328-4A51-B174-9F489EFC07BA}"/>
              </a:ext>
            </a:extLst>
          </p:cNvPr>
          <p:cNvSpPr txBox="1"/>
          <p:nvPr/>
        </p:nvSpPr>
        <p:spPr>
          <a:xfrm>
            <a:off x="12020415" y="1833736"/>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8DFC574F-79A8-471C-9433-CDB242410C81}"/>
              </a:ext>
            </a:extLst>
          </p:cNvPr>
          <p:cNvSpPr txBox="1"/>
          <p:nvPr/>
        </p:nvSpPr>
        <p:spPr>
          <a:xfrm>
            <a:off x="12020415" y="3291127"/>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986A6F78-2602-4137-BAB9-388B8E186C05}"/>
              </a:ext>
            </a:extLst>
          </p:cNvPr>
          <p:cNvSpPr txBox="1"/>
          <p:nvPr/>
        </p:nvSpPr>
        <p:spPr>
          <a:xfrm>
            <a:off x="7426964" y="1833736"/>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86585B13-0C32-49B6-9CA4-5854977C618B}"/>
              </a:ext>
            </a:extLst>
          </p:cNvPr>
          <p:cNvSpPr txBox="1"/>
          <p:nvPr/>
        </p:nvSpPr>
        <p:spPr>
          <a:xfrm>
            <a:off x="7426964" y="3273800"/>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2CE5A667-0DCF-45B7-86DC-58FD2D31684E}"/>
              </a:ext>
            </a:extLst>
          </p:cNvPr>
          <p:cNvSpPr txBox="1"/>
          <p:nvPr/>
        </p:nvSpPr>
        <p:spPr>
          <a:xfrm>
            <a:off x="2549224" y="1886037"/>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B07C8DC2-1F1B-4049-BFF7-FB756A5EDB83}"/>
              </a:ext>
            </a:extLst>
          </p:cNvPr>
          <p:cNvSpPr txBox="1"/>
          <p:nvPr/>
        </p:nvSpPr>
        <p:spPr>
          <a:xfrm>
            <a:off x="2633535" y="3291125"/>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9DDC04C-3E89-4C7E-81BD-58A85D397AF4}"/>
              </a:ext>
            </a:extLst>
          </p:cNvPr>
          <p:cNvSpPr txBox="1"/>
          <p:nvPr/>
        </p:nvSpPr>
        <p:spPr>
          <a:xfrm>
            <a:off x="4343400" y="4519622"/>
            <a:ext cx="13296833" cy="5620834"/>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việc so sánh giữa (2) và (1), ta thấy rằng với một diện tích bị ép như nhau, áp lực càng lớn thì độ lún càng lớn hay áp suất càng lớn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việc so sánh giữa (3) và (1), ta thấy rằng với một áp lực nhất định, diện tích bị ép càng lớn thì tác dụng của áp lực lên diện tích đó càng nhỏ hay áp suất càng nhỏ</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8">
            <a:extLst>
              <a:ext uri="{FF2B5EF4-FFF2-40B4-BE49-F238E27FC236}">
                <a16:creationId xmlns:a16="http://schemas.microsoft.com/office/drawing/2014/main" id="{AAADEAE8-8279-4B3E-9726-8E169A969600}"/>
              </a:ext>
            </a:extLst>
          </p:cNvPr>
          <p:cNvPicPr>
            <a:picLocks noChangeAspect="1"/>
          </p:cNvPicPr>
          <p:nvPr/>
        </p:nvPicPr>
        <p:blipFill>
          <a:blip r:embed="rId11">
            <a:clrChange>
              <a:clrFrom>
                <a:srgbClr val="000000">
                  <a:alpha val="0"/>
                </a:srgbClr>
              </a:clrFrom>
              <a:clrTo>
                <a:srgbClr val="000000">
                  <a:alpha val="0"/>
                </a:srgbClr>
              </a:clrTo>
            </a:clrChange>
            <a:duotone>
              <a:prstClr val="black"/>
              <a:schemeClr val="accent1">
                <a:lumMod val="50000"/>
                <a:tint val="45000"/>
                <a:satMod val="400000"/>
              </a:schemeClr>
            </a:duotone>
          </a:blip>
          <a:srcRect/>
          <a:stretch>
            <a:fillRect/>
          </a:stretch>
        </p:blipFill>
        <p:spPr>
          <a:xfrm flipV="1">
            <a:off x="2444383" y="4434355"/>
            <a:ext cx="2132021" cy="2057400"/>
          </a:xfrm>
          <a:prstGeom prst="rect">
            <a:avLst/>
          </a:prstGeom>
        </p:spPr>
      </p:pic>
    </p:spTree>
    <p:extLst>
      <p:ext uri="{BB962C8B-B14F-4D97-AF65-F5344CB8AC3E}">
        <p14:creationId xmlns:p14="http://schemas.microsoft.com/office/powerpoint/2010/main" val="10517974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0642" y="427545"/>
            <a:ext cx="14176918" cy="975056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05419">
            <a:off x="14428346" y="781220"/>
            <a:ext cx="2838024" cy="9295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8141" flipH="1">
            <a:off x="-1486005" y="-12842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361" y="2726934"/>
            <a:ext cx="2344927" cy="257330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17560" y="4197232"/>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209437" flipH="1">
            <a:off x="16135706" y="6617426"/>
            <a:ext cx="3168396" cy="4114800"/>
          </a:xfrm>
          <a:prstGeom prst="rect">
            <a:avLst/>
          </a:prstGeom>
        </p:spPr>
      </p:pic>
      <p:pic>
        <p:nvPicPr>
          <p:cNvPr id="17" name="Picture 3">
            <a:extLst>
              <a:ext uri="{FF2B5EF4-FFF2-40B4-BE49-F238E27FC236}">
                <a16:creationId xmlns:a16="http://schemas.microsoft.com/office/drawing/2014/main" id="{2B69B29C-68EA-4749-858E-562DCD903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05419">
            <a:off x="1342906" y="8865500"/>
            <a:ext cx="2838024" cy="92956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15CAC1-4175-4353-A61C-3919E8FE8CBA}"/>
                  </a:ext>
                </a:extLst>
              </p:cNvPr>
              <p:cNvSpPr txBox="1"/>
              <p:nvPr/>
            </p:nvSpPr>
            <p:spPr>
              <a:xfrm>
                <a:off x="3015004" y="281005"/>
                <a:ext cx="13139396" cy="9483302"/>
              </a:xfrm>
              <a:prstGeom prst="rect">
                <a:avLst/>
              </a:prstGeom>
              <a:noFill/>
            </p:spPr>
            <p:txBody>
              <a:bodyPr wrap="square">
                <a:spAutoFit/>
              </a:bodyPr>
              <a:lstStyle/>
              <a:p>
                <a:pPr algn="just">
                  <a:lnSpc>
                    <a:spcPct val="150000"/>
                  </a:lnSpc>
                </a:pP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thức tính áp suất</a:t>
                </a:r>
                <a:r>
                  <a:rPr lang="vi-VN" sz="4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𝒑</m:t>
                      </m:r>
                      <m:r>
                        <a:rPr lang="en-US" sz="4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num>
                        <m:den>
                          <m:r>
                            <a:rPr lang="en-US" sz="4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den>
                      </m:f>
                    </m:oMath>
                  </m:oMathPara>
                </a14:m>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đó: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SzPct val="100000"/>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 là độ lớn áp lực, được đo bằng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nuiton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SzPct val="100000"/>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 là diện tích bị ép, được đo bằng mét vuông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SzPct val="100000"/>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 là áp suất, được đo bằng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pascan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ct val="100000"/>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Ngoài ra áp suất còn có đơn vị khác là: atmôtphe (atm), mmHg, …  theo liên hệ </a:t>
                </a:r>
                <a:endParaRPr lang="en-US" sz="4000" i="1" dirty="0">
                  <a:effectLst/>
                  <a:latin typeface="Calibri" panose="020F0502020204030204" pitchFamily="34" charset="0"/>
                  <a:ea typeface="Calibri" panose="020F0502020204030204" pitchFamily="34" charset="0"/>
                  <a:cs typeface="Times New Roman" panose="02020603050405020304" pitchFamily="18" charset="0"/>
                </a:endParaRPr>
              </a:p>
              <a:p>
                <a:pPr marR="90170"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𝑎𝑡𝑚</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760</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𝑚𝑚𝐻𝑔</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𝑃𝑎</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9315CAC1-4175-4353-A61C-3919E8FE8CBA}"/>
                  </a:ext>
                </a:extLst>
              </p:cNvPr>
              <p:cNvSpPr txBox="1">
                <a:spLocks noRot="1" noChangeAspect="1" noMove="1" noResize="1" noEditPoints="1" noAdjustHandles="1" noChangeArrowheads="1" noChangeShapeType="1" noTextEdit="1"/>
              </p:cNvSpPr>
              <p:nvPr/>
            </p:nvSpPr>
            <p:spPr>
              <a:xfrm>
                <a:off x="3015004" y="281005"/>
                <a:ext cx="13139396" cy="9483302"/>
              </a:xfrm>
              <a:prstGeom prst="rect">
                <a:avLst/>
              </a:prstGeom>
              <a:blipFill>
                <a:blip r:embed="rId14"/>
                <a:stretch>
                  <a:fillRect l="-1903" r="-1624"/>
                </a:stretch>
              </a:blipFill>
            </p:spPr>
            <p:txBody>
              <a:bodyPr/>
              <a:lstStyle/>
              <a:p>
                <a:r>
                  <a:rPr lang="en-US">
                    <a:noFill/>
                  </a:rPr>
                  <a:t> </a:t>
                </a:r>
              </a:p>
            </p:txBody>
          </p:sp>
        </mc:Fallback>
      </mc:AlternateContent>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randombar(horizontal)">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randombar(horizontal)">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randombar(horizontal)">
                                      <p:cBhvr>
                                        <p:cTn id="42"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1339522"/>
            <a:ext cx="22053703" cy="79698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7920">
            <a:off x="15407088" y="7200900"/>
            <a:ext cx="3168396" cy="4114800"/>
          </a:xfrm>
          <a:prstGeom prst="rect">
            <a:avLst/>
          </a:prstGeom>
        </p:spPr>
      </p:pic>
      <p:sp>
        <p:nvSpPr>
          <p:cNvPr id="9" name="TextBox 8">
            <a:extLst>
              <a:ext uri="{FF2B5EF4-FFF2-40B4-BE49-F238E27FC236}">
                <a16:creationId xmlns:a16="http://schemas.microsoft.com/office/drawing/2014/main" id="{C14EDBAF-0BAA-461E-926A-0B4EAB6A61A0}"/>
              </a:ext>
            </a:extLst>
          </p:cNvPr>
          <p:cNvSpPr txBox="1"/>
          <p:nvPr/>
        </p:nvSpPr>
        <p:spPr>
          <a:xfrm>
            <a:off x="3429000" y="516499"/>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KHỞI ĐỘNG </a:t>
            </a:r>
            <a:endParaRPr lang="en-US" dirty="0">
              <a:solidFill>
                <a:schemeClr val="accent1">
                  <a:lumMod val="75000"/>
                </a:schemeClr>
              </a:solidFill>
            </a:endParaRPr>
          </a:p>
        </p:txBody>
      </p:sp>
      <p:sp>
        <p:nvSpPr>
          <p:cNvPr id="11" name="TextBox 10">
            <a:extLst>
              <a:ext uri="{FF2B5EF4-FFF2-40B4-BE49-F238E27FC236}">
                <a16:creationId xmlns:a16="http://schemas.microsoft.com/office/drawing/2014/main" id="{46B5D7C6-B8F5-4802-8442-271825DB562F}"/>
              </a:ext>
            </a:extLst>
          </p:cNvPr>
          <p:cNvSpPr txBox="1"/>
          <p:nvPr/>
        </p:nvSpPr>
        <p:spPr>
          <a:xfrm>
            <a:off x="2438400" y="2628900"/>
            <a:ext cx="9220200" cy="5518242"/>
          </a:xfrm>
          <a:prstGeom prst="rect">
            <a:avLst/>
          </a:prstGeom>
          <a:noFill/>
        </p:spPr>
        <p:txBody>
          <a:bodyPr wrap="square">
            <a:spAutoFit/>
          </a:bodyPr>
          <a:lstStyle/>
          <a:p>
            <a:pPr algn="just">
              <a:lnSpc>
                <a:spcPct val="15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 phật Di Lặc tại chùa Vĩnh Tràng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Tho, Tiền Giang) là một trong những tượng phật khổng lồ nổi tiếng thế giới. Tượng cao 20m và nặng 250 tấn. Có loại cân nào giúp “cần” bức tượng để có được số liệu trên?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F63F524-7E7D-42DF-8534-847CBED742C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999753" y="2628900"/>
            <a:ext cx="4991533" cy="4374259"/>
          </a:xfrm>
          <a:prstGeom prst="rect">
            <a:avLst/>
          </a:prstGeom>
        </p:spPr>
      </p:pic>
    </p:spTree>
    <p:extLst>
      <p:ext uri="{BB962C8B-B14F-4D97-AF65-F5344CB8AC3E}">
        <p14:creationId xmlns:p14="http://schemas.microsoft.com/office/powerpoint/2010/main" val="1525883737"/>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83A60FD7-B202-48C3-B14E-4C2FBA73DA75}"/>
              </a:ext>
            </a:extLst>
          </p:cNvPr>
          <p:cNvPicPr>
            <a:picLocks noChangeAspect="1"/>
          </p:cNvPicPr>
          <p:nvPr/>
        </p:nvPicPr>
        <p:blipFill>
          <a:blip r:embed="rId2"/>
          <a:srcRect/>
          <a:stretch>
            <a:fillRect/>
          </a:stretch>
        </p:blipFill>
        <p:spPr>
          <a:xfrm>
            <a:off x="3371850" y="-679292"/>
            <a:ext cx="12630150" cy="11174469"/>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08141" flipH="1">
            <a:off x="-1486005" y="-904150"/>
            <a:ext cx="3800214" cy="493534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059212" flipH="1">
            <a:off x="16095595" y="5420861"/>
            <a:ext cx="3168396"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8361" y="2726934"/>
            <a:ext cx="2344927" cy="25733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17347" y="3806334"/>
            <a:ext cx="2124891" cy="233184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6848FE4-0AF3-41E3-AA5F-E7BAF265468F}"/>
                  </a:ext>
                </a:extLst>
              </p:cNvPr>
              <p:cNvSpPr txBox="1"/>
              <p:nvPr/>
            </p:nvSpPr>
            <p:spPr>
              <a:xfrm>
                <a:off x="4419600" y="1578313"/>
                <a:ext cx="8561329" cy="767998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 3.</a:t>
                </a:r>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Từ định nghĩa đơn vị lực, hãy chứng tỏ: </a:t>
                </a: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1 Pa = 1 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vi-VN" sz="4000" b="0" i="0" baseline="-2500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000" b="1" i="1" u="sng" dirty="0">
                    <a:solidFill>
                      <a:srgbClr val="FF0000"/>
                    </a:solidFill>
                    <a:latin typeface="Arial" panose="020B0604020202020204" pitchFamily="34" charset="0"/>
                    <a:ea typeface="Calibri" panose="020F0502020204030204" pitchFamily="34" charset="0"/>
                    <a:cs typeface="Arial" panose="020B0604020202020204" pitchFamily="34" charset="0"/>
                  </a:rPr>
                  <a:t>Trả lời </a:t>
                </a:r>
              </a:p>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biểu thức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có đơn vị của p là Pa, của F là N và của S là m</a:t>
                </a:r>
                <a:r>
                  <a:rPr lang="en-US" sz="40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=&gt; 1 Pa = 1 N/m</a:t>
                </a:r>
                <a:r>
                  <a:rPr lang="en-US" sz="40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b="0" i="0" dirty="0">
                  <a:solidFill>
                    <a:srgbClr val="000000"/>
                  </a:solidFill>
                  <a:effectLst/>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E6848FE4-0AF3-41E3-AA5F-E7BAF265468F}"/>
                  </a:ext>
                </a:extLst>
              </p:cNvPr>
              <p:cNvSpPr txBox="1">
                <a:spLocks noRot="1" noChangeAspect="1" noMove="1" noResize="1" noEditPoints="1" noAdjustHandles="1" noChangeArrowheads="1" noChangeShapeType="1" noTextEdit="1"/>
              </p:cNvSpPr>
              <p:nvPr/>
            </p:nvSpPr>
            <p:spPr>
              <a:xfrm>
                <a:off x="4419600" y="1578313"/>
                <a:ext cx="8561329" cy="7679988"/>
              </a:xfrm>
              <a:prstGeom prst="rect">
                <a:avLst/>
              </a:prstGeom>
              <a:blipFill>
                <a:blip r:embed="rId11"/>
                <a:stretch>
                  <a:fillRect l="-2493" r="-2493" b="-2222"/>
                </a:stretch>
              </a:blipFill>
            </p:spPr>
            <p:txBody>
              <a:bodyPr/>
              <a:lstStyle/>
              <a:p>
                <a:r>
                  <a:rPr lang="en-US">
                    <a:noFill/>
                  </a:rPr>
                  <a:t> </a:t>
                </a:r>
              </a:p>
            </p:txBody>
          </p:sp>
        </mc:Fallback>
      </mc:AlternateContent>
      <p:pic>
        <p:nvPicPr>
          <p:cNvPr id="21" name="Picture 5">
            <a:extLst>
              <a:ext uri="{FF2B5EF4-FFF2-40B4-BE49-F238E27FC236}">
                <a16:creationId xmlns:a16="http://schemas.microsoft.com/office/drawing/2014/main" id="{2A246314-0F7A-4BFF-8923-09783CD2A55A}"/>
              </a:ext>
            </a:extLst>
          </p:cNvPr>
          <p:cNvPicPr>
            <a:picLocks noChangeAspect="1"/>
          </p:cNvPicPr>
          <p:nvPr/>
        </p:nvPicPr>
        <p:blipFill>
          <a:blip r:embed="rId12"/>
          <a:srcRect/>
          <a:stretch>
            <a:fillRect/>
          </a:stretch>
        </p:blipFill>
        <p:spPr>
          <a:xfrm>
            <a:off x="518541" y="7434881"/>
            <a:ext cx="1960667" cy="182342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wheel(1)">
                                      <p:cBhvr>
                                        <p:cTn id="7" dur="500"/>
                                        <p:tgtEl>
                                          <p:spTgt spid="14">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wheel(1)">
                                      <p:cBhvr>
                                        <p:cTn id="10" dur="500"/>
                                        <p:tgtEl>
                                          <p:spTgt spid="14">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wheel(1)">
                                      <p:cBhvr>
                                        <p:cTn id="13" dur="500"/>
                                        <p:tgtEl>
                                          <p:spTgt spid="14">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wheel(1)">
                                      <p:cBhvr>
                                        <p:cTn id="16"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08141" flipH="1">
            <a:off x="-1486005" y="-904150"/>
            <a:ext cx="3800214" cy="49353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0744" y="1028700"/>
            <a:ext cx="8663856" cy="8229600"/>
          </a:xfrm>
          <a:prstGeom prst="rect">
            <a:avLst/>
          </a:prstGeom>
        </p:spPr>
      </p:pic>
      <p:sp>
        <p:nvSpPr>
          <p:cNvPr id="4" name="TextBox 4"/>
          <p:cNvSpPr txBox="1"/>
          <p:nvPr/>
        </p:nvSpPr>
        <p:spPr>
          <a:xfrm>
            <a:off x="1958436" y="2337796"/>
            <a:ext cx="7275328" cy="5440592"/>
          </a:xfrm>
          <a:prstGeom prst="rect">
            <a:avLst/>
          </a:prstGeom>
        </p:spPr>
        <p:txBody>
          <a:bodyPr wrap="square" lIns="0" tIns="0" rIns="0" bIns="0" rtlCol="0" anchor="t">
            <a:spAutoFit/>
          </a:bodyPr>
          <a:lstStyle/>
          <a:p>
            <a:pPr marL="0" lvl="0" indent="0" algn="just">
              <a:lnSpc>
                <a:spcPct val="150000"/>
              </a:lnSpc>
              <a:spcBef>
                <a:spcPct val="0"/>
              </a:spcBef>
            </a:pPr>
            <a:r>
              <a:rPr lang="vi-VN" sz="4000" u="none" dirty="0">
                <a:solidFill>
                  <a:srgbClr val="082A44"/>
                </a:solidFill>
              </a:rPr>
              <a:t>Không khí có trọng lượng do đó, bầu khí quyển của Trái Đất cũng gây áp suất lên mọi vật trên Trái Đất. Các phi công khi bay càng cao thì áp suất của bàu khí quyển càng giảm </a:t>
            </a:r>
            <a:endParaRPr lang="en-US" sz="4000" u="none" dirty="0">
              <a:solidFill>
                <a:srgbClr val="082A44"/>
              </a:solidFill>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15616" y="0"/>
            <a:ext cx="1872384" cy="205474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7955158"/>
            <a:ext cx="2124891" cy="233184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11133" flipH="1">
            <a:off x="7908950" y="7377846"/>
            <a:ext cx="3687999" cy="478960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085113" y="2195898"/>
            <a:ext cx="6462350" cy="9331914"/>
          </a:xfrm>
          <a:prstGeom prst="rect">
            <a:avLst/>
          </a:prstGeom>
        </p:spPr>
      </p:pic>
      <p:sp>
        <p:nvSpPr>
          <p:cNvPr id="10" name="Google Shape;1563;p52">
            <a:extLst>
              <a:ext uri="{FF2B5EF4-FFF2-40B4-BE49-F238E27FC236}">
                <a16:creationId xmlns:a16="http://schemas.microsoft.com/office/drawing/2014/main" id="{C27ECD99-F386-4765-A188-1591C609F0A9}"/>
              </a:ext>
            </a:extLst>
          </p:cNvPr>
          <p:cNvSpPr/>
          <p:nvPr/>
        </p:nvSpPr>
        <p:spPr>
          <a:xfrm rot="-50633">
            <a:off x="3507049" y="448035"/>
            <a:ext cx="4178099" cy="1576024"/>
          </a:xfrm>
          <a:prstGeom prst="roundRect">
            <a:avLst>
              <a:gd name="adj" fmla="val 16667"/>
            </a:avLst>
          </a:prstGeom>
          <a:solidFill>
            <a:srgbClr val="FDA291"/>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dirty="0">
                <a:ln>
                  <a:noFill/>
                </a:ln>
                <a:solidFill>
                  <a:srgbClr val="FFFFFF"/>
                </a:solidFill>
                <a:effectLst/>
                <a:uLnTx/>
                <a:uFillTx/>
                <a:latin typeface="Arial"/>
                <a:cs typeface="Arial"/>
                <a:sym typeface="Arial"/>
              </a:rPr>
              <a:t>BẠN CÓ BIẾT</a:t>
            </a:r>
            <a:endParaRPr kumimoji="0" sz="4400" b="1" i="0" u="none" strike="noStrike" kern="0" cap="none" spc="0" normalizeH="0" baseline="0" noProof="0" dirty="0">
              <a:ln>
                <a:noFill/>
              </a:ln>
              <a:solidFill>
                <a:srgbClr val="FFFFFF"/>
              </a:solidFill>
              <a:effectLst/>
              <a:uLnTx/>
              <a:uFillTx/>
              <a:latin typeface="Arial"/>
              <a:cs typeface="Arial"/>
              <a:sym typeface="Arial"/>
            </a:endParaRPr>
          </a:p>
        </p:txBody>
      </p:sp>
      <p:pic>
        <p:nvPicPr>
          <p:cNvPr id="1026" name="Picture 2" descr="Hình ảnh Phi Công PNG Miễn Phí Tải Về - Lovepik">
            <a:extLst>
              <a:ext uri="{FF2B5EF4-FFF2-40B4-BE49-F238E27FC236}">
                <a16:creationId xmlns:a16="http://schemas.microsoft.com/office/drawing/2014/main" id="{0AFAD21E-3C0E-48C6-85D5-102FBBE3B642}"/>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6667" b="93917" l="4750" r="91833">
                        <a14:foregroundMark x1="46500" y1="6667" x2="46500" y2="6667"/>
                        <a14:foregroundMark x1="11083" y1="71333" x2="11083" y2="71333"/>
                        <a14:foregroundMark x1="9417" y1="88667" x2="9417" y2="88667"/>
                        <a14:foregroundMark x1="6083" y1="64417" x2="6083" y2="64417"/>
                        <a14:foregroundMark x1="4833" y1="93917" x2="4833" y2="93917"/>
                        <a14:foregroundMark x1="91833" y1="54083" x2="91833" y2="54083"/>
                        <a14:foregroundMark x1="53917" y1="42583" x2="53917" y2="42583"/>
                        <a14:foregroundMark x1="54083" y1="43667" x2="54083" y2="43667"/>
                        <a14:foregroundMark x1="29417" y1="12417" x2="29417" y2="12417"/>
                      </a14:backgroundRemoval>
                    </a14:imgEffect>
                  </a14:imgLayer>
                </a14:imgProps>
              </a:ext>
              <a:ext uri="{28A0092B-C50C-407E-A947-70E740481C1C}">
                <a14:useLocalDpi xmlns:a14="http://schemas.microsoft.com/office/drawing/2010/main" val="0"/>
              </a:ext>
            </a:extLst>
          </a:blip>
          <a:srcRect/>
          <a:stretch>
            <a:fillRect/>
          </a:stretch>
        </p:blipFill>
        <p:spPr bwMode="auto">
          <a:xfrm rot="1236867">
            <a:off x="10304227" y="395022"/>
            <a:ext cx="2875009" cy="2875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8361" y="2726934"/>
            <a:ext cx="2344927" cy="257330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81398" y="4067646"/>
            <a:ext cx="2124891" cy="2331842"/>
          </a:xfrm>
          <a:prstGeom prst="rect">
            <a:avLst/>
          </a:prstGeom>
        </p:spPr>
      </p:pic>
      <p:pic>
        <p:nvPicPr>
          <p:cNvPr id="17" name="Picture 2">
            <a:extLst>
              <a:ext uri="{FF2B5EF4-FFF2-40B4-BE49-F238E27FC236}">
                <a16:creationId xmlns:a16="http://schemas.microsoft.com/office/drawing/2014/main" id="{28DD0671-4396-4756-896F-FB59C6B64BB3}"/>
              </a:ext>
            </a:extLst>
          </p:cNvPr>
          <p:cNvPicPr>
            <a:picLocks noChangeAspect="1"/>
          </p:cNvPicPr>
          <p:nvPr/>
        </p:nvPicPr>
        <p:blipFill>
          <a:blip r:embed="rId8">
            <a:alphaModFix amt="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6306" y="1824910"/>
            <a:ext cx="20927724" cy="6309819"/>
          </a:xfrm>
          <a:prstGeom prst="rect">
            <a:avLst/>
          </a:prstGeom>
        </p:spPr>
      </p:pic>
      <p:grpSp>
        <p:nvGrpSpPr>
          <p:cNvPr id="22" name="Group 8">
            <a:extLst>
              <a:ext uri="{FF2B5EF4-FFF2-40B4-BE49-F238E27FC236}">
                <a16:creationId xmlns:a16="http://schemas.microsoft.com/office/drawing/2014/main" id="{1A54E95E-A04A-4653-A93F-CE25EFB0DA06}"/>
              </a:ext>
            </a:extLst>
          </p:cNvPr>
          <p:cNvGrpSpPr>
            <a:grpSpLocks noChangeAspect="1"/>
          </p:cNvGrpSpPr>
          <p:nvPr/>
        </p:nvGrpSpPr>
        <p:grpSpPr>
          <a:xfrm rot="211086">
            <a:off x="1709453" y="-605701"/>
            <a:ext cx="4888172" cy="11418385"/>
            <a:chOff x="0" y="1270"/>
            <a:chExt cx="3289300" cy="6353810"/>
          </a:xfrm>
        </p:grpSpPr>
        <p:sp>
          <p:nvSpPr>
            <p:cNvPr id="23" name="Freeform 9">
              <a:extLst>
                <a:ext uri="{FF2B5EF4-FFF2-40B4-BE49-F238E27FC236}">
                  <a16:creationId xmlns:a16="http://schemas.microsoft.com/office/drawing/2014/main" id="{00911166-B907-4626-A7A3-656C97D59299}"/>
                </a:ext>
              </a:extLst>
            </p:cNvPr>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sp>
          <p:nvSpPr>
            <p:cNvPr id="26" name="Freeform 12">
              <a:extLst>
                <a:ext uri="{FF2B5EF4-FFF2-40B4-BE49-F238E27FC236}">
                  <a16:creationId xmlns:a16="http://schemas.microsoft.com/office/drawing/2014/main" id="{1F288C2A-8C14-413E-A6B4-AF0B279D878C}"/>
                </a:ext>
              </a:extLst>
            </p:cNvPr>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8FCFC2"/>
            </a:solidFill>
          </p:spPr>
        </p:sp>
      </p:grpSp>
      <p:pic>
        <p:nvPicPr>
          <p:cNvPr id="1028" name="Picture 4" descr="Những hình ảnh nước đẹp nhất">
            <a:extLst>
              <a:ext uri="{FF2B5EF4-FFF2-40B4-BE49-F238E27FC236}">
                <a16:creationId xmlns:a16="http://schemas.microsoft.com/office/drawing/2014/main" id="{D4C5F1DB-52A8-406D-BBAC-66A7164836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370">
            <a:off x="1848259" y="5220297"/>
            <a:ext cx="4240579" cy="5021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ại sao khi lặn sâu người thợ lặn phải mặc bộ áo lặn chịu được áp">
            <a:extLst>
              <a:ext uri="{FF2B5EF4-FFF2-40B4-BE49-F238E27FC236}">
                <a16:creationId xmlns:a16="http://schemas.microsoft.com/office/drawing/2014/main" id="{1E11A1EB-3C16-4C2A-9773-C19AA5C18A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30828">
            <a:off x="2171870" y="22524"/>
            <a:ext cx="4241120" cy="49038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3">
            <a:extLst>
              <a:ext uri="{FF2B5EF4-FFF2-40B4-BE49-F238E27FC236}">
                <a16:creationId xmlns:a16="http://schemas.microsoft.com/office/drawing/2014/main" id="{BA416F6F-D140-4766-9467-8EF204D4CA47}"/>
              </a:ext>
            </a:extLst>
          </p:cNvPr>
          <p:cNvSpPr txBox="1"/>
          <p:nvPr/>
        </p:nvSpPr>
        <p:spPr>
          <a:xfrm>
            <a:off x="6747337" y="2904220"/>
            <a:ext cx="10744302"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III. ÁP SUẤT CHẤT LỎNG</a:t>
            </a:r>
            <a:endParaRPr lang="en-US" sz="6000" b="1" dirty="0">
              <a:solidFill>
                <a:srgbClr val="082A44"/>
              </a:solidFill>
            </a:endParaRPr>
          </a:p>
        </p:txBody>
      </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9212" flipH="1">
            <a:off x="15959644" y="5845567"/>
            <a:ext cx="3168396" cy="4114800"/>
          </a:xfrm>
          <a:prstGeom prst="rect">
            <a:avLst/>
          </a:prstGeom>
        </p:spPr>
      </p:pic>
    </p:spTree>
    <p:extLst>
      <p:ext uri="{BB962C8B-B14F-4D97-AF65-F5344CB8AC3E}">
        <p14:creationId xmlns:p14="http://schemas.microsoft.com/office/powerpoint/2010/main" val="2844125996"/>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04200" y="185431"/>
            <a:ext cx="14910392" cy="63098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7920">
            <a:off x="15407088" y="7200900"/>
            <a:ext cx="3168396" cy="4114800"/>
          </a:xfrm>
          <a:prstGeom prst="rect">
            <a:avLst/>
          </a:prstGeom>
        </p:spPr>
      </p:pic>
      <p:pic>
        <p:nvPicPr>
          <p:cNvPr id="8" name="Picture 7">
            <a:extLst>
              <a:ext uri="{FF2B5EF4-FFF2-40B4-BE49-F238E27FC236}">
                <a16:creationId xmlns:a16="http://schemas.microsoft.com/office/drawing/2014/main" id="{ED69BFDE-F430-4706-91EA-37F437A9D02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952221" y="712844"/>
            <a:ext cx="9020490" cy="4713508"/>
          </a:xfrm>
          <a:prstGeom prst="rect">
            <a:avLst/>
          </a:prstGeom>
        </p:spPr>
      </p:pic>
      <p:sp>
        <p:nvSpPr>
          <p:cNvPr id="10" name="TextBox 9">
            <a:extLst>
              <a:ext uri="{FF2B5EF4-FFF2-40B4-BE49-F238E27FC236}">
                <a16:creationId xmlns:a16="http://schemas.microsoft.com/office/drawing/2014/main" id="{7EACB1E0-AFB1-470E-875D-F08A198FABC0}"/>
              </a:ext>
            </a:extLst>
          </p:cNvPr>
          <p:cNvSpPr txBox="1"/>
          <p:nvPr/>
        </p:nvSpPr>
        <p:spPr>
          <a:xfrm>
            <a:off x="3581400" y="6517542"/>
            <a:ext cx="8495966" cy="3334459"/>
          </a:xfrm>
          <a:prstGeom prst="roundRect">
            <a:avLst/>
          </a:prstGeom>
          <a:noFill/>
          <a:ln w="57150">
            <a:solidFill>
              <a:srgbClr val="8FCFC2"/>
            </a:solidFill>
            <a:prstDash val="lgDash"/>
          </a:ln>
        </p:spPr>
        <p:txBody>
          <a:bodyPr wrap="square">
            <a:spAutoFit/>
          </a:bodyPr>
          <a:lstStyle/>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Giải tích về sự khác biệt giữa áp lực do vật rắn và chất lỏng tác dụng lên bề mặt bị ép. </a:t>
            </a:r>
          </a:p>
        </p:txBody>
      </p:sp>
      <p:pic>
        <p:nvPicPr>
          <p:cNvPr id="14" name="Picture 7">
            <a:extLst>
              <a:ext uri="{FF2B5EF4-FFF2-40B4-BE49-F238E27FC236}">
                <a16:creationId xmlns:a16="http://schemas.microsoft.com/office/drawing/2014/main" id="{2C8ADF3C-F452-49D4-9410-6BDAC8E889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0893" y="4652416"/>
            <a:ext cx="2325321" cy="3685667"/>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440762"/>
            <a:ext cx="8649800" cy="63098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3022836"/>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16778" y="4914900"/>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73822">
            <a:off x="-173305" y="7029340"/>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66645">
            <a:off x="13995893" y="-1064230"/>
            <a:ext cx="3168396" cy="4114800"/>
          </a:xfrm>
          <a:prstGeom prst="rect">
            <a:avLst/>
          </a:prstGeom>
        </p:spPr>
      </p:pic>
      <p:pic>
        <p:nvPicPr>
          <p:cNvPr id="8" name="Picture 7">
            <a:extLst>
              <a:ext uri="{FF2B5EF4-FFF2-40B4-BE49-F238E27FC236}">
                <a16:creationId xmlns:a16="http://schemas.microsoft.com/office/drawing/2014/main" id="{ED69BFDE-F430-4706-91EA-37F437A9D020}"/>
              </a:ext>
            </a:extLst>
          </p:cNvPr>
          <p:cNvPicPr>
            <a:picLocks noChangeAspect="1"/>
          </p:cNvPicPr>
          <p:nvPr/>
        </p:nvPicPr>
        <p:blipFill rotWithShape="1">
          <a:blip r:embed="rId8">
            <a:clrChange>
              <a:clrFrom>
                <a:srgbClr val="FFFFFF"/>
              </a:clrFrom>
              <a:clrTo>
                <a:srgbClr val="FFFFFF">
                  <a:alpha val="0"/>
                </a:srgbClr>
              </a:clrTo>
            </a:clrChange>
          </a:blip>
          <a:srcRect l="49640" b="20550"/>
          <a:stretch/>
        </p:blipFill>
        <p:spPr>
          <a:xfrm>
            <a:off x="2869462" y="988366"/>
            <a:ext cx="4542711" cy="3744856"/>
          </a:xfrm>
          <a:prstGeom prst="rect">
            <a:avLst/>
          </a:prstGeom>
        </p:spPr>
      </p:pic>
      <p:sp>
        <p:nvSpPr>
          <p:cNvPr id="10" name="TextBox 9">
            <a:extLst>
              <a:ext uri="{FF2B5EF4-FFF2-40B4-BE49-F238E27FC236}">
                <a16:creationId xmlns:a16="http://schemas.microsoft.com/office/drawing/2014/main" id="{7EACB1E0-AFB1-470E-875D-F08A198FABC0}"/>
              </a:ext>
            </a:extLst>
          </p:cNvPr>
          <p:cNvSpPr txBox="1"/>
          <p:nvPr/>
        </p:nvSpPr>
        <p:spPr>
          <a:xfrm>
            <a:off x="6437655" y="5354678"/>
            <a:ext cx="9142436" cy="4458171"/>
          </a:xfrm>
          <a:prstGeom prst="roundRect">
            <a:avLst/>
          </a:prstGeom>
          <a:noFill/>
          <a:ln w="57150">
            <a:solidFill>
              <a:srgbClr val="8FCFC2"/>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Chất lỏng gây ra áp suất không chỉ lên đáy bình chứa mà còn lên thành bình và lên mọi điểm trong chất lỏng. </a:t>
            </a:r>
          </a:p>
        </p:txBody>
      </p:sp>
      <p:pic>
        <p:nvPicPr>
          <p:cNvPr id="11" name="Picture 10">
            <a:extLst>
              <a:ext uri="{FF2B5EF4-FFF2-40B4-BE49-F238E27FC236}">
                <a16:creationId xmlns:a16="http://schemas.microsoft.com/office/drawing/2014/main" id="{09FE36BE-EAB6-49CA-8604-7FA9C30D275F}"/>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5627882" flipH="1">
            <a:off x="8172364" y="2757585"/>
            <a:ext cx="2471561" cy="2811848"/>
          </a:xfrm>
          <a:prstGeom prst="rect">
            <a:avLst/>
          </a:prstGeom>
        </p:spPr>
      </p:pic>
      <p:pic>
        <p:nvPicPr>
          <p:cNvPr id="15" name="Picture 5">
            <a:extLst>
              <a:ext uri="{FF2B5EF4-FFF2-40B4-BE49-F238E27FC236}">
                <a16:creationId xmlns:a16="http://schemas.microsoft.com/office/drawing/2014/main" id="{4647DD72-0B44-4638-9B30-FFBBBDB47D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62481" y="190500"/>
            <a:ext cx="2124891" cy="2331842"/>
          </a:xfrm>
          <a:prstGeom prst="rect">
            <a:avLst/>
          </a:prstGeom>
        </p:spPr>
      </p:pic>
      <p:pic>
        <p:nvPicPr>
          <p:cNvPr id="16" name="Picture 7">
            <a:extLst>
              <a:ext uri="{FF2B5EF4-FFF2-40B4-BE49-F238E27FC236}">
                <a16:creationId xmlns:a16="http://schemas.microsoft.com/office/drawing/2014/main" id="{EA1CB94C-7896-4D6A-AA81-7BB79537AD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71107">
            <a:off x="16347223" y="706097"/>
            <a:ext cx="2320522" cy="3013665"/>
          </a:xfrm>
          <a:prstGeom prst="rect">
            <a:avLst/>
          </a:prstGeom>
        </p:spPr>
      </p:pic>
    </p:spTree>
    <p:extLst>
      <p:ext uri="{BB962C8B-B14F-4D97-AF65-F5344CB8AC3E}">
        <p14:creationId xmlns:p14="http://schemas.microsoft.com/office/powerpoint/2010/main" val="1173136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08141" flipH="1">
            <a:off x="-882731" y="-948741"/>
            <a:ext cx="2470807" cy="320884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6056" y="972168"/>
            <a:ext cx="7282006" cy="870793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33900" y="584536"/>
            <a:ext cx="3746319" cy="730532"/>
          </a:xfrm>
          <a:prstGeom prst="rect">
            <a:avLst/>
          </a:prstGeom>
        </p:spPr>
      </p:pic>
      <p:grpSp>
        <p:nvGrpSpPr>
          <p:cNvPr id="8" name="Group 8"/>
          <p:cNvGrpSpPr/>
          <p:nvPr/>
        </p:nvGrpSpPr>
        <p:grpSpPr>
          <a:xfrm>
            <a:off x="2246810" y="1679967"/>
            <a:ext cx="6125567" cy="3650932"/>
            <a:chOff x="0" y="0"/>
            <a:chExt cx="1913890" cy="1140708"/>
          </a:xfrm>
        </p:grpSpPr>
        <p:sp>
          <p:nvSpPr>
            <p:cNvPr id="9" name="Freeform 9"/>
            <p:cNvSpPr/>
            <p:nvPr/>
          </p:nvSpPr>
          <p:spPr>
            <a:xfrm>
              <a:off x="0" y="0"/>
              <a:ext cx="1913890" cy="1140708"/>
            </a:xfrm>
            <a:custGeom>
              <a:avLst/>
              <a:gdLst/>
              <a:ahLst/>
              <a:cxnLst/>
              <a:rect l="l" t="t" r="r" b="b"/>
              <a:pathLst>
                <a:path w="1913890" h="1140708">
                  <a:moveTo>
                    <a:pt x="0" y="0"/>
                  </a:moveTo>
                  <a:lnTo>
                    <a:pt x="1913890" y="0"/>
                  </a:lnTo>
                  <a:lnTo>
                    <a:pt x="1913890" y="1140708"/>
                  </a:lnTo>
                  <a:lnTo>
                    <a:pt x="0" y="1140708"/>
                  </a:lnTo>
                  <a:close/>
                </a:path>
              </a:pathLst>
            </a:custGeom>
            <a:solidFill>
              <a:srgbClr val="F1F1F1"/>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2464" y="2752825"/>
            <a:ext cx="2344927" cy="2573308"/>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976987" flipH="1">
            <a:off x="17220891" y="8916293"/>
            <a:ext cx="1176260" cy="1527611"/>
          </a:xfrm>
          <a:prstGeom prst="rect">
            <a:avLst/>
          </a:prstGeom>
        </p:spPr>
      </p:pic>
      <p:pic>
        <p:nvPicPr>
          <p:cNvPr id="2050" name="Picture 2" descr="Bệnh giảm áp Không thể xem thường">
            <a:extLst>
              <a:ext uri="{FF2B5EF4-FFF2-40B4-BE49-F238E27FC236}">
                <a16:creationId xmlns:a16="http://schemas.microsoft.com/office/drawing/2014/main" id="{CF4D17A0-77A9-4D93-8EB7-6D2239C371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5136" y="1889732"/>
            <a:ext cx="5435124" cy="323140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1CE26A4-D86F-4FCD-B989-49B17D950CF6}"/>
              </a:ext>
            </a:extLst>
          </p:cNvPr>
          <p:cNvSpPr txBox="1"/>
          <p:nvPr/>
        </p:nvSpPr>
        <p:spPr>
          <a:xfrm>
            <a:off x="2329274" y="5497402"/>
            <a:ext cx="6145039" cy="2762936"/>
          </a:xfrm>
          <a:prstGeom prst="rect">
            <a:avLst/>
          </a:prstGeom>
          <a:noFill/>
        </p:spPr>
        <p:txBody>
          <a:bodyPr wrap="square">
            <a:spAutoFit/>
          </a:bodyPr>
          <a:lstStyle/>
          <a:p>
            <a:pPr algn="just">
              <a:lnSpc>
                <a:spcPct val="150000"/>
              </a:lnSpc>
            </a:pPr>
            <a:r>
              <a:rPr lang="vi-VN" sz="4000" b="0" i="0" dirty="0">
                <a:solidFill>
                  <a:srgbClr val="333333"/>
                </a:solidFill>
                <a:effectLst/>
                <a:latin typeface="Arial" panose="020B0604020202020204" pitchFamily="34" charset="0"/>
              </a:rPr>
              <a:t>Những công nhân “lặn” phải lặn và lao động dưới nước hàng giờ liền.</a:t>
            </a:r>
            <a:endParaRPr lang="en-US" sz="4000" dirty="0"/>
          </a:p>
        </p:txBody>
      </p:sp>
      <p:pic>
        <p:nvPicPr>
          <p:cNvPr id="2"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78650" y="4762500"/>
            <a:ext cx="2124891" cy="2331842"/>
          </a:xfrm>
          <a:prstGeom prst="rect">
            <a:avLst/>
          </a:prstGeom>
        </p:spPr>
      </p:pic>
      <p:pic>
        <p:nvPicPr>
          <p:cNvPr id="34" name="Picture 3">
            <a:extLst>
              <a:ext uri="{FF2B5EF4-FFF2-40B4-BE49-F238E27FC236}">
                <a16:creationId xmlns:a16="http://schemas.microsoft.com/office/drawing/2014/main" id="{56FA4934-E1BA-4EE9-8880-30A40642E0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93997" y="972168"/>
            <a:ext cx="7282006" cy="8707930"/>
          </a:xfrm>
          <a:prstGeom prst="rect">
            <a:avLst/>
          </a:prstGeom>
        </p:spPr>
      </p:pic>
      <p:pic>
        <p:nvPicPr>
          <p:cNvPr id="35" name="Picture 4">
            <a:extLst>
              <a:ext uri="{FF2B5EF4-FFF2-40B4-BE49-F238E27FC236}">
                <a16:creationId xmlns:a16="http://schemas.microsoft.com/office/drawing/2014/main" id="{6BF2E73A-D027-436C-A435-6A5E1CC553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61840" y="606902"/>
            <a:ext cx="3746319" cy="730532"/>
          </a:xfrm>
          <a:prstGeom prst="rect">
            <a:avLst/>
          </a:prstGeom>
        </p:spPr>
      </p:pic>
      <p:pic>
        <p:nvPicPr>
          <p:cNvPr id="31" name="Untitled">
            <a:hlinkClick r:id="" action="ppaction://media"/>
            <a:extLst>
              <a:ext uri="{FF2B5EF4-FFF2-40B4-BE49-F238E27FC236}">
                <a16:creationId xmlns:a16="http://schemas.microsoft.com/office/drawing/2014/main" id="{251527CF-7CB5-41BE-A6B9-1691403A8C94}"/>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066767" y="1607942"/>
            <a:ext cx="6392434" cy="4983358"/>
          </a:xfrm>
          <a:prstGeom prst="rect">
            <a:avLst/>
          </a:prstGeom>
        </p:spPr>
      </p:pic>
      <p:grpSp>
        <p:nvGrpSpPr>
          <p:cNvPr id="46" name="Group 23">
            <a:extLst>
              <a:ext uri="{FF2B5EF4-FFF2-40B4-BE49-F238E27FC236}">
                <a16:creationId xmlns:a16="http://schemas.microsoft.com/office/drawing/2014/main" id="{AB4A0945-7A14-47BB-B190-994314950EA8}"/>
              </a:ext>
            </a:extLst>
          </p:cNvPr>
          <p:cNvGrpSpPr/>
          <p:nvPr/>
        </p:nvGrpSpPr>
        <p:grpSpPr>
          <a:xfrm>
            <a:off x="10459357" y="7266248"/>
            <a:ext cx="5499369" cy="1193026"/>
            <a:chOff x="0" y="0"/>
            <a:chExt cx="5427669" cy="2344769"/>
          </a:xfrm>
        </p:grpSpPr>
        <p:sp>
          <p:nvSpPr>
            <p:cNvPr id="47" name="Freeform 24">
              <a:extLst>
                <a:ext uri="{FF2B5EF4-FFF2-40B4-BE49-F238E27FC236}">
                  <a16:creationId xmlns:a16="http://schemas.microsoft.com/office/drawing/2014/main" id="{B16BA55D-A807-471E-B258-2F7F4629CB8D}"/>
                </a:ext>
              </a:extLst>
            </p:cNvPr>
            <p:cNvSpPr/>
            <p:nvPr/>
          </p:nvSpPr>
          <p:spPr>
            <a:xfrm>
              <a:off x="0" y="0"/>
              <a:ext cx="5427669" cy="2344769"/>
            </a:xfrm>
            <a:custGeom>
              <a:avLst/>
              <a:gdLst/>
              <a:ahLst/>
              <a:cxnLst/>
              <a:rect l="l" t="t" r="r" b="b"/>
              <a:pathLst>
                <a:path w="5427669" h="2344769">
                  <a:moveTo>
                    <a:pt x="5303209" y="2344769"/>
                  </a:moveTo>
                  <a:lnTo>
                    <a:pt x="124460" y="2344769"/>
                  </a:lnTo>
                  <a:cubicBezTo>
                    <a:pt x="55880" y="2344769"/>
                    <a:pt x="0" y="2288889"/>
                    <a:pt x="0" y="2220309"/>
                  </a:cubicBezTo>
                  <a:lnTo>
                    <a:pt x="0" y="124460"/>
                  </a:lnTo>
                  <a:cubicBezTo>
                    <a:pt x="0" y="55880"/>
                    <a:pt x="55880" y="0"/>
                    <a:pt x="124460" y="0"/>
                  </a:cubicBezTo>
                  <a:lnTo>
                    <a:pt x="5303209" y="0"/>
                  </a:lnTo>
                  <a:cubicBezTo>
                    <a:pt x="5371789" y="0"/>
                    <a:pt x="5427669" y="55880"/>
                    <a:pt x="5427669" y="124460"/>
                  </a:cubicBezTo>
                  <a:lnTo>
                    <a:pt x="5427669" y="2220309"/>
                  </a:lnTo>
                  <a:cubicBezTo>
                    <a:pt x="5427669" y="2288889"/>
                    <a:pt x="5371789" y="2344769"/>
                    <a:pt x="5303209" y="2344769"/>
                  </a:cubicBezTo>
                  <a:close/>
                </a:path>
              </a:pathLst>
            </a:custGeom>
            <a:solidFill>
              <a:srgbClr val="FFF27C"/>
            </a:solidFill>
          </p:spPr>
        </p:sp>
      </p:grpSp>
      <p:sp>
        <p:nvSpPr>
          <p:cNvPr id="43" name="TextBox 42">
            <a:extLst>
              <a:ext uri="{FF2B5EF4-FFF2-40B4-BE49-F238E27FC236}">
                <a16:creationId xmlns:a16="http://schemas.microsoft.com/office/drawing/2014/main" id="{0D72874D-9789-4ECB-92F5-5450B9BBA87C}"/>
              </a:ext>
            </a:extLst>
          </p:cNvPr>
          <p:cNvSpPr txBox="1"/>
          <p:nvPr/>
        </p:nvSpPr>
        <p:spPr>
          <a:xfrm>
            <a:off x="11658600" y="7227074"/>
            <a:ext cx="3713426" cy="916276"/>
          </a:xfrm>
          <a:prstGeom prst="rect">
            <a:avLst/>
          </a:prstGeom>
          <a:noFill/>
        </p:spPr>
        <p:txBody>
          <a:bodyPr wrap="square">
            <a:spAutoFit/>
          </a:bodyPr>
          <a:lstStyle/>
          <a:p>
            <a:pPr algn="just">
              <a:lnSpc>
                <a:spcPct val="150000"/>
              </a:lnSpc>
            </a:pPr>
            <a:r>
              <a:rPr lang="vi-VN" sz="4000" b="0" i="0" dirty="0">
                <a:solidFill>
                  <a:srgbClr val="333333"/>
                </a:solidFill>
                <a:effectLst/>
                <a:latin typeface="Arial" panose="020B0604020202020204" pitchFamily="34" charset="0"/>
              </a:rPr>
              <a:t>Bênh giảm áp </a:t>
            </a:r>
            <a:endParaRPr lang="en-US" sz="40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23"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774862B-7137-4B08-98FD-5848ADDC63FC}"/>
              </a:ext>
            </a:extLst>
          </p:cNvPr>
          <p:cNvSpPr/>
          <p:nvPr/>
        </p:nvSpPr>
        <p:spPr>
          <a:xfrm>
            <a:off x="20066" y="19812"/>
            <a:ext cx="4328915" cy="10287000"/>
          </a:xfrm>
          <a:prstGeom prst="rect">
            <a:avLst/>
          </a:prstGeom>
          <a:solidFill>
            <a:srgbClr val="BE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189" y="-59104"/>
            <a:ext cx="2124891" cy="2331842"/>
          </a:xfrm>
          <a:prstGeom prst="rect">
            <a:avLst/>
          </a:prstGeom>
        </p:spPr>
      </p:pic>
      <p:sp>
        <p:nvSpPr>
          <p:cNvPr id="16" name="TextBox 15">
            <a:extLst>
              <a:ext uri="{FF2B5EF4-FFF2-40B4-BE49-F238E27FC236}">
                <a16:creationId xmlns:a16="http://schemas.microsoft.com/office/drawing/2014/main" id="{6DF744F6-DBC8-4B62-97E0-FF22CFBF0EAF}"/>
              </a:ext>
            </a:extLst>
          </p:cNvPr>
          <p:cNvSpPr txBox="1"/>
          <p:nvPr/>
        </p:nvSpPr>
        <p:spPr>
          <a:xfrm>
            <a:off x="90684" y="3163119"/>
            <a:ext cx="4328916" cy="4029501"/>
          </a:xfrm>
          <a:prstGeom prst="rect">
            <a:avLst/>
          </a:prstGeom>
          <a:noFill/>
        </p:spPr>
        <p:txBody>
          <a:bodyPr wrap="square">
            <a:spAutoFit/>
          </a:bodyPr>
          <a:lstStyle/>
          <a:p>
            <a:pPr>
              <a:lnSpc>
                <a:spcPct val="150000"/>
              </a:lnSpc>
            </a:pPr>
            <a:r>
              <a:rPr lang="en-US"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Tàu ngầm KRI </a:t>
            </a:r>
            <a:r>
              <a:rPr lang="en-US" sz="4400" b="1" i="1" dirty="0" err="1">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nanggala</a:t>
            </a:r>
            <a:r>
              <a:rPr lang="en-US"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 </a:t>
            </a:r>
            <a:r>
              <a:rPr lang="vi-VN"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 402 </a:t>
            </a:r>
            <a:r>
              <a:rPr lang="en-US"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bị vỡ do áp suất của nước</a:t>
            </a:r>
            <a:endParaRPr lang="en-US" sz="4400" b="1" i="1" dirty="0">
              <a:solidFill>
                <a:schemeClr val="accent1">
                  <a:lumMod val="75000"/>
                </a:schemeClr>
              </a:solidFill>
              <a:latin typeface="Arial" panose="020B0604020202020204" pitchFamily="34" charset="0"/>
              <a:ea typeface="Aachen" panose="02020500000000000000" pitchFamily="18" charset="0"/>
              <a:cs typeface="Arial" panose="020B0604020202020204" pitchFamily="34" charset="0"/>
            </a:endParaRPr>
          </a:p>
        </p:txBody>
      </p:sp>
      <p:pic>
        <p:nvPicPr>
          <p:cNvPr id="17" name="Tàu ngầm KRI Nanggala-402 Indonesia chìm, toàn bộ 53 thủy thủ đã chết">
            <a:hlinkClick r:id="" action="ppaction://media"/>
            <a:extLst>
              <a:ext uri="{FF2B5EF4-FFF2-40B4-BE49-F238E27FC236}">
                <a16:creationId xmlns:a16="http://schemas.microsoft.com/office/drawing/2014/main" id="{70CEDD31-1053-465C-AB84-5FA08B0FDE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9090" y="723900"/>
            <a:ext cx="11979709" cy="7956750"/>
          </a:xfrm>
          <a:prstGeom prst="rect">
            <a:avLst/>
          </a:prstGeom>
        </p:spPr>
      </p:pic>
      <p:grpSp>
        <p:nvGrpSpPr>
          <p:cNvPr id="25" name="Group 24">
            <a:extLst>
              <a:ext uri="{FF2B5EF4-FFF2-40B4-BE49-F238E27FC236}">
                <a16:creationId xmlns:a16="http://schemas.microsoft.com/office/drawing/2014/main" id="{216FDFCA-4924-418F-9B94-EC14D7FE94B6}"/>
              </a:ext>
            </a:extLst>
          </p:cNvPr>
          <p:cNvGrpSpPr/>
          <p:nvPr/>
        </p:nvGrpSpPr>
        <p:grpSpPr>
          <a:xfrm flipH="1">
            <a:off x="-36576" y="7505700"/>
            <a:ext cx="3230848" cy="4052025"/>
            <a:chOff x="13306601" y="5973892"/>
            <a:chExt cx="5007741" cy="5549990"/>
          </a:xfrm>
          <a:solidFill>
            <a:srgbClr val="E9F1F2"/>
          </a:solidFill>
        </p:grpSpPr>
        <p:pic>
          <p:nvPicPr>
            <p:cNvPr id="27" name="Picture 7">
              <a:extLst>
                <a:ext uri="{FF2B5EF4-FFF2-40B4-BE49-F238E27FC236}">
                  <a16:creationId xmlns:a16="http://schemas.microsoft.com/office/drawing/2014/main" id="{5532DEDE-BB7C-4AA1-AFC1-E6E994A81F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77920">
              <a:off x="13306601" y="7409082"/>
              <a:ext cx="3168396" cy="4114800"/>
            </a:xfrm>
            <a:prstGeom prst="rect">
              <a:avLst/>
            </a:prstGeom>
          </p:spPr>
        </p:pic>
        <p:pic>
          <p:nvPicPr>
            <p:cNvPr id="29" name="Picture 7">
              <a:extLst>
                <a:ext uri="{FF2B5EF4-FFF2-40B4-BE49-F238E27FC236}">
                  <a16:creationId xmlns:a16="http://schemas.microsoft.com/office/drawing/2014/main" id="{49D53F1B-6EA7-4274-AB2D-FD26916AB7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35686">
              <a:off x="15145946" y="5973892"/>
              <a:ext cx="3168396" cy="4114800"/>
            </a:xfrm>
            <a:prstGeom prst="rect">
              <a:avLst/>
            </a:prstGeom>
          </p:spPr>
        </p:pic>
      </p:grpSp>
      <p:pic>
        <p:nvPicPr>
          <p:cNvPr id="31" name="Picture 14">
            <a:extLst>
              <a:ext uri="{FF2B5EF4-FFF2-40B4-BE49-F238E27FC236}">
                <a16:creationId xmlns:a16="http://schemas.microsoft.com/office/drawing/2014/main" id="{787AA76C-57C1-4BEA-80B9-460C5F4161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093777">
            <a:off x="16154090" y="7702768"/>
            <a:ext cx="3168396" cy="4114800"/>
          </a:xfrm>
          <a:prstGeom prst="rect">
            <a:avLst/>
          </a:prstGeom>
        </p:spPr>
      </p:pic>
    </p:spTree>
    <p:extLst>
      <p:ext uri="{BB962C8B-B14F-4D97-AF65-F5344CB8AC3E}">
        <p14:creationId xmlns:p14="http://schemas.microsoft.com/office/powerpoint/2010/main" val="41165187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2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227" y="-488306"/>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4218" y="28956"/>
            <a:ext cx="18364200" cy="1906819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7200">
            <a:off x="15713202" y="7393963"/>
            <a:ext cx="3168396" cy="4114800"/>
          </a:xfrm>
          <a:prstGeom prst="rect">
            <a:avLst/>
          </a:prstGeom>
        </p:spPr>
      </p:pic>
      <p:sp>
        <p:nvSpPr>
          <p:cNvPr id="16" name="TextBox 15">
            <a:extLst>
              <a:ext uri="{FF2B5EF4-FFF2-40B4-BE49-F238E27FC236}">
                <a16:creationId xmlns:a16="http://schemas.microsoft.com/office/drawing/2014/main" id="{2D41E6E9-6BA7-4FB4-A878-A924E537FA6F}"/>
              </a:ext>
            </a:extLst>
          </p:cNvPr>
          <p:cNvSpPr txBox="1"/>
          <p:nvPr/>
        </p:nvSpPr>
        <p:spPr>
          <a:xfrm>
            <a:off x="2019300" y="1104900"/>
            <a:ext cx="14249400" cy="1998176"/>
          </a:xfrm>
          <a:prstGeom prst="rect">
            <a:avLst/>
          </a:prstGeom>
          <a:noFill/>
        </p:spPr>
        <p:txBody>
          <a:bodyPr wrap="square">
            <a:spAutoFit/>
          </a:bodyPr>
          <a:lstStyle/>
          <a:p>
            <a:pPr algn="ctr">
              <a:lnSpc>
                <a:spcPct val="150000"/>
              </a:lnSpc>
            </a:pPr>
            <a:r>
              <a:rPr lang="vi-VN" sz="4400" b="1"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Xây dựng </a:t>
            </a:r>
            <a:r>
              <a:rPr lang="en-US" sz="4400" b="1"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công thức xác định áp suất tại mỗi điểm trong chất lỏng</a:t>
            </a:r>
            <a:endParaRPr lang="en-US" sz="4400" b="1" i="1"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D216158-E981-43D6-8C67-48C203B682D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2506" y="3314700"/>
            <a:ext cx="5705515" cy="4543601"/>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2B5FD9-FC1C-43B0-8BE9-2B84930C276D}"/>
                  </a:ext>
                </a:extLst>
              </p:cNvPr>
              <p:cNvSpPr txBox="1"/>
              <p:nvPr/>
            </p:nvSpPr>
            <p:spPr>
              <a:xfrm>
                <a:off x="6730710" y="3103076"/>
                <a:ext cx="9547134" cy="5577617"/>
              </a:xfrm>
              <a:prstGeom prst="rect">
                <a:avLst/>
              </a:prstGeom>
              <a:noFill/>
            </p:spPr>
            <p:txBody>
              <a:bodyPr wrap="square" rtlCol="0">
                <a:spAutoFit/>
              </a:bodyPr>
              <a:lstStyle/>
              <a:p>
                <a:pPr>
                  <a:lnSpc>
                    <a:spcPct val="150000"/>
                  </a:lnSpc>
                </a:pPr>
                <a:r>
                  <a:rPr lang="vi-VN" sz="4000" dirty="0"/>
                  <a:t>Áp lực tác dụng lên đáy bình chính bằng trọng lượng của chất lỏng trong bình: </a:t>
                </a:r>
              </a:p>
              <a:p>
                <a:pPr>
                  <a:lnSpc>
                    <a:spcPct val="150000"/>
                  </a:lnSpc>
                </a:pPr>
                <a14:m>
                  <m:oMathPara xmlns:m="http://schemas.openxmlformats.org/officeDocument/2006/math">
                    <m:oMathParaPr>
                      <m:jc m:val="centerGroup"/>
                    </m:oMathParaPr>
                    <m:oMath xmlns:m="http://schemas.openxmlformats.org/officeDocument/2006/math">
                      <m:r>
                        <m:rPr>
                          <m:sty m:val="p"/>
                        </m:rPr>
                        <a:rPr lang="vi-VN" sz="4000" dirty="0">
                          <a:latin typeface="Cambria Math" panose="02040503050406030204" pitchFamily="18" charset="0"/>
                        </a:rPr>
                        <m:t>F</m:t>
                      </m:r>
                      <m:r>
                        <a:rPr lang="vi-VN" sz="4000" b="0" i="1" dirty="0" smtClean="0">
                          <a:latin typeface="Cambria Math" panose="02040503050406030204" pitchFamily="18" charset="0"/>
                        </a:rPr>
                        <m:t>=</m:t>
                      </m:r>
                      <m:r>
                        <m:rPr>
                          <m:sty m:val="p"/>
                        </m:rPr>
                        <a:rPr lang="vi-VN" sz="4000" i="1" dirty="0">
                          <a:latin typeface="Cambria Math" panose="02040503050406030204" pitchFamily="18" charset="0"/>
                        </a:rPr>
                        <m:t>mg</m:t>
                      </m:r>
                      <m:r>
                        <a:rPr lang="vi-VN" sz="4000" b="0" i="1" dirty="0" smtClean="0">
                          <a:latin typeface="Cambria Math" panose="02040503050406030204" pitchFamily="18" charset="0"/>
                        </a:rPr>
                        <m:t>=</m:t>
                      </m:r>
                      <m:d>
                        <m:dPr>
                          <m:ctrlPr>
                            <a:rPr lang="vi-VN" sz="4000" b="0" i="1" dirty="0" smtClean="0">
                              <a:latin typeface="Cambria Math" panose="02040503050406030204" pitchFamily="18" charset="0"/>
                              <a:ea typeface="Cambria Math" panose="02040503050406030204" pitchFamily="18" charset="0"/>
                            </a:rPr>
                          </m:ctrlPr>
                        </m:dPr>
                        <m:e>
                          <m:r>
                            <a:rPr lang="vi-VN" sz="4000" b="0" i="1" dirty="0" smtClean="0">
                              <a:latin typeface="Cambria Math" panose="02040503050406030204" pitchFamily="18" charset="0"/>
                              <a:ea typeface="Cambria Math" panose="02040503050406030204" pitchFamily="18" charset="0"/>
                            </a:rPr>
                            <m:t>𝜌</m:t>
                          </m:r>
                          <m:r>
                            <m:rPr>
                              <m:sty m:val="p"/>
                            </m:rPr>
                            <a:rPr lang="vi-VN" sz="4000" i="1" dirty="0">
                              <a:latin typeface="Cambria Math" panose="02040503050406030204" pitchFamily="18" charset="0"/>
                              <a:ea typeface="Cambria Math" panose="02040503050406030204" pitchFamily="18" charset="0"/>
                            </a:rPr>
                            <m:t>V</m:t>
                          </m:r>
                        </m:e>
                      </m:d>
                      <m:r>
                        <m:rPr>
                          <m:sty m:val="p"/>
                        </m:rPr>
                        <a:rPr lang="vi-VN" sz="4000" i="1" dirty="0">
                          <a:latin typeface="Cambria Math" panose="02040503050406030204" pitchFamily="18" charset="0"/>
                          <a:ea typeface="Cambria Math" panose="02040503050406030204" pitchFamily="18" charset="0"/>
                        </a:rPr>
                        <m:t>g</m:t>
                      </m:r>
                      <m:r>
                        <a:rPr lang="vi-VN" sz="4000" b="0" i="1" dirty="0" smtClean="0">
                          <a:latin typeface="Cambria Math" panose="02040503050406030204" pitchFamily="18" charset="0"/>
                          <a:ea typeface="Cambria Math" panose="02040503050406030204" pitchFamily="18" charset="0"/>
                        </a:rPr>
                        <m:t>=(</m:t>
                      </m:r>
                      <m:r>
                        <m:rPr>
                          <m:sty m:val="p"/>
                        </m:rPr>
                        <a:rPr lang="el-GR" sz="4000" i="1" dirty="0" smtClean="0">
                          <a:latin typeface="Cambria Math" panose="02040503050406030204" pitchFamily="18" charset="0"/>
                          <a:ea typeface="Cambria Math" panose="02040503050406030204" pitchFamily="18" charset="0"/>
                        </a:rPr>
                        <m:t>ρ</m:t>
                      </m:r>
                      <m:r>
                        <a:rPr lang="vi-VN" sz="4000" b="0" i="1" dirty="0" smtClean="0">
                          <a:latin typeface="Cambria Math" panose="02040503050406030204" pitchFamily="18" charset="0"/>
                          <a:ea typeface="Cambria Math" panose="02040503050406030204" pitchFamily="18" charset="0"/>
                        </a:rPr>
                        <m:t>.</m:t>
                      </m:r>
                      <m:r>
                        <m:rPr>
                          <m:sty m:val="p"/>
                        </m:rPr>
                        <a:rPr lang="vi-VN" sz="4000" i="1" dirty="0">
                          <a:latin typeface="Cambria Math" panose="02040503050406030204" pitchFamily="18" charset="0"/>
                          <a:ea typeface="Cambria Math" panose="02040503050406030204" pitchFamily="18" charset="0"/>
                        </a:rPr>
                        <m:t>S</m:t>
                      </m:r>
                      <m:r>
                        <a:rPr lang="vi-VN" sz="4000" b="0" i="1" dirty="0" smtClean="0">
                          <a:latin typeface="Cambria Math" panose="02040503050406030204" pitchFamily="18" charset="0"/>
                          <a:ea typeface="Cambria Math" panose="02040503050406030204" pitchFamily="18" charset="0"/>
                        </a:rPr>
                        <m:t>.</m:t>
                      </m:r>
                      <m:r>
                        <m:rPr>
                          <m:sty m:val="p"/>
                        </m:rPr>
                        <a:rPr lang="vi-VN" sz="4000" i="1" dirty="0">
                          <a:latin typeface="Cambria Math" panose="02040503050406030204" pitchFamily="18" charset="0"/>
                          <a:ea typeface="Cambria Math" panose="02040503050406030204" pitchFamily="18" charset="0"/>
                        </a:rPr>
                        <m:t>h</m:t>
                      </m:r>
                      <m:r>
                        <a:rPr lang="vi-VN" sz="4000" b="0" i="1" dirty="0" smtClean="0">
                          <a:latin typeface="Cambria Math" panose="02040503050406030204" pitchFamily="18" charset="0"/>
                          <a:ea typeface="Cambria Math" panose="02040503050406030204" pitchFamily="18" charset="0"/>
                        </a:rPr>
                        <m:t>)</m:t>
                      </m:r>
                      <m:r>
                        <m:rPr>
                          <m:sty m:val="p"/>
                        </m:rPr>
                        <a:rPr lang="vi-VN" sz="4000" i="1" dirty="0">
                          <a:latin typeface="Cambria Math" panose="02040503050406030204" pitchFamily="18" charset="0"/>
                          <a:ea typeface="Cambria Math" panose="02040503050406030204" pitchFamily="18" charset="0"/>
                        </a:rPr>
                        <m:t>g</m:t>
                      </m:r>
                    </m:oMath>
                  </m:oMathPara>
                </a14:m>
                <a:endParaRPr lang="vi-VN" sz="4000" dirty="0"/>
              </a:p>
              <a:p>
                <a:pPr>
                  <a:lnSpc>
                    <a:spcPct val="150000"/>
                  </a:lnSpc>
                </a:pPr>
                <a:r>
                  <a:rPr lang="vi-VN" sz="4000" dirty="0"/>
                  <a:t>Do đó, áp suất lên đáy bình là </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F</m:t>
                          </m:r>
                        </m:num>
                        <m:den>
                          <m:r>
                            <m:rPr>
                              <m:sty m:val="p"/>
                            </m:rP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S</m:t>
                          </m:r>
                        </m:den>
                      </m:f>
                      <m:r>
                        <a:rPr lang="vi-VN" sz="4000"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chemeClr val="tx1"/>
                              </a:solidFill>
                              <a:latin typeface="Cambria Math" panose="02040503050406030204" pitchFamily="18" charset="0"/>
                              <a:cs typeface="Times New Roman" panose="02020603050405020304" pitchFamily="18" charset="0"/>
                            </a:rPr>
                          </m:ctrlPr>
                        </m:fPr>
                        <m:num>
                          <m:d>
                            <m:dPr>
                              <m:ctrlPr>
                                <a:rPr lang="vi-VN" sz="4000" i="1" smtClean="0">
                                  <a:solidFill>
                                    <a:schemeClr val="tx1"/>
                                  </a:solidFill>
                                  <a:latin typeface="Cambria Math" panose="02040503050406030204" pitchFamily="18" charset="0"/>
                                  <a:cs typeface="Times New Roman" panose="02020603050405020304" pitchFamily="18" charset="0"/>
                                </a:rPr>
                              </m:ctrlPr>
                            </m:dPr>
                            <m:e>
                              <m:r>
                                <m:rPr>
                                  <m:sty m:val="p"/>
                                </m:rPr>
                                <a:rPr lang="en-US"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ρ</m:t>
                              </m:r>
                              <m: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Sh</m:t>
                              </m:r>
                            </m:e>
                          </m:d>
                          <m:r>
                            <m:rPr>
                              <m:sty m:val="p"/>
                            </m:rPr>
                            <a:rPr lang="vi-VN" sz="4000" b="0" i="0">
                              <a:solidFill>
                                <a:schemeClr val="tx1"/>
                              </a:solidFill>
                              <a:latin typeface="Cambria Math" panose="02040503050406030204" pitchFamily="18" charset="0"/>
                              <a:cs typeface="Times New Roman" panose="02020603050405020304" pitchFamily="18" charset="0"/>
                            </a:rPr>
                            <m:t>g</m:t>
                          </m:r>
                        </m:num>
                        <m:den>
                          <m:r>
                            <m:rPr>
                              <m:sty m:val="p"/>
                            </m:rPr>
                            <a:rPr lang="vi-VN" sz="4000" b="0" i="0">
                              <a:solidFill>
                                <a:schemeClr val="tx1"/>
                              </a:solidFill>
                              <a:latin typeface="Cambria Math" panose="02040503050406030204" pitchFamily="18" charset="0"/>
                              <a:cs typeface="Times New Roman" panose="02020603050405020304" pitchFamily="18" charset="0"/>
                            </a:rPr>
                            <m:t>S</m:t>
                          </m:r>
                        </m:den>
                      </m:f>
                      <m:r>
                        <a:rPr lang="vi-VN" sz="4000" b="0" i="0" smtClean="0">
                          <a:solidFill>
                            <a:schemeClr val="tx1"/>
                          </a:solidFill>
                          <a:latin typeface="Cambria Math" panose="02040503050406030204" pitchFamily="18" charset="0"/>
                          <a:cs typeface="Times New Roman" panose="02020603050405020304" pitchFamily="18" charset="0"/>
                        </a:rPr>
                        <m:t>=</m:t>
                      </m:r>
                      <m:r>
                        <m:rPr>
                          <m:sty m:val="p"/>
                        </m:rPr>
                        <a:rPr lang="en-US" sz="4000"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ρgh</m:t>
                      </m:r>
                    </m:oMath>
                  </m:oMathPara>
                </a14:m>
                <a:endParaRPr lang="en-US" sz="4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CF2B5FD9-FC1C-43B0-8BE9-2B84930C276D}"/>
                  </a:ext>
                </a:extLst>
              </p:cNvPr>
              <p:cNvSpPr txBox="1">
                <a:spLocks noRot="1" noChangeAspect="1" noMove="1" noResize="1" noEditPoints="1" noAdjustHandles="1" noChangeArrowheads="1" noChangeShapeType="1" noTextEdit="1"/>
              </p:cNvSpPr>
              <p:nvPr/>
            </p:nvSpPr>
            <p:spPr>
              <a:xfrm>
                <a:off x="6730710" y="3103076"/>
                <a:ext cx="9547134" cy="5577617"/>
              </a:xfrm>
              <a:prstGeom prst="rect">
                <a:avLst/>
              </a:prstGeom>
              <a:blipFill>
                <a:blip r:embed="rId9"/>
                <a:stretch>
                  <a:fillRect l="-2235" r="-1277"/>
                </a:stretch>
              </a:blipFill>
            </p:spPr>
            <p:txBody>
              <a:bodyPr/>
              <a:lstStyle/>
              <a:p>
                <a:r>
                  <a:rPr lang="en-US">
                    <a:noFill/>
                  </a:rPr>
                  <a:t> </a:t>
                </a:r>
              </a:p>
            </p:txBody>
          </p:sp>
        </mc:Fallback>
      </mc:AlternateContent>
    </p:spTree>
    <p:extLst>
      <p:ext uri="{BB962C8B-B14F-4D97-AF65-F5344CB8AC3E}">
        <p14:creationId xmlns:p14="http://schemas.microsoft.com/office/powerpoint/2010/main" val="25550007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left)">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227" y="-488306"/>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4218" y="28956"/>
            <a:ext cx="18364200" cy="1906819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7200">
            <a:off x="15713202" y="7393963"/>
            <a:ext cx="3168396" cy="4114800"/>
          </a:xfrm>
          <a:prstGeom prst="rect">
            <a:avLst/>
          </a:prstGeom>
        </p:spPr>
      </p:pic>
      <p:sp>
        <p:nvSpPr>
          <p:cNvPr id="16" name="TextBox 15">
            <a:extLst>
              <a:ext uri="{FF2B5EF4-FFF2-40B4-BE49-F238E27FC236}">
                <a16:creationId xmlns:a16="http://schemas.microsoft.com/office/drawing/2014/main" id="{2D41E6E9-6BA7-4FB4-A878-A924E537FA6F}"/>
              </a:ext>
            </a:extLst>
          </p:cNvPr>
          <p:cNvSpPr txBox="1"/>
          <p:nvPr/>
        </p:nvSpPr>
        <p:spPr>
          <a:xfrm>
            <a:off x="2019300" y="1104900"/>
            <a:ext cx="14249400"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4F81BD">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Xây dựng </a:t>
            </a:r>
            <a:r>
              <a:rPr kumimoji="0" lang="en-US" sz="4400" b="1" i="1" u="none" strike="noStrike" kern="1200" cap="none" spc="0" normalizeH="0" baseline="0" noProof="0" dirty="0">
                <a:ln>
                  <a:noFill/>
                </a:ln>
                <a:solidFill>
                  <a:srgbClr val="4F81BD">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công thức xác định áp suất tại mỗi điểm trong chất lỏng</a:t>
            </a:r>
            <a:endParaRPr kumimoji="0" lang="en-US" sz="4400" b="1" i="1" u="none" strike="noStrike" kern="1200" cap="none" spc="0" normalizeH="0" baseline="0" noProof="0" dirty="0">
              <a:ln>
                <a:noFill/>
              </a:ln>
              <a:solidFill>
                <a:srgbClr val="4F81BD">
                  <a:lumMod val="75000"/>
                </a:srgbClr>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3D216158-E981-43D6-8C67-48C203B682D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2506" y="3314700"/>
            <a:ext cx="5705515" cy="4543601"/>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2B5FD9-FC1C-43B0-8BE9-2B84930C276D}"/>
                  </a:ext>
                </a:extLst>
              </p:cNvPr>
              <p:cNvSpPr txBox="1"/>
              <p:nvPr/>
            </p:nvSpPr>
            <p:spPr>
              <a:xfrm>
                <a:off x="6721566" y="3054453"/>
                <a:ext cx="9547134" cy="73795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Tuy nhiên, trên thực tế còn có áp suất khí quyển</a:t>
                </a:r>
                <a:r>
                  <a:rPr kumimoji="0" lang="en-US" sz="4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p</m:t>
                        </m:r>
                      </m:e>
                      <m:sub>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a14:m>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trên mặt thoáng của chất lỏng nên mỗi điểm ở độ sâu h trong lòng chất lỏng sẽ có áp suất là:  </a:t>
                </a: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𝒑</m:t>
                      </m:r>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𝒑</m:t>
                          </m:r>
                        </m:e>
                        <m: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𝟎</m:t>
                          </m:r>
                        </m:sub>
                      </m:s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𝝆</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𝒈𝒉</m:t>
                      </m:r>
                    </m:oMath>
                  </m:oMathPara>
                </a14:m>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vi-VN" sz="4000" b="0" u="none" strike="noStrike" kern="1200" cap="none" spc="0" normalizeH="0" baseline="0" noProof="0" dirty="0">
                    <a:ln>
                      <a:noFill/>
                    </a:ln>
                    <a:solidFill>
                      <a:prstClr val="black"/>
                    </a:solidFill>
                    <a:effectLst/>
                    <a:uLnTx/>
                    <a:uFillTx/>
                    <a:ea typeface="+mn-ea"/>
                    <a:cs typeface="+mn-cs"/>
                    <a:sym typeface="Wingdings" panose="05000000000000000000" pitchFamily="2" charset="2"/>
                  </a:rPr>
                  <a:t>Kết quả đúng cho mọi điểm trong chất lỏng khi coi điểm đó thuộc đáy của khối hình hộp chứa chất lỏng. </a:t>
                </a:r>
                <a:endParaRPr kumimoji="0" lang="en-US" sz="3600" b="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9" name="TextBox 18">
                <a:extLst>
                  <a:ext uri="{FF2B5EF4-FFF2-40B4-BE49-F238E27FC236}">
                    <a16:creationId xmlns:a16="http://schemas.microsoft.com/office/drawing/2014/main" id="{CF2B5FD9-FC1C-43B0-8BE9-2B84930C276D}"/>
                  </a:ext>
                </a:extLst>
              </p:cNvPr>
              <p:cNvSpPr txBox="1">
                <a:spLocks noRot="1" noChangeAspect="1" noMove="1" noResize="1" noEditPoints="1" noAdjustHandles="1" noChangeArrowheads="1" noChangeShapeType="1" noTextEdit="1"/>
              </p:cNvSpPr>
              <p:nvPr/>
            </p:nvSpPr>
            <p:spPr>
              <a:xfrm>
                <a:off x="6721566" y="3054453"/>
                <a:ext cx="9547134" cy="7379584"/>
              </a:xfrm>
              <a:prstGeom prst="rect">
                <a:avLst/>
              </a:prstGeom>
              <a:blipFill>
                <a:blip r:embed="rId9"/>
                <a:stretch>
                  <a:fillRect l="-2299" r="-3704" b="-2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1A13AD-FCB6-4F11-96F3-35D8E26C27EB}"/>
                  </a:ext>
                </a:extLst>
              </p:cNvPr>
              <p:cNvSpPr txBox="1"/>
              <p:nvPr/>
            </p:nvSpPr>
            <p:spPr>
              <a:xfrm>
                <a:off x="6680657" y="3004003"/>
                <a:ext cx="9547134" cy="3778599"/>
              </a:xfrm>
              <a:prstGeom prst="rect">
                <a:avLst/>
              </a:prstGeom>
              <a:noFill/>
            </p:spPr>
            <p:txBody>
              <a:bodyPr wrap="square" rtlCol="0">
                <a:spAutoFit/>
              </a:bodyPr>
              <a:lstStyle/>
              <a:p>
                <a:pPr>
                  <a:lnSpc>
                    <a:spcPct val="150000"/>
                  </a:lnSpc>
                </a:pPr>
                <a:r>
                  <a:rPr kumimoji="0" lang="vi-VN" sz="4400" b="1" i="1" strike="noStrike" kern="1200" cap="none" spc="0" normalizeH="0" baseline="0" noProof="0" dirty="0">
                    <a:ln>
                      <a:noFill/>
                    </a:ln>
                    <a:solidFill>
                      <a:srgbClr val="FF0000"/>
                    </a:solidFill>
                    <a:effectLst/>
                    <a:uLnTx/>
                    <a:uFillTx/>
                  </a:rPr>
                  <a:t>*</a:t>
                </a:r>
                <a:r>
                  <a:rPr kumimoji="0" lang="vi-VN" sz="4400" b="1" i="1" strike="noStrike" kern="1200" cap="none" spc="0" normalizeH="0" noProof="0" dirty="0">
                    <a:ln>
                      <a:noFill/>
                    </a:ln>
                    <a:solidFill>
                      <a:srgbClr val="FF0000"/>
                    </a:solidFill>
                    <a:effectLst/>
                    <a:uLnTx/>
                    <a:uFillTx/>
                  </a:rPr>
                  <a:t> </a:t>
                </a:r>
                <a:r>
                  <a:rPr kumimoji="0" lang="vi-VN" sz="4400" b="1" i="1" u="sng" strike="noStrike" kern="1200" cap="none" spc="0" normalizeH="0" noProof="0" dirty="0">
                    <a:ln>
                      <a:noFill/>
                    </a:ln>
                    <a:solidFill>
                      <a:srgbClr val="FF0000"/>
                    </a:solidFill>
                    <a:effectLst/>
                    <a:uLnTx/>
                    <a:uFillTx/>
                  </a:rPr>
                  <a:t>Lưu ý:</a:t>
                </a:r>
                <a:r>
                  <a:rPr kumimoji="0" lang="vi-VN" sz="4400" b="1" i="1" strike="noStrike" kern="1200" cap="none" spc="0" normalizeH="0" noProof="0" dirty="0">
                    <a:ln>
                      <a:noFill/>
                    </a:ln>
                    <a:solidFill>
                      <a:srgbClr val="FF0000"/>
                    </a:solidFill>
                    <a:effectLst/>
                    <a:uLnTx/>
                    <a:uFillTx/>
                  </a:rPr>
                  <a:t> </a:t>
                </a:r>
                <a:r>
                  <a:rPr kumimoji="0" lang="vi-VN" sz="4000" b="0" u="none" strike="noStrike" kern="1200" cap="none" spc="0" normalizeH="0" noProof="0" dirty="0">
                    <a:ln>
                      <a:noFill/>
                    </a:ln>
                    <a:solidFill>
                      <a:prstClr val="black"/>
                    </a:solidFill>
                    <a:effectLst/>
                    <a:uLnTx/>
                    <a:uFillTx/>
                  </a:rPr>
                  <a:t>Khi xét chênh lệch áp suất giữa hai điểm trong chất lỏng thì </a:t>
                </a:r>
                <a14:m>
                  <m:oMath xmlns:m="http://schemas.openxmlformats.org/officeDocument/2006/math">
                    <m:r>
                      <a:rPr lang="en-US" sz="4000" i="1">
                        <a:latin typeface="Cambria Math" panose="02040503050406030204" pitchFamily="18" charset="0"/>
                      </a:rPr>
                      <m:t>∆</m:t>
                    </m:r>
                    <m:r>
                      <a:rPr lang="en-US" sz="4000" i="1">
                        <a:latin typeface="Cambria Math" panose="02040503050406030204" pitchFamily="18" charset="0"/>
                      </a:rPr>
                      <m:t>𝑝</m:t>
                    </m:r>
                    <m:r>
                      <a:rPr lang="en-US" sz="4000" i="1">
                        <a:latin typeface="Cambria Math" panose="02040503050406030204" pitchFamily="18" charset="0"/>
                      </a:rPr>
                      <m:t>=</m:t>
                    </m:r>
                    <m:r>
                      <a:rPr lang="en-US" sz="4000" i="1">
                        <a:latin typeface="Cambria Math" panose="02040503050406030204" pitchFamily="18" charset="0"/>
                      </a:rPr>
                      <m:t>𝜌</m:t>
                    </m:r>
                    <m:r>
                      <a:rPr lang="en-US" sz="4000" i="1">
                        <a:latin typeface="Cambria Math" panose="02040503050406030204" pitchFamily="18" charset="0"/>
                      </a:rPr>
                      <m:t>𝑔</m:t>
                    </m:r>
                    <m:r>
                      <a:rPr lang="en-US" sz="4000" i="1">
                        <a:latin typeface="Cambria Math" panose="02040503050406030204" pitchFamily="18" charset="0"/>
                      </a:rPr>
                      <m:t>∆</m:t>
                    </m:r>
                    <m:r>
                      <a:rPr lang="en-US" sz="4000" i="1">
                        <a:latin typeface="Cambria Math" panose="02040503050406030204" pitchFamily="18" charset="0"/>
                      </a:rPr>
                      <m:t>h</m:t>
                    </m:r>
                  </m:oMath>
                </a14:m>
                <a:r>
                  <a:rPr lang="vi-VN" sz="4000" dirty="0"/>
                  <a:t> không còn phụ thuộc vào áp suất </a:t>
                </a:r>
                <a14:m>
                  <m:oMath xmlns:m="http://schemas.openxmlformats.org/officeDocument/2006/math">
                    <m:sSub>
                      <m:sSubPr>
                        <m:ctrlPr>
                          <a:rPr lang="en-US" sz="40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p</m:t>
                        </m:r>
                      </m:e>
                      <m:sub>
                        <m:r>
                          <a:rPr lang="en-US"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sub>
                    </m:sSub>
                  </m:oMath>
                </a14:m>
                <a:r>
                  <a:rPr lang="vi-VN" sz="4000" dirty="0">
                    <a:solidFill>
                      <a:schemeClr val="tx1"/>
                    </a:solidFill>
                  </a:rPr>
                  <a:t> </a:t>
                </a:r>
                <a:r>
                  <a:rPr lang="vi-VN" sz="4000" dirty="0"/>
                  <a:t>tại mặt thoáng nữa. </a:t>
                </a:r>
                <a:endParaRPr lang="en-US" sz="4000" dirty="0"/>
              </a:p>
            </p:txBody>
          </p:sp>
        </mc:Choice>
        <mc:Fallback xmlns="">
          <p:sp>
            <p:nvSpPr>
              <p:cNvPr id="10" name="TextBox 9">
                <a:extLst>
                  <a:ext uri="{FF2B5EF4-FFF2-40B4-BE49-F238E27FC236}">
                    <a16:creationId xmlns:a16="http://schemas.microsoft.com/office/drawing/2014/main" id="{871A13AD-FCB6-4F11-96F3-35D8E26C27EB}"/>
                  </a:ext>
                </a:extLst>
              </p:cNvPr>
              <p:cNvSpPr txBox="1">
                <a:spLocks noRot="1" noChangeAspect="1" noMove="1" noResize="1" noEditPoints="1" noAdjustHandles="1" noChangeArrowheads="1" noChangeShapeType="1" noTextEdit="1"/>
              </p:cNvSpPr>
              <p:nvPr/>
            </p:nvSpPr>
            <p:spPr>
              <a:xfrm>
                <a:off x="6680657" y="3004003"/>
                <a:ext cx="9547134" cy="3778599"/>
              </a:xfrm>
              <a:prstGeom prst="rect">
                <a:avLst/>
              </a:prstGeom>
              <a:blipFill>
                <a:blip r:embed="rId10"/>
                <a:stretch>
                  <a:fillRect l="-2618" b="-5645"/>
                </a:stretch>
              </a:blipFill>
            </p:spPr>
            <p:txBody>
              <a:bodyPr/>
              <a:lstStyle/>
              <a:p>
                <a:r>
                  <a:rPr lang="en-US">
                    <a:noFill/>
                  </a:rPr>
                  <a:t> </a:t>
                </a:r>
              </a:p>
            </p:txBody>
          </p:sp>
        </mc:Fallback>
      </mc:AlternateContent>
    </p:spTree>
    <p:extLst>
      <p:ext uri="{BB962C8B-B14F-4D97-AF65-F5344CB8AC3E}">
        <p14:creationId xmlns:p14="http://schemas.microsoft.com/office/powerpoint/2010/main" val="2300681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9">
                                            <p:txEl>
                                              <p:pRg st="2" end="2"/>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19" grpId="1" build="allAtOnce"/>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9049" y="342900"/>
            <a:ext cx="22053703" cy="10172640"/>
          </a:xfrm>
          <a:prstGeom prst="rect">
            <a:avLst/>
          </a:prstGeom>
        </p:spPr>
      </p:pic>
      <p:grpSp>
        <p:nvGrpSpPr>
          <p:cNvPr id="15" name="Group 8">
            <a:extLst>
              <a:ext uri="{FF2B5EF4-FFF2-40B4-BE49-F238E27FC236}">
                <a16:creationId xmlns:a16="http://schemas.microsoft.com/office/drawing/2014/main" id="{2332F308-9FDB-4D0E-AC3A-1AC92ABDF035}"/>
              </a:ext>
            </a:extLst>
          </p:cNvPr>
          <p:cNvGrpSpPr/>
          <p:nvPr/>
        </p:nvGrpSpPr>
        <p:grpSpPr>
          <a:xfrm>
            <a:off x="2471255" y="901122"/>
            <a:ext cx="3849283" cy="1437366"/>
            <a:chOff x="0" y="0"/>
            <a:chExt cx="4478976" cy="2344769"/>
          </a:xfrm>
        </p:grpSpPr>
        <p:sp>
          <p:nvSpPr>
            <p:cNvPr id="16" name="Freeform 9">
              <a:extLst>
                <a:ext uri="{FF2B5EF4-FFF2-40B4-BE49-F238E27FC236}">
                  <a16:creationId xmlns:a16="http://schemas.microsoft.com/office/drawing/2014/main" id="{73E7FAD6-2D65-4763-A9D7-FF596076FC9B}"/>
                </a:ext>
              </a:extLst>
            </p:cNvPr>
            <p:cNvSpPr/>
            <p:nvPr/>
          </p:nvSpPr>
          <p:spPr>
            <a:xfrm>
              <a:off x="0" y="0"/>
              <a:ext cx="4478976" cy="2344769"/>
            </a:xfrm>
            <a:custGeom>
              <a:avLst/>
              <a:gdLst/>
              <a:ahLst/>
              <a:cxnLst/>
              <a:rect l="l" t="t" r="r" b="b"/>
              <a:pathLst>
                <a:path w="4478976" h="2344769">
                  <a:moveTo>
                    <a:pt x="4354516" y="2344769"/>
                  </a:moveTo>
                  <a:lnTo>
                    <a:pt x="124460" y="2344769"/>
                  </a:lnTo>
                  <a:cubicBezTo>
                    <a:pt x="55880" y="2344769"/>
                    <a:pt x="0" y="2288889"/>
                    <a:pt x="0" y="2220309"/>
                  </a:cubicBezTo>
                  <a:lnTo>
                    <a:pt x="0" y="124460"/>
                  </a:lnTo>
                  <a:cubicBezTo>
                    <a:pt x="0" y="55880"/>
                    <a:pt x="55880" y="0"/>
                    <a:pt x="124460" y="0"/>
                  </a:cubicBezTo>
                  <a:lnTo>
                    <a:pt x="4354516" y="0"/>
                  </a:lnTo>
                  <a:cubicBezTo>
                    <a:pt x="4423096" y="0"/>
                    <a:pt x="4478976" y="55880"/>
                    <a:pt x="4478976" y="124460"/>
                  </a:cubicBezTo>
                  <a:lnTo>
                    <a:pt x="4478976" y="2220309"/>
                  </a:lnTo>
                  <a:cubicBezTo>
                    <a:pt x="4478976" y="2288889"/>
                    <a:pt x="4423096" y="2344769"/>
                    <a:pt x="4354516" y="2344769"/>
                  </a:cubicBezTo>
                  <a:close/>
                </a:path>
              </a:pathLst>
            </a:custGeom>
            <a:solidFill>
              <a:srgbClr val="FFF27C"/>
            </a:solidFill>
          </p:spPr>
        </p:sp>
      </p:grpSp>
      <p:sp>
        <p:nvSpPr>
          <p:cNvPr id="18" name="TextBox 17">
            <a:extLst>
              <a:ext uri="{FF2B5EF4-FFF2-40B4-BE49-F238E27FC236}">
                <a16:creationId xmlns:a16="http://schemas.microsoft.com/office/drawing/2014/main" id="{16F68F7C-C248-43B6-8CF2-3215FFCCD688}"/>
              </a:ext>
            </a:extLst>
          </p:cNvPr>
          <p:cNvSpPr txBox="1"/>
          <p:nvPr/>
        </p:nvSpPr>
        <p:spPr>
          <a:xfrm>
            <a:off x="2971800" y="1036320"/>
            <a:ext cx="3200400" cy="982513"/>
          </a:xfrm>
          <a:prstGeom prst="rect">
            <a:avLst/>
          </a:prstGeom>
          <a:noFill/>
        </p:spPr>
        <p:txBody>
          <a:bodyPr wrap="square">
            <a:spAutoFit/>
          </a:bodyPr>
          <a:lstStyle/>
          <a:p>
            <a:pPr marR="90170" algn="just">
              <a:lnSpc>
                <a:spcPct val="150000"/>
              </a:lnSpc>
              <a:spcBef>
                <a:spcPts val="300"/>
              </a:spcBef>
              <a:spcAft>
                <a:spcPts val="300"/>
              </a:spcAft>
            </a:pPr>
            <a:r>
              <a:rPr lang="en-US" sz="4400" b="1" i="1" u="sng" dirty="0">
                <a:effectLst/>
                <a:latin typeface="Arial" panose="020B0604020202020204" pitchFamily="34" charset="0"/>
                <a:ea typeface="Calibri" panose="020F0502020204030204" pitchFamily="34" charset="0"/>
                <a:cs typeface="Arial" panose="020B0604020202020204" pitchFamily="34" charset="0"/>
              </a:rPr>
              <a:t>Câu hỏi 4.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BF6D6E0-77E8-42A9-ADC9-2D26E32E38FB}"/>
                  </a:ext>
                </a:extLst>
              </p:cNvPr>
              <p:cNvSpPr txBox="1"/>
              <p:nvPr/>
            </p:nvSpPr>
            <p:spPr>
              <a:xfrm>
                <a:off x="1552349" y="2437888"/>
                <a:ext cx="15438937" cy="6908366"/>
              </a:xfrm>
              <a:prstGeom prst="rect">
                <a:avLst/>
              </a:prstGeom>
              <a:noFill/>
            </p:spPr>
            <p:txBody>
              <a:bodyPr wrap="square">
                <a:spAutoFit/>
              </a:bodyPr>
              <a:lstStyle/>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C</a:t>
                </a:r>
                <a:r>
                  <a:rPr lang="en-US" sz="4000" b="0" i="0" dirty="0">
                    <a:solidFill>
                      <a:srgbClr val="000000"/>
                    </a:solidFill>
                    <a:effectLst/>
                    <a:latin typeface="Arial" panose="020B0604020202020204" pitchFamily="34" charset="0"/>
                    <a:cs typeface="Arial" panose="020B0604020202020204" pitchFamily="34" charset="0"/>
                  </a:rPr>
                  <a:t>hứng tỏ rằng chênh lệch áp suất </a:t>
                </a:r>
                <a:r>
                  <a:rPr lang="el-GR" sz="4000" b="0" i="0" dirty="0">
                    <a:solidFill>
                      <a:srgbClr val="000000"/>
                    </a:solidFill>
                    <a:effectLst/>
                    <a:latin typeface="Arial" panose="020B0604020202020204" pitchFamily="34" charset="0"/>
                    <a:cs typeface="Arial" panose="020B0604020202020204" pitchFamily="34" charset="0"/>
                  </a:rPr>
                  <a:t>Δ</a:t>
                </a:r>
                <a:r>
                  <a:rPr lang="en-US" sz="4000" b="0" i="0" dirty="0">
                    <a:solidFill>
                      <a:srgbClr val="000000"/>
                    </a:solidFill>
                    <a:effectLst/>
                    <a:latin typeface="Arial" panose="020B0604020202020204" pitchFamily="34" charset="0"/>
                    <a:cs typeface="Arial" panose="020B0604020202020204" pitchFamily="34" charset="0"/>
                  </a:rPr>
                  <a:t>p giữa hai điểm trong chất lỏng tỉ lệ thuận với chênh lệch độ sâu </a:t>
                </a:r>
                <a:r>
                  <a:rPr lang="el-GR" sz="4000" b="0" i="0" dirty="0">
                    <a:solidFill>
                      <a:srgbClr val="000000"/>
                    </a:solidFill>
                    <a:effectLst/>
                    <a:latin typeface="Arial" panose="020B0604020202020204" pitchFamily="34" charset="0"/>
                    <a:cs typeface="Arial" panose="020B0604020202020204" pitchFamily="34" charset="0"/>
                  </a:rPr>
                  <a:t>Δ</a:t>
                </a:r>
                <a:r>
                  <a:rPr lang="en-US" sz="4000" b="0" i="0" dirty="0">
                    <a:solidFill>
                      <a:srgbClr val="000000"/>
                    </a:solidFill>
                    <a:effectLst/>
                    <a:latin typeface="Arial" panose="020B0604020202020204" pitchFamily="34" charset="0"/>
                    <a:cs typeface="Arial" panose="020B0604020202020204" pitchFamily="34" charset="0"/>
                  </a:rPr>
                  <a:t>h của hai điểm đó</a:t>
                </a:r>
              </a:p>
              <a:p>
                <a:pPr algn="ctr">
                  <a:lnSpc>
                    <a:spcPct val="150000"/>
                  </a:lnSpc>
                </a:pPr>
                <a:r>
                  <a:rPr lang="vi-VN" sz="4400" b="1" i="1" u="sng" dirty="0">
                    <a:solidFill>
                      <a:srgbClr val="FF0000"/>
                    </a:solidFill>
                    <a:latin typeface="Arial" panose="020B0604020202020204" pitchFamily="34" charset="0"/>
                    <a:cs typeface="Arial" panose="020B0604020202020204" pitchFamily="34" charset="0"/>
                  </a:rPr>
                  <a:t>Trả lời </a:t>
                </a: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công thức:</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ρg</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ρ và g là hai hằng số không đổi nên độ chênh lệch áp suất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Δρ</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tỉ lệ thuận với độ chệnh lệch độ sâu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Δh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BF6D6E0-77E8-42A9-ADC9-2D26E32E38FB}"/>
                  </a:ext>
                </a:extLst>
              </p:cNvPr>
              <p:cNvSpPr txBox="1">
                <a:spLocks noRot="1" noChangeAspect="1" noMove="1" noResize="1" noEditPoints="1" noAdjustHandles="1" noChangeArrowheads="1" noChangeShapeType="1" noTextEdit="1"/>
              </p:cNvSpPr>
              <p:nvPr/>
            </p:nvSpPr>
            <p:spPr>
              <a:xfrm>
                <a:off x="1552349" y="2437888"/>
                <a:ext cx="15438937" cy="6908366"/>
              </a:xfrm>
              <a:prstGeom prst="rect">
                <a:avLst/>
              </a:prstGeom>
              <a:blipFill>
                <a:blip r:embed="rId8"/>
                <a:stretch>
                  <a:fillRect l="-1422" r="-1422" b="-2648"/>
                </a:stretch>
              </a:blipFill>
            </p:spPr>
            <p:txBody>
              <a:bodyPr/>
              <a:lstStyle/>
              <a:p>
                <a:r>
                  <a:rPr lang="en-US">
                    <a:noFill/>
                  </a:rPr>
                  <a:t> </a:t>
                </a:r>
              </a:p>
            </p:txBody>
          </p:sp>
        </mc:Fallback>
      </mc:AlternateContent>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59691">
            <a:off x="15407088" y="4103944"/>
            <a:ext cx="3168396" cy="4114800"/>
          </a:xfrm>
          <a:prstGeom prst="rect">
            <a:avLst/>
          </a:prstGeom>
        </p:spPr>
      </p:pic>
    </p:spTree>
    <p:extLst>
      <p:ext uri="{BB962C8B-B14F-4D97-AF65-F5344CB8AC3E}">
        <p14:creationId xmlns:p14="http://schemas.microsoft.com/office/powerpoint/2010/main" val="9105173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anim calcmode="lin" valueType="num">
                                      <p:cBhvr>
                                        <p:cTn id="8"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anim calcmode="lin" valueType="num">
                                      <p:cBhvr>
                                        <p:cTn id="13"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anim calcmode="lin" valueType="num">
                                      <p:cBhvr>
                                        <p:cTn id="18"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20">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anim calcmode="lin" valueType="num">
                                      <p:cBhvr>
                                        <p:cTn id="23"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931893"/>
            <a:ext cx="2208154" cy="24232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59871" y="1104900"/>
            <a:ext cx="13768257" cy="8611419"/>
          </a:xfrm>
          <a:prstGeom prst="rect">
            <a:avLst/>
          </a:prstGeom>
        </p:spPr>
      </p:pic>
      <p:sp>
        <p:nvSpPr>
          <p:cNvPr id="4" name="TextBox 4"/>
          <p:cNvSpPr txBox="1"/>
          <p:nvPr/>
        </p:nvSpPr>
        <p:spPr>
          <a:xfrm>
            <a:off x="2928025" y="1988525"/>
            <a:ext cx="11747454" cy="5311839"/>
          </a:xfrm>
          <a:prstGeom prst="rect">
            <a:avLst/>
          </a:prstGeom>
        </p:spPr>
        <p:txBody>
          <a:bodyPr lIns="0" tIns="0" rIns="0" bIns="0" rtlCol="0" anchor="t">
            <a:spAutoFit/>
          </a:bodyPr>
          <a:lstStyle/>
          <a:p>
            <a:pPr algn="ctr">
              <a:lnSpc>
                <a:spcPct val="150000"/>
              </a:lnSpc>
            </a:pPr>
            <a:r>
              <a:rPr lang="vi-VN" sz="8000" b="1" dirty="0">
                <a:solidFill>
                  <a:srgbClr val="082A44"/>
                </a:solidFill>
                <a:latin typeface="Arial" panose="020B0604020202020204" pitchFamily="34" charset="0"/>
                <a:cs typeface="Arial" panose="020B0604020202020204" pitchFamily="34" charset="0"/>
              </a:rPr>
              <a:t>BÀI 4</a:t>
            </a:r>
          </a:p>
          <a:p>
            <a:pPr algn="ctr">
              <a:lnSpc>
                <a:spcPct val="150000"/>
              </a:lnSpc>
            </a:pPr>
            <a:r>
              <a:rPr lang="vi-VN" sz="8000" b="1" dirty="0">
                <a:solidFill>
                  <a:srgbClr val="082A44"/>
                </a:solidFill>
                <a:latin typeface="Arial" panose="020B0604020202020204" pitchFamily="34" charset="0"/>
                <a:cs typeface="Arial" panose="020B0604020202020204" pitchFamily="34" charset="0"/>
              </a:rPr>
              <a:t>KHỐI LƯỢNG RIÊNG. ÁP SUẤT CHẤT LỎNG</a:t>
            </a:r>
            <a:endParaRPr lang="en-US" sz="8000" b="1" dirty="0">
              <a:solidFill>
                <a:srgbClr val="082A4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92603" y="3277553"/>
            <a:ext cx="2208154" cy="24232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6055">
            <a:off x="14597086" y="5867573"/>
            <a:ext cx="597328" cy="262561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96184">
            <a:off x="-179908" y="6800270"/>
            <a:ext cx="3168396"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658684">
            <a:off x="15236860" y="-514232"/>
            <a:ext cx="3168396" cy="4114800"/>
          </a:xfrm>
          <a:prstGeom prst="rect">
            <a:avLst/>
          </a:prstGeom>
        </p:spPr>
      </p:pic>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29" name="Picture 6">
            <a:extLst>
              <a:ext uri="{FF2B5EF4-FFF2-40B4-BE49-F238E27FC236}">
                <a16:creationId xmlns:a16="http://schemas.microsoft.com/office/drawing/2014/main" id="{EA4E68F0-ECB2-4FBA-A939-FC718899B6CA}"/>
              </a:ext>
            </a:extLst>
          </p:cNvPr>
          <p:cNvPicPr>
            <a:picLocks noChangeAspect="1"/>
          </p:cNvPicPr>
          <p:nvPr/>
        </p:nvPicPr>
        <p:blipFill>
          <a:blip r:embed="rId3">
            <a:duotone>
              <a:schemeClr val="accent2">
                <a:shade val="45000"/>
                <a:satMod val="135000"/>
              </a:schemeClr>
              <a:prstClr val="white"/>
            </a:duotone>
          </a:blip>
          <a:srcRect/>
          <a:stretch>
            <a:fillRect/>
          </a:stretch>
        </p:blipFill>
        <p:spPr>
          <a:xfrm>
            <a:off x="2516181" y="2805172"/>
            <a:ext cx="13646928" cy="68680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651263">
            <a:off x="-1218115" y="-675888"/>
            <a:ext cx="3919931" cy="338094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2" y="3775397"/>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63109" y="3112328"/>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96184">
            <a:off x="15732284" y="7110298"/>
            <a:ext cx="3168396" cy="4114800"/>
          </a:xfrm>
          <a:prstGeom prst="rect">
            <a:avLst/>
          </a:prstGeom>
        </p:spPr>
      </p:pic>
      <p:pic>
        <p:nvPicPr>
          <p:cNvPr id="26" name="Picture 2">
            <a:extLst>
              <a:ext uri="{FF2B5EF4-FFF2-40B4-BE49-F238E27FC236}">
                <a16:creationId xmlns:a16="http://schemas.microsoft.com/office/drawing/2014/main" id="{184BB75B-22B0-445F-B898-18F8F4ED6F75}"/>
              </a:ext>
            </a:extLst>
          </p:cNvPr>
          <p:cNvPicPr>
            <a:picLocks noChangeAspect="1"/>
          </p:cNvPicPr>
          <p:nvPr/>
        </p:nvPicPr>
        <p:blipFill>
          <a:blip r:embed="rId12">
            <a:alphaModFix amt="25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19600" y="341720"/>
            <a:ext cx="9448800" cy="2095500"/>
          </a:xfrm>
          <a:prstGeom prst="rect">
            <a:avLst/>
          </a:prstGeom>
        </p:spPr>
      </p:pic>
      <p:sp>
        <p:nvSpPr>
          <p:cNvPr id="27" name="TextBox 3">
            <a:extLst>
              <a:ext uri="{FF2B5EF4-FFF2-40B4-BE49-F238E27FC236}">
                <a16:creationId xmlns:a16="http://schemas.microsoft.com/office/drawing/2014/main" id="{5DBCA904-340D-45AB-9A09-04FD0974CBFA}"/>
              </a:ext>
            </a:extLst>
          </p:cNvPr>
          <p:cNvSpPr txBox="1"/>
          <p:nvPr/>
        </p:nvSpPr>
        <p:spPr>
          <a:xfrm>
            <a:off x="6248400" y="-836869"/>
            <a:ext cx="5791200"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LUYỆN TẬP </a:t>
            </a:r>
            <a:endParaRPr lang="en-US" sz="6000" b="1" dirty="0">
              <a:solidFill>
                <a:srgbClr val="082A44"/>
              </a:solidFill>
            </a:endParaRPr>
          </a:p>
        </p:txBody>
      </p:sp>
      <p:sp>
        <p:nvSpPr>
          <p:cNvPr id="18" name="TextBox 17">
            <a:extLst>
              <a:ext uri="{FF2B5EF4-FFF2-40B4-BE49-F238E27FC236}">
                <a16:creationId xmlns:a16="http://schemas.microsoft.com/office/drawing/2014/main" id="{B5D2ACFF-D18D-4B72-AD23-ADFD7FE122B4}"/>
              </a:ext>
            </a:extLst>
          </p:cNvPr>
          <p:cNvSpPr txBox="1"/>
          <p:nvPr/>
        </p:nvSpPr>
        <p:spPr>
          <a:xfrm>
            <a:off x="3308269" y="4307201"/>
            <a:ext cx="11671461" cy="3863943"/>
          </a:xfrm>
          <a:prstGeom prst="rect">
            <a:avLst/>
          </a:prstGeom>
          <a:noFill/>
        </p:spPr>
        <p:txBody>
          <a:bodyPr wrap="square">
            <a:spAutoFit/>
          </a:bodyPr>
          <a:lstStyle/>
          <a:p>
            <a:pPr algn="just">
              <a:lnSpc>
                <a:spcPct val="150000"/>
              </a:lnSpc>
            </a:pPr>
            <a:r>
              <a:rPr lang="vi-VN" sz="4000" b="1" i="0" dirty="0">
                <a:solidFill>
                  <a:srgbClr val="000000"/>
                </a:solidFill>
                <a:effectLst/>
                <a:latin typeface="Arial" panose="020B0604020202020204" pitchFamily="34" charset="0"/>
                <a:cs typeface="Arial" panose="020B0604020202020204" pitchFamily="34" charset="0"/>
              </a:rPr>
              <a:t>Bài tập: </a:t>
            </a:r>
            <a:r>
              <a:rPr lang="vi-VN" sz="4000" b="0" i="0" dirty="0">
                <a:solidFill>
                  <a:srgbClr val="000000"/>
                </a:solidFill>
                <a:effectLst/>
                <a:latin typeface="Arial" panose="020B0604020202020204" pitchFamily="34" charset="0"/>
                <a:cs typeface="Arial" panose="020B0604020202020204" pitchFamily="34" charset="0"/>
              </a:rPr>
              <a:t>Giải thích các hiện tượng sau: </a:t>
            </a:r>
          </a:p>
          <a:p>
            <a:pPr marL="742950" indent="-742950">
              <a:lnSpc>
                <a:spcPct val="150000"/>
              </a:lnSpc>
              <a:spcBef>
                <a:spcPts val="300"/>
              </a:spcBef>
              <a:spcAft>
                <a:spcPts val="300"/>
              </a:spcAft>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Cọc đỡ trong nước biển chịu lực tốt hơn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742950" indent="-742950">
              <a:lnSpc>
                <a:spcPct val="150000"/>
              </a:lnSpc>
              <a:spcBef>
                <a:spcPts val="300"/>
              </a:spcBef>
              <a:spcAft>
                <a:spcPts val="300"/>
              </a:spcAft>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Độ dày con đê giảm dần từ chân đê lên mặt đê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742950" indent="-742950">
              <a:lnSpc>
                <a:spcPct val="150000"/>
              </a:lnSpc>
              <a:spcBef>
                <a:spcPts val="300"/>
              </a:spcBef>
              <a:spcAft>
                <a:spcPts val="300"/>
              </a:spcAft>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Đồ bảo hộ của thợ lặn bằng nhựa gia cường. </a:t>
            </a:r>
            <a:endParaRPr lang="vi-VN" sz="4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303704"/>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227" y="-488306"/>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702" y="0"/>
            <a:ext cx="15835428" cy="18649094"/>
          </a:xfrm>
          <a:prstGeom prst="rect">
            <a:avLst/>
          </a:prstGeom>
        </p:spPr>
      </p:pic>
      <p:sp>
        <p:nvSpPr>
          <p:cNvPr id="15" name="TextBox 14">
            <a:extLst>
              <a:ext uri="{FF2B5EF4-FFF2-40B4-BE49-F238E27FC236}">
                <a16:creationId xmlns:a16="http://schemas.microsoft.com/office/drawing/2014/main" id="{5AFD48A5-0253-4ABF-ACD8-2EFDC26CBBE5}"/>
              </a:ext>
            </a:extLst>
          </p:cNvPr>
          <p:cNvSpPr txBox="1"/>
          <p:nvPr/>
        </p:nvSpPr>
        <p:spPr>
          <a:xfrm>
            <a:off x="1762748" y="1333500"/>
            <a:ext cx="9753600" cy="8288231"/>
          </a:xfrm>
          <a:prstGeom prst="rect">
            <a:avLst/>
          </a:prstGeom>
          <a:noFill/>
        </p:spPr>
        <p:txBody>
          <a:bodyPr wrap="square">
            <a:spAutoFit/>
          </a:bodyPr>
          <a:lstStyle/>
          <a:p>
            <a:pPr marL="742950" indent="-742950" algn="just">
              <a:lnSpc>
                <a:spcPct val="150000"/>
              </a:lnSpc>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Cọc đỡ trong nước biển chịu lực tốt hơn</a:t>
            </a:r>
            <a:r>
              <a:rPr lang="vi-VN" sz="4000" dirty="0">
                <a:effectLst/>
                <a:latin typeface="Arial" panose="020B0604020202020204" pitchFamily="34" charset="0"/>
                <a:ea typeface="Times New Roman" panose="02020603050405020304" pitchFamily="18" charset="0"/>
                <a:cs typeface="Arial" panose="020B0604020202020204" pitchFamily="34" charset="0"/>
              </a:rPr>
              <a:t> cọc đỡ trong nước sông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vi-VN" sz="4000" b="1" i="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000" b="1" i="1" u="sng" dirty="0">
                <a:solidFill>
                  <a:srgbClr val="FF0000"/>
                </a:solidFill>
                <a:effectLst/>
                <a:latin typeface="Arial" panose="020B0604020202020204" pitchFamily="34" charset="0"/>
                <a:cs typeface="Arial" panose="020B0604020202020204" pitchFamily="34" charset="0"/>
              </a:rPr>
              <a:t>Trả lời </a:t>
            </a:r>
          </a:p>
          <a:p>
            <a:pPr algn="just">
              <a:lnSpc>
                <a:spcPct val="150000"/>
              </a:lnSpc>
            </a:pPr>
            <a:r>
              <a:rPr lang="vi-VN" sz="4000" dirty="0">
                <a:effectLst/>
                <a:latin typeface="Arial" panose="020B0604020202020204" pitchFamily="34" charset="0"/>
                <a:ea typeface="Times New Roman" panose="02020603050405020304" pitchFamily="18" charset="0"/>
                <a:cs typeface="Arial" panose="020B0604020202020204" pitchFamily="34" charset="0"/>
              </a:rPr>
              <a:t>Khối lượng riêng của nước biển lớn hơn của nước sông nên áp suất của nước biển lớn hơn áp suất ở cùng độ sâu trong nước sông. Vì thế, cọc để xây dựng trong nước biển phải được thiết kế chịu lực tốt hơn cọc trong nước sông</a:t>
            </a:r>
            <a:endParaRPr lang="vi-VN" sz="4000" b="0" i="0" dirty="0">
              <a:solidFill>
                <a:srgbClr val="000000"/>
              </a:solidFill>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AF30350D-2A21-4F4F-83D8-2D352053AD63}"/>
              </a:ext>
            </a:extLst>
          </p:cNvPr>
          <p:cNvGrpSpPr/>
          <p:nvPr/>
        </p:nvGrpSpPr>
        <p:grpSpPr>
          <a:xfrm rot="20282962">
            <a:off x="12261602" y="1857150"/>
            <a:ext cx="4756645" cy="5875956"/>
            <a:chOff x="11245355" y="3873324"/>
            <a:chExt cx="2749409" cy="3463680"/>
          </a:xfrm>
        </p:grpSpPr>
        <p:pic>
          <p:nvPicPr>
            <p:cNvPr id="3074" name="Picture 2" descr="Thi công cọc khoan nhồi dưới nước">
              <a:extLst>
                <a:ext uri="{FF2B5EF4-FFF2-40B4-BE49-F238E27FC236}">
                  <a16:creationId xmlns:a16="http://schemas.microsoft.com/office/drawing/2014/main" id="{FADFAB7F-EDD9-41F5-BE28-3350D8A665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90819">
              <a:off x="11467704" y="3894806"/>
              <a:ext cx="2466143" cy="281848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4">
              <a:extLst>
                <a:ext uri="{FF2B5EF4-FFF2-40B4-BE49-F238E27FC236}">
                  <a16:creationId xmlns:a16="http://schemas.microsoft.com/office/drawing/2014/main" id="{F42B2177-C3ED-4D93-B0F6-5C4835BD6070}"/>
                </a:ext>
              </a:extLst>
            </p:cNvPr>
            <p:cNvGrpSpPr>
              <a:grpSpLocks noChangeAspect="1"/>
            </p:cNvGrpSpPr>
            <p:nvPr/>
          </p:nvGrpSpPr>
          <p:grpSpPr>
            <a:xfrm rot="813946">
              <a:off x="11245355" y="3873324"/>
              <a:ext cx="2749409" cy="3463680"/>
              <a:chOff x="0" y="0"/>
              <a:chExt cx="5466080" cy="6348730"/>
            </a:xfrm>
          </p:grpSpPr>
          <p:sp>
            <p:nvSpPr>
              <p:cNvPr id="36" name="Freeform 5">
                <a:extLst>
                  <a:ext uri="{FF2B5EF4-FFF2-40B4-BE49-F238E27FC236}">
                    <a16:creationId xmlns:a16="http://schemas.microsoft.com/office/drawing/2014/main" id="{762926AE-94C0-4D78-90F2-15AF7A07FD58}"/>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37" name="Freeform 7">
                <a:extLst>
                  <a:ext uri="{FF2B5EF4-FFF2-40B4-BE49-F238E27FC236}">
                    <a16:creationId xmlns:a16="http://schemas.microsoft.com/office/drawing/2014/main" id="{254026ED-FFFC-4BD4-A40A-076D298C0172}"/>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38" name="Freeform 8">
                <a:extLst>
                  <a:ext uri="{FF2B5EF4-FFF2-40B4-BE49-F238E27FC236}">
                    <a16:creationId xmlns:a16="http://schemas.microsoft.com/office/drawing/2014/main" id="{FB1015C4-0296-47E5-A4B7-04CEDB6866E4}"/>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49172">
            <a:off x="14985027" y="6687857"/>
            <a:ext cx="3168396" cy="41148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anim calcmode="lin" valueType="num">
                                      <p:cBhvr>
                                        <p:cTn id="8"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anim calcmode="lin" valueType="num">
                                      <p:cBhvr>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3433" y="571500"/>
            <a:ext cx="22053703" cy="10172640"/>
          </a:xfrm>
          <a:prstGeom prst="rect">
            <a:avLst/>
          </a:prstGeom>
        </p:spPr>
      </p:pic>
      <p:sp>
        <p:nvSpPr>
          <p:cNvPr id="20" name="TextBox 19">
            <a:extLst>
              <a:ext uri="{FF2B5EF4-FFF2-40B4-BE49-F238E27FC236}">
                <a16:creationId xmlns:a16="http://schemas.microsoft.com/office/drawing/2014/main" id="{CBF6D6E0-77E8-42A9-ADC9-2D26E32E38FB}"/>
              </a:ext>
            </a:extLst>
          </p:cNvPr>
          <p:cNvSpPr txBox="1"/>
          <p:nvPr/>
        </p:nvSpPr>
        <p:spPr>
          <a:xfrm>
            <a:off x="1581106" y="1913042"/>
            <a:ext cx="15438937" cy="8495980"/>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lang="vi-VN" sz="4000" dirty="0">
                <a:solidFill>
                  <a:srgbClr val="000000"/>
                </a:solidFill>
                <a:latin typeface="Arial" panose="020B0604020202020204" pitchFamily="34" charset="0"/>
                <a:cs typeface="Arial" panose="020B0604020202020204" pitchFamily="34" charset="0"/>
              </a:rPr>
              <a:t>b.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dày con đê giảm dần từ chân đê lên mặt đê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Đê, kè hay đập chắn sóng muốn vững thì ngoài kết cấu chắc chắn còn cần có khối lượng lớn và do đó sẽ tốn nhiều vật liệu để xây dựng. Tuy nhiên, áp suất của nước tăng dần theo độ sâu nên lực do nước tác động lên con đê cũng tăng dần theo độ sâu. Do đó, ta có thể thiết kế con để có độ dày giảm dần từ chân đê lên mặt đê, vẫn đạt hiệu quả bảo vệ mà tiết kiệm được vật </a:t>
            </a:r>
            <a:r>
              <a:rPr lang="en-US" sz="4000" dirty="0">
                <a:solidFill>
                  <a:srgbClr val="000000"/>
                </a:solidFill>
                <a:effectLst/>
                <a:latin typeface="Times New Roman" panose="02020603050405020304" pitchFamily="18" charset="0"/>
                <a:ea typeface="Times New Roman" panose="02020603050405020304" pitchFamily="18" charset="0"/>
              </a:rPr>
              <a:t>liệu. </a:t>
            </a:r>
            <a:endParaRPr lang="en-US" sz="3200" dirty="0">
              <a:effectLst/>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59691">
            <a:off x="16241299" y="8229600"/>
            <a:ext cx="3168396" cy="4114800"/>
          </a:xfrm>
          <a:prstGeom prst="rect">
            <a:avLst/>
          </a:prstGeom>
        </p:spPr>
      </p:pic>
      <p:pic>
        <p:nvPicPr>
          <p:cNvPr id="14" name="Picture 2" descr="Đảm bảo an toàn hệ thống đê điều trước diễn biến thiên tai bất thường |  Kênh Thời Tiết">
            <a:extLst>
              <a:ext uri="{FF2B5EF4-FFF2-40B4-BE49-F238E27FC236}">
                <a16:creationId xmlns:a16="http://schemas.microsoft.com/office/drawing/2014/main" id="{9A0EBCD3-A9B0-4C02-BE1B-9E77C3D432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1701" y="571500"/>
            <a:ext cx="3496655" cy="32687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51593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7" dur="500"/>
                                        <p:tgtEl>
                                          <p:spTgt spid="20">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0" dur="500"/>
                                        <p:tgtEl>
                                          <p:spTgt spid="20">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1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08141" flipH="1">
            <a:off x="-882731" y="-948741"/>
            <a:ext cx="2470807" cy="320884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2464" y="2752825"/>
            <a:ext cx="2344927" cy="2573308"/>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76987" flipH="1">
            <a:off x="17220891" y="8916293"/>
            <a:ext cx="1176260" cy="1527611"/>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21578" y="18197"/>
            <a:ext cx="2124891" cy="2331842"/>
          </a:xfrm>
          <a:prstGeom prst="rect">
            <a:avLst/>
          </a:prstGeom>
        </p:spPr>
      </p:pic>
      <p:sp>
        <p:nvSpPr>
          <p:cNvPr id="19" name="TextBox 18">
            <a:extLst>
              <a:ext uri="{FF2B5EF4-FFF2-40B4-BE49-F238E27FC236}">
                <a16:creationId xmlns:a16="http://schemas.microsoft.com/office/drawing/2014/main" id="{BB70DBA4-222D-427F-8A09-11BA2D32729E}"/>
              </a:ext>
            </a:extLst>
          </p:cNvPr>
          <p:cNvSpPr txBox="1"/>
          <p:nvPr/>
        </p:nvSpPr>
        <p:spPr>
          <a:xfrm>
            <a:off x="1648133" y="644404"/>
            <a:ext cx="15438937" cy="9357049"/>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lang="vi-VN" sz="4000" dirty="0">
                <a:solidFill>
                  <a:srgbClr val="000000"/>
                </a:solidFill>
                <a:latin typeface="Arial" panose="020B0604020202020204" pitchFamily="34" charset="0"/>
                <a:cs typeface="Arial" panose="020B0604020202020204" pitchFamily="34" charset="0"/>
              </a:rPr>
              <a:t>c.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 bảo hộ của thợ lặn bằng nhựa gia cường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 </a:t>
            </a:r>
          </a:p>
          <a:p>
            <a:pPr marL="0" marR="0" lvl="0" indent="0" algn="just" defTabSz="914400" rtl="0" eaLnBrk="1" fontAlgn="auto" latinLnBrk="0" hangingPunct="1">
              <a:lnSpc>
                <a:spcPct val="150000"/>
              </a:lnSpc>
              <a:spcBef>
                <a:spcPts val="0"/>
              </a:spcBef>
              <a:spcAft>
                <a:spcPts val="0"/>
              </a:spcAft>
              <a:buClrTx/>
              <a:buSzTx/>
              <a:buFontTx/>
              <a:buNone/>
              <a:tabLst/>
              <a:defRPr/>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lặn xuống sâu, áp suất của nước tác động lên người thợ lặn lớn hơn nhiều so với áp suất bên trong cơ thể. Điều này có nghĩa là lực ép từ bên ngoài lớn hơn lực đẩy từ bên trong cơ thể. Để được an toàn, người thợ lặn cần phải mặc đồ bảo hộ chịu được lực gây ra bởi chênh lệch áp suất khi ở trong nước. Đồ bảo hộ của thợ lặn thường được làm từ nhựa gia cường và áp suất bên trong bộ đồ được duy trì như áp suất khí quyển (cũng là áp suất trong cơ thể người).</a:t>
            </a:r>
            <a:endParaRPr lang="en-US" sz="3200" dirty="0">
              <a:effectLst/>
              <a:latin typeface="Calibri" panose="020F0502020204030204" pitchFamily="34" charset="0"/>
              <a:ea typeface="Calibri" panose="020F0502020204030204" pitchFamily="34" charset="0"/>
            </a:endParaRPr>
          </a:p>
        </p:txBody>
      </p:sp>
      <p:pic>
        <p:nvPicPr>
          <p:cNvPr id="4098" name="Picture 2" descr="Scuba diver, diver on a white background. Vector illustration in cartoon  style 5461272 Vector Art at Vecteezy">
            <a:extLst>
              <a:ext uri="{FF2B5EF4-FFF2-40B4-BE49-F238E27FC236}">
                <a16:creationId xmlns:a16="http://schemas.microsoft.com/office/drawing/2014/main" id="{02125493-1DDD-48C8-8BAC-FC2DD00AC09D}"/>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20600" y="358659"/>
            <a:ext cx="3857539" cy="23941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845A065-E5B2-407F-B064-0E090D944A79}"/>
              </a:ext>
            </a:extLst>
          </p:cNvPr>
          <p:cNvPicPr>
            <a:picLocks noChangeAspect="1"/>
          </p:cNvPicPr>
          <p:nvPr/>
        </p:nvPicPr>
        <p:blipFill>
          <a:blip r:embed="rId11">
            <a:alphaModFix amt="2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3466">
            <a:off x="-1591644" y="276112"/>
            <a:ext cx="22053703" cy="10466673"/>
          </a:xfrm>
          <a:prstGeom prst="rect">
            <a:avLst/>
          </a:prstGeom>
        </p:spPr>
      </p:pic>
    </p:spTree>
    <p:extLst>
      <p:ext uri="{BB962C8B-B14F-4D97-AF65-F5344CB8AC3E}">
        <p14:creationId xmlns:p14="http://schemas.microsoft.com/office/powerpoint/2010/main" val="9625785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anim calcmode="lin" valueType="num">
                                      <p:cBhvr>
                                        <p:cTn id="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9">
                                            <p:txEl>
                                              <p:pRg st="1" end="1"/>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9">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fade">
                                      <p:cBhvr>
                                        <p:cTn id="13" dur="500"/>
                                        <p:tgtEl>
                                          <p:spTgt spid="19">
                                            <p:txEl>
                                              <p:pRg st="2" end="2"/>
                                            </p:txEl>
                                          </p:spTgt>
                                        </p:tgtEl>
                                      </p:cBhvr>
                                    </p:animEffect>
                                    <p:anim calcmode="lin" valueType="num">
                                      <p:cBhvr>
                                        <p:cTn id="1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5" dur="450" decel="100000" fill="hold"/>
                                        <p:tgtEl>
                                          <p:spTgt spid="19">
                                            <p:txEl>
                                              <p:pRg st="2" end="2"/>
                                            </p:txEl>
                                          </p:spTgt>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1446" y="-459350"/>
            <a:ext cx="2124891" cy="2331842"/>
          </a:xfrm>
          <a:prstGeom prst="rect">
            <a:avLst/>
          </a:prstGeom>
        </p:spPr>
      </p:pic>
      <p:sp>
        <p:nvSpPr>
          <p:cNvPr id="4" name="Rectangle: Rounded Corners 3">
            <a:extLst>
              <a:ext uri="{FF2B5EF4-FFF2-40B4-BE49-F238E27FC236}">
                <a16:creationId xmlns:a16="http://schemas.microsoft.com/office/drawing/2014/main" id="{43DB3ED0-779F-46EE-8FE9-C1F49022F6BE}"/>
              </a:ext>
            </a:extLst>
          </p:cNvPr>
          <p:cNvSpPr/>
          <p:nvPr/>
        </p:nvSpPr>
        <p:spPr>
          <a:xfrm>
            <a:off x="1926554" y="1365792"/>
            <a:ext cx="15104146" cy="8097430"/>
          </a:xfrm>
          <a:prstGeom prst="roundRect">
            <a:avLst/>
          </a:prstGeom>
          <a:solidFill>
            <a:schemeClr val="bg1"/>
          </a:solidFill>
          <a:ln w="76200">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3536" flipH="1">
            <a:off x="62465" y="6816395"/>
            <a:ext cx="3168396" cy="4114800"/>
          </a:xfrm>
          <a:prstGeom prst="rect">
            <a:avLst/>
          </a:prstGeom>
        </p:spPr>
      </p:pic>
      <p:sp>
        <p:nvSpPr>
          <p:cNvPr id="17" name="Google Shape;1563;p52">
            <a:extLst>
              <a:ext uri="{FF2B5EF4-FFF2-40B4-BE49-F238E27FC236}">
                <a16:creationId xmlns:a16="http://schemas.microsoft.com/office/drawing/2014/main" id="{ACB91D6A-4313-47BB-96B8-7176134D43B9}"/>
              </a:ext>
            </a:extLst>
          </p:cNvPr>
          <p:cNvSpPr/>
          <p:nvPr/>
        </p:nvSpPr>
        <p:spPr>
          <a:xfrm>
            <a:off x="7378930" y="823777"/>
            <a:ext cx="4874946" cy="1484961"/>
          </a:xfrm>
          <a:prstGeom prst="roundRect">
            <a:avLst>
              <a:gd name="adj" fmla="val 16667"/>
            </a:avLst>
          </a:prstGeom>
          <a:solidFill>
            <a:srgbClr val="FDA291"/>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a:noFill/>
                </a:ln>
                <a:solidFill>
                  <a:srgbClr val="FFFFFF"/>
                </a:solidFill>
                <a:effectLst/>
                <a:uLnTx/>
                <a:uFillTx/>
                <a:latin typeface="Arial"/>
                <a:cs typeface="Arial"/>
                <a:sym typeface="Arial"/>
              </a:rPr>
              <a:t>VẬN DỤNG</a:t>
            </a:r>
            <a:endParaRPr kumimoji="0" sz="6000" b="1" i="0" u="none" strike="noStrike" kern="0" cap="none" spc="0" normalizeH="0" baseline="0" noProof="0" dirty="0">
              <a:ln>
                <a:noFill/>
              </a:ln>
              <a:solidFill>
                <a:srgbClr val="FFFFFF"/>
              </a:solidFill>
              <a:effectLst/>
              <a:uLnTx/>
              <a:uFillTx/>
              <a:latin typeface="Arial"/>
              <a:cs typeface="Arial"/>
              <a:sym typeface="Arial"/>
            </a:endParaRPr>
          </a:p>
        </p:txBody>
      </p:sp>
      <p:pic>
        <p:nvPicPr>
          <p:cNvPr id="18" name="Picture 17" descr="Diagram&#10;&#10;Description automatically generated">
            <a:extLst>
              <a:ext uri="{FF2B5EF4-FFF2-40B4-BE49-F238E27FC236}">
                <a16:creationId xmlns:a16="http://schemas.microsoft.com/office/drawing/2014/main" id="{C7E087E9-1F12-484D-ADF0-C98B84C9BC2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11486500" y="1713255"/>
            <a:ext cx="4874946" cy="7204087"/>
          </a:xfrm>
          <a:prstGeom prst="rect">
            <a:avLst/>
          </a:prstGeom>
        </p:spPr>
      </p:pic>
      <p:sp>
        <p:nvSpPr>
          <p:cNvPr id="19" name="TextBox 18">
            <a:extLst>
              <a:ext uri="{FF2B5EF4-FFF2-40B4-BE49-F238E27FC236}">
                <a16:creationId xmlns:a16="http://schemas.microsoft.com/office/drawing/2014/main" id="{02AFA437-00D1-4D2A-8CBD-66BC4540BC71}"/>
              </a:ext>
            </a:extLst>
          </p:cNvPr>
          <p:cNvSpPr txBox="1"/>
          <p:nvPr/>
        </p:nvSpPr>
        <p:spPr>
          <a:xfrm>
            <a:off x="2551180" y="2883705"/>
            <a:ext cx="7710783" cy="274825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hành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4 – 6 người, lên phương án thiết kế, chuẩn bị vật liệu và thử lắp</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áp kế </a:t>
            </a:r>
            <a:endParaRPr lang="en-US" sz="4000" dirty="0">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BFE31070-13AC-48A9-A79B-15EF776267C4}"/>
              </a:ext>
            </a:extLst>
          </p:cNvPr>
          <p:cNvPicPr>
            <a:picLocks noChangeAspect="1"/>
          </p:cNvPicPr>
          <p:nvPr/>
        </p:nvPicPr>
        <p:blipFill>
          <a:blip r:embed="rId8"/>
          <a:srcRect/>
          <a:stretch>
            <a:fillRect/>
          </a:stretch>
        </p:blipFill>
        <p:spPr>
          <a:xfrm>
            <a:off x="7579681" y="5203861"/>
            <a:ext cx="2451182" cy="2785434"/>
          </a:xfrm>
          <a:prstGeom prst="rect">
            <a:avLst/>
          </a:prstGeom>
        </p:spPr>
      </p:pic>
    </p:spTree>
    <p:extLst>
      <p:ext uri="{BB962C8B-B14F-4D97-AF65-F5344CB8AC3E}">
        <p14:creationId xmlns:p14="http://schemas.microsoft.com/office/powerpoint/2010/main" val="640150824"/>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66" name="Picture 2">
            <a:extLst>
              <a:ext uri="{FF2B5EF4-FFF2-40B4-BE49-F238E27FC236}">
                <a16:creationId xmlns:a16="http://schemas.microsoft.com/office/drawing/2014/main" id="{D0192A48-8745-49AD-9774-3F6A8A32B43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5717" y="3392904"/>
            <a:ext cx="22719021" cy="605784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38917" y="7150906"/>
            <a:ext cx="2124891" cy="233184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8141" flipH="1">
            <a:off x="-882731" y="-948741"/>
            <a:ext cx="2470807" cy="3208841"/>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2464" y="2752825"/>
            <a:ext cx="2344927" cy="2573308"/>
          </a:xfrm>
          <a:prstGeom prst="rect">
            <a:avLst/>
          </a:prstGeom>
        </p:spPr>
      </p:pic>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76987" flipH="1">
            <a:off x="16100641" y="7484578"/>
            <a:ext cx="2592957" cy="3367478"/>
          </a:xfrm>
          <a:prstGeom prst="rect">
            <a:avLst/>
          </a:prstGeom>
        </p:spPr>
      </p:pic>
      <p:sp>
        <p:nvSpPr>
          <p:cNvPr id="30" name="Google Shape;1821;p42">
            <a:extLst>
              <a:ext uri="{FF2B5EF4-FFF2-40B4-BE49-F238E27FC236}">
                <a16:creationId xmlns:a16="http://schemas.microsoft.com/office/drawing/2014/main" id="{9BA8BB54-85F5-4CA6-8E23-BC5170613465}"/>
              </a:ext>
            </a:extLst>
          </p:cNvPr>
          <p:cNvSpPr txBox="1">
            <a:spLocks/>
          </p:cNvSpPr>
          <p:nvPr/>
        </p:nvSpPr>
        <p:spPr>
          <a:xfrm>
            <a:off x="5105400" y="952500"/>
            <a:ext cx="8534400" cy="76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800"/>
              <a:buFont typeface="Concert One"/>
              <a:buNone/>
              <a:defRPr sz="3800" b="0" i="0" u="none" strike="noStrike" cap="none">
                <a:solidFill>
                  <a:schemeClr val="accent6"/>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5D3552"/>
              </a:buClr>
              <a:buSzPts val="3800"/>
              <a:buFont typeface="Concert One"/>
              <a:buNone/>
              <a:tabLst/>
              <a:defRPr/>
            </a:pPr>
            <a:r>
              <a:rPr kumimoji="0" lang="vi-VN" sz="6000" b="1" i="0" u="none" strike="noStrike" kern="0" cap="none" spc="0" normalizeH="0" baseline="0" noProof="0" dirty="0">
                <a:ln>
                  <a:noFill/>
                </a:ln>
                <a:solidFill>
                  <a:srgbClr val="E7B9B5">
                    <a:lumMod val="25000"/>
                  </a:srgbClr>
                </a:solidFill>
                <a:effectLst/>
                <a:uLnTx/>
                <a:uFillTx/>
                <a:latin typeface="Arial" panose="020B0604020202020204" pitchFamily="34" charset="0"/>
                <a:sym typeface="Concert One"/>
              </a:rPr>
              <a:t>HƯỚNG DẪN VỀ NHÀ</a:t>
            </a:r>
          </a:p>
        </p:txBody>
      </p:sp>
      <p:sp>
        <p:nvSpPr>
          <p:cNvPr id="33" name="Google Shape;1820;p42">
            <a:extLst>
              <a:ext uri="{FF2B5EF4-FFF2-40B4-BE49-F238E27FC236}">
                <a16:creationId xmlns:a16="http://schemas.microsoft.com/office/drawing/2014/main" id="{82350E21-C91F-439F-BBC5-C87C95F91457}"/>
              </a:ext>
            </a:extLst>
          </p:cNvPr>
          <p:cNvSpPr/>
          <p:nvPr/>
        </p:nvSpPr>
        <p:spPr>
          <a:xfrm>
            <a:off x="992874" y="2645286"/>
            <a:ext cx="4760966" cy="4011853"/>
          </a:xfrm>
          <a:prstGeom prst="rect">
            <a:avLst/>
          </a:prstGeom>
          <a:solidFill>
            <a:srgbClr val="F0E7D2"/>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29;p42">
            <a:extLst>
              <a:ext uri="{FF2B5EF4-FFF2-40B4-BE49-F238E27FC236}">
                <a16:creationId xmlns:a16="http://schemas.microsoft.com/office/drawing/2014/main" id="{6F702773-01E2-45CF-8442-E9B1A12AAFBD}"/>
              </a:ext>
            </a:extLst>
          </p:cNvPr>
          <p:cNvSpPr/>
          <p:nvPr/>
        </p:nvSpPr>
        <p:spPr>
          <a:xfrm rot="-241879">
            <a:off x="2180587" y="2357580"/>
            <a:ext cx="2255629" cy="718566"/>
          </a:xfrm>
          <a:prstGeom prst="rect">
            <a:avLst/>
          </a:prstGeom>
          <a:solidFill>
            <a:srgbClr val="E7B9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7" name="TextBox 36">
            <a:extLst>
              <a:ext uri="{FF2B5EF4-FFF2-40B4-BE49-F238E27FC236}">
                <a16:creationId xmlns:a16="http://schemas.microsoft.com/office/drawing/2014/main" id="{29209B70-0653-4301-A313-BF3955CA292B}"/>
              </a:ext>
            </a:extLst>
          </p:cNvPr>
          <p:cNvSpPr txBox="1"/>
          <p:nvPr/>
        </p:nvSpPr>
        <p:spPr>
          <a:xfrm>
            <a:off x="1167179" y="3583716"/>
            <a:ext cx="4319221" cy="1824923"/>
          </a:xfrm>
          <a:prstGeom prst="rect">
            <a:avLst/>
          </a:prstGeom>
          <a:noFill/>
        </p:spPr>
        <p:txBody>
          <a:bodyPr wrap="square" rtlCol="0">
            <a:spAutoFit/>
          </a:bodyPr>
          <a:lstStyle/>
          <a:p>
            <a:pPr algn="just">
              <a:lnSpc>
                <a:spcPct val="150000"/>
              </a:lnSpc>
              <a:buClr>
                <a:srgbClr val="000000"/>
              </a:buClr>
              <a:buFont typeface="Arial"/>
              <a:buNone/>
            </a:pPr>
            <a:r>
              <a:rPr lang="en-US" sz="4000" kern="0" dirty="0" err="1">
                <a:solidFill>
                  <a:srgbClr val="000000"/>
                </a:solidFill>
                <a:latin typeface="Arial"/>
                <a:cs typeface="Arial"/>
                <a:sym typeface="Arial"/>
              </a:rPr>
              <a:t>Ôn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lại</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kiến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thức</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đã</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học</a:t>
            </a:r>
            <a:endParaRPr lang="en-US" sz="4000" kern="0" dirty="0">
              <a:solidFill>
                <a:srgbClr val="000000"/>
              </a:solidFill>
              <a:latin typeface="Arial"/>
              <a:cs typeface="Arial"/>
              <a:sym typeface="Arial"/>
            </a:endParaRPr>
          </a:p>
        </p:txBody>
      </p:sp>
      <p:sp>
        <p:nvSpPr>
          <p:cNvPr id="40" name="Google Shape;1820;p42">
            <a:extLst>
              <a:ext uri="{FF2B5EF4-FFF2-40B4-BE49-F238E27FC236}">
                <a16:creationId xmlns:a16="http://schemas.microsoft.com/office/drawing/2014/main" id="{9985B4A4-4B4B-4690-99E3-0A777F40295B}"/>
              </a:ext>
            </a:extLst>
          </p:cNvPr>
          <p:cNvSpPr/>
          <p:nvPr/>
        </p:nvSpPr>
        <p:spPr>
          <a:xfrm>
            <a:off x="6883593" y="2752825"/>
            <a:ext cx="5067929" cy="3929000"/>
          </a:xfrm>
          <a:prstGeom prst="rect">
            <a:avLst/>
          </a:prstGeom>
          <a:solidFill>
            <a:srgbClr val="F0E7D2"/>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30;p42">
            <a:extLst>
              <a:ext uri="{FF2B5EF4-FFF2-40B4-BE49-F238E27FC236}">
                <a16:creationId xmlns:a16="http://schemas.microsoft.com/office/drawing/2014/main" id="{FABEADB7-163D-44F8-A61E-916E05A90422}"/>
              </a:ext>
            </a:extLst>
          </p:cNvPr>
          <p:cNvSpPr/>
          <p:nvPr/>
        </p:nvSpPr>
        <p:spPr>
          <a:xfrm rot="-263755">
            <a:off x="8093417" y="2348973"/>
            <a:ext cx="2399962" cy="779054"/>
          </a:xfrm>
          <a:prstGeom prst="rect">
            <a:avLst/>
          </a:pr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D67DA85C-C01B-42C3-B20B-66CCA3356BB8}"/>
              </a:ext>
            </a:extLst>
          </p:cNvPr>
          <p:cNvSpPr txBox="1"/>
          <p:nvPr/>
        </p:nvSpPr>
        <p:spPr>
          <a:xfrm>
            <a:off x="7185656" y="3375105"/>
            <a:ext cx="4648433" cy="1824923"/>
          </a:xfrm>
          <a:prstGeom prst="rect">
            <a:avLst/>
          </a:prstGeom>
          <a:noFill/>
        </p:spPr>
        <p:txBody>
          <a:bodyPr wrap="square" rtlCol="0">
            <a:spAutoFit/>
          </a:bodyPr>
          <a:lstStyle/>
          <a:p>
            <a:pPr algn="just">
              <a:lnSpc>
                <a:spcPct val="150000"/>
              </a:lnSpc>
              <a:buClr>
                <a:srgbClr val="000000"/>
              </a:buClr>
              <a:buFont typeface="Arial"/>
              <a:buNone/>
            </a:pPr>
            <a:r>
              <a:rPr lang="en-US" sz="4000" kern="0" dirty="0" err="1">
                <a:solidFill>
                  <a:srgbClr val="000000"/>
                </a:solidFill>
                <a:latin typeface="Arial"/>
                <a:cs typeface="Arial"/>
                <a:sym typeface="Arial"/>
              </a:rPr>
              <a:t>Hoàn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thành</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bài</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tập</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trong</a:t>
            </a:r>
            <a:r>
              <a:rPr lang="en-US" sz="4000" kern="0" dirty="0">
                <a:solidFill>
                  <a:srgbClr val="000000"/>
                </a:solidFill>
                <a:latin typeface="Arial"/>
                <a:cs typeface="Arial"/>
                <a:sym typeface="Arial"/>
              </a:rPr>
              <a:t> SGK</a:t>
            </a:r>
          </a:p>
        </p:txBody>
      </p:sp>
      <p:sp>
        <p:nvSpPr>
          <p:cNvPr id="42" name="Google Shape;1820;p42">
            <a:extLst>
              <a:ext uri="{FF2B5EF4-FFF2-40B4-BE49-F238E27FC236}">
                <a16:creationId xmlns:a16="http://schemas.microsoft.com/office/drawing/2014/main" id="{9FF3DA80-4DAB-451C-BCE6-D3FA9D6F3B8B}"/>
              </a:ext>
            </a:extLst>
          </p:cNvPr>
          <p:cNvSpPr/>
          <p:nvPr/>
        </p:nvSpPr>
        <p:spPr>
          <a:xfrm>
            <a:off x="12674565" y="2738500"/>
            <a:ext cx="5067929" cy="3929000"/>
          </a:xfrm>
          <a:prstGeom prst="rect">
            <a:avLst/>
          </a:prstGeom>
          <a:solidFill>
            <a:srgbClr val="F0E7D2"/>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28;p42">
            <a:extLst>
              <a:ext uri="{FF2B5EF4-FFF2-40B4-BE49-F238E27FC236}">
                <a16:creationId xmlns:a16="http://schemas.microsoft.com/office/drawing/2014/main" id="{8FD0CE35-3611-44F5-835B-EBD96581E4E4}"/>
              </a:ext>
            </a:extLst>
          </p:cNvPr>
          <p:cNvSpPr/>
          <p:nvPr/>
        </p:nvSpPr>
        <p:spPr>
          <a:xfrm rot="199366">
            <a:off x="14127006" y="2364410"/>
            <a:ext cx="2473604" cy="783420"/>
          </a:xfrm>
          <a:prstGeom prst="rect">
            <a:avLst/>
          </a:prstGeom>
          <a:solidFill>
            <a:srgbClr val="90D3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E48A6154-4F8D-49AB-8AEF-93A80E693B8F}"/>
              </a:ext>
            </a:extLst>
          </p:cNvPr>
          <p:cNvSpPr txBox="1"/>
          <p:nvPr/>
        </p:nvSpPr>
        <p:spPr>
          <a:xfrm>
            <a:off x="13066035" y="3375104"/>
            <a:ext cx="4536165" cy="2748253"/>
          </a:xfrm>
          <a:prstGeom prst="rect">
            <a:avLst/>
          </a:prstGeom>
          <a:noFill/>
        </p:spPr>
        <p:txBody>
          <a:bodyPr wrap="square" rtlCol="0">
            <a:spAutoFit/>
          </a:bodyPr>
          <a:lstStyle/>
          <a:p>
            <a:pPr algn="just">
              <a:lnSpc>
                <a:spcPct val="150000"/>
              </a:lnSpc>
              <a:buClr>
                <a:srgbClr val="000000"/>
              </a:buClr>
              <a:buFont typeface="Arial"/>
              <a:buNone/>
            </a:pPr>
            <a:r>
              <a:rPr lang="en-US" sz="4000" kern="0" dirty="0">
                <a:solidFill>
                  <a:srgbClr val="000000"/>
                </a:solidFill>
                <a:latin typeface="Arial"/>
                <a:cs typeface="Arial"/>
                <a:sym typeface="Arial"/>
              </a:rPr>
              <a:t>Tìm hiểu nội dung bài </a:t>
            </a:r>
            <a:r>
              <a:rPr lang="vi-VN" sz="4000" kern="0" dirty="0">
                <a:solidFill>
                  <a:srgbClr val="000000"/>
                </a:solidFill>
                <a:latin typeface="Arial"/>
                <a:cs typeface="Arial"/>
                <a:sym typeface="Arial"/>
              </a:rPr>
              <a:t>5 “Tổng hợp và phân tích lực”</a:t>
            </a:r>
            <a:endParaRPr lang="en-US" sz="4000" kern="0" dirty="0">
              <a:solidFill>
                <a:srgbClr val="000000"/>
              </a:solidFill>
              <a:latin typeface="Arial"/>
              <a:cs typeface="Arial"/>
              <a:sym typeface="Arial"/>
            </a:endParaRPr>
          </a:p>
        </p:txBody>
      </p:sp>
      <p:pic>
        <p:nvPicPr>
          <p:cNvPr id="64" name="Picture 22">
            <a:extLst>
              <a:ext uri="{FF2B5EF4-FFF2-40B4-BE49-F238E27FC236}">
                <a16:creationId xmlns:a16="http://schemas.microsoft.com/office/drawing/2014/main" id="{E76C0166-FAFF-46A9-93D2-36F5F3700DB5}"/>
              </a:ext>
            </a:extLst>
          </p:cNvPr>
          <p:cNvPicPr>
            <a:picLocks noChangeAspect="1"/>
          </p:cNvPicPr>
          <p:nvPr/>
        </p:nvPicPr>
        <p:blipFill>
          <a:blip r:embed="rId12"/>
          <a:srcRect/>
          <a:stretch>
            <a:fillRect/>
          </a:stretch>
        </p:blipFill>
        <p:spPr>
          <a:xfrm>
            <a:off x="1167179" y="6123357"/>
            <a:ext cx="2883009" cy="3750256"/>
          </a:xfrm>
          <a:prstGeom prst="rect">
            <a:avLst/>
          </a:prstGeom>
        </p:spPr>
      </p:pic>
    </p:spTree>
    <p:extLst>
      <p:ext uri="{BB962C8B-B14F-4D97-AF65-F5344CB8AC3E}">
        <p14:creationId xmlns:p14="http://schemas.microsoft.com/office/powerpoint/2010/main" val="41075614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outVertical)">
                                      <p:cBhvr>
                                        <p:cTn id="21" dur="500"/>
                                        <p:tgtEl>
                                          <p:spTgt spid="3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outVertical)">
                                      <p:cBhvr>
                                        <p:cTn id="24" dur="500"/>
                                        <p:tgtEl>
                                          <p:spTgt spid="38"/>
                                        </p:tgtEl>
                                      </p:cBhvr>
                                    </p:animEffect>
                                  </p:childTnLst>
                                </p:cTn>
                              </p:par>
                              <p:par>
                                <p:cTn id="25" presetID="17"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p:tgtEl>
                                          <p:spTgt spid="34"/>
                                        </p:tgtEl>
                                        <p:attrNameLst>
                                          <p:attrName>ppt_y</p:attrName>
                                        </p:attrNameLst>
                                      </p:cBhvr>
                                      <p:tavLst>
                                        <p:tav tm="0">
                                          <p:val>
                                            <p:strVal val="#ppt_y+#ppt_h*1.125000"/>
                                          </p:val>
                                        </p:tav>
                                        <p:tav tm="100000">
                                          <p:val>
                                            <p:strVal val="#ppt_y"/>
                                          </p:val>
                                        </p:tav>
                                      </p:tavLst>
                                    </p:anim>
                                    <p:animEffect transition="in" filter="wipe(up)">
                                      <p:cBhvr>
                                        <p:cTn id="34" dur="500"/>
                                        <p:tgtEl>
                                          <p:spTgt spid="34"/>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ppt_y</p:attrName>
                                        </p:attrNameLst>
                                      </p:cBhvr>
                                      <p:tavLst>
                                        <p:tav tm="0">
                                          <p:val>
                                            <p:strVal val="#ppt_y+#ppt_h*1.125000"/>
                                          </p:val>
                                        </p:tav>
                                        <p:tav tm="100000">
                                          <p:val>
                                            <p:strVal val="#ppt_y"/>
                                          </p:val>
                                        </p:tav>
                                      </p:tavLst>
                                    </p:anim>
                                    <p:animEffect transition="in" filter="wipe(up)">
                                      <p:cBhvr>
                                        <p:cTn id="38" dur="500"/>
                                        <p:tgtEl>
                                          <p:spTgt spid="39"/>
                                        </p:tgtEl>
                                      </p:cBhvr>
                                    </p:animEffect>
                                  </p:childTnLst>
                                </p:cTn>
                              </p:par>
                              <p:par>
                                <p:cTn id="39" presetID="17" presetClass="entr" presetSubtype="1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p:bldP spid="40" grpId="0" animBg="1"/>
      <p:bldP spid="36" grpId="0" animBg="1"/>
      <p:bldP spid="38" grpId="0"/>
      <p:bldP spid="42" grpId="0" animBg="1"/>
      <p:bldP spid="34" grpId="0" animBg="1"/>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2852" y="3105016"/>
            <a:ext cx="22053703" cy="49896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4369" y="1376995"/>
            <a:ext cx="2409862" cy="2644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857"/>
            <a:ext cx="4668588" cy="401070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7920">
            <a:off x="15407088" y="7200900"/>
            <a:ext cx="3168396" cy="4114800"/>
          </a:xfrm>
          <a:prstGeom prst="rect">
            <a:avLst/>
          </a:prstGeom>
        </p:spPr>
      </p:pic>
      <p:sp>
        <p:nvSpPr>
          <p:cNvPr id="9" name="TextBox 4">
            <a:extLst>
              <a:ext uri="{FF2B5EF4-FFF2-40B4-BE49-F238E27FC236}">
                <a16:creationId xmlns:a16="http://schemas.microsoft.com/office/drawing/2014/main" id="{30427CC3-04AA-459D-AF9A-3323D602D504}"/>
              </a:ext>
            </a:extLst>
          </p:cNvPr>
          <p:cNvSpPr txBox="1"/>
          <p:nvPr/>
        </p:nvSpPr>
        <p:spPr>
          <a:xfrm>
            <a:off x="3402980" y="3624909"/>
            <a:ext cx="11747454" cy="3465179"/>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82A44"/>
                </a:solidFill>
                <a:effectLst/>
                <a:uLnTx/>
                <a:uFillTx/>
                <a:latin typeface="Arial" panose="020B0604020202020204" pitchFamily="34" charset="0"/>
                <a:ea typeface="+mn-ea"/>
                <a:cs typeface="Arial" panose="020B0604020202020204" pitchFamily="34" charset="0"/>
              </a:rPr>
              <a:t>HẸN GẶP LẠI CÁC EM TRONG TIẾT HỌC SAU!</a:t>
            </a:r>
            <a:endParaRPr kumimoji="0" lang="en-US" sz="8000" b="1" i="0" u="none" strike="noStrike" kern="1200" cap="none" spc="0" normalizeH="0" baseline="0" noProof="0" dirty="0">
              <a:ln>
                <a:noFill/>
              </a:ln>
              <a:solidFill>
                <a:srgbClr val="082A4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2878660"/>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09994" y="7896870"/>
            <a:ext cx="2178006" cy="23901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3311">
            <a:off x="7086719" y="2848153"/>
            <a:ext cx="4114562" cy="534358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5673" y="1028700"/>
            <a:ext cx="9144259" cy="82296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2953">
            <a:off x="-794238" y="-1643094"/>
            <a:ext cx="4114562" cy="53435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1848" y="3456198"/>
            <a:ext cx="2124891" cy="2331842"/>
          </a:xfrm>
          <a:prstGeom prst="rect">
            <a:avLst/>
          </a:prstGeom>
        </p:spPr>
      </p:pic>
      <p:sp>
        <p:nvSpPr>
          <p:cNvPr id="7" name="TextBox 7"/>
          <p:cNvSpPr txBox="1"/>
          <p:nvPr/>
        </p:nvSpPr>
        <p:spPr>
          <a:xfrm>
            <a:off x="7926784" y="1514398"/>
            <a:ext cx="7773365" cy="983090"/>
          </a:xfrm>
          <a:prstGeom prst="rect">
            <a:avLst/>
          </a:prstGeom>
        </p:spPr>
        <p:txBody>
          <a:bodyPr wrap="square" lIns="0" tIns="0" rIns="0" bIns="0" rtlCol="0" anchor="t">
            <a:spAutoFit/>
          </a:bodyPr>
          <a:lstStyle/>
          <a:p>
            <a:pPr algn="ctr">
              <a:lnSpc>
                <a:spcPts val="8400"/>
              </a:lnSpc>
            </a:pPr>
            <a:r>
              <a:rPr lang="vi-VN" sz="6000" b="1" dirty="0">
                <a:solidFill>
                  <a:srgbClr val="082A44"/>
                </a:solidFill>
                <a:latin typeface="Arial" panose="020B0604020202020204" pitchFamily="34" charset="0"/>
                <a:cs typeface="Arial" panose="020B0604020202020204" pitchFamily="34" charset="0"/>
              </a:rPr>
              <a:t>NỘI DUNG BÀI HỌC </a:t>
            </a:r>
            <a:endParaRPr lang="en-US" sz="6000" b="1" dirty="0">
              <a:solidFill>
                <a:srgbClr val="082A44"/>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5008" y="1815645"/>
            <a:ext cx="6101776" cy="8624419"/>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06055">
            <a:off x="16291268" y="502836"/>
            <a:ext cx="597328" cy="2625618"/>
          </a:xfrm>
          <a:prstGeom prst="rect">
            <a:avLst/>
          </a:prstGeom>
        </p:spPr>
      </p:pic>
      <p:grpSp>
        <p:nvGrpSpPr>
          <p:cNvPr id="10" name="Group 10"/>
          <p:cNvGrpSpPr/>
          <p:nvPr/>
        </p:nvGrpSpPr>
        <p:grpSpPr>
          <a:xfrm>
            <a:off x="8273674" y="3252757"/>
            <a:ext cx="504686" cy="40675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grpSp>
        <p:nvGrpSpPr>
          <p:cNvPr id="12" name="Group 12"/>
          <p:cNvGrpSpPr/>
          <p:nvPr/>
        </p:nvGrpSpPr>
        <p:grpSpPr>
          <a:xfrm>
            <a:off x="8273674" y="4940059"/>
            <a:ext cx="504686" cy="40675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grpSp>
        <p:nvGrpSpPr>
          <p:cNvPr id="14" name="Group 14"/>
          <p:cNvGrpSpPr/>
          <p:nvPr/>
        </p:nvGrpSpPr>
        <p:grpSpPr>
          <a:xfrm>
            <a:off x="8273674" y="6827535"/>
            <a:ext cx="504686" cy="40675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sp>
        <p:nvSpPr>
          <p:cNvPr id="16" name="TextBox 16"/>
          <p:cNvSpPr txBox="1"/>
          <p:nvPr/>
        </p:nvSpPr>
        <p:spPr>
          <a:xfrm>
            <a:off x="9125251" y="3131376"/>
            <a:ext cx="6356275" cy="718145"/>
          </a:xfrm>
          <a:prstGeom prst="rect">
            <a:avLst/>
          </a:prstGeom>
        </p:spPr>
        <p:txBody>
          <a:bodyPr lIns="0" tIns="0" rIns="0" bIns="0" rtlCol="0" anchor="t">
            <a:spAutoFit/>
          </a:bodyPr>
          <a:lstStyle/>
          <a:p>
            <a:pPr>
              <a:lnSpc>
                <a:spcPts val="5600"/>
              </a:lnSpc>
            </a:pPr>
            <a:r>
              <a:rPr lang="vi-VN" sz="5400" dirty="0">
                <a:solidFill>
                  <a:srgbClr val="082A44"/>
                </a:solidFill>
                <a:latin typeface="Arial" panose="020B0604020202020204" pitchFamily="34" charset="0"/>
                <a:cs typeface="Arial" panose="020B0604020202020204" pitchFamily="34" charset="0"/>
              </a:rPr>
              <a:t>Khối lượng riêng </a:t>
            </a:r>
            <a:endParaRPr lang="en-US" sz="5400" dirty="0">
              <a:solidFill>
                <a:srgbClr val="082A44"/>
              </a:solidFill>
              <a:latin typeface="Arial" panose="020B0604020202020204" pitchFamily="34" charset="0"/>
              <a:cs typeface="Arial" panose="020B0604020202020204" pitchFamily="34" charset="0"/>
            </a:endParaRPr>
          </a:p>
        </p:txBody>
      </p:sp>
      <p:sp>
        <p:nvSpPr>
          <p:cNvPr id="17" name="TextBox 17"/>
          <p:cNvSpPr txBox="1"/>
          <p:nvPr/>
        </p:nvSpPr>
        <p:spPr>
          <a:xfrm>
            <a:off x="9034460" y="4954948"/>
            <a:ext cx="6356275" cy="718145"/>
          </a:xfrm>
          <a:prstGeom prst="rect">
            <a:avLst/>
          </a:prstGeom>
        </p:spPr>
        <p:txBody>
          <a:bodyPr lIns="0" tIns="0" rIns="0" bIns="0" rtlCol="0" anchor="t">
            <a:spAutoFit/>
          </a:bodyPr>
          <a:lstStyle/>
          <a:p>
            <a:pPr>
              <a:lnSpc>
                <a:spcPts val="5600"/>
              </a:lnSpc>
            </a:pPr>
            <a:r>
              <a:rPr lang="vi-VN" sz="5400" dirty="0">
                <a:solidFill>
                  <a:srgbClr val="082A44"/>
                </a:solidFill>
                <a:latin typeface="Arial" panose="020B0604020202020204" pitchFamily="34" charset="0"/>
                <a:cs typeface="Arial" panose="020B0604020202020204" pitchFamily="34" charset="0"/>
              </a:rPr>
              <a:t>Áp suất </a:t>
            </a:r>
            <a:endParaRPr lang="en-US" sz="5400" dirty="0">
              <a:solidFill>
                <a:srgbClr val="082A44"/>
              </a:solidFill>
              <a:latin typeface="Arial" panose="020B0604020202020204" pitchFamily="34" charset="0"/>
              <a:cs typeface="Arial" panose="020B0604020202020204" pitchFamily="34" charset="0"/>
            </a:endParaRPr>
          </a:p>
        </p:txBody>
      </p:sp>
      <p:sp>
        <p:nvSpPr>
          <p:cNvPr id="18" name="TextBox 18"/>
          <p:cNvSpPr txBox="1"/>
          <p:nvPr/>
        </p:nvSpPr>
        <p:spPr>
          <a:xfrm>
            <a:off x="8979607" y="6834055"/>
            <a:ext cx="6356275" cy="718145"/>
          </a:xfrm>
          <a:prstGeom prst="rect">
            <a:avLst/>
          </a:prstGeom>
        </p:spPr>
        <p:txBody>
          <a:bodyPr lIns="0" tIns="0" rIns="0" bIns="0" rtlCol="0" anchor="t">
            <a:spAutoFit/>
          </a:bodyPr>
          <a:lstStyle/>
          <a:p>
            <a:pPr>
              <a:lnSpc>
                <a:spcPts val="5600"/>
              </a:lnSpc>
            </a:pPr>
            <a:r>
              <a:rPr lang="vi-VN" sz="5400" dirty="0">
                <a:solidFill>
                  <a:srgbClr val="082A44"/>
                </a:solidFill>
                <a:latin typeface="Arial" panose="020B0604020202020204" pitchFamily="34" charset="0"/>
                <a:cs typeface="Arial" panose="020B0604020202020204" pitchFamily="34" charset="0"/>
              </a:rPr>
              <a:t>Áp suất chất lỏng </a:t>
            </a:r>
            <a:endParaRPr lang="en-US" sz="5400" dirty="0">
              <a:solidFill>
                <a:srgbClr val="082A44"/>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5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749825"/>
            <a:ext cx="12344400" cy="2209911"/>
          </a:xfrm>
          <a:prstGeom prst="rect">
            <a:avLst/>
          </a:prstGeom>
        </p:spPr>
      </p:pic>
      <p:sp>
        <p:nvSpPr>
          <p:cNvPr id="3" name="TextBox 3"/>
          <p:cNvSpPr txBox="1"/>
          <p:nvPr/>
        </p:nvSpPr>
        <p:spPr>
          <a:xfrm>
            <a:off x="2057400" y="-495300"/>
            <a:ext cx="9448799"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 KHỐI LƯỢNG RIÊNG </a:t>
            </a:r>
            <a:endParaRPr lang="en-US" sz="6000" b="1" dirty="0">
              <a:solidFill>
                <a:srgbClr val="082A44"/>
              </a:solidFill>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865" y="3062897"/>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95291" y="639872"/>
            <a:ext cx="2124891" cy="2331842"/>
          </a:xfrm>
          <a:prstGeom prst="rect">
            <a:avLst/>
          </a:prstGeom>
        </p:spPr>
      </p:pic>
      <p:grpSp>
        <p:nvGrpSpPr>
          <p:cNvPr id="18" name="Group 17">
            <a:extLst>
              <a:ext uri="{FF2B5EF4-FFF2-40B4-BE49-F238E27FC236}">
                <a16:creationId xmlns:a16="http://schemas.microsoft.com/office/drawing/2014/main" id="{71C49D38-33F2-453B-A98B-ED286CB84470}"/>
              </a:ext>
            </a:extLst>
          </p:cNvPr>
          <p:cNvGrpSpPr/>
          <p:nvPr/>
        </p:nvGrpSpPr>
        <p:grpSpPr>
          <a:xfrm flipH="1">
            <a:off x="-155876" y="6972300"/>
            <a:ext cx="3230848" cy="4052025"/>
            <a:chOff x="13306601" y="5973892"/>
            <a:chExt cx="5007741" cy="5549990"/>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7920">
              <a:off x="13306601" y="7409082"/>
              <a:ext cx="3168396" cy="4114800"/>
            </a:xfrm>
            <a:prstGeom prst="rect">
              <a:avLst/>
            </a:prstGeom>
          </p:spPr>
        </p:pic>
        <p:pic>
          <p:nvPicPr>
            <p:cNvPr id="8" name="Picture 7">
              <a:extLst>
                <a:ext uri="{FF2B5EF4-FFF2-40B4-BE49-F238E27FC236}">
                  <a16:creationId xmlns:a16="http://schemas.microsoft.com/office/drawing/2014/main" id="{B379144D-7C30-484D-A6B8-D54DB3BE76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5686">
              <a:off x="15145946" y="5973892"/>
              <a:ext cx="3168396" cy="4114800"/>
            </a:xfrm>
            <a:prstGeom prst="rect">
              <a:avLst/>
            </a:prstGeom>
          </p:spPr>
        </p:pic>
      </p:grpSp>
      <p:pic>
        <p:nvPicPr>
          <p:cNvPr id="10" name="Picture 8">
            <a:extLst>
              <a:ext uri="{FF2B5EF4-FFF2-40B4-BE49-F238E27FC236}">
                <a16:creationId xmlns:a16="http://schemas.microsoft.com/office/drawing/2014/main" id="{B1142F28-73DA-4096-94DD-89D25C5907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55230" y="3452919"/>
            <a:ext cx="7540882" cy="6376000"/>
          </a:xfrm>
          <a:prstGeom prst="rect">
            <a:avLst/>
          </a:prstGeom>
        </p:spPr>
      </p:pic>
      <p:pic>
        <p:nvPicPr>
          <p:cNvPr id="11" name="Picture 9">
            <a:extLst>
              <a:ext uri="{FF2B5EF4-FFF2-40B4-BE49-F238E27FC236}">
                <a16:creationId xmlns:a16="http://schemas.microsoft.com/office/drawing/2014/main" id="{C10666E8-DD94-4E47-878C-E7078624A2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36723" y="3084202"/>
            <a:ext cx="4377895" cy="853690"/>
          </a:xfrm>
          <a:prstGeom prst="rect">
            <a:avLst/>
          </a:prstGeom>
        </p:spPr>
      </p:pic>
      <p:sp>
        <p:nvSpPr>
          <p:cNvPr id="17" name="TextBox 16">
            <a:extLst>
              <a:ext uri="{FF2B5EF4-FFF2-40B4-BE49-F238E27FC236}">
                <a16:creationId xmlns:a16="http://schemas.microsoft.com/office/drawing/2014/main" id="{98D02B6A-18EF-49D2-94EF-479B387E05A4}"/>
              </a:ext>
            </a:extLst>
          </p:cNvPr>
          <p:cNvSpPr txBox="1"/>
          <p:nvPr/>
        </p:nvSpPr>
        <p:spPr>
          <a:xfrm>
            <a:off x="10698602" y="3841060"/>
            <a:ext cx="6376665" cy="5518242"/>
          </a:xfrm>
          <a:prstGeom prst="rect">
            <a:avLst/>
          </a:prstGeom>
          <a:noFill/>
        </p:spPr>
        <p:txBody>
          <a:bodyPr wrap="square">
            <a:spAutoFit/>
          </a:bodyPr>
          <a:lstStyle/>
          <a:p>
            <a:pPr marR="90170" algn="just">
              <a:lnSpc>
                <a:spcPct val="150000"/>
              </a:lnSpc>
              <a:spcBef>
                <a:spcPts val="3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Việc “cân” một vật khổng lồ hay vật rất </a:t>
            </a:r>
            <a:r>
              <a:rPr lang="vi-VN" sz="4000" dirty="0">
                <a:effectLst/>
                <a:latin typeface="Arial" panose="020B0604020202020204" pitchFamily="34" charset="0"/>
                <a:ea typeface="Calibri" panose="020F0502020204030204" pitchFamily="34" charset="0"/>
                <a:cs typeface="Arial" panose="020B0604020202020204" pitchFamily="34" charset="0"/>
              </a:rPr>
              <a:t>nhỏ</a:t>
            </a:r>
            <a:r>
              <a:rPr lang="en-US" sz="4000" dirty="0">
                <a:effectLst/>
                <a:latin typeface="Arial" panose="020B0604020202020204" pitchFamily="34" charset="0"/>
                <a:ea typeface="Calibri" panose="020F0502020204030204" pitchFamily="34" charset="0"/>
                <a:cs typeface="Arial" panose="020B0604020202020204" pitchFamily="34" charset="0"/>
              </a:rPr>
              <a:t> có thể thực hiện chính xác khi biết </a:t>
            </a:r>
            <a:r>
              <a:rPr lang="en-US" sz="4000" b="1" i="1" dirty="0">
                <a:effectLst/>
                <a:latin typeface="Arial" panose="020B0604020202020204" pitchFamily="34" charset="0"/>
                <a:ea typeface="Calibri" panose="020F0502020204030204" pitchFamily="34" charset="0"/>
                <a:cs typeface="Arial" panose="020B0604020202020204" pitchFamily="34" charset="0"/>
              </a:rPr>
              <a:t>khối lượng riêng </a:t>
            </a:r>
            <a:r>
              <a:rPr lang="en-US" sz="4000" dirty="0">
                <a:effectLst/>
                <a:latin typeface="Arial" panose="020B0604020202020204" pitchFamily="34" charset="0"/>
                <a:ea typeface="Calibri" panose="020F0502020204030204" pitchFamily="34" charset="0"/>
                <a:cs typeface="Arial" panose="020B0604020202020204" pitchFamily="34" charset="0"/>
              </a:rPr>
              <a:t>(hay còn gọi là mật độ khối lượng) và </a:t>
            </a:r>
            <a:r>
              <a:rPr lang="en-US" sz="4000" b="1" i="1" dirty="0">
                <a:effectLst/>
                <a:latin typeface="Arial" panose="020B0604020202020204" pitchFamily="34" charset="0"/>
                <a:ea typeface="Calibri" panose="020F0502020204030204" pitchFamily="34" charset="0"/>
                <a:cs typeface="Arial" panose="020B0604020202020204" pitchFamily="34" charset="0"/>
              </a:rPr>
              <a:t>thể tích </a:t>
            </a:r>
          </a:p>
        </p:txBody>
      </p:sp>
      <p:pic>
        <p:nvPicPr>
          <p:cNvPr id="1028" name="Picture 4" descr="Balance PNG Image – Free PNG Images Vector, PSD, Clipart, Templates">
            <a:extLst>
              <a:ext uri="{FF2B5EF4-FFF2-40B4-BE49-F238E27FC236}">
                <a16:creationId xmlns:a16="http://schemas.microsoft.com/office/drawing/2014/main" id="{BF1CB6DE-C01E-4EFC-8661-FE09B27018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8965" y="3841061"/>
            <a:ext cx="4967484" cy="5996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 Voi Thú Vật Hoạt Hình Động - Miễn Phí vector hình ảnh trên Pixabay">
            <a:extLst>
              <a:ext uri="{FF2B5EF4-FFF2-40B4-BE49-F238E27FC236}">
                <a16:creationId xmlns:a16="http://schemas.microsoft.com/office/drawing/2014/main" id="{62BD2C2E-5F30-4FBF-AE27-DCC7208FED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1933" y="4697387"/>
            <a:ext cx="3634967" cy="3541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662" y="2930239"/>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5291" y="639872"/>
            <a:ext cx="2124891" cy="2331842"/>
          </a:xfrm>
          <a:prstGeom prst="rect">
            <a:avLst/>
          </a:prstGeom>
        </p:spPr>
      </p:pic>
      <p:sp>
        <p:nvSpPr>
          <p:cNvPr id="16" name="TextBox 15">
            <a:extLst>
              <a:ext uri="{FF2B5EF4-FFF2-40B4-BE49-F238E27FC236}">
                <a16:creationId xmlns:a16="http://schemas.microsoft.com/office/drawing/2014/main" id="{F3CE13CD-1F59-4D10-8BC2-E5966FF40B47}"/>
              </a:ext>
            </a:extLst>
          </p:cNvPr>
          <p:cNvSpPr txBox="1"/>
          <p:nvPr/>
        </p:nvSpPr>
        <p:spPr>
          <a:xfrm>
            <a:off x="2637806" y="2815333"/>
            <a:ext cx="14013021" cy="1824923"/>
          </a:xfrm>
          <a:prstGeom prst="rect">
            <a:avLst/>
          </a:prstGeom>
          <a:noFill/>
        </p:spPr>
        <p:txBody>
          <a:bodyPr wrap="square">
            <a:spAutoFit/>
          </a:bodyPr>
          <a:lstStyle/>
          <a:p>
            <a:pPr algn="just">
              <a:lnSpc>
                <a:spcPct val="150000"/>
              </a:lnSpc>
              <a:spcBef>
                <a:spcPts val="600"/>
              </a:spcBef>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Khối lượng riêng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một chất là khối lượng của một đơn vị thể tích chất đó. </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6">
            <a:extLst>
              <a:ext uri="{FF2B5EF4-FFF2-40B4-BE49-F238E27FC236}">
                <a16:creationId xmlns:a16="http://schemas.microsoft.com/office/drawing/2014/main" id="{FA371821-8A01-40EB-ABA1-1AEB7156D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59212" flipH="1">
            <a:off x="16095595" y="5420861"/>
            <a:ext cx="3168396" cy="4114800"/>
          </a:xfrm>
          <a:prstGeom prst="rect">
            <a:avLst/>
          </a:prstGeom>
        </p:spPr>
      </p:pic>
      <p:pic>
        <p:nvPicPr>
          <p:cNvPr id="20" name="Picture 11">
            <a:extLst>
              <a:ext uri="{FF2B5EF4-FFF2-40B4-BE49-F238E27FC236}">
                <a16:creationId xmlns:a16="http://schemas.microsoft.com/office/drawing/2014/main" id="{FC073BA8-03B4-4C59-813E-5AC2D42DA28A}"/>
              </a:ext>
            </a:extLst>
          </p:cNvPr>
          <p:cNvPicPr>
            <a:picLocks noChangeAspect="1"/>
          </p:cNvPicPr>
          <p:nvPr/>
        </p:nvPicPr>
        <p:blipFill>
          <a:blip r:embed="rId6"/>
          <a:srcRect/>
          <a:stretch>
            <a:fillRect/>
          </a:stretch>
        </p:blipFill>
        <p:spPr>
          <a:xfrm>
            <a:off x="416740" y="7341726"/>
            <a:ext cx="1796617" cy="2945274"/>
          </a:xfrm>
          <a:prstGeom prst="rect">
            <a:avLst/>
          </a:prstGeom>
        </p:spPr>
      </p:pic>
      <p:grpSp>
        <p:nvGrpSpPr>
          <p:cNvPr id="6" name="Group 5">
            <a:extLst>
              <a:ext uri="{FF2B5EF4-FFF2-40B4-BE49-F238E27FC236}">
                <a16:creationId xmlns:a16="http://schemas.microsoft.com/office/drawing/2014/main" id="{1BEA47B9-ECDD-4BA8-922A-79FE98487353}"/>
              </a:ext>
            </a:extLst>
          </p:cNvPr>
          <p:cNvGrpSpPr/>
          <p:nvPr/>
        </p:nvGrpSpPr>
        <p:grpSpPr>
          <a:xfrm>
            <a:off x="3810000" y="4762500"/>
            <a:ext cx="11305541" cy="4819946"/>
            <a:chOff x="3810000" y="4762500"/>
            <a:chExt cx="11305541" cy="4819946"/>
          </a:xfrm>
        </p:grpSpPr>
        <p:pic>
          <p:nvPicPr>
            <p:cNvPr id="22" name="Picture 10">
              <a:extLst>
                <a:ext uri="{FF2B5EF4-FFF2-40B4-BE49-F238E27FC236}">
                  <a16:creationId xmlns:a16="http://schemas.microsoft.com/office/drawing/2014/main" id="{CC25AD57-FAF9-4CDF-BCB5-075A1A0C2140}"/>
                </a:ext>
              </a:extLst>
            </p:cNvPr>
            <p:cNvPicPr>
              <a:picLocks noChangeAspect="1"/>
            </p:cNvPicPr>
            <p:nvPr/>
          </p:nvPicPr>
          <p:blipFill>
            <a:blip r:embed="rId7"/>
            <a:srcRect/>
            <a:stretch>
              <a:fillRect/>
            </a:stretch>
          </p:blipFill>
          <p:spPr>
            <a:xfrm>
              <a:off x="3810000" y="4762500"/>
              <a:ext cx="11305541" cy="4819946"/>
            </a:xfrm>
            <a:prstGeom prst="rect">
              <a:avLst/>
            </a:prstGeom>
          </p:spPr>
        </p:pic>
        <p:sp>
          <p:nvSpPr>
            <p:cNvPr id="25" name="TextBox 24">
              <a:extLst>
                <a:ext uri="{FF2B5EF4-FFF2-40B4-BE49-F238E27FC236}">
                  <a16:creationId xmlns:a16="http://schemas.microsoft.com/office/drawing/2014/main" id="{FC0E15DA-38E0-45AD-ADF8-94BB1A4EBDE3}"/>
                </a:ext>
              </a:extLst>
            </p:cNvPr>
            <p:cNvSpPr txBox="1"/>
            <p:nvPr/>
          </p:nvSpPr>
          <p:spPr>
            <a:xfrm>
              <a:off x="5279359" y="5697336"/>
              <a:ext cx="7487264" cy="2766911"/>
            </a:xfrm>
            <a:prstGeom prst="rect">
              <a:avLst/>
            </a:prstGeom>
            <a:noFill/>
          </p:spPr>
          <p:txBody>
            <a:bodyPr wrap="square">
              <a:spAutoFit/>
            </a:bodyPr>
            <a:lstStyle/>
            <a:p>
              <a:pPr marR="90170" algn="just">
                <a:lnSpc>
                  <a:spcPct val="150000"/>
                </a:lnSpc>
                <a:spcBef>
                  <a:spcPts val="300"/>
                </a:spcBef>
                <a:spcAft>
                  <a:spcPts val="300"/>
                </a:spcAft>
              </a:pPr>
              <a:r>
                <a:rPr lang="vi-VN" sz="4000" dirty="0">
                  <a:ea typeface="Calibri" panose="020F0502020204030204" pitchFamily="34" charset="0"/>
                  <a:cs typeface="Times New Roman" panose="02020603050405020304" pitchFamily="18" charset="0"/>
                </a:rPr>
                <a:t>D</a:t>
              </a:r>
              <a:r>
                <a:rPr lang="en-US" sz="4000" dirty="0">
                  <a:effectLst/>
                  <a:ea typeface="Calibri" panose="020F0502020204030204" pitchFamily="34" charset="0"/>
                  <a:cs typeface="Times New Roman" panose="02020603050405020304" pitchFamily="18" charset="0"/>
                </a:rPr>
                <a:t>ựa vào khái niệm khối lượng riêng, </a:t>
              </a:r>
              <a:r>
                <a:rPr lang="vi-VN" sz="4000" dirty="0">
                  <a:effectLst/>
                  <a:ea typeface="Calibri" panose="020F0502020204030204" pitchFamily="34" charset="0"/>
                  <a:cs typeface="Times New Roman" panose="02020603050405020304" pitchFamily="18" charset="0"/>
                </a:rPr>
                <a:t>em hãy </a:t>
              </a:r>
              <a:r>
                <a:rPr lang="en-US" sz="4000" dirty="0">
                  <a:effectLst/>
                  <a:ea typeface="Calibri" panose="020F0502020204030204" pitchFamily="34" charset="0"/>
                  <a:cs typeface="Times New Roman" panose="02020603050405020304" pitchFamily="18" charset="0"/>
                </a:rPr>
                <a:t>rút ra công thức tính khối lượng riêng </a:t>
              </a:r>
              <a:endParaRPr lang="en-US" sz="3200" dirty="0">
                <a:effectLst/>
                <a:ea typeface="Calibri" panose="020F0502020204030204" pitchFamily="34" charset="0"/>
                <a:cs typeface="Times New Roman" panose="02020603050405020304" pitchFamily="18" charset="0"/>
              </a:endParaRPr>
            </a:p>
          </p:txBody>
        </p:sp>
      </p:grpSp>
      <p:pic>
        <p:nvPicPr>
          <p:cNvPr id="12" name="Picture 2">
            <a:extLst>
              <a:ext uri="{FF2B5EF4-FFF2-40B4-BE49-F238E27FC236}">
                <a16:creationId xmlns:a16="http://schemas.microsoft.com/office/drawing/2014/main" id="{F839797F-9F25-4B2F-B32F-9E267969CB5E}"/>
              </a:ext>
            </a:extLst>
          </p:cNvPr>
          <p:cNvPicPr>
            <a:picLocks noChangeAspect="1"/>
          </p:cNvPicPr>
          <p:nvPr/>
        </p:nvPicPr>
        <p:blipFill>
          <a:blip r:embed="rId8">
            <a:alphaModFix amt="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200" y="749825"/>
            <a:ext cx="12344400" cy="2209911"/>
          </a:xfrm>
          <a:prstGeom prst="rect">
            <a:avLst/>
          </a:prstGeom>
        </p:spPr>
      </p:pic>
      <p:sp>
        <p:nvSpPr>
          <p:cNvPr id="13" name="TextBox 3">
            <a:extLst>
              <a:ext uri="{FF2B5EF4-FFF2-40B4-BE49-F238E27FC236}">
                <a16:creationId xmlns:a16="http://schemas.microsoft.com/office/drawing/2014/main" id="{A8CFE42B-B2A5-4C9B-A568-A6DD5FE73FA6}"/>
              </a:ext>
            </a:extLst>
          </p:cNvPr>
          <p:cNvSpPr txBox="1"/>
          <p:nvPr/>
        </p:nvSpPr>
        <p:spPr>
          <a:xfrm>
            <a:off x="2057400" y="-495300"/>
            <a:ext cx="9448799"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 KHỐI LƯỢNG RIÊNG </a:t>
            </a:r>
            <a:endParaRPr lang="en-US" sz="6000" b="1" dirty="0">
              <a:solidFill>
                <a:srgbClr val="082A44"/>
              </a:solidFill>
            </a:endParaRPr>
          </a:p>
        </p:txBody>
      </p:sp>
    </p:spTree>
    <p:extLst>
      <p:ext uri="{BB962C8B-B14F-4D97-AF65-F5344CB8AC3E}">
        <p14:creationId xmlns:p14="http://schemas.microsoft.com/office/powerpoint/2010/main" val="3562225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662" y="2930239"/>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5291" y="639872"/>
            <a:ext cx="2124891" cy="2331842"/>
          </a:xfrm>
          <a:prstGeom prst="rect">
            <a:avLst/>
          </a:prstGeom>
        </p:spPr>
      </p:pic>
      <p:sp>
        <p:nvSpPr>
          <p:cNvPr id="16" name="TextBox 15">
            <a:extLst>
              <a:ext uri="{FF2B5EF4-FFF2-40B4-BE49-F238E27FC236}">
                <a16:creationId xmlns:a16="http://schemas.microsoft.com/office/drawing/2014/main" id="{F3CE13CD-1F59-4D10-8BC2-E5966FF40B47}"/>
              </a:ext>
            </a:extLst>
          </p:cNvPr>
          <p:cNvSpPr txBox="1"/>
          <p:nvPr/>
        </p:nvSpPr>
        <p:spPr>
          <a:xfrm>
            <a:off x="2637806" y="2815333"/>
            <a:ext cx="14013021"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Khối lượng riêng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 một chất là khối lượng của một đơn vị thể tích chất đó. </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16">
            <a:extLst>
              <a:ext uri="{FF2B5EF4-FFF2-40B4-BE49-F238E27FC236}">
                <a16:creationId xmlns:a16="http://schemas.microsoft.com/office/drawing/2014/main" id="{FA371821-8A01-40EB-ABA1-1AEB7156D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59212" flipH="1">
            <a:off x="16095595" y="5420861"/>
            <a:ext cx="3168396" cy="4114800"/>
          </a:xfrm>
          <a:prstGeom prst="rect">
            <a:avLst/>
          </a:prstGeom>
        </p:spPr>
      </p:pic>
      <p:pic>
        <p:nvPicPr>
          <p:cNvPr id="20" name="Picture 11">
            <a:extLst>
              <a:ext uri="{FF2B5EF4-FFF2-40B4-BE49-F238E27FC236}">
                <a16:creationId xmlns:a16="http://schemas.microsoft.com/office/drawing/2014/main" id="{FC073BA8-03B4-4C59-813E-5AC2D42DA28A}"/>
              </a:ext>
            </a:extLst>
          </p:cNvPr>
          <p:cNvPicPr>
            <a:picLocks noChangeAspect="1"/>
          </p:cNvPicPr>
          <p:nvPr/>
        </p:nvPicPr>
        <p:blipFill>
          <a:blip r:embed="rId6"/>
          <a:srcRect/>
          <a:stretch>
            <a:fillRect/>
          </a:stretch>
        </p:blipFill>
        <p:spPr>
          <a:xfrm>
            <a:off x="416740" y="7341726"/>
            <a:ext cx="1796617" cy="2945274"/>
          </a:xfrm>
          <a:prstGeom prst="rect">
            <a:avLst/>
          </a:prstGeom>
        </p:spPr>
      </p:pic>
      <p:pic>
        <p:nvPicPr>
          <p:cNvPr id="21" name="Picture 20">
            <a:extLst>
              <a:ext uri="{FF2B5EF4-FFF2-40B4-BE49-F238E27FC236}">
                <a16:creationId xmlns:a16="http://schemas.microsoft.com/office/drawing/2014/main" id="{9A8F25C0-872C-4ACD-939E-C0447B02F8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06199" y="7870682"/>
            <a:ext cx="1837776" cy="184469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1A33A9B-2414-48F4-A8A9-B9B402D38231}"/>
                  </a:ext>
                </a:extLst>
              </p:cNvPr>
              <p:cNvSpPr txBox="1"/>
              <p:nvPr/>
            </p:nvSpPr>
            <p:spPr>
              <a:xfrm>
                <a:off x="2637806" y="6182542"/>
                <a:ext cx="10279380" cy="3122009"/>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 đó: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(đọc là rô): khối lượng riêng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 khối lượng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 thể tích </a:t>
                </a:r>
                <a:endParaRPr lang="en-US" dirty="0"/>
              </a:p>
            </p:txBody>
          </p:sp>
        </mc:Choice>
        <mc:Fallback xmlns="">
          <p:sp>
            <p:nvSpPr>
              <p:cNvPr id="14" name="TextBox 13">
                <a:extLst>
                  <a:ext uri="{FF2B5EF4-FFF2-40B4-BE49-F238E27FC236}">
                    <a16:creationId xmlns:a16="http://schemas.microsoft.com/office/drawing/2014/main" id="{A1A33A9B-2414-48F4-A8A9-B9B402D38231}"/>
                  </a:ext>
                </a:extLst>
              </p:cNvPr>
              <p:cNvSpPr txBox="1">
                <a:spLocks noRot="1" noChangeAspect="1" noMove="1" noResize="1" noEditPoints="1" noAdjustHandles="1" noChangeArrowheads="1" noChangeShapeType="1" noTextEdit="1"/>
              </p:cNvSpPr>
              <p:nvPr/>
            </p:nvSpPr>
            <p:spPr>
              <a:xfrm>
                <a:off x="2637806" y="6182542"/>
                <a:ext cx="10279380" cy="3122009"/>
              </a:xfrm>
              <a:prstGeom prst="rect">
                <a:avLst/>
              </a:prstGeom>
              <a:blipFill>
                <a:blip r:embed="rId11"/>
                <a:stretch>
                  <a:fillRect l="-2135" b="-7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B1BCA7-1A74-474A-8E45-B691DBEE0DEE}"/>
                  </a:ext>
                </a:extLst>
              </p:cNvPr>
              <p:cNvSpPr txBox="1"/>
              <p:nvPr/>
            </p:nvSpPr>
            <p:spPr>
              <a:xfrm>
                <a:off x="7479147" y="4743657"/>
                <a:ext cx="2236470" cy="1146661"/>
              </a:xfrm>
              <a:prstGeom prst="rect">
                <a:avLst/>
              </a:prstGeom>
              <a:no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V</m:t>
                          </m:r>
                        </m:den>
                      </m:f>
                    </m:oMath>
                  </m:oMathPara>
                </a14:m>
                <a:endParaRPr lang="en-US" dirty="0"/>
              </a:p>
            </p:txBody>
          </p:sp>
        </mc:Choice>
        <mc:Fallback xmlns="">
          <p:sp>
            <p:nvSpPr>
              <p:cNvPr id="18" name="TextBox 17">
                <a:extLst>
                  <a:ext uri="{FF2B5EF4-FFF2-40B4-BE49-F238E27FC236}">
                    <a16:creationId xmlns:a16="http://schemas.microsoft.com/office/drawing/2014/main" id="{48B1BCA7-1A74-474A-8E45-B691DBEE0DEE}"/>
                  </a:ext>
                </a:extLst>
              </p:cNvPr>
              <p:cNvSpPr txBox="1">
                <a:spLocks noRot="1" noChangeAspect="1" noMove="1" noResize="1" noEditPoints="1" noAdjustHandles="1" noChangeArrowheads="1" noChangeShapeType="1" noTextEdit="1"/>
              </p:cNvSpPr>
              <p:nvPr/>
            </p:nvSpPr>
            <p:spPr>
              <a:xfrm>
                <a:off x="7479147" y="4743657"/>
                <a:ext cx="2236470" cy="1146661"/>
              </a:xfrm>
              <a:prstGeom prst="rect">
                <a:avLst/>
              </a:prstGeom>
              <a:blipFill>
                <a:blip r:embed="rId12"/>
                <a:stretch>
                  <a:fillRect/>
                </a:stretch>
              </a:blipFill>
              <a:ln w="38100">
                <a:solidFill>
                  <a:srgbClr val="FF0000"/>
                </a:solidFill>
              </a:ln>
            </p:spPr>
            <p:txBody>
              <a:bodyPr/>
              <a:lstStyle/>
              <a:p>
                <a:r>
                  <a:rPr lang="en-US">
                    <a:noFill/>
                  </a:rPr>
                  <a:t> </a:t>
                </a:r>
              </a:p>
            </p:txBody>
          </p:sp>
        </mc:Fallback>
      </mc:AlternateContent>
      <p:pic>
        <p:nvPicPr>
          <p:cNvPr id="13" name="Picture 2">
            <a:extLst>
              <a:ext uri="{FF2B5EF4-FFF2-40B4-BE49-F238E27FC236}">
                <a16:creationId xmlns:a16="http://schemas.microsoft.com/office/drawing/2014/main" id="{B300DCE3-3A9B-47A1-8C30-1036D2D0F664}"/>
              </a:ext>
            </a:extLst>
          </p:cNvPr>
          <p:cNvPicPr>
            <a:picLocks noChangeAspect="1"/>
          </p:cNvPicPr>
          <p:nvPr/>
        </p:nvPicPr>
        <p:blipFill>
          <a:blip r:embed="rId13">
            <a:alphaModFix amt="2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8200" y="749825"/>
            <a:ext cx="12344400" cy="2209911"/>
          </a:xfrm>
          <a:prstGeom prst="rect">
            <a:avLst/>
          </a:prstGeom>
        </p:spPr>
      </p:pic>
      <p:sp>
        <p:nvSpPr>
          <p:cNvPr id="15" name="TextBox 3">
            <a:extLst>
              <a:ext uri="{FF2B5EF4-FFF2-40B4-BE49-F238E27FC236}">
                <a16:creationId xmlns:a16="http://schemas.microsoft.com/office/drawing/2014/main" id="{F34045AE-61B2-4DC0-96D9-BE7888E65F77}"/>
              </a:ext>
            </a:extLst>
          </p:cNvPr>
          <p:cNvSpPr txBox="1"/>
          <p:nvPr/>
        </p:nvSpPr>
        <p:spPr>
          <a:xfrm>
            <a:off x="2057400" y="-495300"/>
            <a:ext cx="9448799"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 KHỐI LƯỢNG RIÊNG </a:t>
            </a:r>
            <a:endParaRPr lang="en-US" sz="6000" b="1" dirty="0">
              <a:solidFill>
                <a:srgbClr val="082A44"/>
              </a:solidFill>
            </a:endParaRPr>
          </a:p>
        </p:txBody>
      </p:sp>
    </p:spTree>
    <p:extLst>
      <p:ext uri="{BB962C8B-B14F-4D97-AF65-F5344CB8AC3E}">
        <p14:creationId xmlns:p14="http://schemas.microsoft.com/office/powerpoint/2010/main" val="7607035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0826" y="0"/>
            <a:ext cx="3919931" cy="33809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96184">
            <a:off x="-555498" y="7200900"/>
            <a:ext cx="3168396" cy="4114800"/>
          </a:xfrm>
          <a:prstGeom prst="rect">
            <a:avLst/>
          </a:prstGeom>
        </p:spPr>
      </p:pic>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BDE6A35E-3217-4A1B-A94E-F34B90335BF8}"/>
                  </a:ext>
                </a:extLst>
              </p:cNvPr>
              <p:cNvGraphicFramePr>
                <a:graphicFrameLocks noGrp="1"/>
              </p:cNvGraphicFramePr>
              <p:nvPr>
                <p:extLst>
                  <p:ext uri="{D42A27DB-BD31-4B8C-83A1-F6EECF244321}">
                    <p14:modId xmlns:p14="http://schemas.microsoft.com/office/powerpoint/2010/main" val="1787933717"/>
                  </p:ext>
                </p:extLst>
              </p:nvPr>
            </p:nvGraphicFramePr>
            <p:xfrm>
              <a:off x="2061722" y="723900"/>
              <a:ext cx="11921584" cy="6400800"/>
            </p:xfrm>
            <a:graphic>
              <a:graphicData uri="http://schemas.openxmlformats.org/drawingml/2006/table">
                <a:tbl>
                  <a:tblPr firstRow="1" bandRow="1">
                    <a:tableStyleId>{5A111915-BE36-4E01-A7E5-04B1672EAD32}</a:tableStyleId>
                  </a:tblPr>
                  <a:tblGrid>
                    <a:gridCol w="5960792">
                      <a:extLst>
                        <a:ext uri="{9D8B030D-6E8A-4147-A177-3AD203B41FA5}">
                          <a16:colId xmlns:a16="http://schemas.microsoft.com/office/drawing/2014/main" val="1028676452"/>
                        </a:ext>
                      </a:extLst>
                    </a:gridCol>
                    <a:gridCol w="5960792">
                      <a:extLst>
                        <a:ext uri="{9D8B030D-6E8A-4147-A177-3AD203B41FA5}">
                          <a16:colId xmlns:a16="http://schemas.microsoft.com/office/drawing/2014/main" val="3204745766"/>
                        </a:ext>
                      </a:extLst>
                    </a:gridCol>
                  </a:tblGrid>
                  <a:tr h="1066800">
                    <a:tc>
                      <a:txBody>
                        <a:bodyPr/>
                        <a:lstStyle/>
                        <a:p>
                          <a:pPr algn="ctr"/>
                          <a:r>
                            <a:rPr lang="vi-VN" sz="4000" b="1" dirty="0">
                              <a:solidFill>
                                <a:schemeClr val="bg1"/>
                              </a:solidFill>
                              <a:latin typeface="+mn-lt"/>
                            </a:rPr>
                            <a:t>Chất </a:t>
                          </a:r>
                          <a:endParaRPr lang="en-US" sz="4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𝝆</m:t>
                                </m:r>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𝒌𝒈</m:t>
                                </m:r>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𝒎</m:t>
                                    </m:r>
                                  </m:e>
                                  <m:sup>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𝟑</m:t>
                                    </m:r>
                                  </m:sup>
                                </m:sSup>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1480091"/>
                      </a:ext>
                    </a:extLst>
                  </a:tr>
                  <a:tr h="1066800">
                    <a:tc>
                      <a:txBody>
                        <a:bodyPr/>
                        <a:lstStyle/>
                        <a:p>
                          <a:pPr algn="just"/>
                          <a:r>
                            <a:rPr lang="vi-VN" sz="4000" b="0" dirty="0"/>
                            <a:t>Không khí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1,29</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4035547"/>
                      </a:ext>
                    </a:extLst>
                  </a:tr>
                  <a:tr h="1066800">
                    <a:tc>
                      <a:txBody>
                        <a:bodyPr/>
                        <a:lstStyle/>
                        <a:p>
                          <a:pPr algn="just"/>
                          <a:r>
                            <a:rPr lang="vi-VN" sz="4000" b="0" dirty="0"/>
                            <a:t>Oxygen</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1,43</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83885755"/>
                      </a:ext>
                    </a:extLst>
                  </a:tr>
                  <a:tr h="1066800">
                    <a:tc>
                      <a:txBody>
                        <a:bodyPr/>
                        <a:lstStyle/>
                        <a:p>
                          <a:pPr algn="just"/>
                          <a:r>
                            <a:rPr lang="vi-VN" sz="4000" b="0" dirty="0"/>
                            <a:t>Nước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1 000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7159750"/>
                      </a:ext>
                    </a:extLst>
                  </a:tr>
                  <a:tr h="1066800">
                    <a:tc>
                      <a:txBody>
                        <a:bodyPr/>
                        <a:lstStyle/>
                        <a:p>
                          <a:pPr algn="just"/>
                          <a:r>
                            <a:rPr lang="vi-VN" sz="4000" b="0" dirty="0"/>
                            <a:t>Đá hoa cương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2 750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45251158"/>
                      </a:ext>
                    </a:extLst>
                  </a:tr>
                  <a:tr h="1066800">
                    <a:tc>
                      <a:txBody>
                        <a:bodyPr/>
                        <a:lstStyle/>
                        <a:p>
                          <a:pPr algn="just"/>
                          <a:r>
                            <a:rPr lang="vi-VN" sz="4000" b="0" dirty="0"/>
                            <a:t>Đồng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8 900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12182064"/>
                      </a:ext>
                    </a:extLst>
                  </a:tr>
                </a:tbl>
              </a:graphicData>
            </a:graphic>
          </p:graphicFrame>
        </mc:Choice>
        <mc:Fallback xmlns="">
          <p:graphicFrame>
            <p:nvGraphicFramePr>
              <p:cNvPr id="7" name="Table 7">
                <a:extLst>
                  <a:ext uri="{FF2B5EF4-FFF2-40B4-BE49-F238E27FC236}">
                    <a16:creationId xmlns:a16="http://schemas.microsoft.com/office/drawing/2014/main" id="{BDE6A35E-3217-4A1B-A94E-F34B90335BF8}"/>
                  </a:ext>
                </a:extLst>
              </p:cNvPr>
              <p:cNvGraphicFramePr>
                <a:graphicFrameLocks noGrp="1"/>
              </p:cNvGraphicFramePr>
              <p:nvPr>
                <p:extLst>
                  <p:ext uri="{D42A27DB-BD31-4B8C-83A1-F6EECF244321}">
                    <p14:modId xmlns:p14="http://schemas.microsoft.com/office/powerpoint/2010/main" val="1787933717"/>
                  </p:ext>
                </p:extLst>
              </p:nvPr>
            </p:nvGraphicFramePr>
            <p:xfrm>
              <a:off x="2061722" y="723900"/>
              <a:ext cx="11921584" cy="6400800"/>
            </p:xfrm>
            <a:graphic>
              <a:graphicData uri="http://schemas.openxmlformats.org/drawingml/2006/table">
                <a:tbl>
                  <a:tblPr firstRow="1" bandRow="1">
                    <a:tableStyleId>{5A111915-BE36-4E01-A7E5-04B1672EAD32}</a:tableStyleId>
                  </a:tblPr>
                  <a:tblGrid>
                    <a:gridCol w="5960792">
                      <a:extLst>
                        <a:ext uri="{9D8B030D-6E8A-4147-A177-3AD203B41FA5}">
                          <a16:colId xmlns:a16="http://schemas.microsoft.com/office/drawing/2014/main" val="1028676452"/>
                        </a:ext>
                      </a:extLst>
                    </a:gridCol>
                    <a:gridCol w="5960792">
                      <a:extLst>
                        <a:ext uri="{9D8B030D-6E8A-4147-A177-3AD203B41FA5}">
                          <a16:colId xmlns:a16="http://schemas.microsoft.com/office/drawing/2014/main" val="3204745766"/>
                        </a:ext>
                      </a:extLst>
                    </a:gridCol>
                  </a:tblGrid>
                  <a:tr h="1066800">
                    <a:tc>
                      <a:txBody>
                        <a:bodyPr/>
                        <a:lstStyle/>
                        <a:p>
                          <a:pPr algn="ctr"/>
                          <a:r>
                            <a:rPr lang="vi-VN" sz="4000" b="1" dirty="0">
                              <a:solidFill>
                                <a:schemeClr val="bg1"/>
                              </a:solidFill>
                              <a:latin typeface="+mn-lt"/>
                            </a:rPr>
                            <a:t>Chất </a:t>
                          </a:r>
                          <a:endParaRPr lang="en-US" sz="4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100102" t="-571" r="-204" b="-506857"/>
                          </a:stretch>
                        </a:blipFill>
                      </a:tcPr>
                    </a:tc>
                    <a:extLst>
                      <a:ext uri="{0D108BD9-81ED-4DB2-BD59-A6C34878D82A}">
                        <a16:rowId xmlns:a16="http://schemas.microsoft.com/office/drawing/2014/main" val="1711480091"/>
                      </a:ext>
                    </a:extLst>
                  </a:tr>
                  <a:tr h="1066800">
                    <a:tc>
                      <a:txBody>
                        <a:bodyPr/>
                        <a:lstStyle/>
                        <a:p>
                          <a:pPr algn="just"/>
                          <a:r>
                            <a:rPr lang="vi-VN" sz="4000" b="0" dirty="0"/>
                            <a:t>Không khí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1,29</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4035547"/>
                      </a:ext>
                    </a:extLst>
                  </a:tr>
                  <a:tr h="1066800">
                    <a:tc>
                      <a:txBody>
                        <a:bodyPr/>
                        <a:lstStyle/>
                        <a:p>
                          <a:pPr algn="just"/>
                          <a:r>
                            <a:rPr lang="vi-VN" sz="4000" b="0" dirty="0"/>
                            <a:t>Oxygen</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1,43</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83885755"/>
                      </a:ext>
                    </a:extLst>
                  </a:tr>
                  <a:tr h="1066800">
                    <a:tc>
                      <a:txBody>
                        <a:bodyPr/>
                        <a:lstStyle/>
                        <a:p>
                          <a:pPr algn="just"/>
                          <a:r>
                            <a:rPr lang="vi-VN" sz="4000" b="0" dirty="0"/>
                            <a:t>Nước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1 000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7159750"/>
                      </a:ext>
                    </a:extLst>
                  </a:tr>
                  <a:tr h="1066800">
                    <a:tc>
                      <a:txBody>
                        <a:bodyPr/>
                        <a:lstStyle/>
                        <a:p>
                          <a:pPr algn="just"/>
                          <a:r>
                            <a:rPr lang="vi-VN" sz="4000" b="0" dirty="0"/>
                            <a:t>Đá hoa cương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2 750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45251158"/>
                      </a:ext>
                    </a:extLst>
                  </a:tr>
                  <a:tr h="1066800">
                    <a:tc>
                      <a:txBody>
                        <a:bodyPr/>
                        <a:lstStyle/>
                        <a:p>
                          <a:pPr algn="just"/>
                          <a:r>
                            <a:rPr lang="vi-VN" sz="4000" b="0" dirty="0"/>
                            <a:t>Đồng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8 900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12182064"/>
                      </a:ext>
                    </a:extLst>
                  </a:tr>
                </a:tbl>
              </a:graphicData>
            </a:graphic>
          </p:graphicFrame>
        </mc:Fallback>
      </mc:AlternateContent>
      <p:sp>
        <p:nvSpPr>
          <p:cNvPr id="14" name="TextBox 13">
            <a:extLst>
              <a:ext uri="{FF2B5EF4-FFF2-40B4-BE49-F238E27FC236}">
                <a16:creationId xmlns:a16="http://schemas.microsoft.com/office/drawing/2014/main" id="{FD2AC200-D845-4D6A-9C7E-A18FB1F21C39}"/>
              </a:ext>
            </a:extLst>
          </p:cNvPr>
          <p:cNvSpPr txBox="1"/>
          <p:nvPr/>
        </p:nvSpPr>
        <p:spPr>
          <a:xfrm>
            <a:off x="3581400" y="7462336"/>
            <a:ext cx="10006780" cy="707886"/>
          </a:xfrm>
          <a:prstGeom prst="rect">
            <a:avLst/>
          </a:prstGeom>
          <a:noFill/>
        </p:spPr>
        <p:txBody>
          <a:bodyPr wrap="square">
            <a:spAutoFit/>
          </a:bodyPr>
          <a:lstStyle/>
          <a:p>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 4.1. </a:t>
            </a:r>
            <a:r>
              <a:rPr kumimoji="0" lang="en-US" sz="400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Khối lượng riêng </a:t>
            </a:r>
            <a:r>
              <a:rPr kumimoji="0" lang="en-US"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 một chất</a:t>
            </a:r>
            <a:endParaRPr lang="en-US" dirty="0">
              <a:latin typeface="Arial" panose="020B0604020202020204" pitchFamily="34" charset="0"/>
              <a:cs typeface="Arial" panose="020B0604020202020204" pitchFamily="34" charset="0"/>
            </a:endParaRPr>
          </a:p>
        </p:txBody>
      </p:sp>
      <p:pic>
        <p:nvPicPr>
          <p:cNvPr id="15" name="Picture 12">
            <a:extLst>
              <a:ext uri="{FF2B5EF4-FFF2-40B4-BE49-F238E27FC236}">
                <a16:creationId xmlns:a16="http://schemas.microsoft.com/office/drawing/2014/main" id="{D268E112-8B72-47F0-98D4-83BD5FCBDC13}"/>
              </a:ext>
            </a:extLst>
          </p:cNvPr>
          <p:cNvPicPr>
            <a:picLocks noChangeAspect="1"/>
          </p:cNvPicPr>
          <p:nvPr/>
        </p:nvPicPr>
        <p:blipFill>
          <a:blip r:embed="rId11"/>
          <a:srcRect/>
          <a:stretch>
            <a:fillRect/>
          </a:stretch>
        </p:blipFill>
        <p:spPr>
          <a:xfrm>
            <a:off x="14800133" y="6221693"/>
            <a:ext cx="3487867" cy="3897057"/>
          </a:xfrm>
          <a:prstGeom prst="rect">
            <a:avLst/>
          </a:prstGeom>
        </p:spPr>
      </p:pic>
    </p:spTree>
    <p:extLst>
      <p:ext uri="{BB962C8B-B14F-4D97-AF65-F5344CB8AC3E}">
        <p14:creationId xmlns:p14="http://schemas.microsoft.com/office/powerpoint/2010/main" val="4090172101"/>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grpSp>
        <p:nvGrpSpPr>
          <p:cNvPr id="2" name="Group 2"/>
          <p:cNvGrpSpPr/>
          <p:nvPr/>
        </p:nvGrpSpPr>
        <p:grpSpPr>
          <a:xfrm>
            <a:off x="6315075" y="6815072"/>
            <a:ext cx="881128" cy="8811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0826" y="0"/>
            <a:ext cx="3919931" cy="338094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19400" y="342900"/>
            <a:ext cx="14257585" cy="1819149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96184">
            <a:off x="-555498" y="7200900"/>
            <a:ext cx="3168396" cy="4114800"/>
          </a:xfrm>
          <a:prstGeom prst="rect">
            <a:avLst/>
          </a:prstGeom>
        </p:spPr>
      </p:pic>
      <p:sp>
        <p:nvSpPr>
          <p:cNvPr id="14" name="TextBox 13">
            <a:extLst>
              <a:ext uri="{FF2B5EF4-FFF2-40B4-BE49-F238E27FC236}">
                <a16:creationId xmlns:a16="http://schemas.microsoft.com/office/drawing/2014/main" id="{0306AB57-80A3-4461-B894-CA56F8672C24}"/>
              </a:ext>
            </a:extLst>
          </p:cNvPr>
          <p:cNvSpPr txBox="1"/>
          <p:nvPr/>
        </p:nvSpPr>
        <p:spPr>
          <a:xfrm>
            <a:off x="3304143" y="2280174"/>
            <a:ext cx="11049000" cy="1824923"/>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Dựa vào công thức khối lượng riêng, rút ra cách xác định khối lượng, thể tích của một vật</a:t>
            </a:r>
            <a:endParaRPr lang="en-US" sz="4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5F3FB094-0D77-44DD-84C9-63DDECFC0385}"/>
              </a:ext>
            </a:extLst>
          </p:cNvPr>
          <p:cNvCxnSpPr/>
          <p:nvPr/>
        </p:nvCxnSpPr>
        <p:spPr>
          <a:xfrm flipH="1">
            <a:off x="6590672" y="5526063"/>
            <a:ext cx="2553328" cy="861802"/>
          </a:xfrm>
          <a:prstGeom prst="straightConnector1">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50E6C78-32C4-4B49-BDCB-45C6E50ED320}"/>
                  </a:ext>
                </a:extLst>
              </p:cNvPr>
              <p:cNvSpPr txBox="1"/>
              <p:nvPr/>
            </p:nvSpPr>
            <p:spPr>
              <a:xfrm>
                <a:off x="4717525" y="7808831"/>
                <a:ext cx="2796649"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vi-VN" sz="400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m:t>
                      </m:r>
                      <m:r>
                        <a:rPr lang="vi-VN" sz="4000" b="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r>
                        <a:rPr kumimoji="0" lang="vi-VN" sz="4000" b="0" i="0"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solidFill>
                            <a:srgbClr val="FF0000"/>
                          </a:solidFill>
                          <a:latin typeface="Cambria Math" panose="02040503050406030204" pitchFamily="18" charset="0"/>
                          <a:ea typeface="Calibri" panose="020F0502020204030204" pitchFamily="34" charset="0"/>
                          <a:cs typeface="Times New Roman" panose="02020603050405020304" pitchFamily="18" charset="0"/>
                        </a:rPr>
                        <m:t>V</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050E6C78-32C4-4B49-BDCB-45C6E50ED320}"/>
                  </a:ext>
                </a:extLst>
              </p:cNvPr>
              <p:cNvSpPr txBox="1">
                <a:spLocks noRot="1" noChangeAspect="1" noMove="1" noResize="1" noEditPoints="1" noAdjustHandles="1" noChangeArrowheads="1" noChangeShapeType="1" noTextEdit="1"/>
              </p:cNvSpPr>
              <p:nvPr/>
            </p:nvSpPr>
            <p:spPr>
              <a:xfrm>
                <a:off x="4717525" y="7808831"/>
                <a:ext cx="2796649"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EC80CC2-731A-4911-823F-BBAADEE3EA11}"/>
                  </a:ext>
                </a:extLst>
              </p:cNvPr>
              <p:cNvSpPr txBox="1"/>
              <p:nvPr/>
            </p:nvSpPr>
            <p:spPr>
              <a:xfrm>
                <a:off x="10730725" y="7718116"/>
                <a:ext cx="2057400" cy="1250792"/>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m:rPr>
                          <m:sty m:val="p"/>
                        </m:rPr>
                        <a:rPr lang="vi-VN" sz="400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V</m:t>
                      </m:r>
                      <m:r>
                        <a:rPr kumimoji="0" lang="en-US" sz="4000" b="0" i="0"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400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ρ</m:t>
                          </m:r>
                        </m:den>
                      </m:f>
                    </m:oMath>
                  </m:oMathPara>
                </a14:m>
                <a:endParaRPr kumimoji="0" lang="en-US" sz="1800" b="0" u="none" strike="noStrike" kern="1200" cap="none" spc="0" normalizeH="0" baseline="0" noProof="0" dirty="0">
                  <a:ln>
                    <a:noFill/>
                  </a:ln>
                  <a:solidFill>
                    <a:srgbClr val="FF0000"/>
                  </a:solidFill>
                  <a:effectLst/>
                  <a:uLnTx/>
                  <a:uFillTx/>
                  <a:latin typeface="Calibri"/>
                </a:endParaRPr>
              </a:p>
            </p:txBody>
          </p:sp>
        </mc:Choice>
        <mc:Fallback xmlns="">
          <p:sp>
            <p:nvSpPr>
              <p:cNvPr id="25" name="TextBox 24">
                <a:extLst>
                  <a:ext uri="{FF2B5EF4-FFF2-40B4-BE49-F238E27FC236}">
                    <a16:creationId xmlns:a16="http://schemas.microsoft.com/office/drawing/2014/main" id="{1EC80CC2-731A-4911-823F-BBAADEE3EA11}"/>
                  </a:ext>
                </a:extLst>
              </p:cNvPr>
              <p:cNvSpPr txBox="1">
                <a:spLocks noRot="1" noChangeAspect="1" noMove="1" noResize="1" noEditPoints="1" noAdjustHandles="1" noChangeArrowheads="1" noChangeShapeType="1" noTextEdit="1"/>
              </p:cNvSpPr>
              <p:nvPr/>
            </p:nvSpPr>
            <p:spPr>
              <a:xfrm>
                <a:off x="10730725" y="7718116"/>
                <a:ext cx="2057400" cy="1250792"/>
              </a:xfrm>
              <a:prstGeom prst="rect">
                <a:avLst/>
              </a:prstGeom>
              <a:blipFill>
                <a:blip r:embed="rId13"/>
                <a:stretch>
                  <a:fillRect/>
                </a:stretch>
              </a:blipFill>
            </p:spPr>
            <p:txBody>
              <a:bodyPr/>
              <a:lstStyle/>
              <a:p>
                <a:r>
                  <a:rPr lang="en-US">
                    <a:noFill/>
                  </a:rPr>
                  <a:t> </a:t>
                </a:r>
              </a:p>
            </p:txBody>
          </p:sp>
        </mc:Fallback>
      </mc:AlternateContent>
      <p:sp>
        <p:nvSpPr>
          <p:cNvPr id="28" name="Google Shape;679;p42">
            <a:extLst>
              <a:ext uri="{FF2B5EF4-FFF2-40B4-BE49-F238E27FC236}">
                <a16:creationId xmlns:a16="http://schemas.microsoft.com/office/drawing/2014/main" id="{00FB88BD-5C46-43D3-9AB1-C5561E36BB66}"/>
              </a:ext>
            </a:extLst>
          </p:cNvPr>
          <p:cNvSpPr/>
          <p:nvPr/>
        </p:nvSpPr>
        <p:spPr>
          <a:xfrm rot="-50331">
            <a:off x="4581176" y="6509228"/>
            <a:ext cx="3258932" cy="923194"/>
          </a:xfrm>
          <a:prstGeom prst="roundRect">
            <a:avLst>
              <a:gd name="adj" fmla="val 16667"/>
            </a:avLst>
          </a:prstGeom>
          <a:solidFill>
            <a:srgbClr val="76AEA6"/>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chemeClr val="bg1"/>
                </a:solidFill>
                <a:effectLst/>
                <a:uLnTx/>
                <a:uFillTx/>
                <a:latin typeface="Arial"/>
                <a:cs typeface="Arial"/>
                <a:sym typeface="Arial"/>
              </a:rPr>
              <a:t>Khối lượng </a:t>
            </a:r>
            <a:endParaRPr kumimoji="0" sz="4000" b="1" i="0" u="none" strike="noStrike" kern="0" cap="none" spc="0" normalizeH="0" baseline="0" noProof="0" dirty="0">
              <a:ln>
                <a:noFill/>
              </a:ln>
              <a:solidFill>
                <a:schemeClr val="bg1"/>
              </a:solidFill>
              <a:effectLst/>
              <a:uLnTx/>
              <a:uFillTx/>
              <a:latin typeface="Arial"/>
              <a:cs typeface="Arial"/>
              <a:sym typeface="Arial"/>
            </a:endParaRPr>
          </a:p>
        </p:txBody>
      </p:sp>
      <p:sp>
        <p:nvSpPr>
          <p:cNvPr id="29" name="Google Shape;679;p42">
            <a:extLst>
              <a:ext uri="{FF2B5EF4-FFF2-40B4-BE49-F238E27FC236}">
                <a16:creationId xmlns:a16="http://schemas.microsoft.com/office/drawing/2014/main" id="{2B1BB995-C481-4534-8799-4F99915E360E}"/>
              </a:ext>
            </a:extLst>
          </p:cNvPr>
          <p:cNvSpPr/>
          <p:nvPr/>
        </p:nvSpPr>
        <p:spPr>
          <a:xfrm rot="-50331">
            <a:off x="10129959" y="6485090"/>
            <a:ext cx="3258932" cy="923194"/>
          </a:xfrm>
          <a:prstGeom prst="roundRect">
            <a:avLst>
              <a:gd name="adj" fmla="val 16667"/>
            </a:avLst>
          </a:prstGeom>
          <a:solidFill>
            <a:srgbClr val="76AEA6"/>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chemeClr val="bg1"/>
                </a:solidFill>
                <a:effectLst/>
                <a:uLnTx/>
                <a:uFillTx/>
                <a:latin typeface="Arial"/>
                <a:cs typeface="Arial"/>
                <a:sym typeface="Arial"/>
              </a:rPr>
              <a:t>Thể tích</a:t>
            </a:r>
            <a:endParaRPr kumimoji="0" sz="4000" b="1" i="0" u="none" strike="noStrike" kern="0" cap="none" spc="0" normalizeH="0" baseline="0" noProof="0" dirty="0">
              <a:ln>
                <a:noFill/>
              </a:ln>
              <a:solidFill>
                <a:schemeClr val="bg1"/>
              </a:solidFill>
              <a:effectLst/>
              <a:uLnTx/>
              <a:uFillTx/>
              <a:latin typeface="Arial"/>
              <a:cs typeface="Arial"/>
              <a:sym typeface="Arial"/>
            </a:endParaRPr>
          </a:p>
        </p:txBody>
      </p:sp>
      <p:cxnSp>
        <p:nvCxnSpPr>
          <p:cNvPr id="30" name="Straight Arrow Connector 29">
            <a:extLst>
              <a:ext uri="{FF2B5EF4-FFF2-40B4-BE49-F238E27FC236}">
                <a16:creationId xmlns:a16="http://schemas.microsoft.com/office/drawing/2014/main" id="{AB7005E8-DE76-4F54-A20E-6E9AF4168A6A}"/>
              </a:ext>
            </a:extLst>
          </p:cNvPr>
          <p:cNvCxnSpPr>
            <a:cxnSpLocks/>
          </p:cNvCxnSpPr>
          <p:nvPr/>
        </p:nvCxnSpPr>
        <p:spPr>
          <a:xfrm>
            <a:off x="9454061" y="5534486"/>
            <a:ext cx="2553328" cy="861802"/>
          </a:xfrm>
          <a:prstGeom prst="straightConnector1">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FDE7D2-5172-4879-BFD4-D5EEA0DBB6BC}"/>
                  </a:ext>
                </a:extLst>
              </p:cNvPr>
              <p:cNvSpPr txBox="1"/>
              <p:nvPr/>
            </p:nvSpPr>
            <p:spPr>
              <a:xfrm>
                <a:off x="8025765" y="4457700"/>
                <a:ext cx="2236470" cy="1146661"/>
              </a:xfrm>
              <a:prstGeom prst="rect">
                <a:avLst/>
              </a:prstGeom>
              <a:solidFill>
                <a:schemeClr val="accent2">
                  <a:lumMod val="20000"/>
                  <a:lumOff val="80000"/>
                </a:schemeClr>
              </a:solid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V</m:t>
                          </m:r>
                        </m:den>
                      </m:f>
                    </m:oMath>
                  </m:oMathPara>
                </a14:m>
                <a:endParaRPr lang="en-US" dirty="0"/>
              </a:p>
            </p:txBody>
          </p:sp>
        </mc:Choice>
        <mc:Fallback xmlns="">
          <p:sp>
            <p:nvSpPr>
              <p:cNvPr id="12" name="TextBox 11">
                <a:extLst>
                  <a:ext uri="{FF2B5EF4-FFF2-40B4-BE49-F238E27FC236}">
                    <a16:creationId xmlns:a16="http://schemas.microsoft.com/office/drawing/2014/main" id="{3EFDE7D2-5172-4879-BFD4-D5EEA0DBB6BC}"/>
                  </a:ext>
                </a:extLst>
              </p:cNvPr>
              <p:cNvSpPr txBox="1">
                <a:spLocks noRot="1" noChangeAspect="1" noMove="1" noResize="1" noEditPoints="1" noAdjustHandles="1" noChangeArrowheads="1" noChangeShapeType="1" noTextEdit="1"/>
              </p:cNvSpPr>
              <p:nvPr/>
            </p:nvSpPr>
            <p:spPr>
              <a:xfrm>
                <a:off x="8025765" y="4457700"/>
                <a:ext cx="2236470" cy="1146661"/>
              </a:xfrm>
              <a:prstGeom prst="rect">
                <a:avLst/>
              </a:prstGeom>
              <a:blipFill>
                <a:blip r:embed="rId14"/>
                <a:stretch>
                  <a:fillRect/>
                </a:stretch>
              </a:blipFill>
              <a:ln w="38100">
                <a:noFill/>
              </a:ln>
            </p:spPr>
            <p:txBody>
              <a:bodyPr/>
              <a:lstStyle/>
              <a:p>
                <a:r>
                  <a:rPr lang="en-US">
                    <a:noFill/>
                  </a:rPr>
                  <a:t> </a:t>
                </a:r>
              </a:p>
            </p:txBody>
          </p:sp>
        </mc:Fallback>
      </mc:AlternateContent>
    </p:spTree>
    <p:extLst>
      <p:ext uri="{BB962C8B-B14F-4D97-AF65-F5344CB8AC3E}">
        <p14:creationId xmlns:p14="http://schemas.microsoft.com/office/powerpoint/2010/main" val="577698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8" grpId="0" animBg="1"/>
      <p:bldP spid="2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1789</Words>
  <Application>Microsoft Office PowerPoint</Application>
  <PresentationFormat>Tùy chỉnh</PresentationFormat>
  <Paragraphs>159</Paragraphs>
  <Slides>36</Slides>
  <Notes>3</Notes>
  <HiddenSlides>0</HiddenSlides>
  <MMClips>2</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36</vt:i4>
      </vt:variant>
    </vt:vector>
  </HeadingPairs>
  <TitlesOfParts>
    <vt:vector size="42" baseType="lpstr">
      <vt:lpstr>Concert One</vt:lpstr>
      <vt:lpstr>Cambria Math</vt: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Creative Science Quiz Presentation</dc:title>
  <cp:lastModifiedBy>Windows 10</cp:lastModifiedBy>
  <cp:revision>10</cp:revision>
  <dcterms:created xsi:type="dcterms:W3CDTF">2006-08-16T00:00:00Z</dcterms:created>
  <dcterms:modified xsi:type="dcterms:W3CDTF">2023-12-21T04:56:35Z</dcterms:modified>
  <dc:identifier>DAFPaSi9Kx0</dc:identifier>
</cp:coreProperties>
</file>