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462" r:id="rId3"/>
    <p:sldId id="304" r:id="rId4"/>
    <p:sldId id="274" r:id="rId5"/>
    <p:sldId id="257" r:id="rId6"/>
    <p:sldId id="394" r:id="rId7"/>
    <p:sldId id="321" r:id="rId8"/>
    <p:sldId id="437" r:id="rId9"/>
    <p:sldId id="438" r:id="rId10"/>
    <p:sldId id="461" r:id="rId11"/>
    <p:sldId id="303" r:id="rId12"/>
    <p:sldId id="395" r:id="rId13"/>
    <p:sldId id="442" r:id="rId14"/>
    <p:sldId id="439" r:id="rId15"/>
    <p:sldId id="440" r:id="rId16"/>
    <p:sldId id="421" r:id="rId17"/>
    <p:sldId id="340" r:id="rId18"/>
    <p:sldId id="341" r:id="rId19"/>
    <p:sldId id="260" r:id="rId20"/>
    <p:sldId id="423" r:id="rId21"/>
    <p:sldId id="444" r:id="rId22"/>
    <p:sldId id="446" r:id="rId23"/>
    <p:sldId id="408" r:id="rId24"/>
    <p:sldId id="448" r:id="rId25"/>
    <p:sldId id="449" r:id="rId26"/>
    <p:sldId id="265"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Londrina Soli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462"/>
            <p14:sldId id="304"/>
            <p14:sldId id="274"/>
            <p14:sldId id="257"/>
            <p14:sldId id="394"/>
            <p14:sldId id="321"/>
            <p14:sldId id="437"/>
            <p14:sldId id="438"/>
            <p14:sldId id="461"/>
            <p14:sldId id="303"/>
            <p14:sldId id="395"/>
            <p14:sldId id="442"/>
            <p14:sldId id="439"/>
            <p14:sldId id="440"/>
            <p14:sldId id="421"/>
            <p14:sldId id="340"/>
            <p14:sldId id="341"/>
            <p14:sldId id="260"/>
            <p14:sldId id="423"/>
            <p14:sldId id="444"/>
            <p14:sldId id="446"/>
            <p14:sldId id="408"/>
            <p14:sldId id="448"/>
            <p14:sldId id="449"/>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99"/>
    <a:srgbClr val="B54A24"/>
    <a:srgbClr val="FFCC66"/>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50" d="100"/>
          <a:sy n="50" d="100"/>
        </p:scale>
        <p:origin x="22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23-12-01T14:59:16.93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28231 18124 0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23-12-01T14:59:18.49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28231 18124 0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12/18/2023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19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42A09-C99B-4EC5-BBF0-5B4765541B98}"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89177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0490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4573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8325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55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A42A09-C99B-4EC5-BBF0-5B4765541B98}"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0850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351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19</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21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customXml" Target="../ink/ink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17" Type="http://schemas.microsoft.com/office/2007/relationships/hdphoto" Target="../media/hdphoto6.wdp"/><Relationship Id="rId2" Type="http://schemas.openxmlformats.org/officeDocument/2006/relationships/notesSlide" Target="../notesSlides/notesSlide8.xml"/><Relationship Id="rId16" Type="http://schemas.openxmlformats.org/officeDocument/2006/relationships/image" Target="../media/image41.png"/><Relationship Id="rId1" Type="http://schemas.openxmlformats.org/officeDocument/2006/relationships/slideLayout" Target="../slideLayouts/slideLayout7.xml"/><Relationship Id="rId15" Type="http://schemas.openxmlformats.org/officeDocument/2006/relationships/image" Target="../media/image330.png"/><Relationship Id="rId4" Type="http://schemas.openxmlformats.org/officeDocument/2006/relationships/image" Target="../media/image40.svg"/><Relationship Id="rId14" Type="http://schemas.openxmlformats.org/officeDocument/2006/relationships/image" Target="../media/image3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43.png"/><Relationship Id="rId10" Type="http://schemas.openxmlformats.org/officeDocument/2006/relationships/image" Target="../media/image360.png"/></Relationships>
</file>

<file path=ppt/slides/_rels/slide21.xml.rels><?xml version="1.0" encoding="UTF-8" standalone="yes"?>
<Relationships xmlns="http://schemas.openxmlformats.org/package/2006/relationships"><Relationship Id="rId13" Type="http://schemas.openxmlformats.org/officeDocument/2006/relationships/image" Target="../media/image44.png"/><Relationship Id="rId12" Type="http://schemas.openxmlformats.org/officeDocument/2006/relationships/image" Target="../media/image390.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0.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image" Target="../media/image5.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400.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5.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3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5.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0.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029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txBody>
            <a:bodyPr/>
            <a:lstStyle/>
            <a:p>
              <a:endParaRPr lang="vi-VN"/>
            </a:p>
          </p:txBody>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CHÀO MỪNG CÁC EM ĐẾN VỚI BUỔI HỌC NGÀY HÔM NAY!</a:t>
            </a:r>
          </a:p>
        </p:txBody>
      </p:sp>
      <p:pic>
        <p:nvPicPr>
          <p:cNvPr id="7" name="Picture 6"/>
          <p:cNvPicPr>
            <a:picLocks noChangeAspect="1"/>
          </p:cNvPicPr>
          <p:nvPr/>
        </p:nvPicPr>
        <p:blipFill>
          <a:blip r:embed="rId2"/>
          <a:stretch>
            <a:fillRect/>
          </a:stretch>
        </p:blipFill>
        <p:spPr>
          <a:xfrm>
            <a:off x="6536137" y="7353300"/>
            <a:ext cx="5084505" cy="27678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EBB51E-15BF-E844-D00E-EF87EFC6E65E}"/>
              </a:ext>
            </a:extLst>
          </p:cNvPr>
          <p:cNvSpPr/>
          <p:nvPr/>
        </p:nvSpPr>
        <p:spPr>
          <a:xfrm>
            <a:off x="762000" y="266700"/>
            <a:ext cx="838200" cy="1549014"/>
          </a:xfrm>
          <a:prstGeom prst="rect">
            <a:avLst/>
          </a:prstGeom>
          <a:ln w="28575">
            <a:solidFill>
              <a:schemeClr val="tx1"/>
            </a:solidFill>
          </a:ln>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7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80A92138-3DD2-FFE8-CAB2-4441BDE707BD}"/>
              </a:ext>
            </a:extLst>
          </p:cNvPr>
          <p:cNvSpPr/>
          <p:nvPr/>
        </p:nvSpPr>
        <p:spPr>
          <a:xfrm>
            <a:off x="1752600" y="266700"/>
            <a:ext cx="15773400" cy="1446550"/>
          </a:xfrm>
          <a:prstGeom prst="rect">
            <a:avLst/>
          </a:prstGeom>
        </p:spPr>
        <p:txBody>
          <a:bodyPr wrap="square">
            <a:spAutoFit/>
          </a:bodyPr>
          <a:lstStyle/>
          <a:p>
            <a:pPr lvl="0" algn="just">
              <a:spcBef>
                <a:spcPts val="600"/>
              </a:spcBef>
              <a:spcAft>
                <a:spcPts val="800"/>
              </a:spcAft>
              <a:tabLst>
                <a:tab pos="360045" algn="l"/>
                <a:tab pos="720090" algn="l"/>
              </a:tabLst>
            </a:pP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4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M’ </a:t>
            </a:r>
            <a:r>
              <a:rPr lang="en-US" sz="4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M qua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phép</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chiếu</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song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song</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lên</a:t>
            </a:r>
            <a:r>
              <a:rPr kumimoji="0" lang="en-US" sz="4400" b="1"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4400" b="1"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phẳng</a:t>
            </a:r>
            <a:r>
              <a:rPr kumimoji="0" lang="en-US" sz="4400" b="1"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(P)</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1"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 </a:t>
            </a:r>
            <a:r>
              <a:rPr kumimoji="0" lang="en-US" sz="4400" b="1" i="1"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65589A23-3D9F-70C7-9722-6DA1DCAF5FCD}"/>
              </a:ext>
            </a:extLst>
          </p:cNvPr>
          <p:cNvPicPr>
            <a:picLocks noChangeAspect="1"/>
          </p:cNvPicPr>
          <p:nvPr/>
        </p:nvPicPr>
        <p:blipFill>
          <a:blip r:embed="rId2"/>
          <a:stretch>
            <a:fillRect/>
          </a:stretch>
        </p:blipFill>
        <p:spPr>
          <a:xfrm>
            <a:off x="1600200" y="1815715"/>
            <a:ext cx="15773400" cy="782358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6A526B7-A597-77D2-4CE7-C891D562B64C}"/>
                  </a:ext>
                </a:extLst>
              </p14:cNvPr>
              <p14:cNvContentPartPr/>
              <p14:nvPr/>
            </p14:nvContentPartPr>
            <p14:xfrm>
              <a:off x="10163160" y="6524640"/>
              <a:ext cx="360" cy="360"/>
            </p14:xfrm>
          </p:contentPart>
        </mc:Choice>
        <mc:Fallback xmlns="">
          <p:pic>
            <p:nvPicPr>
              <p:cNvPr id="5" name="Ink 4">
                <a:extLst>
                  <a:ext uri="{FF2B5EF4-FFF2-40B4-BE49-F238E27FC236}">
                    <a16:creationId xmlns:a16="http://schemas.microsoft.com/office/drawing/2014/main" id="{96A526B7-A597-77D2-4CE7-C891D562B64C}"/>
                  </a:ext>
                </a:extLst>
              </p:cNvPr>
              <p:cNvPicPr/>
              <p:nvPr/>
            </p:nvPicPr>
            <p:blipFill>
              <a:blip r:embed="rId4"/>
              <a:stretch>
                <a:fillRect/>
              </a:stretch>
            </p:blipFill>
            <p:spPr>
              <a:xfrm>
                <a:off x="10147320" y="646128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EB68B66-0560-163A-AB59-AAAD4383FE5B}"/>
                  </a:ext>
                </a:extLst>
              </p14:cNvPr>
              <p14:cNvContentPartPr/>
              <p14:nvPr/>
            </p14:nvContentPartPr>
            <p14:xfrm>
              <a:off x="10163160" y="6524640"/>
              <a:ext cx="360" cy="360"/>
            </p14:xfrm>
          </p:contentPart>
        </mc:Choice>
        <mc:Fallback xmlns="">
          <p:pic>
            <p:nvPicPr>
              <p:cNvPr id="6" name="Ink 5">
                <a:extLst>
                  <a:ext uri="{FF2B5EF4-FFF2-40B4-BE49-F238E27FC236}">
                    <a16:creationId xmlns:a16="http://schemas.microsoft.com/office/drawing/2014/main" id="{2EB68B66-0560-163A-AB59-AAAD4383FE5B}"/>
                  </a:ext>
                </a:extLst>
              </p:cNvPr>
              <p:cNvPicPr/>
              <p:nvPr/>
            </p:nvPicPr>
            <p:blipFill>
              <a:blip r:embed="rId4"/>
              <a:stretch>
                <a:fillRect/>
              </a:stretch>
            </p:blipFill>
            <p:spPr>
              <a:xfrm>
                <a:off x="10147320" y="6461280"/>
                <a:ext cx="31680" cy="127080"/>
              </a:xfrm>
              <a:prstGeom prst="rect">
                <a:avLst/>
              </a:prstGeom>
            </p:spPr>
          </p:pic>
        </mc:Fallback>
      </mc:AlternateContent>
      <p:pic>
        <p:nvPicPr>
          <p:cNvPr id="10" name="Picture 9">
            <a:extLst>
              <a:ext uri="{FF2B5EF4-FFF2-40B4-BE49-F238E27FC236}">
                <a16:creationId xmlns:a16="http://schemas.microsoft.com/office/drawing/2014/main" id="{BBBC2494-9F97-BFAB-6501-2D00D17ECE26}"/>
              </a:ext>
            </a:extLst>
          </p:cNvPr>
          <p:cNvPicPr>
            <a:picLocks noChangeAspect="1"/>
          </p:cNvPicPr>
          <p:nvPr/>
        </p:nvPicPr>
        <p:blipFill>
          <a:blip r:embed="rId6"/>
          <a:stretch>
            <a:fillRect/>
          </a:stretch>
        </p:blipFill>
        <p:spPr>
          <a:xfrm>
            <a:off x="1066800" y="1918179"/>
            <a:ext cx="15468600" cy="8178321"/>
          </a:xfrm>
          <a:prstGeom prst="rect">
            <a:avLst/>
          </a:prstGeom>
        </p:spPr>
      </p:pic>
    </p:spTree>
    <p:extLst>
      <p:ext uri="{BB962C8B-B14F-4D97-AF65-F5344CB8AC3E}">
        <p14:creationId xmlns:p14="http://schemas.microsoft.com/office/powerpoint/2010/main" val="30937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890378" y="495300"/>
            <a:ext cx="2678037"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95763" y="1028909"/>
              <a:ext cx="1864613" cy="884858"/>
            </a:xfrm>
            <a:prstGeom prst="rect">
              <a:avLst/>
            </a:prstGeom>
            <a:noFill/>
            <a:ln>
              <a:noFill/>
            </a:ln>
          </p:spPr>
          <p:txBody>
            <a:bodyPr wrap="none">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4360721">
            <a:off x="518209" y="308265"/>
            <a:ext cx="886976" cy="1304375"/>
          </a:xfrm>
          <a:prstGeom prst="rect">
            <a:avLst/>
          </a:prstGeom>
        </p:spPr>
      </p:pic>
      <p:sp>
        <p:nvSpPr>
          <p:cNvPr id="7" name="Rectangle 6"/>
          <p:cNvSpPr/>
          <p:nvPr/>
        </p:nvSpPr>
        <p:spPr>
          <a:xfrm>
            <a:off x="961697" y="1701499"/>
            <a:ext cx="16535400" cy="1754326"/>
          </a:xfrm>
          <a:prstGeom prst="rect">
            <a:avLst/>
          </a:prstGeom>
        </p:spPr>
        <p:txBody>
          <a:bodyPr wrap="square">
            <a:spAutoFit/>
          </a:bodyPr>
          <a:lstStyle/>
          <a:p>
            <a:pPr algn="just">
              <a:lnSpc>
                <a:spcPct val="150000"/>
              </a:lnSpc>
            </a:pPr>
            <a:r>
              <a:rPr lang="vi-VN" sz="3600" dirty="0">
                <a:ea typeface="Calibri" panose="020F0502020204030204" pitchFamily="34" charset="0"/>
                <a:cs typeface="Arial" panose="020B0604020202020204" pitchFamily="34" charset="0"/>
              </a:rPr>
              <a:t>Cho hình hộp ABCD.A’B’C’D’ (Hình 77). Xác định ảnh của các điểm A’, B’, C’, D’ qua phép chiếu song song lên mặt phẳng (ABCD) theo phương A’A.</a:t>
            </a:r>
          </a:p>
        </p:txBody>
      </p:sp>
      <p:sp>
        <p:nvSpPr>
          <p:cNvPr id="15" name="Oval Callout 14"/>
          <p:cNvSpPr/>
          <p:nvPr/>
        </p:nvSpPr>
        <p:spPr>
          <a:xfrm>
            <a:off x="11163300" y="3803384"/>
            <a:ext cx="1752600" cy="88291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b="1" dirty="0">
                <a:solidFill>
                  <a:prstClr val="black"/>
                </a:solidFill>
              </a:rPr>
              <a:t>Giải</a:t>
            </a:r>
            <a:endParaRPr lang="en-US" sz="3600" b="1" dirty="0">
              <a:solidFill>
                <a:prstClr val="black"/>
              </a:solidFill>
            </a:endParaRPr>
          </a:p>
        </p:txBody>
      </p:sp>
      <p:sp>
        <p:nvSpPr>
          <p:cNvPr id="4" name="Rectangle 3"/>
          <p:cNvSpPr/>
          <p:nvPr/>
        </p:nvSpPr>
        <p:spPr>
          <a:xfrm>
            <a:off x="6553200" y="5065206"/>
            <a:ext cx="10972800" cy="3416320"/>
          </a:xfrm>
          <a:prstGeom prst="rect">
            <a:avLst/>
          </a:prstGeom>
        </p:spPr>
        <p:txBody>
          <a:bodyPr wrap="square">
            <a:spAutoFit/>
          </a:bodyPr>
          <a:lstStyle/>
          <a:p>
            <a:pPr algn="just">
              <a:lnSpc>
                <a:spcPct val="150000"/>
              </a:lnSpc>
            </a:pPr>
            <a:r>
              <a:rPr lang="vi-VN" sz="3600" dirty="0"/>
              <a:t>Vì</a:t>
            </a:r>
            <a:r>
              <a:rPr lang="en-US" sz="3600" dirty="0"/>
              <a:t> </a:t>
            </a:r>
            <a:r>
              <a:rPr lang="vi-VN" sz="3600" dirty="0"/>
              <a:t>ABCD.A’B’C’D’ là hình hộp nên các cạnh AA’, BB, CC, DD’ song song với nhau. Do đó, các điểm A, B, C, D lần lượt là ảnh của A’, B’, C, D’ qua phép chiếu song song lên mặt phẳng (ABCD) theo phương A’A.</a:t>
            </a:r>
          </a:p>
        </p:txBody>
      </p:sp>
      <p:grpSp>
        <p:nvGrpSpPr>
          <p:cNvPr id="19" name="Group 2"/>
          <p:cNvGrpSpPr/>
          <p:nvPr/>
        </p:nvGrpSpPr>
        <p:grpSpPr>
          <a:xfrm>
            <a:off x="-1436558" y="9671721"/>
            <a:ext cx="20834242" cy="1818911"/>
            <a:chOff x="0" y="0"/>
            <a:chExt cx="3762534" cy="328484"/>
          </a:xfrm>
        </p:grpSpPr>
        <p:sp>
          <p:nvSpPr>
            <p:cNvPr id="20"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381000" y="4821992"/>
            <a:ext cx="5813853" cy="4360108"/>
          </a:xfrm>
          <a:prstGeom prst="rect">
            <a:avLst/>
          </a:prstGeom>
        </p:spPr>
      </p:pic>
      <p:pic>
        <p:nvPicPr>
          <p:cNvPr id="17" name="Picture 16"/>
          <p:cNvPicPr>
            <a:picLocks noChangeAspect="1"/>
          </p:cNvPicPr>
          <p:nvPr/>
        </p:nvPicPr>
        <p:blipFill>
          <a:blip r:embed="rId5"/>
          <a:stretch>
            <a:fillRect/>
          </a:stretch>
        </p:blipFill>
        <p:spPr>
          <a:xfrm>
            <a:off x="16648840" y="8814384"/>
            <a:ext cx="1754319" cy="1714674"/>
          </a:xfrm>
          <a:prstGeom prst="rect">
            <a:avLst/>
          </a:prstGeom>
        </p:spPr>
      </p:pic>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6823352" y="371872"/>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45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TẬP </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762517" y="1866900"/>
            <a:ext cx="16922270" cy="1651671"/>
          </a:xfrm>
          <a:prstGeom prst="rect">
            <a:avLst/>
          </a:prstGeom>
        </p:spPr>
        <p:txBody>
          <a:bodyPr wrap="square">
            <a:spAutoFit/>
          </a:bodyPr>
          <a:lstStyle/>
          <a:p>
            <a:pPr lvl="0" algn="just">
              <a:lnSpc>
                <a:spcPct val="150000"/>
              </a:lnSpc>
              <a:defRPr/>
            </a:pPr>
            <a:r>
              <a:rPr lang="vi-VN" sz="3600" dirty="0">
                <a:solidFill>
                  <a:prstClr val="black"/>
                </a:solidFill>
                <a:ea typeface="Calibri" panose="020F0502020204030204" pitchFamily="34" charset="0"/>
                <a:cs typeface="Times New Roman" panose="02020603050405020304" pitchFamily="18" charset="0"/>
              </a:rPr>
              <a:t>Cho hình hộp ABCD.A’B’C’D’ </a:t>
            </a:r>
            <a:r>
              <a:rPr lang="vi-VN" sz="3600">
                <a:solidFill>
                  <a:prstClr val="black"/>
                </a:solidFill>
                <a:ea typeface="Calibri" panose="020F0502020204030204" pitchFamily="34" charset="0"/>
                <a:cs typeface="Times New Roman" panose="02020603050405020304" pitchFamily="18" charset="0"/>
              </a:rPr>
              <a:t>có AC</a:t>
            </a:r>
            <a:r>
              <a:rPr lang="en-US" sz="3600">
                <a:solidFill>
                  <a:prstClr val="black"/>
                </a:solidFill>
                <a:ea typeface="Calibri" panose="020F0502020204030204" pitchFamily="34" charset="0"/>
                <a:cs typeface="Times New Roman" panose="02020603050405020304" pitchFamily="18" charset="0"/>
              </a:rPr>
              <a:t> </a:t>
            </a:r>
            <a:r>
              <a:rPr lang="vi-VN" sz="3600">
                <a:solidFill>
                  <a:prstClr val="black"/>
                </a:solidFill>
                <a:ea typeface="Calibri" panose="020F0502020204030204" pitchFamily="34" charset="0"/>
                <a:cs typeface="Times New Roman" panose="02020603050405020304" pitchFamily="18" charset="0"/>
              </a:rPr>
              <a:t>cắt BD tại O. </a:t>
            </a:r>
            <a:r>
              <a:rPr lang="vi-VN" sz="3600" dirty="0">
                <a:solidFill>
                  <a:prstClr val="black"/>
                </a:solidFill>
                <a:ea typeface="Calibri" panose="020F0502020204030204" pitchFamily="34" charset="0"/>
                <a:cs typeface="Times New Roman" panose="02020603050405020304" pitchFamily="18" charset="0"/>
              </a:rPr>
              <a:t>Xác định ảnh </a:t>
            </a:r>
            <a:r>
              <a:rPr lang="vi-VN" sz="3600">
                <a:solidFill>
                  <a:prstClr val="black"/>
                </a:solidFill>
                <a:ea typeface="Calibri" panose="020F0502020204030204" pitchFamily="34" charset="0"/>
                <a:cs typeface="Times New Roman" panose="02020603050405020304" pitchFamily="18" charset="0"/>
              </a:rPr>
              <a:t>của O</a:t>
            </a:r>
            <a:r>
              <a:rPr lang="en-US" sz="3600">
                <a:solidFill>
                  <a:prstClr val="black"/>
                </a:solidFill>
                <a:ea typeface="Calibri" panose="020F0502020204030204" pitchFamily="34" charset="0"/>
                <a:cs typeface="Times New Roman" panose="02020603050405020304" pitchFamily="18" charset="0"/>
              </a:rPr>
              <a:t> </a:t>
            </a:r>
            <a:r>
              <a:rPr lang="vi-VN" sz="3600">
                <a:solidFill>
                  <a:prstClr val="black"/>
                </a:solidFill>
                <a:ea typeface="Calibri" panose="020F0502020204030204" pitchFamily="34" charset="0"/>
                <a:cs typeface="Times New Roman" panose="02020603050405020304" pitchFamily="18" charset="0"/>
              </a:rPr>
              <a:t>qua </a:t>
            </a:r>
            <a:r>
              <a:rPr lang="vi-VN" sz="3600" dirty="0">
                <a:solidFill>
                  <a:prstClr val="black"/>
                </a:solidFill>
                <a:ea typeface="Calibri" panose="020F0502020204030204" pitchFamily="34" charset="0"/>
                <a:cs typeface="Times New Roman" panose="02020603050405020304" pitchFamily="18" charset="0"/>
              </a:rPr>
              <a:t>phép chiếu song song lên mặt phẳng </a:t>
            </a:r>
            <a:r>
              <a:rPr lang="vi-VN" sz="3600">
                <a:solidFill>
                  <a:prstClr val="black"/>
                </a:solidFill>
                <a:ea typeface="Calibri" panose="020F0502020204030204" pitchFamily="34" charset="0"/>
                <a:cs typeface="Times New Roman" panose="02020603050405020304" pitchFamily="18" charset="0"/>
              </a:rPr>
              <a:t>(A</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B</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C</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D</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 </a:t>
            </a:r>
            <a:r>
              <a:rPr lang="vi-VN" sz="3600" dirty="0">
                <a:solidFill>
                  <a:prstClr val="black"/>
                </a:solidFill>
                <a:ea typeface="Calibri" panose="020F0502020204030204" pitchFamily="34" charset="0"/>
                <a:cs typeface="Times New Roman" panose="02020603050405020304" pitchFamily="18" charset="0"/>
              </a:rPr>
              <a:t>theo </a:t>
            </a:r>
            <a:r>
              <a:rPr lang="vi-VN" sz="3600">
                <a:solidFill>
                  <a:prstClr val="black"/>
                </a:solidFill>
                <a:ea typeface="Calibri" panose="020F0502020204030204" pitchFamily="34" charset="0"/>
                <a:cs typeface="Times New Roman" panose="02020603050405020304" pitchFamily="18" charset="0"/>
              </a:rPr>
              <a:t>phương AA</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a:t>
            </a:r>
            <a:endParaRPr lang="vi-VN" sz="3600" dirty="0">
              <a:solidFill>
                <a:prstClr val="black"/>
              </a:solidFill>
              <a:ea typeface="Calibri" panose="020F0502020204030204" pitchFamily="34" charset="0"/>
              <a:cs typeface="Times New Roman" panose="02020603050405020304" pitchFamily="18" charset="0"/>
            </a:endParaRPr>
          </a:p>
        </p:txBody>
      </p:sp>
      <p:sp>
        <p:nvSpPr>
          <p:cNvPr id="5" name="Rectangle 4"/>
          <p:cNvSpPr/>
          <p:nvPr/>
        </p:nvSpPr>
        <p:spPr>
          <a:xfrm>
            <a:off x="5960151" y="4779845"/>
            <a:ext cx="11698360" cy="5078313"/>
          </a:xfrm>
          <a:prstGeom prst="rect">
            <a:avLst/>
          </a:prstGeom>
        </p:spPr>
        <p:txBody>
          <a:bodyPr wrap="square">
            <a:spAutoFit/>
          </a:bodyPr>
          <a:lstStyle/>
          <a:p>
            <a:pPr algn="just">
              <a:lnSpc>
                <a:spcPct val="150000"/>
              </a:lnSpc>
            </a:pPr>
            <a:r>
              <a:rPr lang="vi-VN" sz="3600" dirty="0">
                <a:ea typeface="Times New Roman" panose="02020603050405020304" pitchFamily="18" charset="0"/>
                <a:cs typeface="Arial" panose="020B0604020202020204" pitchFamily="34" charset="0"/>
              </a:rPr>
              <a:t>Do ABCD.A’B’C’D’ là hình hộp nên nên ACC’A’ là </a:t>
            </a:r>
            <a:r>
              <a:rPr lang="en-US" sz="3600" dirty="0" err="1">
                <a:latin typeface="Arial" panose="020B0604020202020204" pitchFamily="34" charset="0"/>
                <a:ea typeface="Times New Roman" panose="02020603050405020304" pitchFamily="18" charset="0"/>
                <a:cs typeface="Arial" panose="020B0604020202020204" pitchFamily="34" charset="0"/>
              </a:rPr>
              <a:t>bình</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hành</a:t>
            </a:r>
            <a:r>
              <a:rPr lang="vi-VN" sz="3600" dirty="0">
                <a:ea typeface="Times New Roman" panose="02020603050405020304" pitchFamily="18" charset="0"/>
                <a:cs typeface="Arial" panose="020B0604020202020204" pitchFamily="34" charset="0"/>
              </a:rPr>
              <a:t>.</a:t>
            </a:r>
          </a:p>
          <a:p>
            <a:pPr algn="just">
              <a:lnSpc>
                <a:spcPct val="150000"/>
              </a:lnSpc>
            </a:pPr>
            <a:r>
              <a:rPr lang="vi-VN" sz="3600">
                <a:ea typeface="Times New Roman" panose="02020603050405020304" pitchFamily="18" charset="0"/>
                <a:cs typeface="Arial" panose="020B0604020202020204" pitchFamily="34" charset="0"/>
              </a:rPr>
              <a:t>Do O </a:t>
            </a:r>
            <a:r>
              <a:rPr lang="vi-VN" sz="3600" dirty="0">
                <a:ea typeface="Times New Roman" panose="02020603050405020304" pitchFamily="18" charset="0"/>
                <a:cs typeface="Arial" panose="020B0604020202020204" pitchFamily="34" charset="0"/>
              </a:rPr>
              <a:t>là giao điểm </a:t>
            </a:r>
            <a:r>
              <a:rPr lang="vi-VN" sz="3600">
                <a:ea typeface="Times New Roman" panose="02020603050405020304" pitchFamily="18" charset="0"/>
                <a:cs typeface="Arial" panose="020B0604020202020204" pitchFamily="34" charset="0"/>
              </a:rPr>
              <a:t>của AC và BD nên O </a:t>
            </a:r>
            <a:r>
              <a:rPr lang="vi-VN" sz="3600" dirty="0">
                <a:ea typeface="Times New Roman" panose="02020603050405020304" pitchFamily="18" charset="0"/>
                <a:cs typeface="Arial" panose="020B0604020202020204" pitchFamily="34" charset="0"/>
              </a:rPr>
              <a:t>là trung điểm </a:t>
            </a:r>
            <a:r>
              <a:rPr lang="vi-VN" sz="3600">
                <a:ea typeface="Times New Roman" panose="02020603050405020304" pitchFamily="18" charset="0"/>
                <a:cs typeface="Arial" panose="020B0604020202020204" pitchFamily="34" charset="0"/>
              </a:rPr>
              <a:t>của AC.</a:t>
            </a:r>
            <a:endParaRPr lang="vi-VN" sz="3600" dirty="0">
              <a:ea typeface="Times New Roman" panose="02020603050405020304" pitchFamily="18" charset="0"/>
              <a:cs typeface="Arial" panose="020B0604020202020204" pitchFamily="34" charset="0"/>
            </a:endParaRPr>
          </a:p>
          <a:p>
            <a:pPr algn="just">
              <a:lnSpc>
                <a:spcPct val="150000"/>
              </a:lnSpc>
            </a:pPr>
            <a:r>
              <a:rPr lang="vi-VN" sz="3600">
                <a:ea typeface="Times New Roman" panose="02020603050405020304" pitchFamily="18" charset="0"/>
                <a:cs typeface="Arial" panose="020B0604020202020204" pitchFamily="34" charset="0"/>
              </a:rPr>
              <a:t>Gọi O</a:t>
            </a:r>
            <a:r>
              <a:rPr lang="en-US" sz="3600">
                <a:ea typeface="Times New Roman" panose="02020603050405020304" pitchFamily="18" charset="0"/>
                <a:cs typeface="Arial" panose="020B0604020202020204" pitchFamily="34" charset="0"/>
              </a:rPr>
              <a:t>’</a:t>
            </a:r>
            <a:r>
              <a:rPr lang="vi-VN" sz="3600">
                <a:ea typeface="Times New Roman" panose="02020603050405020304" pitchFamily="18" charset="0"/>
                <a:cs typeface="Arial" panose="020B0604020202020204" pitchFamily="34" charset="0"/>
              </a:rPr>
              <a:t> </a:t>
            </a:r>
            <a:r>
              <a:rPr lang="vi-VN" sz="3600" dirty="0">
                <a:ea typeface="Times New Roman" panose="02020603050405020304" pitchFamily="18" charset="0"/>
                <a:cs typeface="Arial" panose="020B0604020202020204" pitchFamily="34" charset="0"/>
              </a:rPr>
              <a:t>là giao điểm </a:t>
            </a:r>
            <a:r>
              <a:rPr lang="vi-VN" sz="3600">
                <a:ea typeface="Times New Roman" panose="02020603050405020304" pitchFamily="18" charset="0"/>
                <a:cs typeface="Arial" panose="020B0604020202020204" pitchFamily="34" charset="0"/>
              </a:rPr>
              <a:t>của A</a:t>
            </a:r>
            <a:r>
              <a:rPr lang="en-US" sz="3600">
                <a:ea typeface="Times New Roman" panose="02020603050405020304" pitchFamily="18" charset="0"/>
                <a:cs typeface="Arial" panose="020B0604020202020204" pitchFamily="34" charset="0"/>
              </a:rPr>
              <a:t>’</a:t>
            </a:r>
            <a:r>
              <a:rPr lang="vi-VN" sz="3600">
                <a:ea typeface="Times New Roman" panose="02020603050405020304" pitchFamily="18" charset="0"/>
                <a:cs typeface="Arial" panose="020B0604020202020204" pitchFamily="34" charset="0"/>
              </a:rPr>
              <a:t>C</a:t>
            </a:r>
            <a:r>
              <a:rPr lang="en-US" sz="3600">
                <a:ea typeface="Times New Roman" panose="02020603050405020304" pitchFamily="18" charset="0"/>
                <a:cs typeface="Arial" panose="020B0604020202020204" pitchFamily="34" charset="0"/>
              </a:rPr>
              <a:t>’</a:t>
            </a:r>
            <a:r>
              <a:rPr lang="vi-VN" sz="3600">
                <a:ea typeface="Times New Roman" panose="02020603050405020304" pitchFamily="18" charset="0"/>
                <a:cs typeface="Arial" panose="020B0604020202020204" pitchFamily="34" charset="0"/>
              </a:rPr>
              <a:t> và B</a:t>
            </a:r>
            <a:r>
              <a:rPr lang="en-US" sz="3600">
                <a:ea typeface="Times New Roman" panose="02020603050405020304" pitchFamily="18" charset="0"/>
                <a:cs typeface="Arial" panose="020B0604020202020204" pitchFamily="34" charset="0"/>
              </a:rPr>
              <a:t>’</a:t>
            </a:r>
            <a:r>
              <a:rPr lang="vi-VN" sz="3600">
                <a:ea typeface="Times New Roman" panose="02020603050405020304" pitchFamily="18" charset="0"/>
                <a:cs typeface="Arial" panose="020B0604020202020204" pitchFamily="34" charset="0"/>
              </a:rPr>
              <a:t>D</a:t>
            </a:r>
            <a:r>
              <a:rPr lang="en-US" sz="3600">
                <a:ea typeface="Times New Roman" panose="02020603050405020304" pitchFamily="18" charset="0"/>
                <a:cs typeface="Arial" panose="020B0604020202020204" pitchFamily="34" charset="0"/>
              </a:rPr>
              <a:t>’</a:t>
            </a:r>
            <a:r>
              <a:rPr lang="vi-VN" sz="3600">
                <a:ea typeface="Times New Roman" panose="02020603050405020304" pitchFamily="18" charset="0"/>
                <a:cs typeface="Arial" panose="020B0604020202020204" pitchFamily="34" charset="0"/>
              </a:rPr>
              <a:t>, </a:t>
            </a:r>
            <a:r>
              <a:rPr lang="vi-VN" sz="3600" dirty="0">
                <a:ea typeface="Times New Roman" panose="02020603050405020304" pitchFamily="18" charset="0"/>
                <a:cs typeface="Arial" panose="020B0604020202020204" pitchFamily="34" charset="0"/>
              </a:rPr>
              <a:t>khi đó O là trung điểm </a:t>
            </a:r>
            <a:r>
              <a:rPr lang="vi-VN" sz="3600">
                <a:ea typeface="Times New Roman" panose="02020603050405020304" pitchFamily="18" charset="0"/>
                <a:cs typeface="Arial" panose="020B0604020202020204" pitchFamily="34" charset="0"/>
              </a:rPr>
              <a:t>của A</a:t>
            </a:r>
            <a:r>
              <a:rPr lang="en-US" sz="3600">
                <a:ea typeface="Times New Roman" panose="02020603050405020304" pitchFamily="18" charset="0"/>
                <a:cs typeface="Arial" panose="020B0604020202020204" pitchFamily="34" charset="0"/>
              </a:rPr>
              <a:t>’</a:t>
            </a:r>
            <a:r>
              <a:rPr lang="vi-VN" sz="3600">
                <a:ea typeface="Times New Roman" panose="02020603050405020304" pitchFamily="18" charset="0"/>
                <a:cs typeface="Arial" panose="020B0604020202020204" pitchFamily="34" charset="0"/>
              </a:rPr>
              <a:t>C</a:t>
            </a:r>
            <a:r>
              <a:rPr lang="en-US" sz="3600">
                <a:ea typeface="Times New Roman" panose="02020603050405020304" pitchFamily="18" charset="0"/>
                <a:cs typeface="Arial" panose="020B0604020202020204" pitchFamily="34" charset="0"/>
              </a:rPr>
              <a:t>’</a:t>
            </a:r>
            <a:r>
              <a:rPr lang="vi-VN" sz="3600">
                <a:ea typeface="Times New Roman" panose="02020603050405020304" pitchFamily="18" charset="0"/>
                <a:cs typeface="Arial" panose="020B0604020202020204" pitchFamily="34" charset="0"/>
              </a:rPr>
              <a:t>.</a:t>
            </a:r>
            <a:endParaRPr lang="vi-VN" sz="3600" dirty="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0" y="3599676"/>
            <a:ext cx="1493752" cy="1143178"/>
          </a:xfrm>
          <a:prstGeom prst="rect">
            <a:avLst/>
          </a:prstGeom>
        </p:spPr>
      </p:pic>
      <p:pic>
        <p:nvPicPr>
          <p:cNvPr id="8" name="Picture 7"/>
          <p:cNvPicPr>
            <a:picLocks noChangeAspect="1"/>
          </p:cNvPicPr>
          <p:nvPr/>
        </p:nvPicPr>
        <p:blipFill>
          <a:blip r:embed="rId4"/>
          <a:stretch>
            <a:fillRect/>
          </a:stretch>
        </p:blipFill>
        <p:spPr>
          <a:xfrm>
            <a:off x="16611600" y="371872"/>
            <a:ext cx="1253517" cy="990778"/>
          </a:xfrm>
          <a:prstGeom prst="rect">
            <a:avLst/>
          </a:prstGeom>
        </p:spPr>
      </p:pic>
      <p:sp>
        <p:nvSpPr>
          <p:cNvPr id="14" name="Rectangle 13"/>
          <p:cNvSpPr/>
          <p:nvPr/>
        </p:nvSpPr>
        <p:spPr>
          <a:xfrm>
            <a:off x="8631983" y="3848100"/>
            <a:ext cx="1183337" cy="646331"/>
          </a:xfrm>
          <a:prstGeom prst="rect">
            <a:avLst/>
          </a:prstGeom>
        </p:spPr>
        <p:txBody>
          <a:bodyPr wrap="none">
            <a:spAutoFit/>
          </a:bodyPr>
          <a:lstStyle/>
          <a:p>
            <a:pPr lvl="0" algn="ctr">
              <a:defRPr/>
            </a:pPr>
            <a:r>
              <a:rPr lang="vi-VN" sz="3600" b="1" i="1" u="sng" dirty="0">
                <a:solidFill>
                  <a:schemeClr val="tx2"/>
                </a:solidFill>
              </a:rPr>
              <a:t>Giải</a:t>
            </a:r>
            <a:r>
              <a:rPr lang="en-US" sz="3600" b="1" i="1" u="sng" dirty="0">
                <a:solidFill>
                  <a:schemeClr val="tx2"/>
                </a:solidFill>
              </a:rPr>
              <a:t>:</a:t>
            </a:r>
          </a:p>
        </p:txBody>
      </p:sp>
      <p:pic>
        <p:nvPicPr>
          <p:cNvPr id="3" name="Picture 2">
            <a:extLst>
              <a:ext uri="{FF2B5EF4-FFF2-40B4-BE49-F238E27FC236}">
                <a16:creationId xmlns:a16="http://schemas.microsoft.com/office/drawing/2014/main" id="{3F3B60ED-1106-8428-4E5E-78F11F2F8BC3}"/>
              </a:ext>
            </a:extLst>
          </p:cNvPr>
          <p:cNvPicPr>
            <a:picLocks noChangeAspect="1"/>
          </p:cNvPicPr>
          <p:nvPr/>
        </p:nvPicPr>
        <p:blipFill>
          <a:blip r:embed="rId5"/>
          <a:stretch>
            <a:fillRect/>
          </a:stretch>
        </p:blipFill>
        <p:spPr>
          <a:xfrm>
            <a:off x="0" y="4686300"/>
            <a:ext cx="5960151" cy="5410200"/>
          </a:xfrm>
          <a:prstGeom prst="rect">
            <a:avLst/>
          </a:prstGeom>
        </p:spPr>
      </p:pic>
      <p:pic>
        <p:nvPicPr>
          <p:cNvPr id="10" name="Picture 9">
            <a:extLst>
              <a:ext uri="{FF2B5EF4-FFF2-40B4-BE49-F238E27FC236}">
                <a16:creationId xmlns:a16="http://schemas.microsoft.com/office/drawing/2014/main" id="{4DE74FBE-384A-7292-DEA8-2926DD8F7AA9}"/>
              </a:ext>
            </a:extLst>
          </p:cNvPr>
          <p:cNvPicPr>
            <a:picLocks noChangeAspect="1"/>
          </p:cNvPicPr>
          <p:nvPr/>
        </p:nvPicPr>
        <p:blipFill>
          <a:blip r:embed="rId6"/>
          <a:stretch>
            <a:fillRect/>
          </a:stretch>
        </p:blipFill>
        <p:spPr>
          <a:xfrm>
            <a:off x="-57123" y="4608335"/>
            <a:ext cx="6017274" cy="5566130"/>
          </a:xfrm>
          <a:prstGeom prst="rect">
            <a:avLst/>
          </a:prstGeom>
        </p:spPr>
      </p:pic>
    </p:spTree>
    <p:extLst>
      <p:ext uri="{BB962C8B-B14F-4D97-AF65-F5344CB8AC3E}">
        <p14:creationId xmlns:p14="http://schemas.microsoft.com/office/powerpoint/2010/main" val="360704394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6823352" y="371872"/>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500" b="1" dirty="0">
                <a:solidFill>
                  <a:prstClr val="black"/>
                </a:solidFill>
                <a:latin typeface="Arial" panose="020B0604020202020204" pitchFamily="34" charset="0"/>
                <a:cs typeface="Arial" panose="020B0604020202020204" pitchFamily="34" charset="0"/>
              </a:rPr>
              <a:t>LUYỆN TẬP 1</a:t>
            </a:r>
            <a:endParaRPr lang="en-US" sz="45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6248400" y="5033001"/>
            <a:ext cx="11337249" cy="4298549"/>
          </a:xfrm>
          <a:prstGeom prst="rect">
            <a:avLst/>
          </a:prstGeom>
        </p:spPr>
        <p:txBody>
          <a:bodyPr wrap="square">
            <a:spAutoFit/>
          </a:bodyPr>
          <a:lstStyle/>
          <a:p>
            <a:pPr algn="just">
              <a:lnSpc>
                <a:spcPct val="150000"/>
              </a:lnSpc>
              <a:spcBef>
                <a:spcPts val="300"/>
              </a:spcBef>
              <a:spcAft>
                <a:spcPts val="300"/>
              </a:spcAft>
            </a:pPr>
            <a:r>
              <a:rPr lang="vi-VN" sz="3600" dirty="0">
                <a:solidFill>
                  <a:prstClr val="black"/>
                </a:solidFill>
                <a:ea typeface="Times New Roman" panose="02020603050405020304" pitchFamily="18" charset="0"/>
                <a:cs typeface="Arial" panose="020B0604020202020204" pitchFamily="34" charset="0"/>
              </a:rPr>
              <a:t>Do đó OO’ là đường trung bình của hình </a:t>
            </a:r>
            <a:r>
              <a:rPr lang="en-US" sz="36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bình</a:t>
            </a:r>
            <a:r>
              <a:rPr lang="en-US" sz="36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hành</a:t>
            </a:r>
            <a:r>
              <a:rPr lang="vi-VN" sz="36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3600" dirty="0">
                <a:solidFill>
                  <a:prstClr val="black"/>
                </a:solidFill>
                <a:ea typeface="Times New Roman" panose="02020603050405020304" pitchFamily="18" charset="0"/>
                <a:cs typeface="Arial" panose="020B0604020202020204" pitchFamily="34" charset="0"/>
              </a:rPr>
              <a:t>ACC’A’.</a:t>
            </a:r>
            <a:endParaRPr lang="en-US" sz="3600" dirty="0">
              <a:solidFill>
                <a:prstClr val="black"/>
              </a:solidFill>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vi-VN" sz="3600" dirty="0">
                <a:solidFill>
                  <a:prstClr val="black"/>
                </a:solidFill>
                <a:ea typeface="Times New Roman" panose="02020603050405020304" pitchFamily="18" charset="0"/>
                <a:cs typeface="Arial" panose="020B0604020202020204" pitchFamily="34" charset="0"/>
              </a:rPr>
              <a:t>Suy ra OO’ // AA’.</a:t>
            </a:r>
            <a:endParaRPr lang="en-US" sz="3600" dirty="0">
              <a:solidFill>
                <a:prstClr val="black"/>
              </a:solidFill>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vi-VN" sz="3600" dirty="0">
                <a:solidFill>
                  <a:prstClr val="black"/>
                </a:solidFill>
                <a:ea typeface="Times New Roman" panose="02020603050405020304" pitchFamily="18" charset="0"/>
                <a:cs typeface="Arial" panose="020B0604020202020204" pitchFamily="34" charset="0"/>
              </a:rPr>
              <a:t>Vậy </a:t>
            </a:r>
            <a:r>
              <a:rPr lang="vi-VN" sz="3600">
                <a:solidFill>
                  <a:prstClr val="black"/>
                </a:solidFill>
                <a:ea typeface="Times New Roman" panose="02020603050405020304" pitchFamily="18" charset="0"/>
                <a:cs typeface="Arial" panose="020B0604020202020204" pitchFamily="34" charset="0"/>
              </a:rPr>
              <a:t>điểm O</a:t>
            </a:r>
            <a:r>
              <a:rPr lang="en-US" sz="3600">
                <a:solidFill>
                  <a:prstClr val="black"/>
                </a:solidFill>
                <a:ea typeface="Times New Roman" panose="02020603050405020304" pitchFamily="18" charset="0"/>
                <a:cs typeface="Arial" panose="020B0604020202020204" pitchFamily="34" charset="0"/>
              </a:rPr>
              <a:t>’</a:t>
            </a:r>
            <a:r>
              <a:rPr lang="vi-VN" sz="3600">
                <a:solidFill>
                  <a:prstClr val="black"/>
                </a:solidFill>
                <a:ea typeface="Times New Roman" panose="02020603050405020304" pitchFamily="18" charset="0"/>
                <a:cs typeface="Arial" panose="020B0604020202020204" pitchFamily="34" charset="0"/>
              </a:rPr>
              <a:t> </a:t>
            </a:r>
            <a:r>
              <a:rPr lang="vi-VN" sz="3600" dirty="0">
                <a:solidFill>
                  <a:prstClr val="black"/>
                </a:solidFill>
                <a:ea typeface="Times New Roman" panose="02020603050405020304" pitchFamily="18" charset="0"/>
                <a:cs typeface="Arial" panose="020B0604020202020204" pitchFamily="34" charset="0"/>
              </a:rPr>
              <a:t>là ảnh </a:t>
            </a:r>
            <a:r>
              <a:rPr lang="vi-VN" sz="3600">
                <a:solidFill>
                  <a:prstClr val="black"/>
                </a:solidFill>
                <a:ea typeface="Times New Roman" panose="02020603050405020304" pitchFamily="18" charset="0"/>
                <a:cs typeface="Arial" panose="020B0604020202020204" pitchFamily="34" charset="0"/>
              </a:rPr>
              <a:t>của O </a:t>
            </a:r>
            <a:r>
              <a:rPr lang="vi-VN" sz="3600" dirty="0">
                <a:solidFill>
                  <a:prstClr val="black"/>
                </a:solidFill>
                <a:ea typeface="Times New Roman" panose="02020603050405020304" pitchFamily="18" charset="0"/>
                <a:cs typeface="Arial" panose="020B0604020202020204" pitchFamily="34" charset="0"/>
              </a:rPr>
              <a:t>qua phép chiếu song song lên mp</a:t>
            </a:r>
            <a:r>
              <a:rPr lang="vi-VN" sz="3600">
                <a:solidFill>
                  <a:prstClr val="black"/>
                </a:solidFill>
                <a:ea typeface="Times New Roman" panose="02020603050405020304" pitchFamily="18" charset="0"/>
                <a:cs typeface="Arial" panose="020B0604020202020204" pitchFamily="34" charset="0"/>
              </a:rPr>
              <a:t>(A</a:t>
            </a:r>
            <a:r>
              <a:rPr lang="en-US" sz="3600">
                <a:solidFill>
                  <a:prstClr val="black"/>
                </a:solidFill>
                <a:ea typeface="Times New Roman" panose="02020603050405020304" pitchFamily="18" charset="0"/>
                <a:cs typeface="Arial" panose="020B0604020202020204" pitchFamily="34" charset="0"/>
              </a:rPr>
              <a:t>’</a:t>
            </a:r>
            <a:r>
              <a:rPr lang="vi-VN" sz="3600">
                <a:solidFill>
                  <a:prstClr val="black"/>
                </a:solidFill>
                <a:ea typeface="Times New Roman" panose="02020603050405020304" pitchFamily="18" charset="0"/>
                <a:cs typeface="Arial" panose="020B0604020202020204" pitchFamily="34" charset="0"/>
              </a:rPr>
              <a:t>B</a:t>
            </a:r>
            <a:r>
              <a:rPr lang="en-US" sz="3600">
                <a:solidFill>
                  <a:prstClr val="black"/>
                </a:solidFill>
                <a:ea typeface="Times New Roman" panose="02020603050405020304" pitchFamily="18" charset="0"/>
                <a:cs typeface="Arial" panose="020B0604020202020204" pitchFamily="34" charset="0"/>
              </a:rPr>
              <a:t>’</a:t>
            </a:r>
            <a:r>
              <a:rPr lang="vi-VN" sz="3600">
                <a:solidFill>
                  <a:prstClr val="black"/>
                </a:solidFill>
                <a:ea typeface="Times New Roman" panose="02020603050405020304" pitchFamily="18" charset="0"/>
                <a:cs typeface="Arial" panose="020B0604020202020204" pitchFamily="34" charset="0"/>
              </a:rPr>
              <a:t>C</a:t>
            </a:r>
            <a:r>
              <a:rPr lang="en-US" sz="3600">
                <a:solidFill>
                  <a:prstClr val="black"/>
                </a:solidFill>
                <a:ea typeface="Times New Roman" panose="02020603050405020304" pitchFamily="18" charset="0"/>
                <a:cs typeface="Arial" panose="020B0604020202020204" pitchFamily="34" charset="0"/>
              </a:rPr>
              <a:t>’</a:t>
            </a:r>
            <a:r>
              <a:rPr lang="vi-VN" sz="3600">
                <a:solidFill>
                  <a:prstClr val="black"/>
                </a:solidFill>
                <a:ea typeface="Times New Roman" panose="02020603050405020304" pitchFamily="18" charset="0"/>
                <a:cs typeface="Arial" panose="020B0604020202020204" pitchFamily="34" charset="0"/>
              </a:rPr>
              <a:t>D</a:t>
            </a:r>
            <a:r>
              <a:rPr lang="en-US" sz="3600">
                <a:solidFill>
                  <a:prstClr val="black"/>
                </a:solidFill>
                <a:ea typeface="Times New Roman" panose="02020603050405020304" pitchFamily="18" charset="0"/>
                <a:cs typeface="Arial" panose="020B0604020202020204" pitchFamily="34" charset="0"/>
              </a:rPr>
              <a:t>’</a:t>
            </a:r>
            <a:r>
              <a:rPr lang="vi-VN" sz="3600">
                <a:solidFill>
                  <a:prstClr val="black"/>
                </a:solidFill>
                <a:ea typeface="Times New Roman" panose="02020603050405020304" pitchFamily="18" charset="0"/>
                <a:cs typeface="Arial" panose="020B0604020202020204" pitchFamily="34" charset="0"/>
              </a:rPr>
              <a:t>) </a:t>
            </a:r>
            <a:r>
              <a:rPr lang="vi-VN" sz="3600" dirty="0">
                <a:solidFill>
                  <a:prstClr val="black"/>
                </a:solidFill>
                <a:ea typeface="Times New Roman" panose="02020603050405020304" pitchFamily="18" charset="0"/>
                <a:cs typeface="Arial" panose="020B0604020202020204" pitchFamily="34" charset="0"/>
              </a:rPr>
              <a:t>theo </a:t>
            </a:r>
            <a:r>
              <a:rPr lang="vi-VN" sz="3600">
                <a:solidFill>
                  <a:prstClr val="black"/>
                </a:solidFill>
                <a:ea typeface="Times New Roman" panose="02020603050405020304" pitchFamily="18" charset="0"/>
                <a:cs typeface="Arial" panose="020B0604020202020204" pitchFamily="34" charset="0"/>
              </a:rPr>
              <a:t>phương A</a:t>
            </a:r>
            <a:r>
              <a:rPr lang="en-US" sz="3600">
                <a:solidFill>
                  <a:prstClr val="black"/>
                </a:solidFill>
                <a:ea typeface="Times New Roman" panose="02020603050405020304" pitchFamily="18" charset="0"/>
                <a:cs typeface="Arial" panose="020B0604020202020204" pitchFamily="34" charset="0"/>
              </a:rPr>
              <a:t>’</a:t>
            </a:r>
            <a:r>
              <a:rPr lang="vi-VN" sz="3600">
                <a:solidFill>
                  <a:prstClr val="black"/>
                </a:solidFill>
                <a:ea typeface="Times New Roman" panose="02020603050405020304" pitchFamily="18" charset="0"/>
                <a:cs typeface="Arial" panose="020B0604020202020204" pitchFamily="34" charset="0"/>
              </a:rPr>
              <a:t>A.</a:t>
            </a:r>
            <a:endParaRPr lang="vi-VN" sz="3600" dirty="0">
              <a:solidFill>
                <a:prstClr val="black"/>
              </a:solidFill>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52400" y="3704197"/>
            <a:ext cx="1493752" cy="1143178"/>
          </a:xfrm>
          <a:prstGeom prst="rect">
            <a:avLst/>
          </a:prstGeom>
        </p:spPr>
      </p:pic>
      <p:pic>
        <p:nvPicPr>
          <p:cNvPr id="8" name="Picture 7"/>
          <p:cNvPicPr>
            <a:picLocks noChangeAspect="1"/>
          </p:cNvPicPr>
          <p:nvPr/>
        </p:nvPicPr>
        <p:blipFill>
          <a:blip r:embed="rId4"/>
          <a:stretch>
            <a:fillRect/>
          </a:stretch>
        </p:blipFill>
        <p:spPr>
          <a:xfrm>
            <a:off x="16611600" y="371872"/>
            <a:ext cx="1253517" cy="990778"/>
          </a:xfrm>
          <a:prstGeom prst="rect">
            <a:avLst/>
          </a:prstGeom>
        </p:spPr>
      </p:pic>
      <p:sp>
        <p:nvSpPr>
          <p:cNvPr id="14" name="Rectangle 13"/>
          <p:cNvSpPr/>
          <p:nvPr/>
        </p:nvSpPr>
        <p:spPr>
          <a:xfrm>
            <a:off x="8631983" y="3848100"/>
            <a:ext cx="1183337" cy="646331"/>
          </a:xfrm>
          <a:prstGeom prst="rect">
            <a:avLst/>
          </a:prstGeom>
        </p:spPr>
        <p:txBody>
          <a:bodyPr wrap="none">
            <a:spAutoFit/>
          </a:bodyPr>
          <a:lstStyle/>
          <a:p>
            <a:pPr algn="ctr">
              <a:defRPr/>
            </a:pPr>
            <a:r>
              <a:rPr lang="vi-VN" sz="3600" b="1" i="1" u="sng" dirty="0">
                <a:solidFill>
                  <a:srgbClr val="1F497D"/>
                </a:solidFill>
              </a:rPr>
              <a:t>Giải</a:t>
            </a:r>
            <a:r>
              <a:rPr lang="en-US" sz="3600" b="1" i="1" u="sng" dirty="0">
                <a:solidFill>
                  <a:srgbClr val="1F497D"/>
                </a:solidFill>
              </a:rPr>
              <a:t>:</a:t>
            </a:r>
          </a:p>
        </p:txBody>
      </p:sp>
      <p:sp>
        <p:nvSpPr>
          <p:cNvPr id="2" name="Rectangle 1">
            <a:extLst>
              <a:ext uri="{FF2B5EF4-FFF2-40B4-BE49-F238E27FC236}">
                <a16:creationId xmlns:a16="http://schemas.microsoft.com/office/drawing/2014/main" id="{BAC875A5-5609-2E4A-73AD-2D71A6817523}"/>
              </a:ext>
            </a:extLst>
          </p:cNvPr>
          <p:cNvSpPr/>
          <p:nvPr/>
        </p:nvSpPr>
        <p:spPr>
          <a:xfrm>
            <a:off x="762517" y="1866900"/>
            <a:ext cx="16922270" cy="1651671"/>
          </a:xfrm>
          <a:prstGeom prst="rect">
            <a:avLst/>
          </a:prstGeom>
        </p:spPr>
        <p:txBody>
          <a:bodyPr wrap="square">
            <a:spAutoFit/>
          </a:bodyPr>
          <a:lstStyle/>
          <a:p>
            <a:pPr lvl="0" algn="just">
              <a:lnSpc>
                <a:spcPct val="150000"/>
              </a:lnSpc>
              <a:defRPr/>
            </a:pPr>
            <a:r>
              <a:rPr lang="vi-VN" sz="3600" dirty="0">
                <a:solidFill>
                  <a:prstClr val="black"/>
                </a:solidFill>
                <a:ea typeface="Calibri" panose="020F0502020204030204" pitchFamily="34" charset="0"/>
                <a:cs typeface="Times New Roman" panose="02020603050405020304" pitchFamily="18" charset="0"/>
              </a:rPr>
              <a:t>Cho hình hộp ABCD.A’B’C’D’ </a:t>
            </a:r>
            <a:r>
              <a:rPr lang="vi-VN" sz="3600">
                <a:solidFill>
                  <a:prstClr val="black"/>
                </a:solidFill>
                <a:ea typeface="Calibri" panose="020F0502020204030204" pitchFamily="34" charset="0"/>
                <a:cs typeface="Times New Roman" panose="02020603050405020304" pitchFamily="18" charset="0"/>
              </a:rPr>
              <a:t>có AC</a:t>
            </a:r>
            <a:r>
              <a:rPr lang="en-US" sz="3600">
                <a:solidFill>
                  <a:prstClr val="black"/>
                </a:solidFill>
                <a:ea typeface="Calibri" panose="020F0502020204030204" pitchFamily="34" charset="0"/>
                <a:cs typeface="Times New Roman" panose="02020603050405020304" pitchFamily="18" charset="0"/>
              </a:rPr>
              <a:t> </a:t>
            </a:r>
            <a:r>
              <a:rPr lang="vi-VN" sz="3600">
                <a:solidFill>
                  <a:prstClr val="black"/>
                </a:solidFill>
                <a:ea typeface="Calibri" panose="020F0502020204030204" pitchFamily="34" charset="0"/>
                <a:cs typeface="Times New Roman" panose="02020603050405020304" pitchFamily="18" charset="0"/>
              </a:rPr>
              <a:t>cắt BD tại O. </a:t>
            </a:r>
            <a:r>
              <a:rPr lang="vi-VN" sz="3600" dirty="0">
                <a:solidFill>
                  <a:prstClr val="black"/>
                </a:solidFill>
                <a:ea typeface="Calibri" panose="020F0502020204030204" pitchFamily="34" charset="0"/>
                <a:cs typeface="Times New Roman" panose="02020603050405020304" pitchFamily="18" charset="0"/>
              </a:rPr>
              <a:t>Xác định ảnh </a:t>
            </a:r>
            <a:r>
              <a:rPr lang="vi-VN" sz="3600">
                <a:solidFill>
                  <a:prstClr val="black"/>
                </a:solidFill>
                <a:ea typeface="Calibri" panose="020F0502020204030204" pitchFamily="34" charset="0"/>
                <a:cs typeface="Times New Roman" panose="02020603050405020304" pitchFamily="18" charset="0"/>
              </a:rPr>
              <a:t>của O</a:t>
            </a:r>
            <a:r>
              <a:rPr lang="en-US" sz="3600">
                <a:solidFill>
                  <a:prstClr val="black"/>
                </a:solidFill>
                <a:ea typeface="Calibri" panose="020F0502020204030204" pitchFamily="34" charset="0"/>
                <a:cs typeface="Times New Roman" panose="02020603050405020304" pitchFamily="18" charset="0"/>
              </a:rPr>
              <a:t> </a:t>
            </a:r>
            <a:r>
              <a:rPr lang="vi-VN" sz="3600">
                <a:solidFill>
                  <a:prstClr val="black"/>
                </a:solidFill>
                <a:ea typeface="Calibri" panose="020F0502020204030204" pitchFamily="34" charset="0"/>
                <a:cs typeface="Times New Roman" panose="02020603050405020304" pitchFamily="18" charset="0"/>
              </a:rPr>
              <a:t>qua </a:t>
            </a:r>
            <a:r>
              <a:rPr lang="vi-VN" sz="3600" dirty="0">
                <a:solidFill>
                  <a:prstClr val="black"/>
                </a:solidFill>
                <a:ea typeface="Calibri" panose="020F0502020204030204" pitchFamily="34" charset="0"/>
                <a:cs typeface="Times New Roman" panose="02020603050405020304" pitchFamily="18" charset="0"/>
              </a:rPr>
              <a:t>phép chiếu song song lên mặt phẳng </a:t>
            </a:r>
            <a:r>
              <a:rPr lang="vi-VN" sz="3600">
                <a:solidFill>
                  <a:prstClr val="black"/>
                </a:solidFill>
                <a:ea typeface="Calibri" panose="020F0502020204030204" pitchFamily="34" charset="0"/>
                <a:cs typeface="Times New Roman" panose="02020603050405020304" pitchFamily="18" charset="0"/>
              </a:rPr>
              <a:t>(A</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B</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C</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D</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 </a:t>
            </a:r>
            <a:r>
              <a:rPr lang="vi-VN" sz="3600" dirty="0">
                <a:solidFill>
                  <a:prstClr val="black"/>
                </a:solidFill>
                <a:ea typeface="Calibri" panose="020F0502020204030204" pitchFamily="34" charset="0"/>
                <a:cs typeface="Times New Roman" panose="02020603050405020304" pitchFamily="18" charset="0"/>
              </a:rPr>
              <a:t>theo </a:t>
            </a:r>
            <a:r>
              <a:rPr lang="vi-VN" sz="3600">
                <a:solidFill>
                  <a:prstClr val="black"/>
                </a:solidFill>
                <a:ea typeface="Calibri" panose="020F0502020204030204" pitchFamily="34" charset="0"/>
                <a:cs typeface="Times New Roman" panose="02020603050405020304" pitchFamily="18" charset="0"/>
              </a:rPr>
              <a:t>phương AA</a:t>
            </a:r>
            <a:r>
              <a:rPr lang="en-US" sz="3600">
                <a:solidFill>
                  <a:prstClr val="black"/>
                </a:solidFill>
                <a:ea typeface="Calibri" panose="020F0502020204030204" pitchFamily="34" charset="0"/>
                <a:cs typeface="Times New Roman" panose="02020603050405020304" pitchFamily="18" charset="0"/>
              </a:rPr>
              <a:t>’</a:t>
            </a:r>
            <a:r>
              <a:rPr lang="vi-VN" sz="3600">
                <a:solidFill>
                  <a:prstClr val="black"/>
                </a:solidFill>
                <a:ea typeface="Calibri" panose="020F0502020204030204" pitchFamily="34" charset="0"/>
                <a:cs typeface="Times New Roman" panose="02020603050405020304" pitchFamily="18" charset="0"/>
              </a:rPr>
              <a:t>.</a:t>
            </a:r>
            <a:endParaRPr lang="vi-VN" sz="3600" dirty="0">
              <a:solidFill>
                <a:prstClr val="black"/>
              </a:solidFill>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16CD36A8-5494-AEE0-5331-D9240CBC0A50}"/>
              </a:ext>
            </a:extLst>
          </p:cNvPr>
          <p:cNvPicPr>
            <a:picLocks noChangeAspect="1"/>
          </p:cNvPicPr>
          <p:nvPr/>
        </p:nvPicPr>
        <p:blipFill>
          <a:blip r:embed="rId5"/>
          <a:stretch>
            <a:fillRect/>
          </a:stretch>
        </p:blipFill>
        <p:spPr>
          <a:xfrm>
            <a:off x="0" y="4610100"/>
            <a:ext cx="6019799" cy="5562600"/>
          </a:xfrm>
          <a:prstGeom prst="rect">
            <a:avLst/>
          </a:prstGeom>
        </p:spPr>
      </p:pic>
    </p:spTree>
    <p:extLst>
      <p:ext uri="{BB962C8B-B14F-4D97-AF65-F5344CB8AC3E}">
        <p14:creationId xmlns:p14="http://schemas.microsoft.com/office/powerpoint/2010/main" val="29246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906001" y="5067300"/>
            <a:ext cx="8610600" cy="5219700"/>
          </a:xfrm>
          <a:prstGeom prst="rect">
            <a:avLst/>
          </a:prstGeom>
        </p:spPr>
      </p:pic>
      <p:pic>
        <p:nvPicPr>
          <p:cNvPr id="24"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535400" y="377872"/>
            <a:ext cx="1405113" cy="1317293"/>
          </a:xfrm>
          <a:prstGeom prst="rect">
            <a:avLst/>
          </a:prstGeom>
        </p:spPr>
      </p:pic>
      <p:sp>
        <p:nvSpPr>
          <p:cNvPr id="15" name="TextBox 14"/>
          <p:cNvSpPr txBox="1"/>
          <p:nvPr/>
        </p:nvSpPr>
        <p:spPr>
          <a:xfrm>
            <a:off x="493681" y="1823243"/>
            <a:ext cx="17595177" cy="3373039"/>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q"/>
            </a:pPr>
            <a:r>
              <a:rPr lang="nl-NL" sz="3800" b="1" dirty="0">
                <a:solidFill>
                  <a:srgbClr val="1F497D"/>
                </a:solidFill>
                <a:latin typeface="Arial" panose="020B0604020202020204" pitchFamily="34" charset="0"/>
                <a:cs typeface="Arial" panose="020B0604020202020204" pitchFamily="34" charset="0"/>
              </a:rPr>
              <a:t>HĐ2: </a:t>
            </a:r>
            <a:r>
              <a:rPr lang="vi-VN" sz="3600" dirty="0">
                <a:solidFill>
                  <a:srgbClr val="000000"/>
                </a:solidFill>
                <a:ea typeface="Calibri" panose="020F0502020204030204" pitchFamily="34" charset="0"/>
                <a:cs typeface="Times New Roman" panose="02020603050405020304" pitchFamily="18" charset="0"/>
              </a:rPr>
              <a:t>Hình 78 mô tả bóng nắng của một lan can cầu đường bộ trên mặt đường, tức là hình chiếu của lan can qua phép chiếu song song lên mặt đường</a:t>
            </a:r>
            <a:r>
              <a:rPr lang="vi-VN" sz="3600">
                <a:solidFill>
                  <a:srgbClr val="000000"/>
                </a:solidFill>
                <a:ea typeface="Calibri" panose="020F0502020204030204" pitchFamily="34" charset="0"/>
                <a:cs typeface="Times New Roman" panose="02020603050405020304" pitchFamily="18" charset="0"/>
              </a:rPr>
              <a:t>. </a:t>
            </a:r>
            <a:r>
              <a:rPr lang="en-US" sz="3600">
                <a:solidFill>
                  <a:srgbClr val="000000"/>
                </a:solidFill>
                <a:ea typeface="Calibri" panose="020F0502020204030204" pitchFamily="34" charset="0"/>
                <a:cs typeface="Times New Roman" panose="02020603050405020304" pitchFamily="18" charset="0"/>
              </a:rPr>
              <a:t> </a:t>
            </a:r>
            <a:r>
              <a:rPr lang="vi-VN" sz="3600">
                <a:solidFill>
                  <a:srgbClr val="000000"/>
                </a:solidFill>
                <a:ea typeface="Calibri" panose="020F0502020204030204" pitchFamily="34" charset="0"/>
                <a:cs typeface="Times New Roman" panose="02020603050405020304" pitchFamily="18" charset="0"/>
              </a:rPr>
              <a:t>Thanh </a:t>
            </a:r>
            <a:r>
              <a:rPr lang="vi-VN" sz="3600" dirty="0">
                <a:solidFill>
                  <a:srgbClr val="000000"/>
                </a:solidFill>
                <a:ea typeface="Calibri" panose="020F0502020204030204" pitchFamily="34" charset="0"/>
                <a:cs typeface="Times New Roman" panose="02020603050405020304" pitchFamily="18" charset="0"/>
              </a:rPr>
              <a:t>lan can gợi nên hình ảnh đường thẳng nối các điểm A, B, C, ở đó B nằm giữa A và C. Gọi các điểm A’, B’, C’ lần lượt là bóng nắng của các điểm A, B, C trên mặt đường.</a:t>
            </a:r>
            <a:endParaRPr lang="en-US" sz="3600" dirty="0">
              <a:solidFill>
                <a:srgbClr val="000000"/>
              </a:solidFill>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5"/>
          <a:stretch>
            <a:fillRect/>
          </a:stretch>
        </p:blipFill>
        <p:spPr>
          <a:xfrm rot="20977493">
            <a:off x="290679" y="6173355"/>
            <a:ext cx="727178" cy="1082575"/>
          </a:xfrm>
          <a:prstGeom prst="rect">
            <a:avLst/>
          </a:prstGeom>
        </p:spPr>
      </p:pic>
      <p:sp>
        <p:nvSpPr>
          <p:cNvPr id="2" name="Rectangle 1"/>
          <p:cNvSpPr/>
          <p:nvPr/>
        </p:nvSpPr>
        <p:spPr>
          <a:xfrm>
            <a:off x="6516789" y="436008"/>
            <a:ext cx="4946385" cy="113107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wrap="square">
            <a:spAutoFit/>
          </a:bodyPr>
          <a:lstStyle/>
          <a:p>
            <a:pPr algn="ctr">
              <a:lnSpc>
                <a:spcPct val="150000"/>
              </a:lnSpc>
              <a:spcBef>
                <a:spcPts val="100"/>
              </a:spcBef>
              <a:spcAft>
                <a:spcPts val="100"/>
              </a:spcAft>
              <a:tabLst>
                <a:tab pos="360045" algn="l"/>
                <a:tab pos="720090" algn="l"/>
              </a:tabLst>
            </a:pPr>
            <a:r>
              <a:rPr lang="nl-NL" sz="4500" b="1" dirty="0">
                <a:solidFill>
                  <a:srgbClr val="FFFF99"/>
                </a:solidFill>
                <a:latin typeface="Arial" panose="020B0604020202020204" pitchFamily="34" charset="0"/>
                <a:ea typeface="Calibri" panose="020F0502020204030204" pitchFamily="34" charset="0"/>
                <a:cs typeface="Arial" panose="020B0604020202020204" pitchFamily="34" charset="0"/>
              </a:rPr>
              <a:t>2. Tính chất</a:t>
            </a:r>
            <a:endParaRPr lang="en-US" sz="4500" dirty="0">
              <a:solidFill>
                <a:srgbClr val="FFFF99"/>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1051034" y="5960671"/>
            <a:ext cx="8854966" cy="4144661"/>
          </a:xfrm>
          <a:prstGeom prst="rect">
            <a:avLst/>
          </a:prstGeom>
        </p:spPr>
        <p:txBody>
          <a:bodyPr wrap="square">
            <a:spAutoFit/>
          </a:bodyPr>
          <a:lstStyle/>
          <a:p>
            <a:pPr lvl="0" algn="just">
              <a:lnSpc>
                <a:spcPct val="150000"/>
              </a:lnSpc>
            </a:pPr>
            <a:r>
              <a:rPr lang="vi-VN" sz="3600" dirty="0">
                <a:solidFill>
                  <a:srgbClr val="000000"/>
                </a:solidFill>
                <a:ea typeface="Calibri" panose="020F0502020204030204" pitchFamily="34" charset="0"/>
                <a:cs typeface="Times New Roman" panose="02020603050405020304" pitchFamily="18" charset="0"/>
              </a:rPr>
              <a:t>Quan Hình 78 và cho biết:</a:t>
            </a:r>
          </a:p>
          <a:p>
            <a:pPr lvl="0" algn="just">
              <a:lnSpc>
                <a:spcPct val="150000"/>
              </a:lnSpc>
            </a:pPr>
            <a:r>
              <a:rPr lang="vi-VN" sz="3600" dirty="0">
                <a:solidFill>
                  <a:srgbClr val="000000"/>
                </a:solidFill>
                <a:ea typeface="Calibri" panose="020F0502020204030204" pitchFamily="34" charset="0"/>
                <a:cs typeface="Times New Roman" panose="02020603050405020304" pitchFamily="18" charset="0"/>
              </a:rPr>
              <a:t>a) Các điểm A’, B’, C’ có thẳng hàng hay không. Nếu có, điểm B’ có nằm giữa hai điểm A’ và C’ hay không;</a:t>
            </a:r>
          </a:p>
          <a:p>
            <a:pPr lvl="0" algn="just">
              <a:lnSpc>
                <a:spcPct val="150000"/>
              </a:lnSpc>
            </a:pPr>
            <a:r>
              <a:rPr lang="vi-VN" sz="3600" dirty="0">
                <a:solidFill>
                  <a:srgbClr val="000000"/>
                </a:solidFill>
                <a:ea typeface="Calibri" panose="020F0502020204030204" pitchFamily="34" charset="0"/>
                <a:cs typeface="Times New Roman" panose="02020603050405020304" pitchFamily="18" charset="0"/>
              </a:rPr>
              <a:t>b) Bóng nắng của thanh lan can là hình gì.</a:t>
            </a:r>
          </a:p>
        </p:txBody>
      </p:sp>
    </p:spTree>
    <p:extLst>
      <p:ext uri="{BB962C8B-B14F-4D97-AF65-F5344CB8AC3E}">
        <p14:creationId xmlns:p14="http://schemas.microsoft.com/office/powerpoint/2010/main" val="17096283"/>
      </p:ext>
    </p:extLst>
  </p:cSld>
  <p:clrMapOvr>
    <a:masterClrMapping/>
  </p:clrMapOvr>
  <mc:AlternateContent xmlns:mc="http://schemas.openxmlformats.org/markup-compatibility/2006" xmlns:p14="http://schemas.microsoft.com/office/powerpoint/2010/main">
    <mc:Choice Requires="p14">
      <p:transition spd="med" p14:dur="7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383000" y="8496300"/>
            <a:ext cx="1405113" cy="1317293"/>
          </a:xfrm>
          <a:prstGeom prst="rect">
            <a:avLst/>
          </a:prstGeom>
        </p:spPr>
      </p:pic>
      <p:sp>
        <p:nvSpPr>
          <p:cNvPr id="6" name="Rectangle 5"/>
          <p:cNvSpPr/>
          <p:nvPr/>
        </p:nvSpPr>
        <p:spPr>
          <a:xfrm>
            <a:off x="8610600" y="2476500"/>
            <a:ext cx="9372600" cy="5056577"/>
          </a:xfrm>
          <a:prstGeom prst="rect">
            <a:avLst/>
          </a:prstGeom>
        </p:spPr>
        <p:txBody>
          <a:bodyPr wrap="square">
            <a:spAutoFit/>
          </a:bodyPr>
          <a:lstStyle/>
          <a:p>
            <a:pPr algn="just">
              <a:lnSpc>
                <a:spcPct val="150000"/>
              </a:lnSpc>
              <a:spcBef>
                <a:spcPts val="1800"/>
              </a:spcBef>
              <a:spcAft>
                <a:spcPts val="1800"/>
              </a:spcAft>
              <a:tabLst>
                <a:tab pos="360045" algn="l"/>
                <a:tab pos="720090" algn="l"/>
              </a:tabLst>
            </a:pPr>
            <a:r>
              <a:rPr lang="vi-VN" sz="4000" dirty="0">
                <a:solidFill>
                  <a:srgbClr val="000000"/>
                </a:solidFill>
                <a:ea typeface="Calibri" panose="020F0502020204030204" pitchFamily="34" charset="0"/>
                <a:cs typeface="Arial" panose="020B0604020202020204" pitchFamily="34" charset="0"/>
              </a:rPr>
              <a:t>a) Quan sát Hình 78, ta thấy các điểm A’, B’, C’ thẳng hàng và điểm B’ nằm giữa hai điểm A’, C’.</a:t>
            </a:r>
          </a:p>
          <a:p>
            <a:pPr algn="just">
              <a:lnSpc>
                <a:spcPct val="150000"/>
              </a:lnSpc>
              <a:spcBef>
                <a:spcPts val="1800"/>
              </a:spcBef>
              <a:spcAft>
                <a:spcPts val="1800"/>
              </a:spcAft>
              <a:tabLst>
                <a:tab pos="360045" algn="l"/>
                <a:tab pos="720090" algn="l"/>
              </a:tabLst>
            </a:pPr>
            <a:r>
              <a:rPr lang="vi-VN" sz="4000" dirty="0">
                <a:solidFill>
                  <a:srgbClr val="000000"/>
                </a:solidFill>
                <a:ea typeface="Calibri" panose="020F0502020204030204" pitchFamily="34" charset="0"/>
                <a:cs typeface="Arial" panose="020B0604020202020204" pitchFamily="34" charset="0"/>
              </a:rPr>
              <a:t>b) Bóng nắng của thanh lan can là đường thẳng.</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52400" y="2258711"/>
            <a:ext cx="8763000" cy="6008989"/>
          </a:xfrm>
          <a:prstGeom prst="rect">
            <a:avLst/>
          </a:prstGeom>
        </p:spPr>
      </p:pic>
      <p:sp>
        <p:nvSpPr>
          <p:cNvPr id="4" name="Rectangle 3"/>
          <p:cNvSpPr/>
          <p:nvPr/>
        </p:nvSpPr>
        <p:spPr>
          <a:xfrm>
            <a:off x="1524000" y="876300"/>
            <a:ext cx="1917833" cy="707886"/>
          </a:xfrm>
          <a:prstGeom prst="rect">
            <a:avLst/>
          </a:prstGeom>
        </p:spPr>
        <p:txBody>
          <a:bodyPr wrap="none">
            <a:spAutoFit/>
          </a:bodyPr>
          <a:lstStyle/>
          <a:p>
            <a:pPr lvl="0" algn="ctr"/>
            <a:r>
              <a:rPr lang="en-US" sz="4000" b="1" i="1" u="sng" dirty="0">
                <a:solidFill>
                  <a:schemeClr val="tx2"/>
                </a:solidFill>
                <a:latin typeface="Arial" panose="020B0604020202020204" pitchFamily="34" charset="0"/>
                <a:cs typeface="Arial" panose="020B0604020202020204" pitchFamily="34" charset="0"/>
              </a:rPr>
              <a:t>Trả lời:</a:t>
            </a:r>
          </a:p>
        </p:txBody>
      </p:sp>
    </p:spTree>
    <p:extLst>
      <p:ext uri="{BB962C8B-B14F-4D97-AF65-F5344CB8AC3E}">
        <p14:creationId xmlns:p14="http://schemas.microsoft.com/office/powerpoint/2010/main" val="15955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943101"/>
            <a:ext cx="15011400" cy="754379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563596" y="8461705"/>
            <a:ext cx="1726799" cy="1293062"/>
          </a:xfrm>
          <a:prstGeom prst="rect">
            <a:avLst/>
          </a:prstGeom>
        </p:spPr>
      </p:pic>
      <p:sp>
        <p:nvSpPr>
          <p:cNvPr id="11" name="Rectangle 10"/>
          <p:cNvSpPr/>
          <p:nvPr/>
        </p:nvSpPr>
        <p:spPr>
          <a:xfrm>
            <a:off x="5566111" y="258182"/>
            <a:ext cx="7073978"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lang="en-US" sz="6000" b="1" noProof="0">
                <a:solidFill>
                  <a:schemeClr val="tx2"/>
                </a:solidFill>
                <a:latin typeface="Arial" panose="020B0604020202020204" pitchFamily="34" charset="0"/>
                <a:ea typeface="Calibri" panose="020F0502020204030204" pitchFamily="34" charset="0"/>
                <a:cs typeface="Arial" panose="020B0604020202020204" pitchFamily="34" charset="0"/>
              </a:rPr>
              <a:t>ĐỊNH LÍ 1</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Rectangle 2"/>
          <p:cNvSpPr>
            <a:spLocks noChangeArrowheads="1"/>
          </p:cNvSpPr>
          <p:nvPr/>
        </p:nvSpPr>
        <p:spPr bwMode="auto">
          <a:xfrm>
            <a:off x="2438400" y="6305641"/>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987436" y="2321763"/>
            <a:ext cx="14231329" cy="6786473"/>
          </a:xfrm>
          <a:prstGeom prst="rect">
            <a:avLst/>
          </a:prstGeom>
        </p:spPr>
        <p:txBody>
          <a:bodyPr wrap="square">
            <a:spAutoFit/>
          </a:bodyPr>
          <a:lstStyle/>
          <a:p>
            <a:pPr marL="685800" indent="-685800" algn="just">
              <a:lnSpc>
                <a:spcPct val="150000"/>
              </a:lnSpc>
              <a:spcBef>
                <a:spcPts val="1800"/>
              </a:spcBef>
              <a:spcAft>
                <a:spcPts val="1800"/>
              </a:spcAft>
              <a:buFont typeface="Wingdings" panose="05000000000000000000" pitchFamily="2" charset="2"/>
              <a:buChar char="§"/>
            </a:pPr>
            <a:r>
              <a:rPr lang="nl-NL" sz="4500" dirty="0">
                <a:latin typeface="Arial" panose="020B0604020202020204" pitchFamily="34" charset="0"/>
                <a:ea typeface="Times New Roman" panose="02020603050405020304" pitchFamily="18" charset="0"/>
                <a:cs typeface="Arial" panose="020B0604020202020204" pitchFamily="34" charset="0"/>
              </a:rPr>
              <a:t>Phép chiếu song song biến ba điểm thẳng hàng thành ba điểm thẳng hàng và không làm thay đổi thứ tự ba điểm đó.</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spcBef>
                <a:spcPts val="1800"/>
              </a:spcBef>
              <a:spcAft>
                <a:spcPts val="1800"/>
              </a:spcAft>
              <a:buFont typeface="Wingdings" panose="05000000000000000000" pitchFamily="2" charset="2"/>
              <a:buChar char="§"/>
            </a:pPr>
            <a:r>
              <a:rPr lang="nl-NL" sz="4500" dirty="0">
                <a:latin typeface="Arial" panose="020B0604020202020204" pitchFamily="34" charset="0"/>
                <a:ea typeface="Times New Roman" panose="02020603050405020304" pitchFamily="18" charset="0"/>
                <a:cs typeface="Arial" panose="020B0604020202020204" pitchFamily="34" charset="0"/>
              </a:rPr>
              <a:t>Phép chiếu song song biến đường thẳng thành đường thẳng; biến tia thành tia; biến đoạn thẳng thành đoạn thẳng.</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0578928"/>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157" y="374274"/>
            <a:ext cx="17612174" cy="4236994"/>
          </a:xfrm>
          <a:prstGeom prst="rect">
            <a:avLst/>
          </a:prstGeom>
        </p:spPr>
        <p:txBody>
          <a:bodyPr wrap="square">
            <a:spAutoFit/>
          </a:bodyPr>
          <a:lstStyle/>
          <a:p>
            <a:pPr marL="571500" lvl="0" indent="-571500" algn="just">
              <a:lnSpc>
                <a:spcPct val="150000"/>
              </a:lnSpc>
              <a:buFont typeface="Wingdings" panose="05000000000000000000" pitchFamily="2" charset="2"/>
              <a:buChar char="q"/>
            </a:pPr>
            <a:r>
              <a:rPr lang="nl-NL" sz="4000" b="1" dirty="0">
                <a:solidFill>
                  <a:srgbClr val="C00000"/>
                </a:solidFill>
                <a:latin typeface="Arial" panose="020B0604020202020204" pitchFamily="34" charset="0"/>
                <a:ea typeface="Calibri" panose="020F0502020204030204" pitchFamily="34" charset="0"/>
                <a:cs typeface="Arial" panose="020B0604020202020204" pitchFamily="34" charset="0"/>
              </a:rPr>
              <a:t>HĐ3:</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vi-VN" sz="3600" dirty="0">
                <a:solidFill>
                  <a:srgbClr val="000000"/>
                </a:solidFill>
              </a:rPr>
              <a:t>Hình 79 mô tả bóng nắng của chiếc thang gỗ trên bức tường, tức là hình chiếu của chiếc thang đó qua phép chiếu song song lên bức tường. Các thanh gỗ ngang gợi nên hình ảnh các đường thẳng song song với nhau. Quan sát Hình 79 và cho biết bóng của các đường thẳng song song đó có là các đường thẳng song song hay không.</a:t>
            </a:r>
          </a:p>
        </p:txBody>
      </p:sp>
      <p:pic>
        <p:nvPicPr>
          <p:cNvPr id="11" name="Picture 10"/>
          <p:cNvPicPr>
            <a:picLocks noChangeAspect="1"/>
          </p:cNvPicPr>
          <p:nvPr/>
        </p:nvPicPr>
        <p:blipFill>
          <a:blip r:embed="rId2"/>
          <a:stretch>
            <a:fillRect/>
          </a:stretch>
        </p:blipFill>
        <p:spPr>
          <a:xfrm>
            <a:off x="533400" y="8724900"/>
            <a:ext cx="1275763" cy="1145668"/>
          </a:xfrm>
          <a:prstGeom prst="rect">
            <a:avLst/>
          </a:prstGeom>
        </p:spPr>
      </p:pic>
      <p:pic>
        <p:nvPicPr>
          <p:cNvPr id="5" name="Picture 4"/>
          <p:cNvPicPr>
            <a:picLocks noChangeAspect="1"/>
          </p:cNvPicPr>
          <p:nvPr/>
        </p:nvPicPr>
        <p:blipFill>
          <a:blip r:embed="rId3"/>
          <a:stretch>
            <a:fillRect/>
          </a:stretch>
        </p:blipFill>
        <p:spPr>
          <a:xfrm>
            <a:off x="10988304" y="4052117"/>
            <a:ext cx="7833096" cy="6196783"/>
          </a:xfrm>
          <a:prstGeom prst="rect">
            <a:avLst/>
          </a:prstGeom>
        </p:spPr>
      </p:pic>
      <p:sp>
        <p:nvSpPr>
          <p:cNvPr id="9" name="Rectangle 8"/>
          <p:cNvSpPr/>
          <p:nvPr/>
        </p:nvSpPr>
        <p:spPr>
          <a:xfrm>
            <a:off x="1517024" y="5004440"/>
            <a:ext cx="9392237" cy="2585323"/>
          </a:xfrm>
          <a:prstGeom prst="rect">
            <a:avLst/>
          </a:prstGeom>
        </p:spPr>
        <p:txBody>
          <a:bodyPr wrap="square">
            <a:spAutoFit/>
          </a:bodyPr>
          <a:lstStyle/>
          <a:p>
            <a:pPr algn="just">
              <a:lnSpc>
                <a:spcPct val="150000"/>
              </a:lnSpc>
              <a:spcBef>
                <a:spcPts val="100"/>
              </a:spcBef>
              <a:spcAft>
                <a:spcPts val="100"/>
              </a:spcAft>
            </a:pPr>
            <a:r>
              <a:rPr lang="en-US" sz="3600" dirty="0">
                <a:solidFill>
                  <a:srgbClr val="000000"/>
                </a:solidFill>
                <a:latin typeface="Arial" panose="020B0604020202020204" pitchFamily="34" charset="0"/>
                <a:ea typeface="Calibri" panose="020F0502020204030204" pitchFamily="34" charset="0"/>
                <a:cs typeface="Arial" panose="020B0604020202020204" pitchFamily="34" charset="0"/>
              </a:rPr>
              <a:t>Quan sát Hình 79, ta thấy bóng của các đường thẳng song song là các đường thẳng song song.</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4"/>
          <a:stretch>
            <a:fillRect/>
          </a:stretch>
        </p:blipFill>
        <p:spPr>
          <a:xfrm rot="21079120">
            <a:off x="10739734" y="3956507"/>
            <a:ext cx="884059" cy="1412402"/>
          </a:xfrm>
          <a:prstGeom prst="rect">
            <a:avLst/>
          </a:prstGeom>
        </p:spPr>
      </p:pic>
      <p:sp>
        <p:nvSpPr>
          <p:cNvPr id="12" name="Right Arrow 11"/>
          <p:cNvSpPr/>
          <p:nvPr/>
        </p:nvSpPr>
        <p:spPr>
          <a:xfrm>
            <a:off x="904581" y="5365405"/>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285695"/>
            <a:ext cx="17068800" cy="8659303"/>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05786" y="9166691"/>
            <a:ext cx="1447960" cy="929809"/>
          </a:xfrm>
          <a:prstGeom prst="rect">
            <a:avLst/>
          </a:prstGeom>
        </p:spPr>
      </p:pic>
      <p:sp>
        <p:nvSpPr>
          <p:cNvPr id="11" name="Rectangle 10"/>
          <p:cNvSpPr/>
          <p:nvPr/>
        </p:nvSpPr>
        <p:spPr>
          <a:xfrm>
            <a:off x="7293397" y="142695"/>
            <a:ext cx="3637571" cy="1002710"/>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lang="en-US" sz="4500" b="1">
                <a:solidFill>
                  <a:srgbClr val="C00000"/>
                </a:solidFill>
                <a:latin typeface="Arial" panose="020B0604020202020204" pitchFamily="34" charset="0"/>
                <a:ea typeface="Calibri" panose="020F0502020204030204" pitchFamily="34" charset="0"/>
                <a:cs typeface="Arial" panose="020B0604020202020204" pitchFamily="34" charset="0"/>
              </a:rPr>
              <a:t>ĐỊNH LÍ 2</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066134" y="1285695"/>
            <a:ext cx="16092099" cy="4785926"/>
          </a:xfrm>
          <a:prstGeom prst="rect">
            <a:avLst/>
          </a:prstGeom>
        </p:spPr>
        <p:txBody>
          <a:bodyPr wrap="square">
            <a:spAutoFit/>
          </a:bodyPr>
          <a:lstStyle/>
          <a:p>
            <a:pPr marL="571500" lvl="0" indent="-571500" algn="just">
              <a:lnSpc>
                <a:spcPct val="150000"/>
              </a:lnSpc>
              <a:spcBef>
                <a:spcPts val="1200"/>
              </a:spcBef>
              <a:spcAft>
                <a:spcPts val="1200"/>
              </a:spcAft>
              <a:buFont typeface="Wingdings" panose="05000000000000000000" pitchFamily="2" charset="2"/>
              <a:buChar char="§"/>
              <a:defRPr/>
            </a:pPr>
            <a:r>
              <a:rPr lang="vi-VN" sz="3800" dirty="0">
                <a:ea typeface="Times New Roman" panose="02020603050405020304" pitchFamily="18" charset="0"/>
                <a:cs typeface="Arial" panose="020B0604020202020204" pitchFamily="34" charset="0"/>
              </a:rPr>
              <a:t>Phép chiếu song song biến hai đường thẳng song song thành hai đường thẳng song song hoặc trùng nhau.</a:t>
            </a:r>
            <a:endParaRPr lang="en-US" sz="3800" dirty="0">
              <a:ea typeface="Times New Roman" panose="02020603050405020304" pitchFamily="18" charset="0"/>
              <a:cs typeface="Arial" panose="020B0604020202020204" pitchFamily="34" charset="0"/>
            </a:endParaRPr>
          </a:p>
          <a:p>
            <a:pPr marL="571500" lvl="0" indent="-571500" algn="just">
              <a:lnSpc>
                <a:spcPct val="150000"/>
              </a:lnSpc>
              <a:spcBef>
                <a:spcPts val="1200"/>
              </a:spcBef>
              <a:spcAft>
                <a:spcPts val="1200"/>
              </a:spcAft>
              <a:buFont typeface="Wingdings" panose="05000000000000000000" pitchFamily="2" charset="2"/>
              <a:buChar char="§"/>
              <a:defRPr/>
            </a:pPr>
            <a:r>
              <a:rPr lang="vi-VN" sz="3800" dirty="0">
                <a:ea typeface="Times New Roman" panose="02020603050405020304" pitchFamily="18" charset="0"/>
                <a:cs typeface="Arial" panose="020B0604020202020204" pitchFamily="34" charset="0"/>
              </a:rPr>
              <a:t>Phép chiếu song song không làm thay đổi tỉ số độ dài của hai đoạn thẳng nằm trên hai đường thẳng song song hoặc cùng nằm trên một đường thẳng.</a:t>
            </a:r>
          </a:p>
        </p:txBody>
      </p:sp>
      <p:sp>
        <p:nvSpPr>
          <p:cNvPr id="6" name="Rectangle 2"/>
          <p:cNvSpPr>
            <a:spLocks noChangeArrowheads="1"/>
          </p:cNvSpPr>
          <p:nvPr/>
        </p:nvSpPr>
        <p:spPr bwMode="auto">
          <a:xfrm>
            <a:off x="2438400" y="675906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00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6C8D2C3-54BE-421E-5E1F-0555C6AC68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94377" y="9307677"/>
            <a:ext cx="788823" cy="788823"/>
          </a:xfrm>
          <a:prstGeom prst="rect">
            <a:avLst/>
          </a:prstGeom>
        </p:spPr>
      </p:pic>
      <p:pic>
        <p:nvPicPr>
          <p:cNvPr id="3" name="Picture 2">
            <a:extLst>
              <a:ext uri="{FF2B5EF4-FFF2-40B4-BE49-F238E27FC236}">
                <a16:creationId xmlns:a16="http://schemas.microsoft.com/office/drawing/2014/main" id="{37F3036F-1B75-1C5F-C8E4-359892E8EC84}"/>
              </a:ext>
            </a:extLst>
          </p:cNvPr>
          <p:cNvPicPr>
            <a:picLocks noChangeAspect="1"/>
          </p:cNvPicPr>
          <p:nvPr/>
        </p:nvPicPr>
        <p:blipFill>
          <a:blip r:embed="rId6"/>
          <a:stretch>
            <a:fillRect/>
          </a:stretch>
        </p:blipFill>
        <p:spPr>
          <a:xfrm>
            <a:off x="1371600" y="5940548"/>
            <a:ext cx="6829391" cy="3809999"/>
          </a:xfrm>
          <a:prstGeom prst="rect">
            <a:avLst/>
          </a:prstGeom>
        </p:spPr>
      </p:pic>
      <p:pic>
        <p:nvPicPr>
          <p:cNvPr id="8" name="Picture 7">
            <a:extLst>
              <a:ext uri="{FF2B5EF4-FFF2-40B4-BE49-F238E27FC236}">
                <a16:creationId xmlns:a16="http://schemas.microsoft.com/office/drawing/2014/main" id="{1414051F-BBC7-3C32-CF40-9F0C6374FCFA}"/>
              </a:ext>
            </a:extLst>
          </p:cNvPr>
          <p:cNvPicPr>
            <a:picLocks noChangeAspect="1"/>
          </p:cNvPicPr>
          <p:nvPr/>
        </p:nvPicPr>
        <p:blipFill>
          <a:blip r:embed="rId7"/>
          <a:stretch>
            <a:fillRect/>
          </a:stretch>
        </p:blipFill>
        <p:spPr>
          <a:xfrm>
            <a:off x="8886790" y="6154945"/>
            <a:ext cx="8486809" cy="3663480"/>
          </a:xfrm>
          <a:prstGeom prst="rect">
            <a:avLst/>
          </a:prstGeom>
        </p:spPr>
      </p:pic>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 y="4489139"/>
            <a:ext cx="1242133" cy="1275537"/>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621043" y="1485900"/>
                <a:ext cx="16992397" cy="2656433"/>
              </a:xfrm>
              <a:prstGeom prst="rect">
                <a:avLst/>
              </a:prstGeom>
            </p:spPr>
            <p:txBody>
              <a:bodyPr wrap="square">
                <a:spAutoFit/>
              </a:bodyPr>
              <a:lstStyle/>
              <a:p>
                <a:pPr algn="just">
                  <a:lnSpc>
                    <a:spcPct val="150000"/>
                  </a:lnSpc>
                </a:pPr>
                <a:r>
                  <a:rPr lang="vi-VN" sz="3600" dirty="0">
                    <a:ea typeface="Calibri" panose="020F0502020204030204" pitchFamily="34" charset="0"/>
                    <a:cs typeface="Times New Roman" panose="02020603050405020304" pitchFamily="18" charset="0"/>
                  </a:rPr>
                  <a:t>Cho mặt phẳng (P), đoạn thẳng AB và đường thẳng </a:t>
                </a:r>
                <a14:m>
                  <m:oMath xmlns:m="http://schemas.openxmlformats.org/officeDocument/2006/math">
                    <m:r>
                      <a:rPr lang="en-US" sz="36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3600" dirty="0">
                    <a:ea typeface="Calibri" panose="020F0502020204030204" pitchFamily="34" charset="0"/>
                    <a:cs typeface="Times New Roman" panose="02020603050405020304" pitchFamily="18" charset="0"/>
                  </a:rPr>
                  <a:t> cắt mặt phẳng (P). Giả sử đường thẳng AB không song song hoặc trùng với </a:t>
                </a:r>
                <a14:m>
                  <m:oMath xmlns:m="http://schemas.openxmlformats.org/officeDocument/2006/math">
                    <m:r>
                      <a:rPr lang="en-US" sz="36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3600" dirty="0">
                    <a:ea typeface="Calibri" panose="020F0502020204030204" pitchFamily="34" charset="0"/>
                    <a:cs typeface="Times New Roman" panose="02020603050405020304" pitchFamily="18" charset="0"/>
                  </a:rPr>
                  <a:t>. Nêu cách xác định hình chiếu song song của đoạn thẳng AB trên mặt phẳng (P) theo phương </a:t>
                </a:r>
                <a14:m>
                  <m:oMath xmlns:m="http://schemas.openxmlformats.org/officeDocument/2006/math">
                    <m:r>
                      <a:rPr lang="en-US" sz="36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3600" dirty="0">
                    <a:ea typeface="Calibri" panose="020F0502020204030204" pitchFamily="34" charset="0"/>
                    <a:cs typeface="Times New Roman" panose="02020603050405020304" pitchFamily="18"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621043" y="1485900"/>
                <a:ext cx="16992397" cy="2656433"/>
              </a:xfrm>
              <a:prstGeom prst="rect">
                <a:avLst/>
              </a:prstGeom>
              <a:blipFill rotWithShape="0">
                <a:blip r:embed="rId14"/>
                <a:stretch>
                  <a:fillRect l="-1112" r="-1076" b="-1147"/>
                </a:stretch>
              </a:blipFill>
            </p:spPr>
            <p:txBody>
              <a:bodyPr/>
              <a:lstStyle/>
              <a:p>
                <a:r>
                  <a:rPr lang="en-US">
                    <a:noFill/>
                  </a:rPr>
                  <a:t> </a:t>
                </a:r>
              </a:p>
            </p:txBody>
          </p:sp>
        </mc:Fallback>
      </mc:AlternateContent>
      <p:sp>
        <p:nvSpPr>
          <p:cNvPr id="23" name="Oval Callout 22"/>
          <p:cNvSpPr/>
          <p:nvPr/>
        </p:nvSpPr>
        <p:spPr>
          <a:xfrm>
            <a:off x="8305900" y="4263709"/>
            <a:ext cx="1600200" cy="878952"/>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b="1" dirty="0">
                <a:solidFill>
                  <a:prstClr val="black"/>
                </a:solidFill>
              </a:rPr>
              <a:t>Giải</a:t>
            </a:r>
            <a:endParaRPr lang="en-US" sz="3600" b="1" dirty="0">
              <a:solidFill>
                <a:prstClr val="black"/>
              </a:solidFill>
            </a:endParaRPr>
          </a:p>
        </p:txBody>
      </p:sp>
      <p:grpSp>
        <p:nvGrpSpPr>
          <p:cNvPr id="40" name="Group 2"/>
          <p:cNvGrpSpPr/>
          <p:nvPr/>
        </p:nvGrpSpPr>
        <p:grpSpPr>
          <a:xfrm>
            <a:off x="-1446338" y="9867900"/>
            <a:ext cx="20834242" cy="1818911"/>
            <a:chOff x="0" y="0"/>
            <a:chExt cx="3762534" cy="328484"/>
          </a:xfrm>
        </p:grpSpPr>
        <p:sp>
          <p:nvSpPr>
            <p:cNvPr id="4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mc:AlternateContent xmlns:mc="http://schemas.openxmlformats.org/markup-compatibility/2006" xmlns:a14="http://schemas.microsoft.com/office/drawing/2010/main">
        <mc:Choice Requires="a14">
          <p:sp>
            <p:nvSpPr>
              <p:cNvPr id="4" name="Rectangle 3"/>
              <p:cNvSpPr/>
              <p:nvPr/>
            </p:nvSpPr>
            <p:spPr>
              <a:xfrm>
                <a:off x="7320038" y="5417695"/>
                <a:ext cx="10293402" cy="4221605"/>
              </a:xfrm>
              <a:prstGeom prst="rect">
                <a:avLst/>
              </a:prstGeom>
            </p:spPr>
            <p:txBody>
              <a:bodyPr wrap="square">
                <a:spAutoFit/>
              </a:bodyPr>
              <a:lstStyle/>
              <a:p>
                <a:pPr algn="just">
                  <a:lnSpc>
                    <a:spcPct val="150000"/>
                  </a:lnSpc>
                  <a:spcBef>
                    <a:spcPts val="300"/>
                  </a:spcBef>
                  <a:spcAft>
                    <a:spcPts val="300"/>
                  </a:spcAft>
                </a:pPr>
                <a:r>
                  <a:rPr lang="vi-VN" sz="3600" dirty="0"/>
                  <a:t>Gọi A’, B’ lần lượt là hình chiếu song song của A, B trên mặt phẳng (P) theo phương </a:t>
                </a:r>
                <a14:m>
                  <m:oMath xmlns:m="http://schemas.openxmlformats.org/officeDocument/2006/math">
                    <m:r>
                      <a:rPr lang="en-US" sz="36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3600" dirty="0"/>
                  <a:t>.</a:t>
                </a:r>
              </a:p>
              <a:p>
                <a:pPr algn="just">
                  <a:lnSpc>
                    <a:spcPct val="150000"/>
                  </a:lnSpc>
                  <a:spcBef>
                    <a:spcPts val="300"/>
                  </a:spcBef>
                  <a:spcAft>
                    <a:spcPts val="300"/>
                  </a:spcAft>
                </a:pPr>
                <a:r>
                  <a:rPr lang="vi-VN" sz="3600" dirty="0"/>
                  <a:t>Khi đó, hình chiếu song song của đoạn thẳng AB trên mặt phẳng (P) theo phương </a:t>
                </a:r>
                <a14:m>
                  <m:oMath xmlns:m="http://schemas.openxmlformats.org/officeDocument/2006/math">
                    <m:r>
                      <a:rPr lang="en-US" sz="36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3600" dirty="0"/>
                  <a:t> là đoạn thẳng A’B’ (Hình 82).</a:t>
                </a:r>
              </a:p>
            </p:txBody>
          </p:sp>
        </mc:Choice>
        <mc:Fallback xmlns="">
          <p:sp>
            <p:nvSpPr>
              <p:cNvPr id="4" name="Rectangle 3"/>
              <p:cNvSpPr>
                <a:spLocks noRot="1" noChangeAspect="1" noMove="1" noResize="1" noEditPoints="1" noAdjustHandles="1" noChangeArrowheads="1" noChangeShapeType="1" noTextEdit="1"/>
              </p:cNvSpPr>
              <p:nvPr/>
            </p:nvSpPr>
            <p:spPr>
              <a:xfrm>
                <a:off x="7320038" y="5417695"/>
                <a:ext cx="10293402" cy="4221605"/>
              </a:xfrm>
              <a:prstGeom prst="rect">
                <a:avLst/>
              </a:prstGeom>
              <a:blipFill rotWithShape="0">
                <a:blip r:embed="rId15"/>
                <a:stretch>
                  <a:fillRect l="-1836" r="-1777" b="-4624"/>
                </a:stretch>
              </a:blipFill>
            </p:spPr>
            <p:txBody>
              <a:bodyPr/>
              <a:lstStyle/>
              <a:p>
                <a:r>
                  <a:rPr lang="en-US">
                    <a:noFill/>
                  </a:rPr>
                  <a:t> </a:t>
                </a:r>
              </a:p>
            </p:txBody>
          </p:sp>
        </mc:Fallback>
      </mc:AlternateContent>
      <p:grpSp>
        <p:nvGrpSpPr>
          <p:cNvPr id="14" name="Group 13"/>
          <p:cNvGrpSpPr/>
          <p:nvPr/>
        </p:nvGrpSpPr>
        <p:grpSpPr>
          <a:xfrm>
            <a:off x="7766982" y="450124"/>
            <a:ext cx="2678037" cy="914400"/>
            <a:chOff x="1554480" y="876300"/>
            <a:chExt cx="6096000" cy="1143000"/>
          </a:xfrm>
          <a:solidFill>
            <a:schemeClr val="accent5">
              <a:lumMod val="75000"/>
            </a:schemeClr>
          </a:solidFill>
        </p:grpSpPr>
        <p:sp>
          <p:nvSpPr>
            <p:cNvPr id="15" name="Flowchart: Terminator 14"/>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80274" y="1005371"/>
              <a:ext cx="4244408" cy="884858"/>
            </a:xfrm>
            <a:prstGeom prst="rect">
              <a:avLst/>
            </a:prstGeom>
            <a:noFill/>
            <a:ln>
              <a:noFill/>
            </a:ln>
          </p:spPr>
          <p:txBody>
            <a:bodyPr wrap="none">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2</a:t>
              </a:r>
            </a:p>
          </p:txBody>
        </p:sp>
      </p:grpSp>
      <p:pic>
        <p:nvPicPr>
          <p:cNvPr id="5" name="Picture 4"/>
          <p:cNvPicPr>
            <a:picLocks noChangeAspect="1"/>
          </p:cNvPicPr>
          <p:nvPr/>
        </p:nvPicPr>
        <p:blipFill>
          <a:blip r:embed="rId16">
            <a:extLst>
              <a:ext uri="{BEBA8EAE-BF5A-486C-A8C5-ECC9F3942E4B}">
                <a14:imgProps xmlns:a14="http://schemas.microsoft.com/office/drawing/2010/main">
                  <a14:imgLayer r:embed="rId17">
                    <a14:imgEffect>
                      <a14:sharpenSoften amount="25000"/>
                    </a14:imgEffect>
                    <a14:imgEffect>
                      <a14:saturation sat="200000"/>
                    </a14:imgEffect>
                    <a14:imgEffect>
                      <a14:brightnessContrast contrast="-20000"/>
                    </a14:imgEffect>
                  </a14:imgLayer>
                </a14:imgProps>
              </a:ext>
            </a:extLst>
          </a:blip>
          <a:stretch>
            <a:fillRect/>
          </a:stretch>
        </p:blipFill>
        <p:spPr>
          <a:xfrm>
            <a:off x="636809" y="5638800"/>
            <a:ext cx="6151988" cy="3467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CD7F6FE-EA60-359A-7AEE-18D5E254D2CB}"/>
              </a:ext>
            </a:extLst>
          </p:cNvPr>
          <p:cNvGrpSpPr/>
          <p:nvPr/>
        </p:nvGrpSpPr>
        <p:grpSpPr>
          <a:xfrm>
            <a:off x="-1676400" y="-20955"/>
            <a:ext cx="20834242" cy="1506856"/>
            <a:chOff x="0" y="0"/>
            <a:chExt cx="3762534" cy="328484"/>
          </a:xfrm>
        </p:grpSpPr>
        <p:sp>
          <p:nvSpPr>
            <p:cNvPr id="3" name="Freeform 3">
              <a:extLst>
                <a:ext uri="{FF2B5EF4-FFF2-40B4-BE49-F238E27FC236}">
                  <a16:creationId xmlns:a16="http://schemas.microsoft.com/office/drawing/2014/main" id="{3165F09A-6D35-D2E1-9B5E-F8FF3099C16E}"/>
                </a:ext>
              </a:extLst>
            </p:cNvPr>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p:sp>
        <p:nvSpPr>
          <p:cNvPr id="4" name="Google Shape;558;p31">
            <a:extLst>
              <a:ext uri="{FF2B5EF4-FFF2-40B4-BE49-F238E27FC236}">
                <a16:creationId xmlns:a16="http://schemas.microsoft.com/office/drawing/2014/main" id="{B2B40038-DEC2-EA50-BE84-AD7C69949028}"/>
              </a:ext>
            </a:extLst>
          </p:cNvPr>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pic>
        <p:nvPicPr>
          <p:cNvPr id="5" name="Picture 4">
            <a:extLst>
              <a:ext uri="{FF2B5EF4-FFF2-40B4-BE49-F238E27FC236}">
                <a16:creationId xmlns:a16="http://schemas.microsoft.com/office/drawing/2014/main" id="{AF6CB9A1-AE4C-169F-8FF9-8A7D7572A056}"/>
              </a:ext>
            </a:extLst>
          </p:cNvPr>
          <p:cNvPicPr>
            <a:picLocks noChangeAspect="1"/>
          </p:cNvPicPr>
          <p:nvPr/>
        </p:nvPicPr>
        <p:blipFill>
          <a:blip r:embed="rId2"/>
          <a:stretch>
            <a:fillRect/>
          </a:stretch>
        </p:blipFill>
        <p:spPr>
          <a:xfrm>
            <a:off x="381000" y="1485901"/>
            <a:ext cx="17830800" cy="8610599"/>
          </a:xfrm>
          <a:prstGeom prst="rect">
            <a:avLst/>
          </a:prstGeom>
        </p:spPr>
      </p:pic>
    </p:spTree>
    <p:extLst>
      <p:ext uri="{BB962C8B-B14F-4D97-AF65-F5344CB8AC3E}">
        <p14:creationId xmlns:p14="http://schemas.microsoft.com/office/powerpoint/2010/main" val="20015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3783741">
            <a:off x="-243244" y="909049"/>
            <a:ext cx="1158449" cy="170360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15153" y="2061941"/>
                <a:ext cx="16637266" cy="6282361"/>
              </a:xfrm>
              <a:prstGeom prst="rect">
                <a:avLst/>
              </a:prstGeom>
            </p:spPr>
            <p:txBody>
              <a:bodyPr wrap="square">
                <a:spAutoFit/>
              </a:bodyPr>
              <a:lstStyle/>
              <a:p>
                <a:pPr lvl="0" algn="just">
                  <a:lnSpc>
                    <a:spcPct val="150000"/>
                  </a:lnSpc>
                  <a:defRPr/>
                </a:pPr>
                <a:r>
                  <a:rPr lang="vi-VN" sz="3800" dirty="0">
                    <a:solidFill>
                      <a:prstClr val="black"/>
                    </a:solidFill>
                    <a:ea typeface="Calibri" panose="020F0502020204030204" pitchFamily="34" charset="0"/>
                    <a:cs typeface="Arial" panose="020B0604020202020204" pitchFamily="34" charset="0"/>
                  </a:rPr>
                  <a:t>Cho mặt phẳng (P), tam giác ABC và đường thẳng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3800" dirty="0">
                    <a:solidFill>
                      <a:prstClr val="black"/>
                    </a:solidFill>
                    <a:ea typeface="Calibri" panose="020F0502020204030204" pitchFamily="34" charset="0"/>
                    <a:cs typeface="Arial" panose="020B0604020202020204" pitchFamily="34" charset="0"/>
                  </a:rPr>
                  <a:t> cắt mặt phẳng (P) sao cho các đường thẳng AB, BC, CA đều không song song hoặc trùng với đường thẳng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en-US" sz="3800" dirty="0">
                    <a:solidFill>
                      <a:prstClr val="black"/>
                    </a:solidFill>
                    <a:ea typeface="Calibri" panose="020F0502020204030204" pitchFamily="34" charset="0"/>
                    <a:cs typeface="Arial" panose="020B0604020202020204" pitchFamily="34" charset="0"/>
                  </a:rPr>
                  <a:t>.</a:t>
                </a:r>
                <a:r>
                  <a:rPr lang="vi-VN" sz="3800" dirty="0">
                    <a:solidFill>
                      <a:prstClr val="black"/>
                    </a:solidFill>
                    <a:ea typeface="Calibri" panose="020F0502020204030204" pitchFamily="34" charset="0"/>
                    <a:cs typeface="Arial" panose="020B0604020202020204" pitchFamily="34" charset="0"/>
                  </a:rPr>
                  <a:t> </a:t>
                </a:r>
                <a:endParaRPr lang="en-US" sz="3800" dirty="0">
                  <a:solidFill>
                    <a:prstClr val="black"/>
                  </a:solidFill>
                  <a:ea typeface="Calibri" panose="020F0502020204030204" pitchFamily="34" charset="0"/>
                  <a:cs typeface="Arial" panose="020B0604020202020204" pitchFamily="34" charset="0"/>
                </a:endParaRPr>
              </a:p>
              <a:p>
                <a:pPr lvl="0" algn="just">
                  <a:lnSpc>
                    <a:spcPct val="150000"/>
                  </a:lnSpc>
                  <a:defRPr/>
                </a:pPr>
                <a:r>
                  <a:rPr lang="vi-VN" sz="3800" dirty="0">
                    <a:solidFill>
                      <a:prstClr val="black"/>
                    </a:solidFill>
                    <a:ea typeface="Calibri" panose="020F0502020204030204" pitchFamily="34" charset="0"/>
                    <a:cs typeface="Arial" panose="020B0604020202020204" pitchFamily="34" charset="0"/>
                  </a:rPr>
                  <a:t>Xác định hình chiếu song song của tam giác ABC trên mặt phẳng (P) theo phương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3800" dirty="0">
                    <a:solidFill>
                      <a:prstClr val="black"/>
                    </a:solidFill>
                    <a:ea typeface="Calibri" panose="020F0502020204030204" pitchFamily="34" charset="0"/>
                    <a:cs typeface="Arial" panose="020B0604020202020204" pitchFamily="34" charset="0"/>
                  </a:rPr>
                  <a:t> trong mỗi trường hợp sau:</a:t>
                </a:r>
              </a:p>
              <a:p>
                <a:pPr lvl="0" algn="just">
                  <a:lnSpc>
                    <a:spcPct val="150000"/>
                  </a:lnSpc>
                  <a:defRPr/>
                </a:pPr>
                <a:r>
                  <a:rPr lang="vi-VN" sz="3800" dirty="0">
                    <a:solidFill>
                      <a:prstClr val="black"/>
                    </a:solidFill>
                    <a:ea typeface="Calibri" panose="020F0502020204030204" pitchFamily="34" charset="0"/>
                    <a:cs typeface="Arial" panose="020B0604020202020204" pitchFamily="34" charset="0"/>
                  </a:rPr>
                  <a:t>a) Mặt phẳng (ABC) không song song với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dirty="0">
                  <a:solidFill>
                    <a:prstClr val="black"/>
                  </a:solidFill>
                  <a:ea typeface="Calibri" panose="020F0502020204030204" pitchFamily="34" charset="0"/>
                  <a:cs typeface="Arial" panose="020B0604020202020204" pitchFamily="34" charset="0"/>
                </a:endParaRPr>
              </a:p>
              <a:p>
                <a:pPr lvl="0" algn="just">
                  <a:lnSpc>
                    <a:spcPct val="150000"/>
                  </a:lnSpc>
                  <a:defRPr/>
                </a:pPr>
                <a:r>
                  <a:rPr lang="vi-VN" sz="3800" dirty="0">
                    <a:solidFill>
                      <a:prstClr val="black"/>
                    </a:solidFill>
                    <a:ea typeface="Calibri" panose="020F0502020204030204" pitchFamily="34" charset="0"/>
                    <a:cs typeface="Arial" panose="020B0604020202020204" pitchFamily="34" charset="0"/>
                  </a:rPr>
                  <a:t>b) Mặt phẳng (ABC) song song hoặc chứa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3800" dirty="0">
                    <a:solidFill>
                      <a:prstClr val="black"/>
                    </a:solidFill>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815153" y="2061941"/>
                <a:ext cx="16637266" cy="6282361"/>
              </a:xfrm>
              <a:prstGeom prst="rect">
                <a:avLst/>
              </a:prstGeom>
              <a:blipFill rotWithShape="0">
                <a:blip r:embed="rId10"/>
                <a:stretch>
                  <a:fillRect l="-1209" r="-1209" b="-2716"/>
                </a:stretch>
              </a:blipFill>
            </p:spPr>
            <p:txBody>
              <a:bodyPr/>
              <a:lstStyle/>
              <a:p>
                <a:r>
                  <a:rPr lang="en-US">
                    <a:noFill/>
                  </a:rPr>
                  <a:t> </a:t>
                </a:r>
              </a:p>
            </p:txBody>
          </p:sp>
        </mc:Fallback>
      </mc:AlternateContent>
      <p:grpSp>
        <p:nvGrpSpPr>
          <p:cNvPr id="19" name="Group 2"/>
          <p:cNvGrpSpPr/>
          <p:nvPr/>
        </p:nvGrpSpPr>
        <p:grpSpPr>
          <a:xfrm>
            <a:off x="-1447800" y="9182100"/>
            <a:ext cx="20834242" cy="1818911"/>
            <a:chOff x="0" y="0"/>
            <a:chExt cx="3762534" cy="328484"/>
          </a:xfrm>
        </p:grpSpPr>
        <p:sp>
          <p:nvSpPr>
            <p:cNvPr id="20"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p:grpSp>
        <p:nvGrpSpPr>
          <p:cNvPr id="16" name="Group 15"/>
          <p:cNvGrpSpPr/>
          <p:nvPr/>
        </p:nvGrpSpPr>
        <p:grpSpPr>
          <a:xfrm>
            <a:off x="7630302" y="846449"/>
            <a:ext cx="2678037" cy="914400"/>
            <a:chOff x="1554480" y="876300"/>
            <a:chExt cx="6096000" cy="1143000"/>
          </a:xfrm>
          <a:solidFill>
            <a:schemeClr val="accent5">
              <a:lumMod val="75000"/>
            </a:schemeClr>
          </a:solidFill>
        </p:grpSpPr>
        <p:sp>
          <p:nvSpPr>
            <p:cNvPr id="17" name="Flowchart: Terminator 1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43528" y="1027063"/>
              <a:ext cx="4244408" cy="884858"/>
            </a:xfrm>
            <a:prstGeom prst="rect">
              <a:avLst/>
            </a:prstGeom>
            <a:noFill/>
            <a:ln>
              <a:noFill/>
            </a:ln>
          </p:spPr>
          <p:txBody>
            <a:bodyPr wrap="none">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3</a:t>
              </a:r>
            </a:p>
          </p:txBody>
        </p:sp>
      </p:grpSp>
      <p:pic>
        <p:nvPicPr>
          <p:cNvPr id="24" name="Picture 18">
            <a:extLst>
              <a:ext uri="{FF2B5EF4-FFF2-40B4-BE49-F238E27FC236}">
                <a16:creationId xmlns:a16="http://schemas.microsoft.com/office/drawing/2014/main" id="{DD4F2F3D-F518-46CE-A579-47E14EF1E47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15968949" y="7928317"/>
            <a:ext cx="1447800" cy="1528388"/>
          </a:xfrm>
          <a:prstGeom prst="rect">
            <a:avLst/>
          </a:prstGeom>
        </p:spPr>
      </p:pic>
    </p:spTree>
    <p:extLst>
      <p:ext uri="{BB962C8B-B14F-4D97-AF65-F5344CB8AC3E}">
        <p14:creationId xmlns:p14="http://schemas.microsoft.com/office/powerpoint/2010/main" val="2414959175"/>
      </p:ext>
    </p:extLst>
  </p:cSld>
  <p:clrMapOvr>
    <a:masterClrMapping/>
  </p:clrMapOvr>
  <mc:AlternateContent xmlns:mc="http://schemas.openxmlformats.org/markup-compatibility/2006" xmlns:p14="http://schemas.microsoft.com/office/powerpoint/2010/main">
    <mc:Choice Requires="p14">
      <p:transition spd="med" p14:dur="7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0542871">
            <a:off x="16898896" y="546429"/>
            <a:ext cx="1158449" cy="1703601"/>
          </a:xfrm>
          <a:prstGeom prst="rect">
            <a:avLst/>
          </a:prstGeom>
        </p:spPr>
      </p:pic>
      <p:sp>
        <p:nvSpPr>
          <p:cNvPr id="10" name="Oval Callout 9"/>
          <p:cNvSpPr/>
          <p:nvPr/>
        </p:nvSpPr>
        <p:spPr>
          <a:xfrm>
            <a:off x="609600" y="515314"/>
            <a:ext cx="1752600" cy="88291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vi-VN" sz="3600" b="1" dirty="0">
                <a:solidFill>
                  <a:prstClr val="black"/>
                </a:solidFill>
              </a:rPr>
              <a:t>Giải</a:t>
            </a:r>
            <a:endParaRPr lang="en-US" sz="3600" b="1" dirty="0">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762000" y="5527000"/>
                <a:ext cx="16916400" cy="2893100"/>
              </a:xfrm>
              <a:prstGeom prst="rect">
                <a:avLst/>
              </a:prstGeom>
            </p:spPr>
            <p:txBody>
              <a:bodyPr wrap="square">
                <a:spAutoFit/>
              </a:bodyPr>
              <a:lstStyle/>
              <a:p>
                <a:pPr>
                  <a:lnSpc>
                    <a:spcPct val="150000"/>
                  </a:lnSpc>
                  <a:spcBef>
                    <a:spcPts val="1200"/>
                  </a:spcBef>
                  <a:spcAft>
                    <a:spcPts val="1200"/>
                  </a:spcAft>
                </a:pPr>
                <a:r>
                  <a:rPr lang="vi-VN" sz="3600" dirty="0"/>
                  <a:t>Gọi A’, B’, C’ lần lượt là hình chiếu song song của ba điểm A, B, C trên mặt phẳng (P) theo phương </a:t>
                </a:r>
                <a14:m>
                  <m:oMath xmlns:m="http://schemas.openxmlformats.org/officeDocument/2006/math">
                    <m:r>
                      <a:rPr lang="en-US" sz="36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en-US" sz="3600" dirty="0"/>
                  <a:t>.</a:t>
                </a:r>
                <a:endParaRPr lang="vi-VN" sz="3600" dirty="0"/>
              </a:p>
              <a:p>
                <a:pPr>
                  <a:lnSpc>
                    <a:spcPct val="150000"/>
                  </a:lnSpc>
                  <a:spcBef>
                    <a:spcPts val="1200"/>
                  </a:spcBef>
                  <a:spcAft>
                    <a:spcPts val="1200"/>
                  </a:spcAft>
                </a:pPr>
                <a:r>
                  <a:rPr lang="vi-VN" sz="3600" dirty="0"/>
                  <a:t>a) Hình chiếu của tam giác ABC trên mặt phẳng (P) là tam giác A’B’C’ (Hình 83a). </a:t>
                </a:r>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762000" y="5527000"/>
                <a:ext cx="16916400" cy="2893100"/>
              </a:xfrm>
              <a:prstGeom prst="rect">
                <a:avLst/>
              </a:prstGeom>
              <a:blipFill rotWithShape="0">
                <a:blip r:embed="rId12"/>
                <a:stretch>
                  <a:fillRect l="-1081" r="-649" b="-3586"/>
                </a:stretch>
              </a:blipFill>
            </p:spPr>
            <p:txBody>
              <a:bodyPr/>
              <a:lstStyle/>
              <a:p>
                <a:r>
                  <a:rPr lang="en-US">
                    <a:noFill/>
                  </a:rPr>
                  <a:t> </a:t>
                </a:r>
              </a:p>
            </p:txBody>
          </p:sp>
        </mc:Fallback>
      </mc:AlternateContent>
      <p:grpSp>
        <p:nvGrpSpPr>
          <p:cNvPr id="14" name="Group 2"/>
          <p:cNvGrpSpPr/>
          <p:nvPr/>
        </p:nvGrpSpPr>
        <p:grpSpPr>
          <a:xfrm>
            <a:off x="-1447800" y="91821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p:pic>
        <p:nvPicPr>
          <p:cNvPr id="9" name="Picture 8">
            <a:extLst>
              <a:ext uri="{FF2B5EF4-FFF2-40B4-BE49-F238E27FC236}">
                <a16:creationId xmlns:a16="http://schemas.microsoft.com/office/drawing/2014/main" id="{C93BEA18-8D4C-2354-D7A1-2EA7166524F4}"/>
              </a:ext>
            </a:extLst>
          </p:cNvPr>
          <p:cNvPicPr>
            <a:picLocks noChangeAspect="1"/>
          </p:cNvPicPr>
          <p:nvPr/>
        </p:nvPicPr>
        <p:blipFill>
          <a:blip r:embed="rId13"/>
          <a:stretch>
            <a:fillRect/>
          </a:stretch>
        </p:blipFill>
        <p:spPr>
          <a:xfrm>
            <a:off x="4876800" y="1"/>
            <a:ext cx="9677400" cy="5543550"/>
          </a:xfrm>
          <a:prstGeom prst="rect">
            <a:avLst/>
          </a:prstGeom>
        </p:spPr>
      </p:pic>
    </p:spTree>
    <p:extLst>
      <p:ext uri="{BB962C8B-B14F-4D97-AF65-F5344CB8AC3E}">
        <p14:creationId xmlns:p14="http://schemas.microsoft.com/office/powerpoint/2010/main" val="31268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0542871">
            <a:off x="17147056" y="546430"/>
            <a:ext cx="1158449" cy="1703601"/>
          </a:xfrm>
          <a:prstGeom prst="rect">
            <a:avLst/>
          </a:prstGeom>
        </p:spPr>
      </p:pic>
      <p:sp>
        <p:nvSpPr>
          <p:cNvPr id="10" name="Oval Callout 9"/>
          <p:cNvSpPr/>
          <p:nvPr/>
        </p:nvSpPr>
        <p:spPr>
          <a:xfrm>
            <a:off x="609600" y="515314"/>
            <a:ext cx="1752600" cy="88291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vi-VN" sz="3600" b="1" dirty="0">
                <a:solidFill>
                  <a:prstClr val="black"/>
                </a:solidFill>
              </a:rPr>
              <a:t>Giải</a:t>
            </a:r>
            <a:endParaRPr lang="en-US" sz="3600" b="1" dirty="0">
              <a:solidFill>
                <a:prstClr val="black"/>
              </a:solidFill>
            </a:endParaRPr>
          </a:p>
        </p:txBody>
      </p:sp>
      <p:sp>
        <p:nvSpPr>
          <p:cNvPr id="3" name="Rectangle 2"/>
          <p:cNvSpPr/>
          <p:nvPr/>
        </p:nvSpPr>
        <p:spPr>
          <a:xfrm>
            <a:off x="609600" y="5448300"/>
            <a:ext cx="16916400" cy="3313664"/>
          </a:xfrm>
          <a:prstGeom prst="rect">
            <a:avLst/>
          </a:prstGeom>
        </p:spPr>
        <p:txBody>
          <a:bodyPr wrap="square">
            <a:spAutoFit/>
          </a:bodyPr>
          <a:lstStyle/>
          <a:p>
            <a:pPr algn="just">
              <a:lnSpc>
                <a:spcPct val="150000"/>
              </a:lnSpc>
              <a:spcBef>
                <a:spcPts val="1200"/>
              </a:spcBef>
              <a:spcAft>
                <a:spcPts val="1200"/>
              </a:spcAft>
            </a:pPr>
            <a:r>
              <a:rPr lang="vi-VN" sz="3600" dirty="0">
                <a:solidFill>
                  <a:prstClr val="black"/>
                </a:solidFill>
              </a:rPr>
              <a:t>b) Ba điểm A’, B’, C’ thuộc giao tuyến của hai mặt phẳng (ABC) và (P) nên ba điểm A’, B’, C’ thẳng hàng và có một điểm nằm giữa hai điểm còn lại. Giả sử điểm B’ nằm giữa hai điểm A’ và C’. Khi đó, hình chiếu song song của tam giác ABC trên mặt phẳng (P) là đoạn thẳng A’C’ (Hình 83b).</a:t>
            </a:r>
          </a:p>
        </p:txBody>
      </p:sp>
      <p:grpSp>
        <p:nvGrpSpPr>
          <p:cNvPr id="14" name="Group 2"/>
          <p:cNvGrpSpPr/>
          <p:nvPr/>
        </p:nvGrpSpPr>
        <p:grpSpPr>
          <a:xfrm>
            <a:off x="-1447800" y="91821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p:pic>
        <p:nvPicPr>
          <p:cNvPr id="4" name="Picture 3">
            <a:extLst>
              <a:ext uri="{FF2B5EF4-FFF2-40B4-BE49-F238E27FC236}">
                <a16:creationId xmlns:a16="http://schemas.microsoft.com/office/drawing/2014/main" id="{4F13FFAA-2B5C-584E-F0BE-B68A6314A021}"/>
              </a:ext>
            </a:extLst>
          </p:cNvPr>
          <p:cNvPicPr>
            <a:picLocks noChangeAspect="1"/>
          </p:cNvPicPr>
          <p:nvPr/>
        </p:nvPicPr>
        <p:blipFill>
          <a:blip r:embed="rId3"/>
          <a:stretch>
            <a:fillRect/>
          </a:stretch>
        </p:blipFill>
        <p:spPr>
          <a:xfrm>
            <a:off x="5257800" y="114300"/>
            <a:ext cx="7620000" cy="5333999"/>
          </a:xfrm>
          <a:prstGeom prst="rect">
            <a:avLst/>
          </a:prstGeom>
        </p:spPr>
      </p:pic>
    </p:spTree>
    <p:extLst>
      <p:ext uri="{BB962C8B-B14F-4D97-AF65-F5344CB8AC3E}">
        <p14:creationId xmlns:p14="http://schemas.microsoft.com/office/powerpoint/2010/main" val="16323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6823352" y="371872"/>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4500" b="1"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TẬP </a:t>
            </a:r>
            <a:r>
              <a:rPr kumimoji="0" lang="en-US"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674057" y="1751180"/>
                <a:ext cx="16878926" cy="2482667"/>
              </a:xfrm>
              <a:prstGeom prst="rect">
                <a:avLst/>
              </a:prstGeom>
            </p:spPr>
            <p:txBody>
              <a:bodyPr wrap="square">
                <a:spAutoFit/>
              </a:bodyPr>
              <a:lstStyle/>
              <a:p>
                <a:pPr lvl="0" algn="just">
                  <a:lnSpc>
                    <a:spcPct val="150000"/>
                  </a:lnSpc>
                </a:pPr>
                <a:r>
                  <a:rPr lang="vi-VN" sz="3600" dirty="0">
                    <a:solidFill>
                      <a:prstClr val="black"/>
                    </a:solidFill>
                    <a:ea typeface="Calibri" panose="020F0502020204030204" pitchFamily="34" charset="0"/>
                    <a:cs typeface="Times New Roman" panose="02020603050405020304" pitchFamily="18" charset="0"/>
                  </a:rPr>
                  <a:t>Cho mặt phẳng </a:t>
                </a:r>
                <a14:m>
                  <m:oMath xmlns:m="http://schemas.openxmlformats.org/officeDocument/2006/math">
                    <m:d>
                      <m:dPr>
                        <m:ctrlPr>
                          <a:rPr lang="en-US" sz="3600" i="1" dirty="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m:rPr>
                            <m:sty m:val="p"/>
                          </m:rP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P</m:t>
                        </m:r>
                      </m:e>
                    </m:d>
                    <m:r>
                      <a:rPr lang="en-US" sz="3600" i="1" dirty="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600" dirty="0">
                    <a:solidFill>
                      <a:prstClr val="black"/>
                    </a:solidFill>
                    <a:ea typeface="Calibri" panose="020F0502020204030204" pitchFamily="34" charset="0"/>
                    <a:cs typeface="Times New Roman" panose="02020603050405020304" pitchFamily="18" charset="0"/>
                  </a:rPr>
                  <a:t> </a:t>
                </a:r>
                <a:r>
                  <a:rPr lang="vi-VN" sz="3600" dirty="0">
                    <a:solidFill>
                      <a:prstClr val="black"/>
                    </a:solidFill>
                    <a:ea typeface="Calibri" panose="020F0502020204030204" pitchFamily="34" charset="0"/>
                    <a:cs typeface="Times New Roman" panose="02020603050405020304" pitchFamily="18" charset="0"/>
                  </a:rPr>
                  <a:t>hình bình hành </a:t>
                </a:r>
                <a14:m>
                  <m:oMath xmlns:m="http://schemas.openxmlformats.org/officeDocument/2006/math">
                    <m:r>
                      <m:rPr>
                        <m:sty m:val="p"/>
                      </m:rPr>
                      <a:rPr lang="en-US" sz="3600">
                        <a:solidFill>
                          <a:srgbClr val="000000"/>
                        </a:solidFill>
                        <a:latin typeface="Cambria Math" panose="02040503050406030204" pitchFamily="18" charset="0"/>
                        <a:ea typeface="Calibri" panose="020F0502020204030204" pitchFamily="34" charset="0"/>
                      </a:rPr>
                      <m:t>ABCD</m:t>
                    </m:r>
                  </m:oMath>
                </a14:m>
                <a:r>
                  <a:rPr lang="vi-VN" sz="3600" dirty="0">
                    <a:solidFill>
                      <a:prstClr val="black"/>
                    </a:solidFill>
                    <a:ea typeface="Calibri" panose="020F0502020204030204" pitchFamily="34" charset="0"/>
                    <a:cs typeface="Times New Roman" panose="02020603050405020304" pitchFamily="18" charset="0"/>
                  </a:rPr>
                  <a:t> và đường thẳng </a:t>
                </a:r>
                <a14:m>
                  <m:oMath xmlns:m="http://schemas.openxmlformats.org/officeDocument/2006/math">
                    <m:r>
                      <a:rPr lang="vi-VN" sz="360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ℓ</m:t>
                    </m:r>
                  </m:oMath>
                </a14:m>
                <a:r>
                  <a:rPr lang="vi-VN" sz="3600" dirty="0">
                    <a:solidFill>
                      <a:prstClr val="black"/>
                    </a:solidFill>
                    <a:ea typeface="Calibri" panose="020F0502020204030204" pitchFamily="34" charset="0"/>
                    <a:cs typeface="Times New Roman" panose="02020603050405020304" pitchFamily="18" charset="0"/>
                  </a:rPr>
                  <a:t> cắt mặt phẳng </a:t>
                </a:r>
                <a14:m>
                  <m:oMath xmlns:m="http://schemas.openxmlformats.org/officeDocument/2006/math">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P</m:t>
                    </m:r>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3600" dirty="0">
                    <a:solidFill>
                      <a:prstClr val="black"/>
                    </a:solidFill>
                    <a:ea typeface="Calibri" panose="020F0502020204030204" pitchFamily="34" charset="0"/>
                    <a:cs typeface="Times New Roman" panose="02020603050405020304" pitchFamily="18" charset="0"/>
                  </a:rPr>
                  <a:t>. Xác định hình chiếu song song của hình bình hành </a:t>
                </a:r>
                <a14:m>
                  <m:oMath xmlns:m="http://schemas.openxmlformats.org/officeDocument/2006/math">
                    <m:r>
                      <m:rPr>
                        <m:sty m:val="p"/>
                      </m:rPr>
                      <a:rPr lang="en-US" sz="3600">
                        <a:solidFill>
                          <a:srgbClr val="000000"/>
                        </a:solidFill>
                        <a:latin typeface="Cambria Math" panose="02040503050406030204" pitchFamily="18" charset="0"/>
                        <a:ea typeface="Calibri" panose="020F0502020204030204" pitchFamily="34" charset="0"/>
                      </a:rPr>
                      <m:t>ABCD</m:t>
                    </m:r>
                  </m:oMath>
                </a14:m>
                <a:r>
                  <a:rPr lang="vi-VN" sz="3600" dirty="0">
                    <a:solidFill>
                      <a:prstClr val="black"/>
                    </a:solidFill>
                    <a:ea typeface="Calibri" panose="020F0502020204030204" pitchFamily="34" charset="0"/>
                    <a:cs typeface="Times New Roman" panose="02020603050405020304" pitchFamily="18" charset="0"/>
                  </a:rPr>
                  <a:t> trên mặt phẳng </a:t>
                </a:r>
                <a14:m>
                  <m:oMath xmlns:m="http://schemas.openxmlformats.org/officeDocument/2006/math">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P</m:t>
                    </m:r>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3600" dirty="0">
                    <a:solidFill>
                      <a:prstClr val="black"/>
                    </a:solidFill>
                    <a:ea typeface="Calibri" panose="020F0502020204030204" pitchFamily="34" charset="0"/>
                    <a:cs typeface="Times New Roman" panose="02020603050405020304" pitchFamily="18" charset="0"/>
                  </a:rPr>
                  <a:t> theo phương </a:t>
                </a:r>
                <a14:m>
                  <m:oMath xmlns:m="http://schemas.openxmlformats.org/officeDocument/2006/math">
                    <m:r>
                      <a:rPr lang="vi-VN" sz="360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ℓ</m:t>
                    </m:r>
                  </m:oMath>
                </a14:m>
                <a:r>
                  <a:rPr lang="vi-VN" sz="3600" dirty="0">
                    <a:solidFill>
                      <a:prstClr val="black"/>
                    </a:solidFill>
                    <a:ea typeface="Calibri" panose="020F0502020204030204" pitchFamily="34" charset="0"/>
                    <a:cs typeface="Times New Roman" panose="02020603050405020304" pitchFamily="18" charset="0"/>
                  </a:rPr>
                  <a:t> biết rằng mặt phẳng (</a:t>
                </a:r>
                <a14:m>
                  <m:oMath xmlns:m="http://schemas.openxmlformats.org/officeDocument/2006/math">
                    <m:r>
                      <m:rPr>
                        <m:sty m:val="p"/>
                      </m:rPr>
                      <a:rPr lang="en-US" sz="3600">
                        <a:solidFill>
                          <a:srgbClr val="000000"/>
                        </a:solidFill>
                        <a:latin typeface="Cambria Math" panose="02040503050406030204" pitchFamily="18" charset="0"/>
                        <a:ea typeface="Calibri" panose="020F0502020204030204" pitchFamily="34" charset="0"/>
                      </a:rPr>
                      <m:t>ABCD</m:t>
                    </m:r>
                  </m:oMath>
                </a14:m>
                <a:r>
                  <a:rPr lang="vi-VN" sz="3600" dirty="0">
                    <a:solidFill>
                      <a:prstClr val="black"/>
                    </a:solidFill>
                    <a:ea typeface="Calibri" panose="020F0502020204030204" pitchFamily="34" charset="0"/>
                    <a:cs typeface="Times New Roman" panose="02020603050405020304" pitchFamily="18" charset="0"/>
                  </a:rPr>
                  <a:t>) không song song với </a:t>
                </a:r>
                <a14:m>
                  <m:oMath xmlns:m="http://schemas.openxmlformats.org/officeDocument/2006/math">
                    <m:r>
                      <a:rPr lang="vi-VN" sz="360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ℓ</m:t>
                    </m:r>
                  </m:oMath>
                </a14:m>
                <a:endParaRPr lang="vi-VN" sz="3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74057" y="1751180"/>
                <a:ext cx="16878926" cy="2482667"/>
              </a:xfrm>
              <a:prstGeom prst="rect">
                <a:avLst/>
              </a:prstGeom>
              <a:blipFill>
                <a:blip r:embed="rId3"/>
                <a:stretch>
                  <a:fillRect l="-1120" r="-1120" b="-8088"/>
                </a:stretch>
              </a:blipFill>
            </p:spPr>
            <p:txBody>
              <a:bodyPr/>
              <a:lstStyle/>
              <a:p>
                <a:r>
                  <a:rPr lang="vi-VN">
                    <a:noFill/>
                  </a:rPr>
                  <a:t> </a:t>
                </a:r>
              </a:p>
            </p:txBody>
          </p:sp>
        </mc:Fallback>
      </mc:AlternateContent>
      <p:pic>
        <p:nvPicPr>
          <p:cNvPr id="7" name="Picture 6"/>
          <p:cNvPicPr>
            <a:picLocks noChangeAspect="1"/>
          </p:cNvPicPr>
          <p:nvPr/>
        </p:nvPicPr>
        <p:blipFill>
          <a:blip r:embed="rId4"/>
          <a:stretch>
            <a:fillRect/>
          </a:stretch>
        </p:blipFill>
        <p:spPr>
          <a:xfrm rot="21195145">
            <a:off x="258945" y="364099"/>
            <a:ext cx="1493752" cy="1143178"/>
          </a:xfrm>
          <a:prstGeom prst="rect">
            <a:avLst/>
          </a:prstGeom>
        </p:spPr>
      </p:pic>
      <p:pic>
        <p:nvPicPr>
          <p:cNvPr id="8" name="Picture 7"/>
          <p:cNvPicPr>
            <a:picLocks noChangeAspect="1"/>
          </p:cNvPicPr>
          <p:nvPr/>
        </p:nvPicPr>
        <p:blipFill>
          <a:blip r:embed="rId5"/>
          <a:stretch>
            <a:fillRect/>
          </a:stretch>
        </p:blipFill>
        <p:spPr>
          <a:xfrm>
            <a:off x="17131862" y="4166224"/>
            <a:ext cx="1253517" cy="990778"/>
          </a:xfrm>
          <a:prstGeom prst="rect">
            <a:avLst/>
          </a:prstGeom>
        </p:spPr>
      </p:pic>
      <p:sp>
        <p:nvSpPr>
          <p:cNvPr id="13" name="Oval Callout 12"/>
          <p:cNvSpPr/>
          <p:nvPr/>
        </p:nvSpPr>
        <p:spPr>
          <a:xfrm>
            <a:off x="10591800" y="4729563"/>
            <a:ext cx="1600200" cy="878952"/>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b="1" dirty="0">
                <a:solidFill>
                  <a:prstClr val="black"/>
                </a:solidFill>
              </a:rPr>
              <a:t>Giải</a:t>
            </a:r>
            <a:endParaRPr lang="en-US" sz="3600" b="1" dirty="0">
              <a:solidFill>
                <a:prstClr val="black"/>
              </a:solidFill>
            </a:endParaRPr>
          </a:p>
        </p:txBody>
      </p:sp>
      <mc:AlternateContent xmlns:mc="http://schemas.openxmlformats.org/markup-compatibility/2006" xmlns:a14="http://schemas.microsoft.com/office/drawing/2010/main">
        <mc:Choice Requires="a14">
          <p:sp>
            <p:nvSpPr>
              <p:cNvPr id="6" name="Rectangle 5"/>
              <p:cNvSpPr/>
              <p:nvPr/>
            </p:nvSpPr>
            <p:spPr>
              <a:xfrm>
                <a:off x="7391400" y="6210300"/>
                <a:ext cx="10668000" cy="4195957"/>
              </a:xfrm>
              <a:prstGeom prst="rect">
                <a:avLst/>
              </a:prstGeom>
            </p:spPr>
            <p:txBody>
              <a:bodyPr wrap="square">
                <a:spAutoFit/>
              </a:bodyPr>
              <a:lstStyle/>
              <a:p>
                <a:pPr marL="30480" marR="30480" algn="just">
                  <a:lnSpc>
                    <a:spcPct val="150000"/>
                  </a:lnSpc>
                  <a:spcBef>
                    <a:spcPts val="100"/>
                  </a:spcBef>
                  <a:spcAft>
                    <a:spcPts val="100"/>
                  </a:spcAft>
                </a:pPr>
                <a:r>
                  <a:rPr lang="en-US" sz="3600" dirty="0">
                    <a:solidFill>
                      <a:srgbClr val="000000"/>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en-US" sz="3600" i="0">
                        <a:solidFill>
                          <a:srgbClr val="000000"/>
                        </a:solidFill>
                        <a:effectLst/>
                        <a:latin typeface="Cambria Math" panose="02040503050406030204" pitchFamily="18" charset="0"/>
                        <a:ea typeface="Calibri" panose="020F0502020204030204" pitchFamily="34" charset="0"/>
                      </a:rPr>
                      <m:t>A</m:t>
                    </m:r>
                    <m:r>
                      <a:rPr lang="en-US" sz="3600" i="0">
                        <a:solidFill>
                          <a:srgbClr val="000000"/>
                        </a:solidFill>
                        <a:effectLst/>
                        <a:latin typeface="Cambria Math" panose="02040503050406030204" pitchFamily="18" charset="0"/>
                        <a:ea typeface="Calibri" panose="020F0502020204030204" pitchFamily="34" charset="0"/>
                      </a:rPr>
                      <m:t>’, </m:t>
                    </m:r>
                    <m:r>
                      <m:rPr>
                        <m:sty m:val="p"/>
                      </m:rPr>
                      <a:rPr lang="en-US" sz="3600" i="0">
                        <a:solidFill>
                          <a:srgbClr val="000000"/>
                        </a:solidFill>
                        <a:effectLst/>
                        <a:latin typeface="Cambria Math" panose="02040503050406030204" pitchFamily="18" charset="0"/>
                        <a:ea typeface="Calibri" panose="020F0502020204030204" pitchFamily="34" charset="0"/>
                      </a:rPr>
                      <m:t>B</m:t>
                    </m:r>
                    <m:r>
                      <a:rPr lang="en-US" sz="3600" i="0">
                        <a:solidFill>
                          <a:srgbClr val="000000"/>
                        </a:solidFill>
                        <a:effectLst/>
                        <a:latin typeface="Cambria Math" panose="02040503050406030204" pitchFamily="18" charset="0"/>
                        <a:ea typeface="Calibri" panose="020F0502020204030204" pitchFamily="34" charset="0"/>
                      </a:rPr>
                      <m:t>’, </m:t>
                    </m:r>
                    <m:r>
                      <m:rPr>
                        <m:sty m:val="p"/>
                      </m:rPr>
                      <a:rPr lang="en-US" sz="3600" i="0">
                        <a:solidFill>
                          <a:srgbClr val="000000"/>
                        </a:solidFill>
                        <a:effectLst/>
                        <a:latin typeface="Cambria Math" panose="02040503050406030204" pitchFamily="18" charset="0"/>
                        <a:ea typeface="Calibri" panose="020F0502020204030204" pitchFamily="34" charset="0"/>
                      </a:rPr>
                      <m:t>B</m:t>
                    </m:r>
                    <m:r>
                      <a:rPr lang="en-US" sz="3600" i="0">
                        <a:solidFill>
                          <a:srgbClr val="000000"/>
                        </a:solidFill>
                        <a:effectLst/>
                        <a:latin typeface="Cambria Math" panose="02040503050406030204" pitchFamily="18" charset="0"/>
                        <a:ea typeface="Calibri" panose="020F0502020204030204" pitchFamily="34" charset="0"/>
                      </a:rPr>
                      <m:t>’, </m:t>
                    </m:r>
                    <m:r>
                      <m:rPr>
                        <m:sty m:val="p"/>
                      </m:rPr>
                      <a:rPr lang="en-US" sz="3600" i="0">
                        <a:solidFill>
                          <a:srgbClr val="000000"/>
                        </a:solidFill>
                        <a:effectLst/>
                        <a:latin typeface="Cambria Math" panose="02040503050406030204" pitchFamily="18" charset="0"/>
                        <a:ea typeface="Calibri" panose="020F0502020204030204" pitchFamily="34" charset="0"/>
                      </a:rPr>
                      <m:t>D</m:t>
                    </m:r>
                    <m:r>
                      <a:rPr lang="en-US" sz="3600" i="0">
                        <a:solidFill>
                          <a:srgbClr val="000000"/>
                        </a:solidFill>
                        <a:effectLst/>
                        <a:latin typeface="Cambria Math" panose="02040503050406030204" pitchFamily="18" charset="0"/>
                        <a:ea typeface="Calibri" panose="020F0502020204030204" pitchFamily="34" charset="0"/>
                      </a:rPr>
                      <m:t>’</m:t>
                    </m:r>
                  </m:oMath>
                </a14:m>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lần lượt là hình chiếu song song của bốn điểm </a:t>
                </a:r>
                <a14:m>
                  <m:oMath xmlns:m="http://schemas.openxmlformats.org/officeDocument/2006/math">
                    <m:r>
                      <m:rPr>
                        <m:sty m:val="p"/>
                      </m:rPr>
                      <a:rPr lang="en-US" sz="3600" i="0">
                        <a:solidFill>
                          <a:srgbClr val="000000"/>
                        </a:solidFill>
                        <a:effectLst/>
                        <a:latin typeface="Cambria Math" panose="02040503050406030204" pitchFamily="18" charset="0"/>
                        <a:ea typeface="Calibri" panose="020F0502020204030204" pitchFamily="34" charset="0"/>
                      </a:rPr>
                      <m:t>A</m:t>
                    </m:r>
                    <m:r>
                      <a:rPr lang="en-US" sz="3600" i="0">
                        <a:solidFill>
                          <a:srgbClr val="000000"/>
                        </a:solidFill>
                        <a:effectLst/>
                        <a:latin typeface="Cambria Math" panose="02040503050406030204" pitchFamily="18" charset="0"/>
                        <a:ea typeface="Calibri" panose="020F0502020204030204" pitchFamily="34" charset="0"/>
                      </a:rPr>
                      <m:t>, </m:t>
                    </m:r>
                    <m:r>
                      <m:rPr>
                        <m:sty m:val="p"/>
                      </m:rPr>
                      <a:rPr lang="en-US" sz="3600" i="0">
                        <a:solidFill>
                          <a:srgbClr val="000000"/>
                        </a:solidFill>
                        <a:effectLst/>
                        <a:latin typeface="Cambria Math" panose="02040503050406030204" pitchFamily="18" charset="0"/>
                        <a:ea typeface="Calibri" panose="020F0502020204030204" pitchFamily="34" charset="0"/>
                      </a:rPr>
                      <m:t>B</m:t>
                    </m:r>
                    <m:r>
                      <a:rPr lang="en-US" sz="3600" i="0">
                        <a:solidFill>
                          <a:srgbClr val="000000"/>
                        </a:solidFill>
                        <a:effectLst/>
                        <a:latin typeface="Cambria Math" panose="02040503050406030204" pitchFamily="18" charset="0"/>
                        <a:ea typeface="Calibri" panose="020F0502020204030204" pitchFamily="34" charset="0"/>
                      </a:rPr>
                      <m:t>, </m:t>
                    </m:r>
                    <m:r>
                      <m:rPr>
                        <m:sty m:val="p"/>
                      </m:rPr>
                      <a:rPr lang="en-US" sz="3600" i="0">
                        <a:solidFill>
                          <a:srgbClr val="000000"/>
                        </a:solidFill>
                        <a:effectLst/>
                        <a:latin typeface="Cambria Math" panose="02040503050406030204" pitchFamily="18" charset="0"/>
                        <a:ea typeface="Calibri" panose="020F0502020204030204" pitchFamily="34" charset="0"/>
                      </a:rPr>
                      <m:t>C</m:t>
                    </m:r>
                    <m:r>
                      <a:rPr lang="en-US" sz="3600" i="0">
                        <a:solidFill>
                          <a:srgbClr val="000000"/>
                        </a:solidFill>
                        <a:effectLst/>
                        <a:latin typeface="Cambria Math" panose="02040503050406030204" pitchFamily="18" charset="0"/>
                        <a:ea typeface="Calibri" panose="020F0502020204030204" pitchFamily="34" charset="0"/>
                      </a:rPr>
                      <m:t>, </m:t>
                    </m:r>
                    <m:r>
                      <m:rPr>
                        <m:sty m:val="p"/>
                      </m:rPr>
                      <a:rPr lang="en-US" sz="3600" i="0">
                        <a:solidFill>
                          <a:srgbClr val="000000"/>
                        </a:solidFill>
                        <a:effectLst/>
                        <a:latin typeface="Cambria Math" panose="02040503050406030204" pitchFamily="18" charset="0"/>
                        <a:ea typeface="Calibri" panose="020F0502020204030204" pitchFamily="34" charset="0"/>
                      </a:rPr>
                      <m:t>D</m:t>
                    </m:r>
                  </m:oMath>
                </a14:m>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trên mặt phẳng </a:t>
                </a:r>
                <a14:m>
                  <m:oMath xmlns:m="http://schemas.openxmlformats.org/officeDocument/2006/math">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P</m:t>
                    </m:r>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theo phương </a:t>
                </a:r>
                <a14:m>
                  <m:oMath xmlns:m="http://schemas.openxmlformats.org/officeDocument/2006/math">
                    <m:r>
                      <a:rPr lang="en-US" sz="3600" i="0">
                        <a:solidFill>
                          <a:srgbClr val="000000"/>
                        </a:solidFill>
                        <a:effectLst/>
                        <a:latin typeface="Cambria Math" panose="02040503050406030204" pitchFamily="18" charset="0"/>
                        <a:ea typeface="Calibri" panose="020F0502020204030204" pitchFamily="34" charset="0"/>
                      </a:rPr>
                      <m:t>𝓁</m:t>
                    </m:r>
                  </m:oMath>
                </a14:m>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0480" marR="30480" algn="just">
                  <a:lnSpc>
                    <a:spcPct val="150000"/>
                  </a:lnSpc>
                  <a:spcBef>
                    <a:spcPts val="100"/>
                  </a:spcBef>
                  <a:spcAft>
                    <a:spcPts val="100"/>
                  </a:spcAft>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Bốn điểm này tạo thành tứ giác </a:t>
                </a:r>
                <a14:m>
                  <m:oMath xmlns:m="http://schemas.openxmlformats.org/officeDocument/2006/math">
                    <m:r>
                      <m:rPr>
                        <m:sty m:val="p"/>
                      </m:rPr>
                      <a:rPr lang="en-US" sz="3600">
                        <a:solidFill>
                          <a:srgbClr val="000000"/>
                        </a:solidFill>
                        <a:latin typeface="Cambria Math" panose="02040503050406030204" pitchFamily="18" charset="0"/>
                        <a:ea typeface="Calibri" panose="020F0502020204030204" pitchFamily="34" charset="0"/>
                      </a:rPr>
                      <m:t>A</m:t>
                    </m:r>
                    <m:r>
                      <a:rPr lang="en-US" sz="3600">
                        <a:solidFill>
                          <a:srgbClr val="000000"/>
                        </a:solidFill>
                        <a:latin typeface="Cambria Math" panose="02040503050406030204" pitchFamily="18" charset="0"/>
                        <a:ea typeface="Calibri" panose="020F0502020204030204" pitchFamily="34" charset="0"/>
                      </a:rPr>
                      <m:t>’</m:t>
                    </m:r>
                    <m:r>
                      <m:rPr>
                        <m:sty m:val="p"/>
                      </m:rPr>
                      <a:rPr lang="en-US" sz="3600">
                        <a:solidFill>
                          <a:srgbClr val="000000"/>
                        </a:solidFill>
                        <a:latin typeface="Cambria Math" panose="02040503050406030204" pitchFamily="18" charset="0"/>
                        <a:ea typeface="Calibri" panose="020F0502020204030204" pitchFamily="34" charset="0"/>
                      </a:rPr>
                      <m:t>B</m:t>
                    </m:r>
                    <m:r>
                      <a:rPr lang="en-US" sz="3600">
                        <a:solidFill>
                          <a:srgbClr val="000000"/>
                        </a:solidFill>
                        <a:latin typeface="Cambria Math" panose="02040503050406030204" pitchFamily="18" charset="0"/>
                        <a:ea typeface="Calibri" panose="020F0502020204030204" pitchFamily="34" charset="0"/>
                      </a:rPr>
                      <m:t>’</m:t>
                    </m:r>
                    <m:r>
                      <m:rPr>
                        <m:sty m:val="p"/>
                      </m:rPr>
                      <a:rPr lang="en-US" sz="3600">
                        <a:solidFill>
                          <a:srgbClr val="000000"/>
                        </a:solidFill>
                        <a:latin typeface="Cambria Math" panose="02040503050406030204" pitchFamily="18" charset="0"/>
                        <a:ea typeface="Calibri" panose="020F0502020204030204" pitchFamily="34" charset="0"/>
                      </a:rPr>
                      <m:t>C</m:t>
                    </m:r>
                    <m:r>
                      <a:rPr lang="en-US" sz="3600">
                        <a:solidFill>
                          <a:srgbClr val="000000"/>
                        </a:solidFill>
                        <a:latin typeface="Cambria Math" panose="02040503050406030204" pitchFamily="18" charset="0"/>
                        <a:ea typeface="Calibri" panose="020F0502020204030204" pitchFamily="34" charset="0"/>
                      </a:rPr>
                      <m:t>’</m:t>
                    </m:r>
                    <m:r>
                      <m:rPr>
                        <m:sty m:val="p"/>
                      </m:rPr>
                      <a:rPr lang="en-US" sz="3600">
                        <a:solidFill>
                          <a:srgbClr val="000000"/>
                        </a:solidFill>
                        <a:latin typeface="Cambria Math" panose="02040503050406030204" pitchFamily="18" charset="0"/>
                        <a:ea typeface="Calibri" panose="020F0502020204030204" pitchFamily="34" charset="0"/>
                      </a:rPr>
                      <m:t>D</m:t>
                    </m:r>
                  </m:oMath>
                </a14:m>
                <a:r>
                  <a:rPr lang="en-US"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50000"/>
                  </a:lnSpc>
                  <a:spcBef>
                    <a:spcPts val="100"/>
                  </a:spcBef>
                  <a:spcAft>
                    <a:spcPts val="100"/>
                  </a:spcAft>
                </a:pP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391400" y="6210300"/>
                <a:ext cx="10668000" cy="4195957"/>
              </a:xfrm>
              <a:prstGeom prst="rect">
                <a:avLst/>
              </a:prstGeom>
              <a:blipFill>
                <a:blip r:embed="rId6"/>
                <a:stretch>
                  <a:fillRect l="-1486" r="-1429"/>
                </a:stretch>
              </a:blipFill>
            </p:spPr>
            <p:txBody>
              <a:bodyPr/>
              <a:lstStyle/>
              <a:p>
                <a:r>
                  <a:rPr lang="vi-VN">
                    <a:noFill/>
                  </a:rPr>
                  <a:t> </a:t>
                </a:r>
              </a:p>
            </p:txBody>
          </p:sp>
        </mc:Fallback>
      </mc:AlternateContent>
      <p:pic>
        <p:nvPicPr>
          <p:cNvPr id="3" name="Picture 2">
            <a:extLst>
              <a:ext uri="{FF2B5EF4-FFF2-40B4-BE49-F238E27FC236}">
                <a16:creationId xmlns:a16="http://schemas.microsoft.com/office/drawing/2014/main" id="{3B9A7DEF-8996-259B-1EC0-4ADA5FFA8917}"/>
              </a:ext>
            </a:extLst>
          </p:cNvPr>
          <p:cNvPicPr>
            <a:picLocks noChangeAspect="1"/>
          </p:cNvPicPr>
          <p:nvPr/>
        </p:nvPicPr>
        <p:blipFill>
          <a:blip r:embed="rId7"/>
          <a:stretch>
            <a:fillRect/>
          </a:stretch>
        </p:blipFill>
        <p:spPr>
          <a:xfrm>
            <a:off x="30888" y="4533901"/>
            <a:ext cx="7360512" cy="5472796"/>
          </a:xfrm>
          <a:prstGeom prst="rect">
            <a:avLst/>
          </a:prstGeom>
        </p:spPr>
      </p:pic>
      <p:pic>
        <p:nvPicPr>
          <p:cNvPr id="11" name="Picture 10">
            <a:extLst>
              <a:ext uri="{FF2B5EF4-FFF2-40B4-BE49-F238E27FC236}">
                <a16:creationId xmlns:a16="http://schemas.microsoft.com/office/drawing/2014/main" id="{3CA5B6FE-9312-83F7-1920-DBB2D0EBBDE2}"/>
              </a:ext>
            </a:extLst>
          </p:cNvPr>
          <p:cNvPicPr>
            <a:picLocks noChangeAspect="1"/>
          </p:cNvPicPr>
          <p:nvPr/>
        </p:nvPicPr>
        <p:blipFill>
          <a:blip r:embed="rId8"/>
          <a:stretch>
            <a:fillRect/>
          </a:stretch>
        </p:blipFill>
        <p:spPr>
          <a:xfrm>
            <a:off x="76200" y="4233847"/>
            <a:ext cx="7162800" cy="5634053"/>
          </a:xfrm>
          <a:prstGeom prst="rect">
            <a:avLst/>
          </a:prstGeom>
        </p:spPr>
      </p:pic>
    </p:spTree>
    <p:extLst>
      <p:ext uri="{BB962C8B-B14F-4D97-AF65-F5344CB8AC3E}">
        <p14:creationId xmlns:p14="http://schemas.microsoft.com/office/powerpoint/2010/main" val="312480747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6823352" y="371872"/>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500" b="1">
                <a:solidFill>
                  <a:prstClr val="black"/>
                </a:solidFill>
                <a:latin typeface="Arial" panose="020B0604020202020204" pitchFamily="34" charset="0"/>
                <a:cs typeface="Arial" panose="020B0604020202020204" pitchFamily="34" charset="0"/>
              </a:rPr>
              <a:t>LUYỆN TẬP 2</a:t>
            </a:r>
            <a:endParaRPr lang="en-US" sz="45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674057" y="1751180"/>
                <a:ext cx="16878926" cy="2482667"/>
              </a:xfrm>
              <a:prstGeom prst="rect">
                <a:avLst/>
              </a:prstGeom>
            </p:spPr>
            <p:txBody>
              <a:bodyPr wrap="square">
                <a:spAutoFit/>
              </a:bodyPr>
              <a:lstStyle/>
              <a:p>
                <a:pPr algn="just">
                  <a:lnSpc>
                    <a:spcPct val="150000"/>
                  </a:lnSpc>
                </a:pPr>
                <a:r>
                  <a:rPr lang="vi-VN" sz="3600" dirty="0">
                    <a:solidFill>
                      <a:prstClr val="black"/>
                    </a:solidFill>
                    <a:ea typeface="Calibri" panose="020F0502020204030204" pitchFamily="34" charset="0"/>
                    <a:cs typeface="Times New Roman" panose="02020603050405020304" pitchFamily="18" charset="0"/>
                  </a:rPr>
                  <a:t>Cho mặt phẳng </a:t>
                </a:r>
                <a14:m>
                  <m:oMath xmlns:m="http://schemas.openxmlformats.org/officeDocument/2006/math">
                    <m:d>
                      <m:dPr>
                        <m:ctrlPr>
                          <a:rPr lang="en-US" sz="3600" i="1" dirty="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m:rPr>
                            <m:sty m:val="p"/>
                          </m:rP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P</m:t>
                        </m:r>
                      </m:e>
                    </m:d>
                    <m:r>
                      <a:rPr lang="en-US" sz="3600" b="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600" dirty="0">
                    <a:solidFill>
                      <a:prstClr val="black"/>
                    </a:solidFill>
                    <a:ea typeface="Calibri" panose="020F0502020204030204" pitchFamily="34" charset="0"/>
                    <a:cs typeface="Times New Roman" panose="02020603050405020304" pitchFamily="18" charset="0"/>
                  </a:rPr>
                  <a:t> </a:t>
                </a:r>
                <a:r>
                  <a:rPr lang="vi-VN" sz="3600" dirty="0">
                    <a:solidFill>
                      <a:prstClr val="black"/>
                    </a:solidFill>
                    <a:ea typeface="Calibri" panose="020F0502020204030204" pitchFamily="34" charset="0"/>
                    <a:cs typeface="Times New Roman" panose="02020603050405020304" pitchFamily="18" charset="0"/>
                  </a:rPr>
                  <a:t>hình bình hành </a:t>
                </a:r>
                <a14:m>
                  <m:oMath xmlns:m="http://schemas.openxmlformats.org/officeDocument/2006/math">
                    <m:r>
                      <m:rPr>
                        <m:sty m:val="p"/>
                      </m:rPr>
                      <a:rPr lang="en-US" sz="3600">
                        <a:solidFill>
                          <a:srgbClr val="000000"/>
                        </a:solidFill>
                        <a:latin typeface="Cambria Math" panose="02040503050406030204" pitchFamily="18" charset="0"/>
                        <a:ea typeface="Calibri" panose="020F0502020204030204" pitchFamily="34" charset="0"/>
                      </a:rPr>
                      <m:t>ABCD</m:t>
                    </m:r>
                  </m:oMath>
                </a14:m>
                <a:r>
                  <a:rPr lang="vi-VN" sz="3600" dirty="0">
                    <a:solidFill>
                      <a:prstClr val="black"/>
                    </a:solidFill>
                    <a:ea typeface="Calibri" panose="020F0502020204030204" pitchFamily="34" charset="0"/>
                    <a:cs typeface="Times New Roman" panose="02020603050405020304" pitchFamily="18" charset="0"/>
                  </a:rPr>
                  <a:t> và đường thẳng </a:t>
                </a:r>
                <a14:m>
                  <m:oMath xmlns:m="http://schemas.openxmlformats.org/officeDocument/2006/math">
                    <m:r>
                      <a:rPr lang="vi-VN" sz="360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ℓ</m:t>
                    </m:r>
                  </m:oMath>
                </a14:m>
                <a:r>
                  <a:rPr lang="vi-VN" sz="3600" dirty="0">
                    <a:solidFill>
                      <a:prstClr val="black"/>
                    </a:solidFill>
                    <a:ea typeface="Calibri" panose="020F0502020204030204" pitchFamily="34" charset="0"/>
                    <a:cs typeface="Times New Roman" panose="02020603050405020304" pitchFamily="18" charset="0"/>
                  </a:rPr>
                  <a:t> cắt mặt phẳng </a:t>
                </a:r>
                <a14:m>
                  <m:oMath xmlns:m="http://schemas.openxmlformats.org/officeDocument/2006/math">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P</m:t>
                    </m:r>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3600" dirty="0">
                    <a:solidFill>
                      <a:prstClr val="black"/>
                    </a:solidFill>
                    <a:ea typeface="Calibri" panose="020F0502020204030204" pitchFamily="34" charset="0"/>
                    <a:cs typeface="Times New Roman" panose="02020603050405020304" pitchFamily="18" charset="0"/>
                  </a:rPr>
                  <a:t>. Xác định hình chiếu song song của hình bình hành </a:t>
                </a:r>
                <a14:m>
                  <m:oMath xmlns:m="http://schemas.openxmlformats.org/officeDocument/2006/math">
                    <m:r>
                      <m:rPr>
                        <m:sty m:val="p"/>
                      </m:rPr>
                      <a:rPr lang="en-US" sz="3600">
                        <a:solidFill>
                          <a:srgbClr val="000000"/>
                        </a:solidFill>
                        <a:latin typeface="Cambria Math" panose="02040503050406030204" pitchFamily="18" charset="0"/>
                        <a:ea typeface="Calibri" panose="020F0502020204030204" pitchFamily="34" charset="0"/>
                      </a:rPr>
                      <m:t>ABCD</m:t>
                    </m:r>
                  </m:oMath>
                </a14:m>
                <a:r>
                  <a:rPr lang="vi-VN" sz="3600" dirty="0">
                    <a:solidFill>
                      <a:prstClr val="black"/>
                    </a:solidFill>
                    <a:ea typeface="Calibri" panose="020F0502020204030204" pitchFamily="34" charset="0"/>
                    <a:cs typeface="Times New Roman" panose="02020603050405020304" pitchFamily="18" charset="0"/>
                  </a:rPr>
                  <a:t> trên mặt phẳng </a:t>
                </a:r>
                <a14:m>
                  <m:oMath xmlns:m="http://schemas.openxmlformats.org/officeDocument/2006/math">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P</m:t>
                    </m:r>
                    <m: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3600" dirty="0">
                    <a:solidFill>
                      <a:prstClr val="black"/>
                    </a:solidFill>
                    <a:ea typeface="Calibri" panose="020F0502020204030204" pitchFamily="34" charset="0"/>
                    <a:cs typeface="Times New Roman" panose="02020603050405020304" pitchFamily="18" charset="0"/>
                  </a:rPr>
                  <a:t> theo phương </a:t>
                </a:r>
                <a14:m>
                  <m:oMath xmlns:m="http://schemas.openxmlformats.org/officeDocument/2006/math">
                    <m:r>
                      <a:rPr lang="vi-VN" sz="360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ℓ</m:t>
                    </m:r>
                  </m:oMath>
                </a14:m>
                <a:r>
                  <a:rPr lang="vi-VN" sz="3600" dirty="0">
                    <a:solidFill>
                      <a:prstClr val="black"/>
                    </a:solidFill>
                    <a:ea typeface="Calibri" panose="020F0502020204030204" pitchFamily="34" charset="0"/>
                    <a:cs typeface="Times New Roman" panose="02020603050405020304" pitchFamily="18" charset="0"/>
                  </a:rPr>
                  <a:t> biết rằng mặt phẳng (</a:t>
                </a:r>
                <a14:m>
                  <m:oMath xmlns:m="http://schemas.openxmlformats.org/officeDocument/2006/math">
                    <m:r>
                      <m:rPr>
                        <m:sty m:val="p"/>
                      </m:rPr>
                      <a:rPr lang="en-US" sz="3600">
                        <a:solidFill>
                          <a:srgbClr val="000000"/>
                        </a:solidFill>
                        <a:latin typeface="Cambria Math" panose="02040503050406030204" pitchFamily="18" charset="0"/>
                        <a:ea typeface="Calibri" panose="020F0502020204030204" pitchFamily="34" charset="0"/>
                      </a:rPr>
                      <m:t>ABCD</m:t>
                    </m:r>
                  </m:oMath>
                </a14:m>
                <a:r>
                  <a:rPr lang="vi-VN" sz="3600" dirty="0">
                    <a:solidFill>
                      <a:prstClr val="black"/>
                    </a:solidFill>
                    <a:ea typeface="Calibri" panose="020F0502020204030204" pitchFamily="34" charset="0"/>
                    <a:cs typeface="Times New Roman" panose="02020603050405020304" pitchFamily="18" charset="0"/>
                  </a:rPr>
                  <a:t>) không song song với </a:t>
                </a:r>
                <a14:m>
                  <m:oMath xmlns:m="http://schemas.openxmlformats.org/officeDocument/2006/math">
                    <m:r>
                      <a:rPr lang="vi-VN" sz="360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ℓ</m:t>
                    </m:r>
                  </m:oMath>
                </a14:m>
                <a:r>
                  <a:rPr lang="vi-VN" sz="3600" dirty="0">
                    <a:solidFill>
                      <a:prstClr val="black"/>
                    </a:solidFill>
                    <a:ea typeface="Calibri" panose="020F0502020204030204" pitchFamily="34"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674057" y="1751180"/>
                <a:ext cx="16878926" cy="2482667"/>
              </a:xfrm>
              <a:prstGeom prst="rect">
                <a:avLst/>
              </a:prstGeom>
              <a:blipFill rotWithShape="0">
                <a:blip r:embed="rId3"/>
                <a:stretch>
                  <a:fillRect l="-1120" r="-1120" b="-8088"/>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rot="21195145">
            <a:off x="258945" y="364099"/>
            <a:ext cx="1493752" cy="1143178"/>
          </a:xfrm>
          <a:prstGeom prst="rect">
            <a:avLst/>
          </a:prstGeom>
        </p:spPr>
      </p:pic>
      <p:pic>
        <p:nvPicPr>
          <p:cNvPr id="8" name="Picture 7"/>
          <p:cNvPicPr>
            <a:picLocks noChangeAspect="1"/>
          </p:cNvPicPr>
          <p:nvPr/>
        </p:nvPicPr>
        <p:blipFill>
          <a:blip r:embed="rId5"/>
          <a:stretch>
            <a:fillRect/>
          </a:stretch>
        </p:blipFill>
        <p:spPr>
          <a:xfrm>
            <a:off x="17131862" y="4166224"/>
            <a:ext cx="1253517" cy="990778"/>
          </a:xfrm>
          <a:prstGeom prst="rect">
            <a:avLst/>
          </a:prstGeom>
        </p:spPr>
      </p:pic>
      <p:sp>
        <p:nvSpPr>
          <p:cNvPr id="13" name="Oval Callout 12"/>
          <p:cNvSpPr/>
          <p:nvPr/>
        </p:nvSpPr>
        <p:spPr>
          <a:xfrm>
            <a:off x="10972572" y="4629354"/>
            <a:ext cx="1600200" cy="878952"/>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b="1" dirty="0">
                <a:solidFill>
                  <a:prstClr val="black"/>
                </a:solidFill>
              </a:rPr>
              <a:t>Giải</a:t>
            </a:r>
            <a:endParaRPr lang="en-US" sz="3600" b="1" dirty="0">
              <a:solidFill>
                <a:prstClr val="black"/>
              </a:solidFill>
            </a:endParaRPr>
          </a:p>
        </p:txBody>
      </p:sp>
      <mc:AlternateContent xmlns:mc="http://schemas.openxmlformats.org/markup-compatibility/2006" xmlns:a14="http://schemas.microsoft.com/office/drawing/2010/main">
        <mc:Choice Requires="a14">
          <p:sp>
            <p:nvSpPr>
              <p:cNvPr id="6" name="Rectangle 5"/>
              <p:cNvSpPr/>
              <p:nvPr/>
            </p:nvSpPr>
            <p:spPr>
              <a:xfrm>
                <a:off x="7010400" y="5657646"/>
                <a:ext cx="11124745" cy="4298613"/>
              </a:xfrm>
              <a:prstGeom prst="rect">
                <a:avLst/>
              </a:prstGeom>
            </p:spPr>
            <p:txBody>
              <a:bodyPr wrap="square">
                <a:spAutoFit/>
              </a:bodyPr>
              <a:lstStyle/>
              <a:p>
                <a:pPr marL="30480" marR="30480" algn="just">
                  <a:lnSpc>
                    <a:spcPct val="150000"/>
                  </a:lnSpc>
                  <a:spcBef>
                    <a:spcPts val="100"/>
                  </a:spcBef>
                  <a:spcAft>
                    <a:spcPts val="100"/>
                  </a:spcAft>
                </a:pPr>
                <a:r>
                  <a:rPr lang="vi-VN" sz="3600" dirty="0">
                    <a:solidFill>
                      <a:srgbClr val="000000"/>
                    </a:solidFill>
                    <a:ea typeface="Calibri" panose="020F0502020204030204" pitchFamily="34" charset="0"/>
                    <a:cs typeface="Arial" panose="020B0604020202020204" pitchFamily="34" charset="0"/>
                  </a:rPr>
                  <a:t>Do </a:t>
                </a:r>
                <a14:m>
                  <m:oMath xmlns:m="http://schemas.openxmlformats.org/officeDocument/2006/math">
                    <m:r>
                      <m:rPr>
                        <m:sty m:val="p"/>
                      </m:rPr>
                      <a:rPr lang="en-US" sz="3600" i="0" smtClean="0">
                        <a:solidFill>
                          <a:srgbClr val="000000"/>
                        </a:solidFill>
                        <a:latin typeface="Cambria Math" panose="02040503050406030204" pitchFamily="18" charset="0"/>
                        <a:ea typeface="Calibri" panose="020F0502020204030204" pitchFamily="34" charset="0"/>
                      </a:rPr>
                      <m:t>ABCD</m:t>
                    </m:r>
                  </m:oMath>
                </a14:m>
                <a:r>
                  <a:rPr lang="vi-VN" sz="3600" dirty="0">
                    <a:solidFill>
                      <a:srgbClr val="000000"/>
                    </a:solidFill>
                    <a:ea typeface="Calibri" panose="020F0502020204030204" pitchFamily="34" charset="0"/>
                    <a:cs typeface="Arial" panose="020B0604020202020204" pitchFamily="34" charset="0"/>
                  </a:rPr>
                  <a:t> là hình bình hành nên </a:t>
                </a:r>
                <a14:m>
                  <m:oMath xmlns:m="http://schemas.openxmlformats.org/officeDocument/2006/math">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AB</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CD</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vi-VN" sz="3600" dirty="0">
                    <a:solidFill>
                      <a:srgbClr val="000000"/>
                    </a:solidFill>
                    <a:ea typeface="Calibri" panose="020F0502020204030204" pitchFamily="34" charset="0"/>
                    <a:cs typeface="Arial" panose="020B0604020202020204" pitchFamily="34" charset="0"/>
                  </a:rPr>
                  <a:t>và </a:t>
                </a:r>
                <a14:m>
                  <m:oMath xmlns:m="http://schemas.openxmlformats.org/officeDocument/2006/math">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AD</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 // </m:t>
                    </m:r>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BC</m:t>
                    </m:r>
                  </m:oMath>
                </a14:m>
                <a:r>
                  <a:rPr lang="vi-VN" sz="3600" dirty="0">
                    <a:solidFill>
                      <a:srgbClr val="000000"/>
                    </a:solidFill>
                    <a:ea typeface="Calibri" panose="020F0502020204030204" pitchFamily="34" charset="0"/>
                    <a:cs typeface="Arial" panose="020B0604020202020204" pitchFamily="34" charset="0"/>
                  </a:rPr>
                  <a:t>.</a:t>
                </a:r>
              </a:p>
              <a:p>
                <a:pPr marL="30480" marR="30480" algn="just">
                  <a:lnSpc>
                    <a:spcPct val="150000"/>
                  </a:lnSpc>
                  <a:spcBef>
                    <a:spcPts val="100"/>
                  </a:spcBef>
                  <a:spcAft>
                    <a:spcPts val="100"/>
                  </a:spcAft>
                </a:pPr>
                <a:r>
                  <a:rPr lang="vi-VN" sz="3600" dirty="0">
                    <a:solidFill>
                      <a:srgbClr val="000000"/>
                    </a:solidFill>
                    <a:ea typeface="Calibri" panose="020F0502020204030204" pitchFamily="34" charset="0"/>
                    <a:cs typeface="Arial" panose="020B0604020202020204" pitchFamily="34" charset="0"/>
                  </a:rPr>
                  <a:t>Qua phép chiếu song song lên mặt phẳng </a:t>
                </a:r>
                <a14:m>
                  <m:oMath xmlns:m="http://schemas.openxmlformats.org/officeDocument/2006/math">
                    <m:d>
                      <m:dPr>
                        <m:ctrlPr>
                          <a:rPr lang="en-US" sz="3600" i="1" dirty="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m:rPr>
                            <m:sty m:val="p"/>
                          </m:rP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P</m:t>
                        </m:r>
                      </m:e>
                    </m:d>
                  </m:oMath>
                </a14:m>
                <a:r>
                  <a:rPr lang="vi-VN" sz="3600" dirty="0">
                    <a:solidFill>
                      <a:srgbClr val="000000"/>
                    </a:solidFill>
                    <a:ea typeface="Calibri" panose="020F0502020204030204" pitchFamily="34" charset="0"/>
                    <a:cs typeface="Arial" panose="020B0604020202020204" pitchFamily="34" charset="0"/>
                  </a:rPr>
                  <a:t> theo phương </a:t>
                </a:r>
                <a:r>
                  <a:rPr lang="vi-VN" sz="3600" dirty="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vi-VN" sz="36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ℓ </m:t>
                    </m:r>
                  </m:oMath>
                </a14:m>
                <a:r>
                  <a:rPr lang="vi-VN" sz="3600" dirty="0">
                    <a:solidFill>
                      <a:srgbClr val="000000"/>
                    </a:solidFill>
                    <a:ea typeface="Calibri" panose="020F0502020204030204" pitchFamily="34" charset="0"/>
                    <a:cs typeface="Arial" panose="020B0604020202020204" pitchFamily="34" charset="0"/>
                  </a:rPr>
                  <a:t> thì </a:t>
                </a:r>
                <a14:m>
                  <m:oMath xmlns:m="http://schemas.openxmlformats.org/officeDocument/2006/math">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A</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B</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C</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D</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vi-VN" sz="3600" dirty="0">
                    <a:solidFill>
                      <a:srgbClr val="000000"/>
                    </a:solidFill>
                    <a:ea typeface="Calibri" panose="020F0502020204030204" pitchFamily="34" charset="0"/>
                    <a:cs typeface="Arial" panose="020B0604020202020204" pitchFamily="34" charset="0"/>
                  </a:rPr>
                  <a:t>và </a:t>
                </a:r>
                <a14:m>
                  <m:oMath xmlns:m="http://schemas.openxmlformats.org/officeDocument/2006/math">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A</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D</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 // </m:t>
                    </m:r>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B</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C</m:t>
                    </m:r>
                    <m:r>
                      <a:rPr lang="vi-VN" sz="3600" i="0"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vi-VN" sz="3600" dirty="0">
                  <a:solidFill>
                    <a:srgbClr val="000000"/>
                  </a:solidFill>
                  <a:ea typeface="Calibri" panose="020F0502020204030204" pitchFamily="34" charset="0"/>
                  <a:cs typeface="Arial" panose="020B0604020202020204" pitchFamily="34" charset="0"/>
                </a:endParaRPr>
              </a:p>
              <a:p>
                <a:pPr marL="30480" marR="30480" algn="just">
                  <a:lnSpc>
                    <a:spcPct val="150000"/>
                  </a:lnSpc>
                  <a:spcBef>
                    <a:spcPts val="100"/>
                  </a:spcBef>
                  <a:spcAft>
                    <a:spcPts val="100"/>
                  </a:spcAft>
                </a:pPr>
                <a:r>
                  <a:rPr lang="vi-VN" sz="3600" dirty="0">
                    <a:solidFill>
                      <a:srgbClr val="000000"/>
                    </a:solidFill>
                    <a:ea typeface="Calibri" panose="020F0502020204030204" pitchFamily="34" charset="0"/>
                    <a:cs typeface="Arial" panose="020B0604020202020204" pitchFamily="34" charset="0"/>
                  </a:rPr>
                  <a:t>Vậy hình chiếu song song của hình bình hành </a:t>
                </a:r>
                <a14:m>
                  <m:oMath xmlns:m="http://schemas.openxmlformats.org/officeDocument/2006/math">
                    <m:r>
                      <m:rPr>
                        <m:sty m:val="p"/>
                      </m:rPr>
                      <a:rPr lang="en-US" sz="3600">
                        <a:solidFill>
                          <a:srgbClr val="000000"/>
                        </a:solidFill>
                        <a:latin typeface="Cambria Math" panose="02040503050406030204" pitchFamily="18" charset="0"/>
                        <a:ea typeface="Calibri" panose="020F0502020204030204" pitchFamily="34" charset="0"/>
                      </a:rPr>
                      <m:t>ABCD</m:t>
                    </m:r>
                  </m:oMath>
                </a14:m>
                <a:r>
                  <a:rPr lang="vi-VN" sz="3600" dirty="0">
                    <a:solidFill>
                      <a:srgbClr val="000000"/>
                    </a:solidFill>
                    <a:ea typeface="Calibri" panose="020F0502020204030204" pitchFamily="34" charset="0"/>
                    <a:cs typeface="Arial" panose="020B0604020202020204" pitchFamily="34" charset="0"/>
                  </a:rPr>
                  <a:t> trên mặt phẳng </a:t>
                </a:r>
                <a14:m>
                  <m:oMath xmlns:m="http://schemas.openxmlformats.org/officeDocument/2006/math">
                    <m:d>
                      <m:dPr>
                        <m:ctrlPr>
                          <a:rPr lang="en-US" sz="3600" i="1" dirty="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m:rPr>
                            <m:sty m:val="p"/>
                          </m:rPr>
                          <a:rPr lang="en-US" sz="3600" dirty="0">
                            <a:solidFill>
                              <a:srgbClr val="000000"/>
                            </a:solidFill>
                            <a:latin typeface="Cambria Math" panose="02040503050406030204" pitchFamily="18" charset="0"/>
                            <a:ea typeface="Calibri" panose="020F0502020204030204" pitchFamily="34" charset="0"/>
                            <a:cs typeface="Arial" panose="020B0604020202020204" pitchFamily="34" charset="0"/>
                          </a:rPr>
                          <m:t>P</m:t>
                        </m:r>
                      </m:e>
                    </m:d>
                  </m:oMath>
                </a14:m>
                <a:r>
                  <a:rPr lang="vi-VN" sz="3600" dirty="0">
                    <a:solidFill>
                      <a:srgbClr val="000000"/>
                    </a:solidFill>
                    <a:ea typeface="Calibri" panose="020F0502020204030204" pitchFamily="34" charset="0"/>
                    <a:cs typeface="Arial" panose="020B0604020202020204" pitchFamily="34" charset="0"/>
                  </a:rPr>
                  <a:t> là hình bình hành </a:t>
                </a:r>
                <a14:m>
                  <m:oMath xmlns:m="http://schemas.openxmlformats.org/officeDocument/2006/math">
                    <m:r>
                      <m:rPr>
                        <m:sty m:val="p"/>
                      </m:rPr>
                      <a:rPr lang="en-US" sz="3600">
                        <a:solidFill>
                          <a:srgbClr val="000000"/>
                        </a:solidFill>
                        <a:latin typeface="Cambria Math" panose="02040503050406030204" pitchFamily="18" charset="0"/>
                        <a:ea typeface="Calibri" panose="020F0502020204030204" pitchFamily="34" charset="0"/>
                      </a:rPr>
                      <m:t>A</m:t>
                    </m:r>
                    <m:r>
                      <a:rPr lang="en-US" sz="3600" b="0" i="0" smtClean="0">
                        <a:solidFill>
                          <a:srgbClr val="000000"/>
                        </a:solidFill>
                        <a:latin typeface="Cambria Math" panose="02040503050406030204" pitchFamily="18" charset="0"/>
                        <a:ea typeface="Calibri" panose="020F0502020204030204" pitchFamily="34" charset="0"/>
                      </a:rPr>
                      <m:t>′</m:t>
                    </m:r>
                    <m:r>
                      <m:rPr>
                        <m:sty m:val="p"/>
                      </m:rPr>
                      <a:rPr lang="en-US" sz="3600">
                        <a:solidFill>
                          <a:srgbClr val="000000"/>
                        </a:solidFill>
                        <a:latin typeface="Cambria Math" panose="02040503050406030204" pitchFamily="18" charset="0"/>
                        <a:ea typeface="Calibri" panose="020F0502020204030204" pitchFamily="34" charset="0"/>
                      </a:rPr>
                      <m:t>B</m:t>
                    </m:r>
                    <m:r>
                      <a:rPr lang="en-US" sz="3600" b="0" i="0" smtClean="0">
                        <a:solidFill>
                          <a:srgbClr val="000000"/>
                        </a:solidFill>
                        <a:latin typeface="Cambria Math" panose="02040503050406030204" pitchFamily="18" charset="0"/>
                        <a:ea typeface="Calibri" panose="020F0502020204030204" pitchFamily="34" charset="0"/>
                      </a:rPr>
                      <m:t>′</m:t>
                    </m:r>
                    <m:r>
                      <m:rPr>
                        <m:sty m:val="p"/>
                      </m:rPr>
                      <a:rPr lang="en-US" sz="3600">
                        <a:solidFill>
                          <a:srgbClr val="000000"/>
                        </a:solidFill>
                        <a:latin typeface="Cambria Math" panose="02040503050406030204" pitchFamily="18" charset="0"/>
                        <a:ea typeface="Calibri" panose="020F0502020204030204" pitchFamily="34" charset="0"/>
                      </a:rPr>
                      <m:t>C</m:t>
                    </m:r>
                    <m:r>
                      <a:rPr lang="en-US" sz="3600" b="0" i="0" smtClean="0">
                        <a:solidFill>
                          <a:srgbClr val="000000"/>
                        </a:solidFill>
                        <a:latin typeface="Cambria Math" panose="02040503050406030204" pitchFamily="18" charset="0"/>
                        <a:ea typeface="Calibri" panose="020F0502020204030204" pitchFamily="34" charset="0"/>
                      </a:rPr>
                      <m:t>′</m:t>
                    </m:r>
                    <m:r>
                      <m:rPr>
                        <m:sty m:val="p"/>
                      </m:rPr>
                      <a:rPr lang="en-US" sz="3600">
                        <a:solidFill>
                          <a:srgbClr val="000000"/>
                        </a:solidFill>
                        <a:latin typeface="Cambria Math" panose="02040503050406030204" pitchFamily="18" charset="0"/>
                        <a:ea typeface="Calibri" panose="020F0502020204030204" pitchFamily="34" charset="0"/>
                      </a:rPr>
                      <m:t>D</m:t>
                    </m:r>
                    <m:r>
                      <a:rPr lang="en-US" sz="3600" b="0" i="0" smtClean="0">
                        <a:solidFill>
                          <a:srgbClr val="000000"/>
                        </a:solidFill>
                        <a:latin typeface="Cambria Math" panose="02040503050406030204" pitchFamily="18" charset="0"/>
                        <a:ea typeface="Calibri" panose="020F0502020204030204" pitchFamily="34" charset="0"/>
                      </a:rPr>
                      <m:t>′</m:t>
                    </m:r>
                  </m:oMath>
                </a14:m>
                <a:r>
                  <a:rPr lang="vi-VN" sz="3600" dirty="0">
                    <a:solidFill>
                      <a:srgbClr val="000000"/>
                    </a:solidFill>
                    <a:ea typeface="Calibri" panose="020F0502020204030204" pitchFamily="34"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7010400" y="5657646"/>
                <a:ext cx="11124745" cy="4298613"/>
              </a:xfrm>
              <a:prstGeom prst="rect">
                <a:avLst/>
              </a:prstGeom>
              <a:blipFill>
                <a:blip r:embed="rId6"/>
                <a:stretch>
                  <a:fillRect l="-1370" r="-1370" b="-2128"/>
                </a:stretch>
              </a:blipFill>
            </p:spPr>
            <p:txBody>
              <a:bodyPr/>
              <a:lstStyle/>
              <a:p>
                <a:r>
                  <a:rPr lang="vi-VN">
                    <a:noFill/>
                  </a:rPr>
                  <a:t> </a:t>
                </a:r>
              </a:p>
            </p:txBody>
          </p:sp>
        </mc:Fallback>
      </mc:AlternateContent>
      <p:pic>
        <p:nvPicPr>
          <p:cNvPr id="2" name="Picture 1">
            <a:extLst>
              <a:ext uri="{FF2B5EF4-FFF2-40B4-BE49-F238E27FC236}">
                <a16:creationId xmlns:a16="http://schemas.microsoft.com/office/drawing/2014/main" id="{07FA818E-363B-B950-5AD7-4EFD59934ACC}"/>
              </a:ext>
            </a:extLst>
          </p:cNvPr>
          <p:cNvPicPr>
            <a:picLocks noChangeAspect="1"/>
          </p:cNvPicPr>
          <p:nvPr/>
        </p:nvPicPr>
        <p:blipFill>
          <a:blip r:embed="rId7"/>
          <a:stretch>
            <a:fillRect/>
          </a:stretch>
        </p:blipFill>
        <p:spPr>
          <a:xfrm>
            <a:off x="-21948" y="4734491"/>
            <a:ext cx="7032348" cy="5474682"/>
          </a:xfrm>
          <a:prstGeom prst="rect">
            <a:avLst/>
          </a:prstGeom>
        </p:spPr>
      </p:pic>
    </p:spTree>
    <p:extLst>
      <p:ext uri="{BB962C8B-B14F-4D97-AF65-F5344CB8AC3E}">
        <p14:creationId xmlns:p14="http://schemas.microsoft.com/office/powerpoint/2010/main" val="335324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700" y="2931370"/>
            <a:ext cx="16992600" cy="3429000"/>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5638800" y="1117406"/>
            <a:ext cx="6505086" cy="1063433"/>
          </a:xfrm>
          <a:prstGeom prst="rect">
            <a:avLst/>
          </a:prstGeom>
        </p:spPr>
        <p:txBody>
          <a:bodyPr wrap="square">
            <a:spAutoFit/>
          </a:bodyPr>
          <a:lstStyle/>
          <a:p>
            <a:pPr algn="ctr">
              <a:lnSpc>
                <a:spcPct val="150000"/>
              </a:lnSpc>
              <a:spcBef>
                <a:spcPts val="600"/>
              </a:spcBef>
              <a:spcAft>
                <a:spcPts val="800"/>
              </a:spcAft>
              <a:tabLst>
                <a:tab pos="360045" algn="l"/>
                <a:tab pos="720090" algn="l"/>
              </a:tabLst>
              <a:defRPr/>
            </a:pPr>
            <a:r>
              <a:rPr lang="en-US" sz="4800" b="1" dirty="0" err="1">
                <a:solidFill>
                  <a:srgbClr val="C00000"/>
                </a:solidFill>
                <a:latin typeface="Arial" panose="020B0604020202020204" pitchFamily="34" charset="0"/>
                <a:ea typeface="Calibri" panose="020F0502020204030204" pitchFamily="34" charset="0"/>
                <a:cs typeface="Arial" panose="020B0604020202020204" pitchFamily="34" charset="0"/>
              </a:rPr>
              <a:t>Tìm</a:t>
            </a:r>
            <a:r>
              <a:rPr lang="en-US" sz="4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C00000"/>
                </a:solidFill>
                <a:latin typeface="Arial" panose="020B0604020202020204" pitchFamily="34" charset="0"/>
                <a:ea typeface="Calibri" panose="020F0502020204030204" pitchFamily="34" charset="0"/>
                <a:cs typeface="Arial" panose="020B0604020202020204" pitchFamily="34" charset="0"/>
              </a:rPr>
              <a:t>tòi</a:t>
            </a:r>
            <a:r>
              <a:rPr lang="en-US" sz="4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C00000"/>
                </a:solidFill>
                <a:latin typeface="Arial" panose="020B0604020202020204" pitchFamily="34" charset="0"/>
                <a:ea typeface="Calibri" panose="020F0502020204030204" pitchFamily="34" charset="0"/>
                <a:cs typeface="Arial" panose="020B0604020202020204" pitchFamily="34" charset="0"/>
              </a:rPr>
              <a:t>mở</a:t>
            </a:r>
            <a:r>
              <a:rPr lang="en-US" sz="4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C00000"/>
                </a:solidFill>
                <a:latin typeface="Arial" panose="020B0604020202020204" pitchFamily="34" charset="0"/>
                <a:ea typeface="Calibri" panose="020F0502020204030204" pitchFamily="34" charset="0"/>
                <a:cs typeface="Arial" panose="020B0604020202020204" pitchFamily="34" charset="0"/>
              </a:rPr>
              <a:t>rộng</a:t>
            </a:r>
            <a:endParaRPr lang="en-US" sz="48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976576" y="2982842"/>
                <a:ext cx="16162418" cy="2865464"/>
              </a:xfrm>
              <a:prstGeom prst="rect">
                <a:avLst/>
              </a:prstGeom>
            </p:spPr>
            <p:txBody>
              <a:bodyPr wrap="square">
                <a:spAutoFit/>
              </a:bodyPr>
              <a:lstStyle/>
              <a:p>
                <a:pPr algn="just">
                  <a:lnSpc>
                    <a:spcPct val="150000"/>
                  </a:lnSpc>
                  <a:defRPr/>
                </a:pP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Tìm</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các</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hình</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ảnh</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thực</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tế</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về</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bóng</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một</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hình</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tròn</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lên</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một</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mặt</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phẳng</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từ</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kết</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luận</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về</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ảnh</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một</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đường</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tròn</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qua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phép</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chiếu</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song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song</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lên</a:t>
                </a:r>
                <a:r>
                  <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4100" dirty="0">
                    <a:solidFill>
                      <a:prstClr val="black"/>
                    </a:solidFill>
                    <a:latin typeface="Arial" panose="020B0604020202020204" pitchFamily="34" charset="0"/>
                    <a:ea typeface="Times New Roman" panose="02020603050405020304" pitchFamily="18" charset="0"/>
                    <a:cs typeface="Arial" panose="020B0604020202020204" pitchFamily="34" charset="0"/>
                  </a:rPr>
                  <a:t>một mặt phẳng theo phương </a:t>
                </a:r>
                <a14:m>
                  <m:oMath xmlns:m="http://schemas.openxmlformats.org/officeDocument/2006/math">
                    <m:r>
                      <a:rPr lang="vi-VN" sz="44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ℓ</m:t>
                    </m:r>
                  </m:oMath>
                </a14:m>
                <a:r>
                  <a:rPr lang="vi-VN" sz="4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4100">
                    <a:solidFill>
                      <a:prstClr val="black"/>
                    </a:solidFill>
                    <a:latin typeface="Arial" panose="020B0604020202020204" pitchFamily="34" charset="0"/>
                    <a:ea typeface="Times New Roman" panose="02020603050405020304" pitchFamily="18" charset="0"/>
                    <a:cs typeface="Arial" panose="020B0604020202020204" pitchFamily="34" charset="0"/>
                  </a:rPr>
                  <a:t>cho trước</a:t>
                </a:r>
                <a:r>
                  <a:rPr lang="en-US" sz="41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1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976576" y="2982842"/>
                <a:ext cx="16162418" cy="2865464"/>
              </a:xfrm>
              <a:prstGeom prst="rect">
                <a:avLst/>
              </a:prstGeom>
              <a:blipFill>
                <a:blip r:embed="rId3"/>
                <a:stretch>
                  <a:fillRect l="-1357" r="-1357" b="-7660"/>
                </a:stretch>
              </a:blipFill>
            </p:spPr>
            <p:txBody>
              <a:bodyPr/>
              <a:lstStyle/>
              <a:p>
                <a:r>
                  <a:rPr lang="vi-VN">
                    <a:noFill/>
                  </a:rPr>
                  <a:t> </a:t>
                </a:r>
              </a:p>
            </p:txBody>
          </p:sp>
        </mc:Fallback>
      </mc:AlternateContent>
      <p:sp>
        <p:nvSpPr>
          <p:cNvPr id="6" name="Rectangle 2"/>
          <p:cNvSpPr>
            <a:spLocks noChangeArrowheads="1"/>
          </p:cNvSpPr>
          <p:nvPr/>
        </p:nvSpPr>
        <p:spPr bwMode="auto">
          <a:xfrm>
            <a:off x="2438400" y="6627412"/>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000">
              <a:solidFill>
                <a:prstClr val="black"/>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6C8D2C3-54BE-421E-5E1F-0555C6AC68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2000" y="954864"/>
            <a:ext cx="1225975" cy="1225975"/>
          </a:xfrm>
          <a:prstGeom prst="rect">
            <a:avLst/>
          </a:prstGeom>
        </p:spPr>
      </p:pic>
      <p:pic>
        <p:nvPicPr>
          <p:cNvPr id="1026" name="Picture 2" descr="https://lh4.googleusercontent.com/60FsukEDa4zkG3RsBDu3YN2kqq4ELhwmZnRHr2ZkFQydgQKVEBs0OvcfTbg-nvIKIu_CNVdHdnEjx5YuaFp1XEM3N1_AU1LM14YySJljZJx9VV5MJL_54grU8itzTa_4HVI6bE62cZva1Yh_V0Zz4g=n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35529" y="7236453"/>
            <a:ext cx="1679817" cy="247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98176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anim calcmode="lin" valueType="num">
                                      <p:cBhvr>
                                        <p:cTn id="23" dur="500" fill="hold"/>
                                        <p:tgtEl>
                                          <p:spTgt spid="1026"/>
                                        </p:tgtEl>
                                        <p:attrNameLst>
                                          <p:attrName>ppt_x</p:attrName>
                                        </p:attrNameLst>
                                      </p:cBhvr>
                                      <p:tavLst>
                                        <p:tav tm="0">
                                          <p:val>
                                            <p:strVal val="#ppt_x"/>
                                          </p:val>
                                        </p:tav>
                                        <p:tav tm="100000">
                                          <p:val>
                                            <p:strVal val="#ppt_x"/>
                                          </p:val>
                                        </p:tav>
                                      </p:tavLst>
                                    </p:anim>
                                    <p:anim calcmode="lin" valueType="num">
                                      <p:cBhvr>
                                        <p:cTn id="24"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txBody>
            <a:bodyPr/>
            <a:lstStyle/>
            <a:p>
              <a:endParaRPr lang="vi-VN"/>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a:t>
            </a:r>
          </a:p>
          <a:p>
            <a:pPr algn="ctr">
              <a:lnSpc>
                <a:spcPct val="150000"/>
              </a:lnSpc>
            </a:pPr>
            <a:r>
              <a:rPr lang="en-US" sz="7000" b="1" dirty="0">
                <a:latin typeface="Arial" panose="020B0604020202020204" pitchFamily="34" charset="0"/>
                <a:cs typeface="Arial" panose="020B0604020202020204" pitchFamily="34" charset="0"/>
              </a:rPr>
              <a:t>LẮNG NGHE BÀI GIẢNG!</a:t>
            </a: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4457700"/>
            <a:ext cx="2607348" cy="2151003"/>
          </a:xfrm>
          <a:prstGeom prst="rect">
            <a:avLst/>
          </a:prstGeom>
        </p:spPr>
      </p:pic>
      <p:sp>
        <p:nvSpPr>
          <p:cNvPr id="9" name="Rectangle 8"/>
          <p:cNvSpPr/>
          <p:nvPr/>
        </p:nvSpPr>
        <p:spPr>
          <a:xfrm>
            <a:off x="3429000" y="3993653"/>
            <a:ext cx="13411200" cy="2691250"/>
          </a:xfrm>
          <a:prstGeom prst="rect">
            <a:avLst/>
          </a:prstGeom>
        </p:spPr>
        <p:txBody>
          <a:bodyPr wrap="square">
            <a:spAutoFit/>
          </a:bodyPr>
          <a:lstStyle/>
          <a:p>
            <a:pPr lvl="0" algn="just">
              <a:lnSpc>
                <a:spcPct val="150000"/>
              </a:lnSpc>
              <a:spcBef>
                <a:spcPts val="600"/>
              </a:spcBef>
              <a:spcAft>
                <a:spcPts val="800"/>
              </a:spcAft>
            </a:pPr>
            <a:r>
              <a:rPr lang="vi-VN" sz="6000" dirty="0">
                <a:solidFill>
                  <a:srgbClr val="FF0000"/>
                </a:solidFill>
                <a:ea typeface="Calibri" panose="020F0502020204030204" pitchFamily="34" charset="0"/>
                <a:cs typeface="Times New Roman" panose="02020603050405020304" pitchFamily="18" charset="0"/>
              </a:rPr>
              <a:t>Thế nào là phép chiếu song song? Phép chiếu song song có tính chất gì?</a:t>
            </a:r>
          </a:p>
        </p:txBody>
      </p:sp>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19200" y="2575492"/>
            <a:ext cx="15849600" cy="4114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p:sp>
        <p:nvSpPr>
          <p:cNvPr id="10" name="Rectangle 9"/>
          <p:cNvSpPr/>
          <p:nvPr/>
        </p:nvSpPr>
        <p:spPr>
          <a:xfrm>
            <a:off x="838201" y="3162300"/>
            <a:ext cx="16611600" cy="2431371"/>
          </a:xfrm>
          <a:prstGeom prst="rect">
            <a:avLst/>
          </a:prstGeom>
        </p:spPr>
        <p:txBody>
          <a:bodyPr wrap="square">
            <a:spAutoFit/>
          </a:bodyPr>
          <a:lstStyle/>
          <a:p>
            <a:pPr lvl="0" algn="ctr">
              <a:lnSpc>
                <a:spcPct val="150000"/>
              </a:lnSpc>
              <a:defRPr/>
            </a:pPr>
            <a:r>
              <a:rPr lang="fr-FR" sz="5400" b="1" kern="0" dirty="0">
                <a:solidFill>
                  <a:srgbClr val="FF0000"/>
                </a:solidFill>
                <a:latin typeface="Arial" panose="020B0604020202020204" pitchFamily="34" charset="0"/>
                <a:ea typeface="Calibri" panose="020F0502020204030204" pitchFamily="34" charset="0"/>
                <a:cs typeface="Arial" panose="020B0604020202020204" pitchFamily="34" charset="0"/>
              </a:rPr>
              <a:t>BÀI 6. PHÉP CHIẾU SONG SONG. </a:t>
            </a:r>
          </a:p>
          <a:p>
            <a:pPr lvl="0" algn="ctr">
              <a:lnSpc>
                <a:spcPct val="150000"/>
              </a:lnSpc>
              <a:defRPr/>
            </a:pPr>
            <a:r>
              <a:rPr lang="fr-FR" sz="5400" b="1" kern="0" dirty="0">
                <a:solidFill>
                  <a:srgbClr val="FF0000"/>
                </a:solidFill>
                <a:latin typeface="Arial" panose="020B0604020202020204" pitchFamily="34" charset="0"/>
                <a:ea typeface="Calibri" panose="020F0502020204030204" pitchFamily="34" charset="0"/>
                <a:cs typeface="Arial" panose="020B0604020202020204" pitchFamily="34" charset="0"/>
              </a:rPr>
              <a:t>HÌNH BIỂU DIỄN CỦA MỘT HÌNH KHÔNG GIAN</a:t>
            </a:r>
            <a:endParaRPr kumimoji="0" lang="en-US" sz="5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16306800" y="8789306"/>
            <a:ext cx="1447800" cy="1144339"/>
          </a:xfrm>
          <a:prstGeom prst="rect">
            <a:avLst/>
          </a:prstGeom>
        </p:spPr>
      </p:pic>
    </p:spTree>
    <p:extLst>
      <p:ext uri="{BB962C8B-B14F-4D97-AF65-F5344CB8AC3E}">
        <p14:creationId xmlns:p14="http://schemas.microsoft.com/office/powerpoint/2010/main" val="4064182119"/>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455355" y="6477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NỘI DUNG BÀI HỌC</a:t>
            </a:r>
          </a:p>
        </p:txBody>
      </p:sp>
      <p:grpSp>
        <p:nvGrpSpPr>
          <p:cNvPr id="2" name="Group 2"/>
          <p:cNvGrpSpPr/>
          <p:nvPr/>
        </p:nvGrpSpPr>
        <p:grpSpPr>
          <a:xfrm>
            <a:off x="1356056" y="2628900"/>
            <a:ext cx="5638800" cy="67280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txBody>
            <a:bodyPr/>
            <a:lstStyle/>
            <a:p>
              <a:endParaRPr lang="vi-VN"/>
            </a:p>
          </p:txBody>
        </p:sp>
      </p:gr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64948" y="5069163"/>
            <a:ext cx="5821015" cy="4804983"/>
          </a:xfrm>
          <a:prstGeom prst="rect">
            <a:avLst/>
          </a:prstGeom>
        </p:spPr>
      </p:pic>
      <p:sp>
        <p:nvSpPr>
          <p:cNvPr id="10" name="Pentagon 9"/>
          <p:cNvSpPr/>
          <p:nvPr/>
        </p:nvSpPr>
        <p:spPr>
          <a:xfrm>
            <a:off x="7467197" y="3815082"/>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a:t>
            </a:r>
          </a:p>
        </p:txBody>
      </p:sp>
      <p:sp>
        <p:nvSpPr>
          <p:cNvPr id="7" name="Rectangle 6"/>
          <p:cNvSpPr/>
          <p:nvPr/>
        </p:nvSpPr>
        <p:spPr>
          <a:xfrm>
            <a:off x="9296199" y="3815082"/>
            <a:ext cx="9449001" cy="962251"/>
          </a:xfrm>
          <a:prstGeom prst="rect">
            <a:avLst/>
          </a:prstGeom>
        </p:spPr>
        <p:txBody>
          <a:bodyPr wrap="square">
            <a:spAutoFit/>
          </a:bodyPr>
          <a:lstStyle/>
          <a:p>
            <a:pPr algn="just">
              <a:lnSpc>
                <a:spcPct val="150000"/>
              </a:lnSpc>
            </a:pPr>
            <a:r>
              <a:rPr lang="vi-VN" sz="4300" b="1" dirty="0">
                <a:solidFill>
                  <a:schemeClr val="tx2"/>
                </a:solidFill>
                <a:ea typeface="Times New Roman" panose="02020603050405020304" pitchFamily="18" charset="0"/>
                <a:cs typeface="Arial" panose="020B0604020202020204" pitchFamily="34" charset="0"/>
              </a:rPr>
              <a:t>Phép chiếu song song</a:t>
            </a:r>
            <a:endParaRPr lang="en-US" sz="4300" dirty="0">
              <a:solidFill>
                <a:schemeClr val="tx2"/>
              </a:solidFill>
              <a:latin typeface="Arial" panose="020B0604020202020204" pitchFamily="34" charset="0"/>
              <a:cs typeface="Arial" panose="020B0604020202020204" pitchFamily="34" charset="0"/>
            </a:endParaRPr>
          </a:p>
        </p:txBody>
      </p:sp>
      <p:sp>
        <p:nvSpPr>
          <p:cNvPr id="11" name="Pentagon 10"/>
          <p:cNvSpPr/>
          <p:nvPr/>
        </p:nvSpPr>
        <p:spPr>
          <a:xfrm>
            <a:off x="7467197" y="697230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II</a:t>
            </a:r>
          </a:p>
        </p:txBody>
      </p:sp>
      <p:sp>
        <p:nvSpPr>
          <p:cNvPr id="12" name="Rectangle 11"/>
          <p:cNvSpPr/>
          <p:nvPr/>
        </p:nvSpPr>
        <p:spPr>
          <a:xfrm>
            <a:off x="9293571" y="6502158"/>
            <a:ext cx="7403856" cy="1938992"/>
          </a:xfrm>
          <a:prstGeom prst="rect">
            <a:avLst/>
          </a:prstGeom>
        </p:spPr>
        <p:txBody>
          <a:bodyPr wrap="square">
            <a:spAutoFit/>
          </a:bodyPr>
          <a:lstStyle/>
          <a:p>
            <a:pPr algn="just">
              <a:lnSpc>
                <a:spcPct val="150000"/>
              </a:lnSpc>
            </a:pPr>
            <a:r>
              <a:rPr lang="vi-VN" sz="4300" b="1" dirty="0">
                <a:solidFill>
                  <a:schemeClr val="tx2"/>
                </a:solidFill>
                <a:ea typeface="Times New Roman" panose="02020603050405020304" pitchFamily="18" charset="0"/>
                <a:cs typeface="Arial" panose="020B0604020202020204" pitchFamily="34" charset="0"/>
              </a:rPr>
              <a:t>Hình biểu diễn của một hình không gian</a:t>
            </a:r>
            <a:endParaRPr lang="en-US" sz="4300" dirty="0">
              <a:solidFill>
                <a:schemeClr val="tx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2552699" y="2400300"/>
            <a:ext cx="13487400" cy="2121158"/>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500" b="1" dirty="0">
                <a:solidFill>
                  <a:prstClr val="black"/>
                </a:solidFill>
                <a:latin typeface="Arial" panose="020B0604020202020204" pitchFamily="34" charset="0"/>
                <a:cs typeface="Arial" panose="020B0604020202020204" pitchFamily="34" charset="0"/>
              </a:rPr>
              <a:t>I. PHÉP CHIẾU SONG SONG</a:t>
            </a:r>
          </a:p>
        </p:txBody>
      </p:sp>
      <p:sp>
        <p:nvSpPr>
          <p:cNvPr id="12" name="Rounded Rectangle 11"/>
          <p:cNvSpPr/>
          <p:nvPr/>
        </p:nvSpPr>
        <p:spPr>
          <a:xfrm>
            <a:off x="-762001" y="8724900"/>
            <a:ext cx="20116800" cy="338744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389369" y="7034234"/>
            <a:ext cx="5814060" cy="1657007"/>
          </a:xfrm>
          <a:prstGeom prst="rect">
            <a:avLst/>
          </a:prstGeom>
        </p:spPr>
      </p:pic>
    </p:spTree>
    <p:extLst>
      <p:ext uri="{BB962C8B-B14F-4D97-AF65-F5344CB8AC3E}">
        <p14:creationId xmlns:p14="http://schemas.microsoft.com/office/powerpoint/2010/main" val="261406690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79645" y="8685135"/>
            <a:ext cx="1405113" cy="1317293"/>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606369" y="1801148"/>
                <a:ext cx="16767231" cy="3647152"/>
              </a:xfrm>
              <a:prstGeom prst="rect">
                <a:avLst/>
              </a:prstGeom>
              <a:noFill/>
            </p:spPr>
            <p:txBody>
              <a:bodyPr wrap="square" rtlCol="0">
                <a:spAutoFit/>
              </a:bodyPr>
              <a:lstStyle/>
              <a:p>
                <a:pPr algn="just">
                  <a:lnSpc>
                    <a:spcPct val="150000"/>
                  </a:lnSpc>
                </a:pPr>
                <a:r>
                  <a:rPr lang="en-US" sz="3800">
                    <a:solidFill>
                      <a:srgbClr val="000000"/>
                    </a:solidFill>
                    <a:ea typeface="Calibri" panose="020F0502020204030204" pitchFamily="34" charset="0"/>
                    <a:cs typeface="Times New Roman" panose="02020603050405020304" pitchFamily="18" charset="0"/>
                  </a:rPr>
                  <a:t>	</a:t>
                </a:r>
                <a:r>
                  <a:rPr lang="vi-VN" sz="3800">
                    <a:solidFill>
                      <a:srgbClr val="000000"/>
                    </a:solidFill>
                    <a:ea typeface="Calibri" panose="020F0502020204030204" pitchFamily="34" charset="0"/>
                    <a:cs typeface="Times New Roman" panose="02020603050405020304" pitchFamily="18" charset="0"/>
                  </a:rPr>
                  <a:t>Cho </a:t>
                </a:r>
                <a:r>
                  <a:rPr lang="vi-VN" sz="3800" dirty="0">
                    <a:solidFill>
                      <a:srgbClr val="000000"/>
                    </a:solidFill>
                    <a:ea typeface="Calibri" panose="020F0502020204030204" pitchFamily="34" charset="0"/>
                    <a:cs typeface="Times New Roman" panose="02020603050405020304" pitchFamily="18" charset="0"/>
                  </a:rPr>
                  <a:t>mặt phẳng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3800" dirty="0">
                    <a:solidFill>
                      <a:srgbClr val="000000"/>
                    </a:solidFill>
                    <a:ea typeface="Calibri" panose="020F0502020204030204" pitchFamily="34" charset="0"/>
                    <a:cs typeface="Times New Roman" panose="02020603050405020304" pitchFamily="18" charset="0"/>
                  </a:rPr>
                  <a:t> và đường thẳng</a:t>
                </a:r>
                <a:r>
                  <a:rPr lang="en-US" sz="40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3800" dirty="0">
                    <a:solidFill>
                      <a:srgbClr val="000000"/>
                    </a:solidFill>
                    <a:ea typeface="Calibri" panose="020F0502020204030204" pitchFamily="34" charset="0"/>
                    <a:cs typeface="Times New Roman" panose="02020603050405020304" pitchFamily="18" charset="0"/>
                  </a:rPr>
                  <a:t>cắt mặt phẳng</a:t>
                </a:r>
                <a:r>
                  <a:rPr lang="en-US" sz="36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3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r>
                      <a:rPr lang="en-US" sz="3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3800" dirty="0">
                    <a:solidFill>
                      <a:srgbClr val="000000"/>
                    </a:solidFill>
                    <a:ea typeface="Calibri" panose="020F0502020204030204" pitchFamily="34" charset="0"/>
                    <a:cs typeface="Times New Roman" panose="02020603050405020304" pitchFamily="18" charset="0"/>
                  </a:rPr>
                  <a:t>. Qua mỗi điểm M trong không gian, có bao nhiêu đường thẳng song song hoặc trùng với đường thẳng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3800" dirty="0">
                    <a:solidFill>
                      <a:srgbClr val="000000"/>
                    </a:solidFill>
                    <a:ea typeface="Calibri" panose="020F0502020204030204" pitchFamily="34" charset="0"/>
                    <a:cs typeface="Times New Roman" panose="02020603050405020304" pitchFamily="18" charset="0"/>
                  </a:rPr>
                  <a:t>? Đường thẳng đó và mặt phẳng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3800" dirty="0">
                    <a:solidFill>
                      <a:srgbClr val="000000"/>
                    </a:solidFill>
                    <a:ea typeface="Calibri" panose="020F0502020204030204" pitchFamily="34" charset="0"/>
                    <a:cs typeface="Times New Roman" panose="02020603050405020304" pitchFamily="18" charset="0"/>
                  </a:rPr>
                  <a:t> có bao nhiêu điểm chung</a:t>
                </a:r>
                <a:r>
                  <a:rPr lang="vi-VN" sz="3800">
                    <a:solidFill>
                      <a:srgbClr val="000000"/>
                    </a:solidFill>
                    <a:ea typeface="Calibri" panose="020F0502020204030204" pitchFamily="34" charset="0"/>
                    <a:cs typeface="Times New Roman" panose="02020603050405020304" pitchFamily="18" charset="0"/>
                  </a:rPr>
                  <a:t>? </a:t>
                </a:r>
                <a:endParaRPr lang="vi-VN" sz="3800" dirty="0">
                  <a:solidFill>
                    <a:srgbClr val="000000"/>
                  </a:solidFill>
                  <a:ea typeface="Calibri" panose="020F0502020204030204" pitchFamily="34"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06369" y="1801148"/>
                <a:ext cx="16767231" cy="3647152"/>
              </a:xfrm>
              <a:prstGeom prst="rect">
                <a:avLst/>
              </a:prstGeom>
              <a:blipFill>
                <a:blip r:embed="rId3"/>
                <a:stretch>
                  <a:fillRect l="-1200" r="-1163" b="-3506"/>
                </a:stretch>
              </a:blipFill>
            </p:spPr>
            <p:txBody>
              <a:bodyPr/>
              <a:lstStyle/>
              <a:p>
                <a:r>
                  <a:rPr lang="vi-VN">
                    <a:noFill/>
                  </a:rPr>
                  <a:t> </a:t>
                </a:r>
              </a:p>
            </p:txBody>
          </p:sp>
        </mc:Fallback>
      </mc:AlternateContent>
      <p:pic>
        <p:nvPicPr>
          <p:cNvPr id="14" name="Picture 13"/>
          <p:cNvPicPr>
            <a:picLocks noChangeAspect="1"/>
          </p:cNvPicPr>
          <p:nvPr/>
        </p:nvPicPr>
        <p:blipFill>
          <a:blip r:embed="rId4"/>
          <a:stretch>
            <a:fillRect/>
          </a:stretch>
        </p:blipFill>
        <p:spPr>
          <a:xfrm rot="20977493">
            <a:off x="16737275" y="383475"/>
            <a:ext cx="1012355" cy="1507128"/>
          </a:xfrm>
          <a:prstGeom prst="rect">
            <a:avLst/>
          </a:prstGeom>
        </p:spPr>
      </p:pic>
      <p:sp>
        <p:nvSpPr>
          <p:cNvPr id="2" name="Rectangle 1"/>
          <p:cNvSpPr/>
          <p:nvPr/>
        </p:nvSpPr>
        <p:spPr>
          <a:xfrm>
            <a:off x="6559815" y="507221"/>
            <a:ext cx="5187712" cy="10634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wrap="square">
            <a:spAutoFit/>
          </a:bodyPr>
          <a:lstStyle/>
          <a:p>
            <a:pPr algn="ctr">
              <a:lnSpc>
                <a:spcPct val="150000"/>
              </a:lnSpc>
              <a:spcBef>
                <a:spcPts val="100"/>
              </a:spcBef>
              <a:spcAft>
                <a:spcPts val="100"/>
              </a:spcAft>
              <a:tabLst>
                <a:tab pos="360045" algn="l"/>
                <a:tab pos="720090" algn="l"/>
              </a:tabLst>
            </a:pPr>
            <a:r>
              <a:rPr lang="nl-NL" sz="4800" b="1">
                <a:solidFill>
                  <a:schemeClr val="tx2"/>
                </a:solidFill>
                <a:latin typeface="Arial" panose="020B0604020202020204" pitchFamily="34" charset="0"/>
                <a:cs typeface="Arial" panose="020B0604020202020204" pitchFamily="34" charset="0"/>
              </a:rPr>
              <a:t>Hoạt động 1: </a:t>
            </a:r>
            <a:endParaRPr lang="en-US" sz="4500" dirty="0">
              <a:solidFill>
                <a:srgbClr val="FFFF99"/>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11506200" y="5067300"/>
            <a:ext cx="6029325" cy="483699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613875" y="5697403"/>
                <a:ext cx="8444525" cy="4305025"/>
              </a:xfrm>
              <a:prstGeom prst="rect">
                <a:avLst/>
              </a:prstGeom>
            </p:spPr>
            <p:txBody>
              <a:bodyPr wrap="square">
                <a:spAutoFit/>
              </a:bodyPr>
              <a:lstStyle/>
              <a:p>
                <a:pPr algn="just">
                  <a:lnSpc>
                    <a:spcPct val="150000"/>
                  </a:lnSpc>
                  <a:spcBef>
                    <a:spcPts val="100"/>
                  </a:spcBef>
                  <a:spcAft>
                    <a:spcPts val="100"/>
                  </a:spcAft>
                  <a:tabLst>
                    <a:tab pos="360045" algn="l"/>
                    <a:tab pos="720090" algn="l"/>
                  </a:tabLst>
                </a:pPr>
                <a:r>
                  <a:rPr lang="en-US" sz="3650" dirty="0">
                    <a:solidFill>
                      <a:srgbClr val="000000"/>
                    </a:solidFill>
                    <a:latin typeface="Arial" panose="020B0604020202020204" pitchFamily="34" charset="0"/>
                    <a:ea typeface="Calibri" panose="020F0502020204030204" pitchFamily="34" charset="0"/>
                    <a:cs typeface="Arial" panose="020B0604020202020204" pitchFamily="34" charset="0"/>
                  </a:rPr>
                  <a:t>Qua mỗi điểm M trong không gian, có duy nhất một đường thẳng song song hoặc trùng với đường thẳng </a:t>
                </a:r>
                <a14:m>
                  <m:oMath xmlns:m="http://schemas.openxmlformats.org/officeDocument/2006/math">
                    <m:r>
                      <a:rPr lang="en-US" sz="365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𝓁</m:t>
                    </m:r>
                  </m:oMath>
                </a14:m>
                <a:r>
                  <a:rPr lang="en-US" sz="365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100"/>
                  </a:spcBef>
                  <a:spcAft>
                    <a:spcPts val="100"/>
                  </a:spcAft>
                  <a:tabLst>
                    <a:tab pos="360045" algn="l"/>
                    <a:tab pos="720090" algn="l"/>
                  </a:tabLst>
                </a:pPr>
                <a:r>
                  <a:rPr lang="en-US" sz="3650" dirty="0">
                    <a:solidFill>
                      <a:srgbClr val="000000"/>
                    </a:solidFill>
                    <a:effectLst/>
                    <a:latin typeface="Arial" panose="020B0604020202020204" pitchFamily="34" charset="0"/>
                    <a:ea typeface="Calibri" panose="020F0502020204030204" pitchFamily="34" charset="0"/>
                    <a:cs typeface="Arial" panose="020B0604020202020204" pitchFamily="34" charset="0"/>
                  </a:rPr>
                  <a:t>Đường thẳng đó và mặt phẳng </a:t>
                </a:r>
                <a14:m>
                  <m:oMath xmlns:m="http://schemas.openxmlformats.org/officeDocument/2006/math">
                    <m:r>
                      <a:rPr lang="en-US" sz="365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5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5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5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650">
                    <a:solidFill>
                      <a:srgbClr val="000000"/>
                    </a:solidFill>
                    <a:effectLst/>
                    <a:latin typeface="Arial" panose="020B0604020202020204" pitchFamily="34" charset="0"/>
                    <a:ea typeface="Calibri" panose="020F0502020204030204" pitchFamily="34" charset="0"/>
                    <a:cs typeface="Arial" panose="020B0604020202020204" pitchFamily="34" charset="0"/>
                  </a:rPr>
                  <a:t>có   </a:t>
                </a:r>
                <a:r>
                  <a:rPr lang="en-US" sz="3650">
                    <a:solidFill>
                      <a:srgbClr val="000000"/>
                    </a:solidFill>
                    <a:latin typeface="Arial" panose="020B0604020202020204" pitchFamily="34" charset="0"/>
                    <a:ea typeface="Calibri" panose="020F0502020204030204" pitchFamily="34" charset="0"/>
                    <a:cs typeface="Arial" panose="020B0604020202020204" pitchFamily="34" charset="0"/>
                  </a:rPr>
                  <a:t>đúng </a:t>
                </a:r>
                <a:r>
                  <a:rPr lang="en-US" sz="365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3650" dirty="0">
                    <a:solidFill>
                      <a:srgbClr val="000000"/>
                    </a:solidFill>
                    <a:effectLst/>
                    <a:latin typeface="Arial" panose="020B0604020202020204" pitchFamily="34" charset="0"/>
                    <a:ea typeface="Calibri" panose="020F0502020204030204" pitchFamily="34" charset="0"/>
                    <a:cs typeface="Arial" panose="020B0604020202020204" pitchFamily="34" charset="0"/>
                  </a:rPr>
                  <a:t>điểm chung. </a:t>
                </a:r>
                <a:endParaRPr lang="en-US" sz="365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13875" y="5697403"/>
                <a:ext cx="8444525" cy="4305025"/>
              </a:xfrm>
              <a:prstGeom prst="rect">
                <a:avLst/>
              </a:prstGeom>
              <a:blipFill>
                <a:blip r:embed="rId7"/>
                <a:stretch>
                  <a:fillRect l="-2238" r="-2238" b="-2550"/>
                </a:stretch>
              </a:blipFill>
            </p:spPr>
            <p:txBody>
              <a:bodyPr/>
              <a:lstStyle/>
              <a:p>
                <a:r>
                  <a:rPr lang="vi-VN">
                    <a:noFill/>
                  </a:rPr>
                  <a:t> </a:t>
                </a:r>
              </a:p>
            </p:txBody>
          </p:sp>
        </mc:Fallback>
      </mc:AlternateContent>
      <p:sp>
        <p:nvSpPr>
          <p:cNvPr id="7" name="Right Arrow 6"/>
          <p:cNvSpPr/>
          <p:nvPr/>
        </p:nvSpPr>
        <p:spPr>
          <a:xfrm>
            <a:off x="1200978" y="6134100"/>
            <a:ext cx="412897" cy="32364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3328BD-EBD7-E9BC-05B6-FB5C86DD3BB6}"/>
              </a:ext>
            </a:extLst>
          </p:cNvPr>
          <p:cNvPicPr>
            <a:picLocks noChangeAspect="1"/>
          </p:cNvPicPr>
          <p:nvPr/>
        </p:nvPicPr>
        <p:blipFill>
          <a:blip r:embed="rId8"/>
          <a:stretch>
            <a:fillRect/>
          </a:stretch>
        </p:blipFill>
        <p:spPr>
          <a:xfrm>
            <a:off x="10287000" y="4686301"/>
            <a:ext cx="7394631" cy="4572000"/>
          </a:xfrm>
          <a:prstGeom prst="rect">
            <a:avLst/>
          </a:prstGeom>
        </p:spPr>
      </p:pic>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anim calcmode="lin" valueType="num">
                                      <p:cBhvr>
                                        <p:cTn id="41" dur="500" fill="hold"/>
                                        <p:tgtEl>
                                          <p:spTgt spid="5"/>
                                        </p:tgtEl>
                                        <p:attrNameLst>
                                          <p:attrName>ppt_x</p:attrName>
                                        </p:attrNameLst>
                                      </p:cBhvr>
                                      <p:tavLst>
                                        <p:tav tm="0">
                                          <p:val>
                                            <p:strVal val="#ppt_x"/>
                                          </p:val>
                                        </p:tav>
                                        <p:tav tm="100000">
                                          <p:val>
                                            <p:strVal val="#ppt_x"/>
                                          </p:val>
                                        </p:tav>
                                      </p:tavLst>
                                    </p:anim>
                                    <p:anim calcmode="lin" valueType="num">
                                      <p:cBhvr>
                                        <p:cTn id="4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2621" y="625960"/>
            <a:ext cx="20834242" cy="1404195"/>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p:sp>
        <p:nvSpPr>
          <p:cNvPr id="10" name="Rectangle 9"/>
          <p:cNvSpPr/>
          <p:nvPr/>
        </p:nvSpPr>
        <p:spPr>
          <a:xfrm>
            <a:off x="7010400" y="5715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C00000"/>
                </a:solidFill>
                <a:latin typeface="Arial" panose="020B0604020202020204" pitchFamily="34" charset="0"/>
                <a:ea typeface="Calibri" panose="020F0502020204030204" pitchFamily="34" charset="0"/>
                <a:cs typeface="Arial" panose="020B0604020202020204" pitchFamily="34" charset="0"/>
              </a:rPr>
              <a:t>KẾT LUẬN</a:t>
            </a: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762000" y="735315"/>
            <a:ext cx="1073402" cy="1185484"/>
          </a:xfrm>
          <a:prstGeom prst="rect">
            <a:avLst/>
          </a:prstGeom>
        </p:spPr>
      </p:pic>
      <p:pic>
        <p:nvPicPr>
          <p:cNvPr id="7" name="Picture 6"/>
          <p:cNvPicPr>
            <a:picLocks noChangeAspect="1"/>
          </p:cNvPicPr>
          <p:nvPr/>
        </p:nvPicPr>
        <p:blipFill>
          <a:blip r:embed="rId5"/>
          <a:stretch>
            <a:fillRect/>
          </a:stretch>
        </p:blipFill>
        <p:spPr>
          <a:xfrm>
            <a:off x="17221200" y="8648700"/>
            <a:ext cx="838200" cy="14287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90800" y="2705100"/>
                <a:ext cx="13411200" cy="6601807"/>
              </a:xfrm>
              <a:prstGeom prst="rect">
                <a:avLst/>
              </a:prstGeom>
            </p:spPr>
            <p:txBody>
              <a:bodyPr wrap="square">
                <a:spAutoFit/>
              </a:bodyPr>
              <a:lstStyle/>
              <a:p>
                <a:pPr algn="just">
                  <a:lnSpc>
                    <a:spcPct val="150000"/>
                  </a:lnSpc>
                  <a:defRPr/>
                </a:pPr>
                <a:r>
                  <a:rPr lang="en-US" sz="4200" b="1" i="1">
                    <a:solidFill>
                      <a:schemeClr val="tx2"/>
                    </a:solidFill>
                    <a:latin typeface="Arial" panose="020B0604020202020204" pitchFamily="34" charset="0"/>
                    <a:ea typeface="Times New Roman" panose="02020603050405020304" pitchFamily="18" charset="0"/>
                    <a:cs typeface="Arial" panose="020B0604020202020204" pitchFamily="34" charset="0"/>
                  </a:rPr>
                  <a:t>1. Định </a:t>
                </a:r>
                <a:r>
                  <a:rPr lang="en-US" sz="4200" b="1" i="1" dirty="0">
                    <a:solidFill>
                      <a:schemeClr val="tx2"/>
                    </a:solidFill>
                    <a:latin typeface="Arial" panose="020B0604020202020204" pitchFamily="34" charset="0"/>
                    <a:ea typeface="Times New Roman" panose="02020603050405020304" pitchFamily="18" charset="0"/>
                    <a:cs typeface="Arial" panose="020B0604020202020204" pitchFamily="34" charset="0"/>
                  </a:rPr>
                  <a:t>nghĩa:</a:t>
                </a:r>
              </a:p>
              <a:p>
                <a:pPr algn="just">
                  <a:lnSpc>
                    <a:spcPct val="150000"/>
                  </a:lnSpc>
                  <a:defRPr/>
                </a:pPr>
                <a:r>
                  <a:rPr lang="vi-VN" sz="4000" dirty="0">
                    <a:solidFill>
                      <a:prstClr val="black"/>
                    </a:solidFill>
                    <a:ea typeface="Times New Roman" panose="02020603050405020304" pitchFamily="18" charset="0"/>
                    <a:cs typeface="Arial" panose="020B0604020202020204" pitchFamily="34" charset="0"/>
                  </a:rPr>
                  <a:t>Cho mặt phẳng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3800" dirty="0">
                    <a:solidFill>
                      <a:srgbClr val="000000"/>
                    </a:solidFill>
                    <a:ea typeface="Calibri" panose="020F0502020204030204" pitchFamily="34" charset="0"/>
                    <a:cs typeface="Times New Roman" panose="02020603050405020304" pitchFamily="18" charset="0"/>
                  </a:rPr>
                  <a:t> </a:t>
                </a:r>
                <a:r>
                  <a:rPr lang="vi-VN" sz="4000" dirty="0">
                    <a:solidFill>
                      <a:prstClr val="black"/>
                    </a:solidFill>
                    <a:ea typeface="Times New Roman" panose="02020603050405020304" pitchFamily="18" charset="0"/>
                    <a:cs typeface="Arial" panose="020B0604020202020204" pitchFamily="34" charset="0"/>
                  </a:rPr>
                  <a:t>và đường thẳng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4000" dirty="0">
                    <a:solidFill>
                      <a:prstClr val="black"/>
                    </a:solidFill>
                    <a:ea typeface="Times New Roman" panose="02020603050405020304" pitchFamily="18" charset="0"/>
                    <a:cs typeface="Arial" panose="020B0604020202020204" pitchFamily="34" charset="0"/>
                  </a:rPr>
                  <a:t> cắt mặt phẳng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prstClr val="black"/>
                    </a:solidFill>
                    <a:ea typeface="Times New Roman" panose="02020603050405020304" pitchFamily="18" charset="0"/>
                    <a:cs typeface="Arial" panose="020B0604020202020204" pitchFamily="34" charset="0"/>
                  </a:rPr>
                  <a:t>. Phép đặt tương ứng mỗi điểm </a:t>
                </a:r>
                <a14:m>
                  <m:oMath xmlns:m="http://schemas.openxmlformats.org/officeDocument/2006/math">
                    <m:r>
                      <a:rPr lang="vi-VN"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𝑀</m:t>
                    </m:r>
                  </m:oMath>
                </a14:m>
                <a:r>
                  <a:rPr lang="vi-VN" sz="4000" dirty="0">
                    <a:solidFill>
                      <a:prstClr val="black"/>
                    </a:solidFill>
                    <a:ea typeface="Times New Roman" panose="02020603050405020304" pitchFamily="18" charset="0"/>
                    <a:cs typeface="Arial" panose="020B0604020202020204" pitchFamily="34" charset="0"/>
                  </a:rPr>
                  <a:t> trong không gian với điểm </a:t>
                </a:r>
                <a14:m>
                  <m:oMath xmlns:m="http://schemas.openxmlformats.org/officeDocument/2006/math">
                    <m:r>
                      <a:rPr lang="vi-VN"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𝑀</m:t>
                    </m:r>
                    <m:r>
                      <a:rPr lang="en-US" sz="4000" b="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vi-VN"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a14:m>
                <a:r>
                  <a:rPr lang="vi-VN" sz="4000" dirty="0">
                    <a:solidFill>
                      <a:prstClr val="black"/>
                    </a:solidFill>
                    <a:ea typeface="Times New Roman" panose="02020603050405020304" pitchFamily="18" charset="0"/>
                    <a:cs typeface="Arial" panose="020B0604020202020204" pitchFamily="34" charset="0"/>
                  </a:rPr>
                  <a:t>của mặt phẳng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prstClr val="black"/>
                    </a:solidFill>
                    <a:ea typeface="Times New Roman" panose="02020603050405020304" pitchFamily="18" charset="0"/>
                    <a:cs typeface="Arial" panose="020B0604020202020204" pitchFamily="34" charset="0"/>
                  </a:rPr>
                  <a:t> sao cho </a:t>
                </a:r>
                <a14:m>
                  <m:oMath xmlns:m="http://schemas.openxmlformats.org/officeDocument/2006/math">
                    <m:r>
                      <a:rPr lang="en-US" sz="4000" b="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𝑀</m:t>
                    </m:r>
                    <m:r>
                      <a:rPr lang="vi-VN"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𝑀</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vi-VN" sz="4000" dirty="0">
                    <a:solidFill>
                      <a:prstClr val="black"/>
                    </a:solidFill>
                    <a:ea typeface="Times New Roman" panose="02020603050405020304" pitchFamily="18" charset="0"/>
                    <a:cs typeface="Arial" panose="020B0604020202020204" pitchFamily="34" charset="0"/>
                  </a:rPr>
                  <a:t> song song hoặc trùng với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4000" dirty="0">
                    <a:solidFill>
                      <a:prstClr val="black"/>
                    </a:solidFill>
                    <a:ea typeface="Times New Roman" panose="02020603050405020304" pitchFamily="18" charset="0"/>
                    <a:cs typeface="Arial" panose="020B0604020202020204" pitchFamily="34" charset="0"/>
                  </a:rPr>
                  <a:t> gọi là </a:t>
                </a:r>
                <a:r>
                  <a:rPr lang="vi-VN" sz="4000" i="1" dirty="0">
                    <a:solidFill>
                      <a:srgbClr val="FF0000"/>
                    </a:solidFill>
                    <a:ea typeface="Times New Roman" panose="02020603050405020304" pitchFamily="18" charset="0"/>
                    <a:cs typeface="Arial" panose="020B0604020202020204" pitchFamily="34" charset="0"/>
                  </a:rPr>
                  <a:t>phép chiếu song song </a:t>
                </a:r>
                <a:r>
                  <a:rPr lang="vi-VN" sz="4000" dirty="0">
                    <a:solidFill>
                      <a:prstClr val="black"/>
                    </a:solidFill>
                    <a:ea typeface="Times New Roman" panose="02020603050405020304" pitchFamily="18" charset="0"/>
                    <a:cs typeface="Arial" panose="020B0604020202020204" pitchFamily="34" charset="0"/>
                  </a:rPr>
                  <a:t>lên mặt phẳng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prstClr val="black"/>
                    </a:solidFill>
                    <a:ea typeface="Times New Roman" panose="02020603050405020304" pitchFamily="18" charset="0"/>
                    <a:cs typeface="Arial" panose="020B0604020202020204" pitchFamily="34" charset="0"/>
                  </a:rPr>
                  <a:t> theo phương của đường thẳng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4000" dirty="0">
                    <a:solidFill>
                      <a:prstClr val="black"/>
                    </a:solidFill>
                    <a:ea typeface="Times New Roman" panose="02020603050405020304" pitchFamily="18" charset="0"/>
                    <a:cs typeface="Arial" panose="020B0604020202020204" pitchFamily="34" charset="0"/>
                  </a:rPr>
                  <a:t> hoặc nói gọn là theo phương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oMath>
                </a14:m>
                <a:r>
                  <a:rPr lang="vi-VN" sz="4000" dirty="0">
                    <a:solidFill>
                      <a:prstClr val="black"/>
                    </a:solidFill>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90800" y="2705100"/>
                <a:ext cx="13411200" cy="6601807"/>
              </a:xfrm>
              <a:prstGeom prst="rect">
                <a:avLst/>
              </a:prstGeom>
              <a:blipFill>
                <a:blip r:embed="rId6"/>
                <a:stretch>
                  <a:fillRect l="-1727" r="-1591" b="-1293"/>
                </a:stretch>
              </a:blipFill>
            </p:spPr>
            <p:txBody>
              <a:bodyPr/>
              <a:lstStyle/>
              <a:p>
                <a:r>
                  <a:rPr lang="vi-VN">
                    <a:noFill/>
                  </a:rPr>
                  <a:t> </a:t>
                </a:r>
              </a:p>
            </p:txBody>
          </p:sp>
        </mc:Fallback>
      </mc:AlternateContent>
    </p:spTree>
    <p:extLst>
      <p:ext uri="{BB962C8B-B14F-4D97-AF65-F5344CB8AC3E}">
        <p14:creationId xmlns:p14="http://schemas.microsoft.com/office/powerpoint/2010/main" val="2460240339"/>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2621" y="625960"/>
            <a:ext cx="20834242" cy="1404195"/>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vi-VN"/>
            </a:p>
          </p:txBody>
        </p:sp>
      </p:grpSp>
      <p:sp>
        <p:nvSpPr>
          <p:cNvPr id="10" name="Rectangle 9"/>
          <p:cNvSpPr/>
          <p:nvPr/>
        </p:nvSpPr>
        <p:spPr>
          <a:xfrm>
            <a:off x="7010400" y="5715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C00000"/>
                </a:solidFill>
                <a:latin typeface="Arial" panose="020B0604020202020204" pitchFamily="34" charset="0"/>
                <a:ea typeface="Calibri" panose="020F0502020204030204" pitchFamily="34" charset="0"/>
                <a:cs typeface="Arial" panose="020B0604020202020204" pitchFamily="34" charset="0"/>
              </a:rPr>
              <a:t>KẾT LUẬN</a:t>
            </a: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762000" y="735315"/>
            <a:ext cx="1073402" cy="1185484"/>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33401" y="2316108"/>
                <a:ext cx="9296400" cy="468653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defRPr/>
                </a:pPr>
                <a14:m>
                  <m:oMath xmlns:m="http://schemas.openxmlformats.org/officeDocument/2006/math">
                    <m:r>
                      <a:rPr lang="en-US"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r>
                      <a:rPr lang="en-US"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800" dirty="0">
                    <a:solidFill>
                      <a:srgbClr val="000000"/>
                    </a:solidFill>
                    <a:ea typeface="Calibri" panose="020F0502020204030204" pitchFamily="34" charset="0"/>
                    <a:cs typeface="Times New Roman" panose="02020603050405020304" pitchFamily="18" charset="0"/>
                  </a:rPr>
                  <a:t> </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gọ</a:t>
                </a:r>
                <a:r>
                  <a:rPr lang="en-US" sz="3800" dirty="0">
                    <a:solidFill>
                      <a:srgbClr val="000000"/>
                    </a:solidFill>
                    <a:ea typeface="Calibri" panose="020F0502020204030204" pitchFamily="34" charset="0"/>
                    <a:cs typeface="Times New Roman" panose="02020603050405020304" pitchFamily="18" charset="0"/>
                  </a:rPr>
                  <a:t>i </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000" i="1" dirty="0">
                    <a:solidFill>
                      <a:prstClr val="black"/>
                    </a:solidFill>
                    <a:ea typeface="Times New Roman" panose="02020603050405020304" pitchFamily="18" charset="0"/>
                    <a:cs typeface="Arial" panose="020B0604020202020204" pitchFamily="34" charset="0"/>
                  </a:rPr>
                  <a:t>mặt phẳng chiếu</a:t>
                </a:r>
                <a:r>
                  <a:rPr lang="vi-VN" sz="4000" dirty="0">
                    <a:solidFill>
                      <a:prstClr val="black"/>
                    </a:solidFill>
                    <a:ea typeface="Times New Roman" panose="02020603050405020304" pitchFamily="18" charset="0"/>
                    <a:cs typeface="Arial" panose="020B0604020202020204" pitchFamily="34" charset="0"/>
                  </a:rPr>
                  <a:t>, phương </a:t>
                </a:r>
                <a14:m>
                  <m:oMath xmlns:m="http://schemas.openxmlformats.org/officeDocument/2006/math">
                    <m:r>
                      <a:rPr lang="en-US"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𝓁</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a:solidFill>
                      <a:prstClr val="black"/>
                    </a:solidFill>
                    <a:ea typeface="Times New Roman" panose="02020603050405020304" pitchFamily="18" charset="0"/>
                    <a:cs typeface="Arial" panose="020B0604020202020204" pitchFamily="34" charset="0"/>
                  </a:rPr>
                  <a:t> </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gọi là</a:t>
                </a:r>
                <a:r>
                  <a:rPr lang="vi-VN"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4000" i="1" dirty="0">
                    <a:solidFill>
                      <a:prstClr val="black"/>
                    </a:solidFill>
                    <a:ea typeface="Times New Roman" panose="02020603050405020304" pitchFamily="18" charset="0"/>
                    <a:cs typeface="Arial" panose="020B0604020202020204" pitchFamily="34" charset="0"/>
                  </a:rPr>
                  <a:t>phương chiếu</a:t>
                </a:r>
                <a:r>
                  <a:rPr lang="vi-VN" sz="4000" dirty="0">
                    <a:solidFill>
                      <a:prstClr val="black"/>
                    </a:solidFill>
                    <a:ea typeface="Times New Roman" panose="02020603050405020304" pitchFamily="18" charset="0"/>
                    <a:cs typeface="Arial" panose="020B0604020202020204" pitchFamily="34" charset="0"/>
                  </a:rPr>
                  <a:t>.</a:t>
                </a:r>
                <a:endParaRPr lang="en-US" sz="4000" dirty="0">
                  <a:solidFill>
                    <a:prstClr val="black"/>
                  </a:solidFill>
                  <a:ea typeface="Times New Roman" panose="02020603050405020304" pitchFamily="18"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defRPr/>
                </a:pPr>
                <a:r>
                  <a:rPr lang="vi-VN" sz="4000" dirty="0">
                    <a:solidFill>
                      <a:prstClr val="black"/>
                    </a:solidFill>
                    <a:ea typeface="Times New Roman" panose="02020603050405020304" pitchFamily="18" charset="0"/>
                    <a:cs typeface="Arial" panose="020B0604020202020204" pitchFamily="34" charset="0"/>
                  </a:rPr>
                  <a:t>Điểm </a:t>
                </a:r>
                <a14:m>
                  <m:oMath xmlns:m="http://schemas.openxmlformats.org/officeDocument/2006/math">
                    <m:r>
                      <a:rPr lang="vi-VN"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𝑀</m:t>
                    </m:r>
                    <m:r>
                      <a:rPr lang="vi-VN"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prstClr val="black"/>
                    </a:solidFill>
                    <a:ea typeface="Times New Roman" panose="02020603050405020304" pitchFamily="18" charset="0"/>
                    <a:cs typeface="Arial" panose="020B0604020202020204" pitchFamily="34" charset="0"/>
                  </a:rPr>
                  <a:t> </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gọi là</a:t>
                </a:r>
                <a:r>
                  <a:rPr lang="vi-VN" sz="4000" dirty="0">
                    <a:solidFill>
                      <a:prstClr val="black"/>
                    </a:solidFill>
                    <a:ea typeface="Times New Roman" panose="02020603050405020304" pitchFamily="18" charset="0"/>
                    <a:cs typeface="Arial" panose="020B0604020202020204" pitchFamily="34" charset="0"/>
                  </a:rPr>
                  <a:t> </a:t>
                </a:r>
                <a:r>
                  <a:rPr lang="vi-VN" sz="4000" i="1" dirty="0">
                    <a:solidFill>
                      <a:prstClr val="black"/>
                    </a:solidFill>
                    <a:ea typeface="Times New Roman" panose="02020603050405020304" pitchFamily="18" charset="0"/>
                    <a:cs typeface="Arial" panose="020B0604020202020204" pitchFamily="34" charset="0"/>
                  </a:rPr>
                  <a:t>hình chiếu song song</a:t>
                </a:r>
                <a:r>
                  <a:rPr lang="vi-VN" sz="4000" dirty="0">
                    <a:solidFill>
                      <a:prstClr val="black"/>
                    </a:solidFill>
                    <a:ea typeface="Times New Roman" panose="02020603050405020304" pitchFamily="18" charset="0"/>
                    <a:cs typeface="Arial" panose="020B0604020202020204" pitchFamily="34" charset="0"/>
                  </a:rPr>
                  <a:t> (hoặc </a:t>
                </a:r>
                <a:r>
                  <a:rPr lang="vi-VN" sz="4000" i="1" dirty="0">
                    <a:solidFill>
                      <a:prstClr val="black"/>
                    </a:solidFill>
                    <a:ea typeface="Times New Roman" panose="02020603050405020304" pitchFamily="18" charset="0"/>
                    <a:cs typeface="Arial" panose="020B0604020202020204" pitchFamily="34" charset="0"/>
                  </a:rPr>
                  <a:t>ảnh</a:t>
                </a:r>
                <a:r>
                  <a:rPr lang="vi-VN" sz="4000" dirty="0">
                    <a:solidFill>
                      <a:prstClr val="black"/>
                    </a:solidFill>
                    <a:ea typeface="Times New Roman" panose="02020603050405020304" pitchFamily="18" charset="0"/>
                    <a:cs typeface="Arial" panose="020B0604020202020204" pitchFamily="34" charset="0"/>
                  </a:rPr>
                  <a:t>) của điểm </a:t>
                </a:r>
                <a14:m>
                  <m:oMath xmlns:m="http://schemas.openxmlformats.org/officeDocument/2006/math">
                    <m:r>
                      <a:rPr lang="vi-VN"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𝑀</m:t>
                    </m:r>
                  </m:oMath>
                </a14:m>
                <a:r>
                  <a:rPr lang="vi-VN" sz="4000" dirty="0">
                    <a:solidFill>
                      <a:prstClr val="black"/>
                    </a:solidFill>
                    <a:ea typeface="Times New Roman" panose="02020603050405020304" pitchFamily="18" charset="0"/>
                    <a:cs typeface="Arial" panose="020B0604020202020204" pitchFamily="34" charset="0"/>
                  </a:rPr>
                  <a:t> qua phép chiếu song song.</a:t>
                </a:r>
                <a:endParaRPr lang="en-US" sz="4000" dirty="0">
                  <a:solidFill>
                    <a:prstClr val="black"/>
                  </a:solidFill>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33401" y="2316108"/>
                <a:ext cx="9296400" cy="4686539"/>
              </a:xfrm>
              <a:prstGeom prst="rect">
                <a:avLst/>
              </a:prstGeom>
              <a:blipFill>
                <a:blip r:embed="rId5"/>
                <a:stretch>
                  <a:fillRect l="-2098" r="-2295" b="-4291"/>
                </a:stretch>
              </a:blipFill>
            </p:spPr>
            <p:txBody>
              <a:bodyPr/>
              <a:lstStyle/>
              <a:p>
                <a:r>
                  <a:rPr lang="vi-VN">
                    <a:noFill/>
                  </a:rPr>
                  <a:t> </a:t>
                </a:r>
              </a:p>
            </p:txBody>
          </p:sp>
        </mc:Fallback>
      </mc:AlternateContent>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058400" y="2438163"/>
            <a:ext cx="8686800" cy="4929446"/>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46543" y="7520009"/>
                <a:ext cx="17412858" cy="2862322"/>
              </a:xfrm>
              <a:prstGeom prst="rect">
                <a:avLst/>
              </a:prstGeom>
            </p:spPr>
            <p:txBody>
              <a:bodyPr wrap="square">
                <a:spAutoFit/>
              </a:bodyPr>
              <a:lstStyle/>
              <a:p>
                <a:pPr marL="571500" lvl="0" indent="-571500" algn="just">
                  <a:lnSpc>
                    <a:spcPct val="150000"/>
                  </a:lnSpc>
                  <a:buFont typeface="Wingdings" panose="05000000000000000000" pitchFamily="2" charset="2"/>
                  <a:buChar char="§"/>
                  <a:defRPr/>
                </a:pPr>
                <a:r>
                  <a:rPr lang="vi-VN" sz="4000" dirty="0">
                    <a:solidFill>
                      <a:prstClr val="black"/>
                    </a:solidFill>
                    <a:ea typeface="Times New Roman" panose="02020603050405020304" pitchFamily="18" charset="0"/>
                    <a:cs typeface="Arial" panose="020B0604020202020204" pitchFamily="34" charset="0"/>
                  </a:rPr>
                  <a:t>Cho hình</a:t>
                </a:r>
                <a:r>
                  <a:rPr lang="en-US" sz="4000" dirty="0">
                    <a:solidFill>
                      <a:prstClr val="black"/>
                    </a:solidFill>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rPr>
                      <m:t>ℋ</m:t>
                    </m:r>
                  </m:oMath>
                </a14:m>
                <a:r>
                  <a:rPr lang="vi-VN" sz="4000" dirty="0">
                    <a:solidFill>
                      <a:prstClr val="black"/>
                    </a:solidFill>
                    <a:ea typeface="Times New Roman" panose="02020603050405020304" pitchFamily="18" charset="0"/>
                    <a:cs typeface="Arial" panose="020B0604020202020204" pitchFamily="34" charset="0"/>
                  </a:rPr>
                  <a:t>. Tập hợp</a:t>
                </a:r>
                <a:r>
                  <a:rPr lang="en-US" sz="4000" dirty="0">
                    <a:solidFill>
                      <a:prstClr val="black"/>
                    </a:solidFill>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rPr>
                      <m:t>ℋ</m:t>
                    </m:r>
                    <m:r>
                      <a:rPr lang="en-US" sz="4000" i="1">
                        <a:latin typeface="Cambria Math" panose="02040503050406030204" pitchFamily="18" charset="0"/>
                      </a:rPr>
                      <m:t>′</m:t>
                    </m:r>
                  </m:oMath>
                </a14:m>
                <a:r>
                  <a:rPr lang="en-US" sz="4000" dirty="0">
                    <a:solidFill>
                      <a:prstClr val="black"/>
                    </a:solidFill>
                    <a:ea typeface="Times New Roman" panose="02020603050405020304" pitchFamily="18" charset="0"/>
                    <a:cs typeface="Arial" panose="020B0604020202020204" pitchFamily="34" charset="0"/>
                  </a:rPr>
                  <a:t> </a:t>
                </a:r>
                <a:r>
                  <a:rPr lang="vi-VN" sz="4000" dirty="0">
                    <a:solidFill>
                      <a:prstClr val="black"/>
                    </a:solidFill>
                    <a:ea typeface="Times New Roman" panose="02020603050405020304" pitchFamily="18" charset="0"/>
                    <a:cs typeface="Arial" panose="020B0604020202020204" pitchFamily="34" charset="0"/>
                  </a:rPr>
                  <a:t>gồm hình chiếu song song của tấ</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lang="vi-VN"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4000" dirty="0">
                    <a:solidFill>
                      <a:prstClr val="black"/>
                    </a:solidFill>
                    <a:ea typeface="Times New Roman" panose="02020603050405020304" pitchFamily="18" charset="0"/>
                    <a:cs typeface="Arial" panose="020B0604020202020204" pitchFamily="34" charset="0"/>
                  </a:rPr>
                  <a:t>cả các điểm thuộc</a:t>
                </a:r>
                <a:r>
                  <a:rPr lang="en-US" sz="4000" dirty="0">
                    <a:solidFill>
                      <a:prstClr val="black"/>
                    </a:solidFill>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rPr>
                      <m:t>ℋ</m:t>
                    </m:r>
                  </m:oMath>
                </a14:m>
                <a:r>
                  <a:rPr lang="en-US" sz="4000" dirty="0">
                    <a:solidFill>
                      <a:prstClr val="black"/>
                    </a:solidFill>
                    <a:ea typeface="Times New Roman" panose="02020603050405020304" pitchFamily="18" charset="0"/>
                    <a:cs typeface="Arial" panose="020B0604020202020204" pitchFamily="34" charset="0"/>
                  </a:rPr>
                  <a:t> </a:t>
                </a:r>
                <a:r>
                  <a:rPr lang="vi-VN" sz="4000" dirty="0">
                    <a:solidFill>
                      <a:prstClr val="black"/>
                    </a:solidFill>
                    <a:ea typeface="Times New Roman" panose="02020603050405020304" pitchFamily="18" charset="0"/>
                    <a:cs typeface="Arial" panose="020B0604020202020204" pitchFamily="34" charset="0"/>
                  </a:rPr>
                  <a:t>gọi là hình chiếu song song (hoặc ảnh) của hình</a:t>
                </a:r>
                <a:r>
                  <a:rPr lang="en-US" sz="4000" dirty="0">
                    <a:solidFill>
                      <a:prstClr val="black"/>
                    </a:solidFill>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rPr>
                      <m:t>ℋ</m:t>
                    </m:r>
                  </m:oMath>
                </a14:m>
                <a:r>
                  <a:rPr lang="en-US" sz="4000" dirty="0">
                    <a:solidFill>
                      <a:prstClr val="black"/>
                    </a:solidFill>
                    <a:ea typeface="Times New Roman" panose="02020603050405020304" pitchFamily="18" charset="0"/>
                    <a:cs typeface="Arial" panose="020B0604020202020204" pitchFamily="34" charset="0"/>
                  </a:rPr>
                  <a:t> </a:t>
                </a:r>
                <a:r>
                  <a:rPr lang="vi-VN" sz="4000" dirty="0">
                    <a:solidFill>
                      <a:prstClr val="black"/>
                    </a:solidFill>
                    <a:ea typeface="Times New Roman" panose="02020603050405020304" pitchFamily="18" charset="0"/>
                    <a:cs typeface="Arial" panose="020B0604020202020204" pitchFamily="34" charset="0"/>
                  </a:rPr>
                  <a:t>qua phép chiếu song song </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nói</a:t>
                </a:r>
                <a:r>
                  <a:rPr lang="en-US" sz="4000" dirty="0">
                    <a:solidFill>
                      <a:prstClr val="black"/>
                    </a:solidFill>
                    <a:ea typeface="Times New Roman" panose="02020603050405020304" pitchFamily="18" charset="0"/>
                    <a:cs typeface="Arial" panose="020B0604020202020204" pitchFamily="34" charset="0"/>
                  </a:rPr>
                  <a:t> </a:t>
                </a:r>
                <a:r>
                  <a:rPr lang="vi-VN" sz="4000" dirty="0">
                    <a:solidFill>
                      <a:prstClr val="black"/>
                    </a:solidFill>
                    <a:ea typeface="Times New Roman" panose="02020603050405020304" pitchFamily="18" charset="0"/>
                    <a:cs typeface="Arial" panose="020B0604020202020204" pitchFamily="34" charset="0"/>
                  </a:rPr>
                  <a:t>trên.</a:t>
                </a:r>
              </a:p>
            </p:txBody>
          </p:sp>
        </mc:Choice>
        <mc:Fallback xmlns="">
          <p:sp>
            <p:nvSpPr>
              <p:cNvPr id="9" name="Rectangle 8"/>
              <p:cNvSpPr>
                <a:spLocks noRot="1" noChangeAspect="1" noMove="1" noResize="1" noEditPoints="1" noAdjustHandles="1" noChangeArrowheads="1" noChangeShapeType="1" noTextEdit="1"/>
              </p:cNvSpPr>
              <p:nvPr/>
            </p:nvSpPr>
            <p:spPr>
              <a:xfrm>
                <a:off x="646543" y="7520009"/>
                <a:ext cx="17412858" cy="2862322"/>
              </a:xfrm>
              <a:prstGeom prst="rect">
                <a:avLst/>
              </a:prstGeom>
              <a:blipFill>
                <a:blip r:embed="rId8"/>
                <a:stretch>
                  <a:fillRect l="-1120" r="-1225" b="-4478"/>
                </a:stretch>
              </a:blipFill>
            </p:spPr>
            <p:txBody>
              <a:bodyPr/>
              <a:lstStyle/>
              <a:p>
                <a:r>
                  <a:rPr lang="vi-VN">
                    <a:noFill/>
                  </a:rPr>
                  <a:t> </a:t>
                </a:r>
              </a:p>
            </p:txBody>
          </p:sp>
        </mc:Fallback>
      </mc:AlternateContent>
    </p:spTree>
    <p:extLst>
      <p:ext uri="{BB962C8B-B14F-4D97-AF65-F5344CB8AC3E}">
        <p14:creationId xmlns:p14="http://schemas.microsoft.com/office/powerpoint/2010/main" val="351534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2812</TotalTime>
  <Words>1722</Words>
  <Application>Microsoft Office PowerPoint</Application>
  <PresentationFormat>Custom</PresentationFormat>
  <Paragraphs>98</Paragraphs>
  <Slides>26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Cambria Math</vt:lpstr>
      <vt:lpstr>Times New Roman</vt:lpstr>
      <vt:lpstr>Arial</vt:lpstr>
      <vt:lpstr>Calibri</vt:lpstr>
      <vt:lpstr>Londrina Solid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dc:creator>Hà Ngân</dc:creator>
  <cp:lastModifiedBy>Windows 10</cp:lastModifiedBy>
  <cp:revision>281</cp:revision>
  <dcterms:created xsi:type="dcterms:W3CDTF">2006-08-16T00:00:00Z</dcterms:created>
  <dcterms:modified xsi:type="dcterms:W3CDTF">2023-12-18T14:14:44Z</dcterms:modified>
  <dc:identifier>DAFKAZ1_Ljc</dc:identifier>
</cp:coreProperties>
</file>