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703" r:id="rId2"/>
  </p:sldMasterIdLst>
  <p:notesMasterIdLst>
    <p:notesMasterId r:id="rId45"/>
  </p:notesMasterIdLst>
  <p:sldIdLst>
    <p:sldId id="291" r:id="rId3"/>
    <p:sldId id="257" r:id="rId4"/>
    <p:sldId id="356" r:id="rId5"/>
    <p:sldId id="256" r:id="rId6"/>
    <p:sldId id="259" r:id="rId7"/>
    <p:sldId id="261" r:id="rId8"/>
    <p:sldId id="262" r:id="rId9"/>
    <p:sldId id="267" r:id="rId10"/>
    <p:sldId id="268" r:id="rId11"/>
    <p:sldId id="303" r:id="rId12"/>
    <p:sldId id="317" r:id="rId13"/>
    <p:sldId id="318" r:id="rId14"/>
    <p:sldId id="274" r:id="rId15"/>
    <p:sldId id="282" r:id="rId16"/>
    <p:sldId id="322" r:id="rId17"/>
    <p:sldId id="276" r:id="rId18"/>
    <p:sldId id="361" r:id="rId19"/>
    <p:sldId id="362" r:id="rId20"/>
    <p:sldId id="298" r:id="rId21"/>
    <p:sldId id="272" r:id="rId22"/>
    <p:sldId id="363" r:id="rId23"/>
    <p:sldId id="273" r:id="rId24"/>
    <p:sldId id="280" r:id="rId25"/>
    <p:sldId id="279" r:id="rId26"/>
    <p:sldId id="364" r:id="rId27"/>
    <p:sldId id="326" r:id="rId28"/>
    <p:sldId id="334" r:id="rId29"/>
    <p:sldId id="270" r:id="rId30"/>
    <p:sldId id="310" r:id="rId31"/>
    <p:sldId id="314" r:id="rId32"/>
    <p:sldId id="313" r:id="rId33"/>
    <p:sldId id="367" r:id="rId34"/>
    <p:sldId id="285" r:id="rId35"/>
    <p:sldId id="370" r:id="rId36"/>
    <p:sldId id="371" r:id="rId37"/>
    <p:sldId id="315" r:id="rId38"/>
    <p:sldId id="374" r:id="rId39"/>
    <p:sldId id="375" r:id="rId40"/>
    <p:sldId id="377" r:id="rId41"/>
    <p:sldId id="376" r:id="rId42"/>
    <p:sldId id="289" r:id="rId43"/>
    <p:sldId id="287" r:id="rId44"/>
  </p:sldIdLst>
  <p:sldSz cx="9144000" cy="5143500" type="screen16x9"/>
  <p:notesSz cx="6858000" cy="9144000"/>
  <p:embeddedFontLst>
    <p:embeddedFont>
      <p:font typeface="Russo One" panose="020B0604020202020204" charset="0"/>
      <p:regular r:id="rId46"/>
    </p:embeddedFont>
    <p:embeddedFont>
      <p:font typeface="Calibri Light" panose="020F0302020204030204" pitchFamily="34" charset="0"/>
      <p:regular r:id="rId47"/>
      <p:italic r:id="rId48"/>
    </p:embeddedFont>
    <p:embeddedFont>
      <p:font typeface="DM Sans" panose="020B0604020202020204" charset="0"/>
      <p:regular r:id="rId49"/>
      <p:bold r:id="rId50"/>
      <p:italic r:id="rId51"/>
      <p:boldItalic r:id="rId52"/>
    </p:embeddedFont>
    <p:embeddedFont>
      <p:font typeface="Bebas Neue" panose="020B0604020202020204" charset="0"/>
      <p:regular r:id="rId53"/>
    </p:embeddedFon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
      <p:font typeface="Didact Gothic" panose="020B0604020202020204" charset="0"/>
      <p:regular r:id="rId59"/>
    </p:embeddedFont>
    <p:embeddedFont>
      <p:font typeface="Open Sans" panose="020B0604020202020204" charset="0"/>
      <p:regular r:id="rId60"/>
      <p:bold r:id="rId61"/>
      <p:italic r:id="rId62"/>
      <p:boldItalic r:id="rId63"/>
    </p:embeddedFont>
    <p:embeddedFont>
      <p:font typeface="Roboto Condensed Light" panose="020B0604020202020204" charset="0"/>
      <p:regular r:id="rId64"/>
      <p: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ECBA"/>
    <a:srgbClr val="FFA3A3"/>
    <a:srgbClr val="FFE4B9"/>
    <a:srgbClr val="FDD7E2"/>
    <a:srgbClr val="FBB7CA"/>
    <a:srgbClr val="FCD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C91E4D-BB2E-458C-97EC-07CEA4E99414}">
  <a:tblStyle styleId="{C8C91E4D-BB2E-458C-97EC-07CEA4E994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4ce6603a68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24ce6603a68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458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1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4ce6603a6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24ce6603a6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860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4ce6603a68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4ce6603a68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24ce6603a68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24ce6603a68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24ce6603a68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24ce6603a68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332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24ce6603a68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24ce6603a68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24ce6603a68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24ce6603a68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75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24ce6603a68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24ce6603a68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526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306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4ce9694dc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4ce9694dc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755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24ce6603a68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24ce6603a68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24ce6603a68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24ce6603a68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24ce6603a68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4ce6603a68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24ce6603a68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4ce6603a68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433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24ce6603a68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24ce6603a68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51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24ce6603a68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24ce6603a68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12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4ce6603a68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24ce6603a68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g24ce6603a68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6" name="Google Shape;1256;g24ce6603a68_0_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209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24ce6603a6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24ce6603a6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4ce9694dc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4ce9694dc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2738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24ce6603a6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24ce6603a6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487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24ce6603a68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24ce6603a68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159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24ce6603a68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24ce6603a68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964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24e932822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24e932822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893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24e932822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24e932822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015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24e932822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24e932822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1120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24e932822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24e932822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465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24effd5c29f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24effd5c29f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24ce6603a68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24ce6603a68_0_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ce9694d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ce9694d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4ce6603a68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24ce6603a6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24ce6603a68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24ce6603a6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4ce6603a68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24ce6603a68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24ce6603a68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24ce6603a68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3400" y="777625"/>
            <a:ext cx="6337200" cy="2984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463302" y="3762150"/>
            <a:ext cx="4217400" cy="475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869958" y="230493"/>
            <a:ext cx="535749" cy="547122"/>
            <a:chOff x="3477650" y="837700"/>
            <a:chExt cx="314425" cy="321100"/>
          </a:xfrm>
        </p:grpSpPr>
        <p:sp>
          <p:nvSpPr>
            <p:cNvPr id="12" name="Google Shape;12;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1822833" y="4502268"/>
            <a:ext cx="535749" cy="547122"/>
            <a:chOff x="3477650" y="837700"/>
            <a:chExt cx="314425" cy="321100"/>
          </a:xfrm>
        </p:grpSpPr>
        <p:sp>
          <p:nvSpPr>
            <p:cNvPr id="15" name="Google Shape;15;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8160147" y="719372"/>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872" y="442258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80675" y="1929600"/>
            <a:ext cx="862425" cy="586800"/>
            <a:chOff x="200200" y="2278225"/>
            <a:chExt cx="862425" cy="586800"/>
          </a:xfrm>
        </p:grpSpPr>
        <p:sp>
          <p:nvSpPr>
            <p:cNvPr id="20" name="Google Shape;20;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3530092" y="127121"/>
            <a:ext cx="738667" cy="502594"/>
            <a:chOff x="200200" y="2278225"/>
            <a:chExt cx="862425" cy="586800"/>
          </a:xfrm>
        </p:grpSpPr>
        <p:sp>
          <p:nvSpPr>
            <p:cNvPr id="25" name="Google Shape;25;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665274" y="3762020"/>
            <a:ext cx="1088187" cy="1088241"/>
            <a:chOff x="5486600" y="4383575"/>
            <a:chExt cx="497025" cy="497050"/>
          </a:xfrm>
        </p:grpSpPr>
        <p:sp>
          <p:nvSpPr>
            <p:cNvPr id="30" name="Google Shape;30;p2"/>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92097" y="309743"/>
            <a:ext cx="1168455" cy="1168423"/>
            <a:chOff x="3581050" y="3046800"/>
            <a:chExt cx="899850" cy="899825"/>
          </a:xfrm>
        </p:grpSpPr>
        <p:sp>
          <p:nvSpPr>
            <p:cNvPr id="37" name="Google Shape;37;p2"/>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254492" y="2406821"/>
            <a:ext cx="738667" cy="502594"/>
            <a:chOff x="200200" y="2278225"/>
            <a:chExt cx="862425" cy="586800"/>
          </a:xfrm>
        </p:grpSpPr>
        <p:sp>
          <p:nvSpPr>
            <p:cNvPr id="44" name="Google Shape;44;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53"/>
        <p:cNvGrpSpPr/>
        <p:nvPr/>
      </p:nvGrpSpPr>
      <p:grpSpPr>
        <a:xfrm>
          <a:off x="0" y="0"/>
          <a:ext cx="0" cy="0"/>
          <a:chOff x="0" y="0"/>
          <a:chExt cx="0" cy="0"/>
        </a:xfrm>
      </p:grpSpPr>
      <p:sp>
        <p:nvSpPr>
          <p:cNvPr id="354" name="Google Shape;354;p14"/>
          <p:cNvSpPr txBox="1">
            <a:spLocks noGrp="1"/>
          </p:cNvSpPr>
          <p:nvPr>
            <p:ph type="title"/>
          </p:nvPr>
        </p:nvSpPr>
        <p:spPr>
          <a:xfrm>
            <a:off x="1226400" y="3100300"/>
            <a:ext cx="6691200" cy="531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55" name="Google Shape;355;p14"/>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356" name="Google Shape;356;p14"/>
          <p:cNvGrpSpPr/>
          <p:nvPr/>
        </p:nvGrpSpPr>
        <p:grpSpPr>
          <a:xfrm>
            <a:off x="713232" y="4034254"/>
            <a:ext cx="560817" cy="662461"/>
            <a:chOff x="4788600" y="633400"/>
            <a:chExt cx="363600" cy="429500"/>
          </a:xfrm>
        </p:grpSpPr>
        <p:sp>
          <p:nvSpPr>
            <p:cNvPr id="357" name="Google Shape;357;p14"/>
            <p:cNvSpPr/>
            <p:nvPr/>
          </p:nvSpPr>
          <p:spPr>
            <a:xfrm>
              <a:off x="4918675" y="633400"/>
              <a:ext cx="233525" cy="298575"/>
            </a:xfrm>
            <a:custGeom>
              <a:avLst/>
              <a:gdLst/>
              <a:ahLst/>
              <a:cxnLst/>
              <a:rect l="l" t="t" r="r" b="b"/>
              <a:pathLst>
                <a:path w="9341" h="11943" extrusionOk="0">
                  <a:moveTo>
                    <a:pt x="1" y="0"/>
                  </a:moveTo>
                  <a:lnTo>
                    <a:pt x="1" y="11942"/>
                  </a:lnTo>
                  <a:lnTo>
                    <a:pt x="9341" y="11942"/>
                  </a:lnTo>
                  <a:lnTo>
                    <a:pt x="9341" y="3069"/>
                  </a:lnTo>
                  <a:lnTo>
                    <a:pt x="6272"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4918675" y="633400"/>
              <a:ext cx="233525" cy="298575"/>
            </a:xfrm>
            <a:custGeom>
              <a:avLst/>
              <a:gdLst/>
              <a:ahLst/>
              <a:cxnLst/>
              <a:rect l="l" t="t" r="r" b="b"/>
              <a:pathLst>
                <a:path w="9341" h="11943" fill="none" extrusionOk="0">
                  <a:moveTo>
                    <a:pt x="6272" y="0"/>
                  </a:moveTo>
                  <a:lnTo>
                    <a:pt x="1" y="0"/>
                  </a:lnTo>
                  <a:lnTo>
                    <a:pt x="1" y="11942"/>
                  </a:lnTo>
                  <a:lnTo>
                    <a:pt x="9341" y="11942"/>
                  </a:lnTo>
                  <a:lnTo>
                    <a:pt x="9341" y="30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5075450" y="633400"/>
              <a:ext cx="76750" cy="76750"/>
            </a:xfrm>
            <a:custGeom>
              <a:avLst/>
              <a:gdLst/>
              <a:ahLst/>
              <a:cxnLst/>
              <a:rect l="l" t="t" r="r" b="b"/>
              <a:pathLst>
                <a:path w="3070" h="3070" fill="none" extrusionOk="0">
                  <a:moveTo>
                    <a:pt x="1" y="0"/>
                  </a:moveTo>
                  <a:lnTo>
                    <a:pt x="1" y="3069"/>
                  </a:lnTo>
                  <a:lnTo>
                    <a:pt x="3070" y="30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4876150" y="675925"/>
              <a:ext cx="232700" cy="300250"/>
            </a:xfrm>
            <a:custGeom>
              <a:avLst/>
              <a:gdLst/>
              <a:ahLst/>
              <a:cxnLst/>
              <a:rect l="l" t="t" r="r" b="b"/>
              <a:pathLst>
                <a:path w="9308" h="12010" extrusionOk="0">
                  <a:moveTo>
                    <a:pt x="1" y="1"/>
                  </a:moveTo>
                  <a:lnTo>
                    <a:pt x="1" y="12009"/>
                  </a:lnTo>
                  <a:lnTo>
                    <a:pt x="9307" y="12009"/>
                  </a:lnTo>
                  <a:lnTo>
                    <a:pt x="9307" y="3136"/>
                  </a:lnTo>
                  <a:lnTo>
                    <a:pt x="6205"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4876150" y="675925"/>
              <a:ext cx="232700" cy="300250"/>
            </a:xfrm>
            <a:custGeom>
              <a:avLst/>
              <a:gdLst/>
              <a:ahLst/>
              <a:cxnLst/>
              <a:rect l="l" t="t" r="r" b="b"/>
              <a:pathLst>
                <a:path w="9308" h="12010" fill="none" extrusionOk="0">
                  <a:moveTo>
                    <a:pt x="6205" y="1"/>
                  </a:moveTo>
                  <a:lnTo>
                    <a:pt x="1" y="1"/>
                  </a:lnTo>
                  <a:lnTo>
                    <a:pt x="1" y="12009"/>
                  </a:lnTo>
                  <a:lnTo>
                    <a:pt x="9307" y="12009"/>
                  </a:lnTo>
                  <a:lnTo>
                    <a:pt x="9307" y="3136"/>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5031275" y="675925"/>
              <a:ext cx="77575" cy="78425"/>
            </a:xfrm>
            <a:custGeom>
              <a:avLst/>
              <a:gdLst/>
              <a:ahLst/>
              <a:cxnLst/>
              <a:rect l="l" t="t" r="r" b="b"/>
              <a:pathLst>
                <a:path w="3103" h="3137" fill="none" extrusionOk="0">
                  <a:moveTo>
                    <a:pt x="0" y="1"/>
                  </a:moveTo>
                  <a:lnTo>
                    <a:pt x="0" y="3136"/>
                  </a:lnTo>
                  <a:lnTo>
                    <a:pt x="3102" y="3136"/>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4832800" y="720125"/>
              <a:ext cx="231850" cy="300250"/>
            </a:xfrm>
            <a:custGeom>
              <a:avLst/>
              <a:gdLst/>
              <a:ahLst/>
              <a:cxnLst/>
              <a:rect l="l" t="t" r="r" b="b"/>
              <a:pathLst>
                <a:path w="9274" h="12010" extrusionOk="0">
                  <a:moveTo>
                    <a:pt x="0" y="0"/>
                  </a:moveTo>
                  <a:lnTo>
                    <a:pt x="0" y="12009"/>
                  </a:lnTo>
                  <a:lnTo>
                    <a:pt x="9273" y="12009"/>
                  </a:lnTo>
                  <a:lnTo>
                    <a:pt x="9273" y="3069"/>
                  </a:lnTo>
                  <a:lnTo>
                    <a:pt x="6204"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4832800" y="720125"/>
              <a:ext cx="231850" cy="300250"/>
            </a:xfrm>
            <a:custGeom>
              <a:avLst/>
              <a:gdLst/>
              <a:ahLst/>
              <a:cxnLst/>
              <a:rect l="l" t="t" r="r" b="b"/>
              <a:pathLst>
                <a:path w="9274" h="12010" fill="none" extrusionOk="0">
                  <a:moveTo>
                    <a:pt x="6204" y="0"/>
                  </a:moveTo>
                  <a:lnTo>
                    <a:pt x="0" y="0"/>
                  </a:lnTo>
                  <a:lnTo>
                    <a:pt x="0" y="12009"/>
                  </a:lnTo>
                  <a:lnTo>
                    <a:pt x="9273" y="12009"/>
                  </a:lnTo>
                  <a:lnTo>
                    <a:pt x="9273" y="30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4987900" y="720125"/>
              <a:ext cx="76750" cy="76750"/>
            </a:xfrm>
            <a:custGeom>
              <a:avLst/>
              <a:gdLst/>
              <a:ahLst/>
              <a:cxnLst/>
              <a:rect l="l" t="t" r="r" b="b"/>
              <a:pathLst>
                <a:path w="3070" h="3070" fill="none" extrusionOk="0">
                  <a:moveTo>
                    <a:pt x="0" y="0"/>
                  </a:moveTo>
                  <a:lnTo>
                    <a:pt x="0" y="3069"/>
                  </a:lnTo>
                  <a:lnTo>
                    <a:pt x="3069" y="30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4788600" y="763500"/>
              <a:ext cx="233525" cy="299400"/>
            </a:xfrm>
            <a:custGeom>
              <a:avLst/>
              <a:gdLst/>
              <a:ahLst/>
              <a:cxnLst/>
              <a:rect l="l" t="t" r="r" b="b"/>
              <a:pathLst>
                <a:path w="9341" h="11976" extrusionOk="0">
                  <a:moveTo>
                    <a:pt x="0" y="0"/>
                  </a:moveTo>
                  <a:lnTo>
                    <a:pt x="0" y="11975"/>
                  </a:lnTo>
                  <a:lnTo>
                    <a:pt x="9340" y="11975"/>
                  </a:lnTo>
                  <a:lnTo>
                    <a:pt x="9340" y="3102"/>
                  </a:lnTo>
                  <a:lnTo>
                    <a:pt x="6205"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4788600" y="763500"/>
              <a:ext cx="233525" cy="299400"/>
            </a:xfrm>
            <a:custGeom>
              <a:avLst/>
              <a:gdLst/>
              <a:ahLst/>
              <a:cxnLst/>
              <a:rect l="l" t="t" r="r" b="b"/>
              <a:pathLst>
                <a:path w="9341" h="11976" fill="none" extrusionOk="0">
                  <a:moveTo>
                    <a:pt x="6205" y="0"/>
                  </a:moveTo>
                  <a:lnTo>
                    <a:pt x="0" y="0"/>
                  </a:lnTo>
                  <a:lnTo>
                    <a:pt x="0" y="11975"/>
                  </a:lnTo>
                  <a:lnTo>
                    <a:pt x="9340" y="11975"/>
                  </a:lnTo>
                  <a:lnTo>
                    <a:pt x="9340" y="3102"/>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4943700" y="763500"/>
              <a:ext cx="78425" cy="77575"/>
            </a:xfrm>
            <a:custGeom>
              <a:avLst/>
              <a:gdLst/>
              <a:ahLst/>
              <a:cxnLst/>
              <a:rect l="l" t="t" r="r" b="b"/>
              <a:pathLst>
                <a:path w="3137" h="3103" fill="none" extrusionOk="0">
                  <a:moveTo>
                    <a:pt x="1" y="0"/>
                  </a:moveTo>
                  <a:lnTo>
                    <a:pt x="1" y="3102"/>
                  </a:lnTo>
                  <a:lnTo>
                    <a:pt x="3136" y="3102"/>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4"/>
          <p:cNvSpPr/>
          <p:nvPr/>
        </p:nvSpPr>
        <p:spPr>
          <a:xfrm flipH="1">
            <a:off x="7216050" y="437087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4"/>
          <p:cNvGrpSpPr/>
          <p:nvPr/>
        </p:nvGrpSpPr>
        <p:grpSpPr>
          <a:xfrm>
            <a:off x="8489133" y="4470455"/>
            <a:ext cx="535749" cy="547122"/>
            <a:chOff x="3477650" y="837700"/>
            <a:chExt cx="314425" cy="321100"/>
          </a:xfrm>
        </p:grpSpPr>
        <p:sp>
          <p:nvSpPr>
            <p:cNvPr id="371" name="Google Shape;371;p1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14"/>
          <p:cNvGrpSpPr/>
          <p:nvPr/>
        </p:nvGrpSpPr>
        <p:grpSpPr>
          <a:xfrm>
            <a:off x="218955" y="172809"/>
            <a:ext cx="738667" cy="502594"/>
            <a:chOff x="200200" y="2278225"/>
            <a:chExt cx="862425" cy="586800"/>
          </a:xfrm>
        </p:grpSpPr>
        <p:sp>
          <p:nvSpPr>
            <p:cNvPr id="374" name="Google Shape;374;p1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4"/>
          <p:cNvGrpSpPr/>
          <p:nvPr/>
        </p:nvGrpSpPr>
        <p:grpSpPr>
          <a:xfrm>
            <a:off x="8283558" y="3865130"/>
            <a:ext cx="535749" cy="547122"/>
            <a:chOff x="3477650" y="837700"/>
            <a:chExt cx="314425" cy="321100"/>
          </a:xfrm>
        </p:grpSpPr>
        <p:sp>
          <p:nvSpPr>
            <p:cNvPr id="379" name="Google Shape;379;p1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4"/>
          <p:cNvGrpSpPr/>
          <p:nvPr/>
        </p:nvGrpSpPr>
        <p:grpSpPr>
          <a:xfrm>
            <a:off x="487730" y="675396"/>
            <a:ext cx="738667" cy="502594"/>
            <a:chOff x="200200" y="2278225"/>
            <a:chExt cx="862425" cy="586800"/>
          </a:xfrm>
        </p:grpSpPr>
        <p:sp>
          <p:nvSpPr>
            <p:cNvPr id="382" name="Google Shape;382;p1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4"/>
          <p:cNvGrpSpPr/>
          <p:nvPr/>
        </p:nvGrpSpPr>
        <p:grpSpPr>
          <a:xfrm>
            <a:off x="8271019" y="365479"/>
            <a:ext cx="560817" cy="662461"/>
            <a:chOff x="4788600" y="633400"/>
            <a:chExt cx="363600" cy="429500"/>
          </a:xfrm>
        </p:grpSpPr>
        <p:sp>
          <p:nvSpPr>
            <p:cNvPr id="387" name="Google Shape;387;p14"/>
            <p:cNvSpPr/>
            <p:nvPr/>
          </p:nvSpPr>
          <p:spPr>
            <a:xfrm>
              <a:off x="4918675" y="633400"/>
              <a:ext cx="233525" cy="298575"/>
            </a:xfrm>
            <a:custGeom>
              <a:avLst/>
              <a:gdLst/>
              <a:ahLst/>
              <a:cxnLst/>
              <a:rect l="l" t="t" r="r" b="b"/>
              <a:pathLst>
                <a:path w="9341" h="11943" extrusionOk="0">
                  <a:moveTo>
                    <a:pt x="1" y="0"/>
                  </a:moveTo>
                  <a:lnTo>
                    <a:pt x="1" y="11942"/>
                  </a:lnTo>
                  <a:lnTo>
                    <a:pt x="9341" y="11942"/>
                  </a:lnTo>
                  <a:lnTo>
                    <a:pt x="9341" y="3069"/>
                  </a:lnTo>
                  <a:lnTo>
                    <a:pt x="6272"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4918675" y="633400"/>
              <a:ext cx="233525" cy="298575"/>
            </a:xfrm>
            <a:custGeom>
              <a:avLst/>
              <a:gdLst/>
              <a:ahLst/>
              <a:cxnLst/>
              <a:rect l="l" t="t" r="r" b="b"/>
              <a:pathLst>
                <a:path w="9341" h="11943" fill="none" extrusionOk="0">
                  <a:moveTo>
                    <a:pt x="6272" y="0"/>
                  </a:moveTo>
                  <a:lnTo>
                    <a:pt x="1" y="0"/>
                  </a:lnTo>
                  <a:lnTo>
                    <a:pt x="1" y="11942"/>
                  </a:lnTo>
                  <a:lnTo>
                    <a:pt x="9341" y="11942"/>
                  </a:lnTo>
                  <a:lnTo>
                    <a:pt x="9341" y="30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5075450" y="633400"/>
              <a:ext cx="76750" cy="76750"/>
            </a:xfrm>
            <a:custGeom>
              <a:avLst/>
              <a:gdLst/>
              <a:ahLst/>
              <a:cxnLst/>
              <a:rect l="l" t="t" r="r" b="b"/>
              <a:pathLst>
                <a:path w="3070" h="3070" fill="none" extrusionOk="0">
                  <a:moveTo>
                    <a:pt x="1" y="0"/>
                  </a:moveTo>
                  <a:lnTo>
                    <a:pt x="1" y="3069"/>
                  </a:lnTo>
                  <a:lnTo>
                    <a:pt x="3070" y="30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4876150" y="675925"/>
              <a:ext cx="232700" cy="300250"/>
            </a:xfrm>
            <a:custGeom>
              <a:avLst/>
              <a:gdLst/>
              <a:ahLst/>
              <a:cxnLst/>
              <a:rect l="l" t="t" r="r" b="b"/>
              <a:pathLst>
                <a:path w="9308" h="12010" extrusionOk="0">
                  <a:moveTo>
                    <a:pt x="1" y="1"/>
                  </a:moveTo>
                  <a:lnTo>
                    <a:pt x="1" y="12009"/>
                  </a:lnTo>
                  <a:lnTo>
                    <a:pt x="9307" y="12009"/>
                  </a:lnTo>
                  <a:lnTo>
                    <a:pt x="9307" y="3136"/>
                  </a:lnTo>
                  <a:lnTo>
                    <a:pt x="6205"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4876150" y="675925"/>
              <a:ext cx="232700" cy="300250"/>
            </a:xfrm>
            <a:custGeom>
              <a:avLst/>
              <a:gdLst/>
              <a:ahLst/>
              <a:cxnLst/>
              <a:rect l="l" t="t" r="r" b="b"/>
              <a:pathLst>
                <a:path w="9308" h="12010" fill="none" extrusionOk="0">
                  <a:moveTo>
                    <a:pt x="6205" y="1"/>
                  </a:moveTo>
                  <a:lnTo>
                    <a:pt x="1" y="1"/>
                  </a:lnTo>
                  <a:lnTo>
                    <a:pt x="1" y="12009"/>
                  </a:lnTo>
                  <a:lnTo>
                    <a:pt x="9307" y="12009"/>
                  </a:lnTo>
                  <a:lnTo>
                    <a:pt x="9307" y="3136"/>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5031275" y="675925"/>
              <a:ext cx="77575" cy="78425"/>
            </a:xfrm>
            <a:custGeom>
              <a:avLst/>
              <a:gdLst/>
              <a:ahLst/>
              <a:cxnLst/>
              <a:rect l="l" t="t" r="r" b="b"/>
              <a:pathLst>
                <a:path w="3103" h="3137" fill="none" extrusionOk="0">
                  <a:moveTo>
                    <a:pt x="0" y="1"/>
                  </a:moveTo>
                  <a:lnTo>
                    <a:pt x="0" y="3136"/>
                  </a:lnTo>
                  <a:lnTo>
                    <a:pt x="3102" y="3136"/>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4832800" y="720125"/>
              <a:ext cx="231850" cy="300250"/>
            </a:xfrm>
            <a:custGeom>
              <a:avLst/>
              <a:gdLst/>
              <a:ahLst/>
              <a:cxnLst/>
              <a:rect l="l" t="t" r="r" b="b"/>
              <a:pathLst>
                <a:path w="9274" h="12010" extrusionOk="0">
                  <a:moveTo>
                    <a:pt x="0" y="0"/>
                  </a:moveTo>
                  <a:lnTo>
                    <a:pt x="0" y="12009"/>
                  </a:lnTo>
                  <a:lnTo>
                    <a:pt x="9273" y="12009"/>
                  </a:lnTo>
                  <a:lnTo>
                    <a:pt x="9273" y="3069"/>
                  </a:lnTo>
                  <a:lnTo>
                    <a:pt x="6204"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4832800" y="720125"/>
              <a:ext cx="231850" cy="300250"/>
            </a:xfrm>
            <a:custGeom>
              <a:avLst/>
              <a:gdLst/>
              <a:ahLst/>
              <a:cxnLst/>
              <a:rect l="l" t="t" r="r" b="b"/>
              <a:pathLst>
                <a:path w="9274" h="12010" fill="none" extrusionOk="0">
                  <a:moveTo>
                    <a:pt x="6204" y="0"/>
                  </a:moveTo>
                  <a:lnTo>
                    <a:pt x="0" y="0"/>
                  </a:lnTo>
                  <a:lnTo>
                    <a:pt x="0" y="12009"/>
                  </a:lnTo>
                  <a:lnTo>
                    <a:pt x="9273" y="12009"/>
                  </a:lnTo>
                  <a:lnTo>
                    <a:pt x="9273" y="30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4987900" y="720125"/>
              <a:ext cx="76750" cy="76750"/>
            </a:xfrm>
            <a:custGeom>
              <a:avLst/>
              <a:gdLst/>
              <a:ahLst/>
              <a:cxnLst/>
              <a:rect l="l" t="t" r="r" b="b"/>
              <a:pathLst>
                <a:path w="3070" h="3070" fill="none" extrusionOk="0">
                  <a:moveTo>
                    <a:pt x="0" y="0"/>
                  </a:moveTo>
                  <a:lnTo>
                    <a:pt x="0" y="3069"/>
                  </a:lnTo>
                  <a:lnTo>
                    <a:pt x="3069" y="30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4788600" y="763500"/>
              <a:ext cx="233525" cy="299400"/>
            </a:xfrm>
            <a:custGeom>
              <a:avLst/>
              <a:gdLst/>
              <a:ahLst/>
              <a:cxnLst/>
              <a:rect l="l" t="t" r="r" b="b"/>
              <a:pathLst>
                <a:path w="9341" h="11976" extrusionOk="0">
                  <a:moveTo>
                    <a:pt x="0" y="0"/>
                  </a:moveTo>
                  <a:lnTo>
                    <a:pt x="0" y="11975"/>
                  </a:lnTo>
                  <a:lnTo>
                    <a:pt x="9340" y="11975"/>
                  </a:lnTo>
                  <a:lnTo>
                    <a:pt x="9340" y="3102"/>
                  </a:lnTo>
                  <a:lnTo>
                    <a:pt x="6205"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4788600" y="763500"/>
              <a:ext cx="233525" cy="299400"/>
            </a:xfrm>
            <a:custGeom>
              <a:avLst/>
              <a:gdLst/>
              <a:ahLst/>
              <a:cxnLst/>
              <a:rect l="l" t="t" r="r" b="b"/>
              <a:pathLst>
                <a:path w="9341" h="11976" fill="none" extrusionOk="0">
                  <a:moveTo>
                    <a:pt x="6205" y="0"/>
                  </a:moveTo>
                  <a:lnTo>
                    <a:pt x="0" y="0"/>
                  </a:lnTo>
                  <a:lnTo>
                    <a:pt x="0" y="11975"/>
                  </a:lnTo>
                  <a:lnTo>
                    <a:pt x="9340" y="11975"/>
                  </a:lnTo>
                  <a:lnTo>
                    <a:pt x="9340" y="3102"/>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4943700" y="763500"/>
              <a:ext cx="78425" cy="77575"/>
            </a:xfrm>
            <a:custGeom>
              <a:avLst/>
              <a:gdLst/>
              <a:ahLst/>
              <a:cxnLst/>
              <a:rect l="l" t="t" r="r" b="b"/>
              <a:pathLst>
                <a:path w="3137" h="3103" fill="none" extrusionOk="0">
                  <a:moveTo>
                    <a:pt x="1" y="0"/>
                  </a:moveTo>
                  <a:lnTo>
                    <a:pt x="1" y="3102"/>
                  </a:lnTo>
                  <a:lnTo>
                    <a:pt x="3136" y="3102"/>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20"/>
        <p:cNvGrpSpPr/>
        <p:nvPr/>
      </p:nvGrpSpPr>
      <p:grpSpPr>
        <a:xfrm>
          <a:off x="0" y="0"/>
          <a:ext cx="0" cy="0"/>
          <a:chOff x="0" y="0"/>
          <a:chExt cx="0" cy="0"/>
        </a:xfrm>
      </p:grpSpPr>
      <p:sp>
        <p:nvSpPr>
          <p:cNvPr id="421" name="Google Shape;421;p16"/>
          <p:cNvSpPr txBox="1">
            <a:spLocks noGrp="1"/>
          </p:cNvSpPr>
          <p:nvPr>
            <p:ph type="title"/>
          </p:nvPr>
        </p:nvSpPr>
        <p:spPr>
          <a:xfrm>
            <a:off x="720000" y="1529150"/>
            <a:ext cx="35979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2" name="Google Shape;422;p16"/>
          <p:cNvSpPr txBox="1">
            <a:spLocks noGrp="1"/>
          </p:cNvSpPr>
          <p:nvPr>
            <p:ph type="subTitle" idx="1"/>
          </p:nvPr>
        </p:nvSpPr>
        <p:spPr>
          <a:xfrm>
            <a:off x="720000" y="2592350"/>
            <a:ext cx="35979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 name="Google Shape;423;p16"/>
          <p:cNvSpPr/>
          <p:nvPr/>
        </p:nvSpPr>
        <p:spPr>
          <a:xfrm>
            <a:off x="163375" y="35542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6"/>
          <p:cNvGrpSpPr/>
          <p:nvPr/>
        </p:nvGrpSpPr>
        <p:grpSpPr>
          <a:xfrm>
            <a:off x="3990955" y="318396"/>
            <a:ext cx="738667" cy="502594"/>
            <a:chOff x="200200" y="2278225"/>
            <a:chExt cx="862425" cy="586800"/>
          </a:xfrm>
        </p:grpSpPr>
        <p:sp>
          <p:nvSpPr>
            <p:cNvPr id="425" name="Google Shape;425;p1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6"/>
          <p:cNvGrpSpPr/>
          <p:nvPr/>
        </p:nvGrpSpPr>
        <p:grpSpPr>
          <a:xfrm>
            <a:off x="8368833" y="426268"/>
            <a:ext cx="535749" cy="547122"/>
            <a:chOff x="3477650" y="837700"/>
            <a:chExt cx="314425" cy="321100"/>
          </a:xfrm>
        </p:grpSpPr>
        <p:sp>
          <p:nvSpPr>
            <p:cNvPr id="430" name="Google Shape;430;p1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16"/>
          <p:cNvGrpSpPr/>
          <p:nvPr/>
        </p:nvGrpSpPr>
        <p:grpSpPr>
          <a:xfrm>
            <a:off x="5594358" y="4487718"/>
            <a:ext cx="535749" cy="547122"/>
            <a:chOff x="3477650" y="837700"/>
            <a:chExt cx="314425" cy="321100"/>
          </a:xfrm>
        </p:grpSpPr>
        <p:sp>
          <p:nvSpPr>
            <p:cNvPr id="433" name="Google Shape;433;p1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35"/>
        <p:cNvGrpSpPr/>
        <p:nvPr/>
      </p:nvGrpSpPr>
      <p:grpSpPr>
        <a:xfrm>
          <a:off x="0" y="0"/>
          <a:ext cx="0" cy="0"/>
          <a:chOff x="0" y="0"/>
          <a:chExt cx="0" cy="0"/>
        </a:xfrm>
      </p:grpSpPr>
      <p:sp>
        <p:nvSpPr>
          <p:cNvPr id="436" name="Google Shape;43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7" name="Google Shape;437;p17"/>
          <p:cNvSpPr txBox="1">
            <a:spLocks noGrp="1"/>
          </p:cNvSpPr>
          <p:nvPr>
            <p:ph type="subTitle" idx="1"/>
          </p:nvPr>
        </p:nvSpPr>
        <p:spPr>
          <a:xfrm>
            <a:off x="1947450" y="2095675"/>
            <a:ext cx="5249100" cy="60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8" name="Google Shape;438;p17"/>
          <p:cNvSpPr txBox="1">
            <a:spLocks noGrp="1"/>
          </p:cNvSpPr>
          <p:nvPr>
            <p:ph type="subTitle" idx="2"/>
          </p:nvPr>
        </p:nvSpPr>
        <p:spPr>
          <a:xfrm>
            <a:off x="1947450" y="3960800"/>
            <a:ext cx="5249100" cy="64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9" name="Google Shape;439;p17"/>
          <p:cNvSpPr txBox="1">
            <a:spLocks noGrp="1"/>
          </p:cNvSpPr>
          <p:nvPr>
            <p:ph type="subTitle" idx="3"/>
          </p:nvPr>
        </p:nvSpPr>
        <p:spPr>
          <a:xfrm>
            <a:off x="1947450" y="1875175"/>
            <a:ext cx="5249100" cy="36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0" name="Google Shape;440;p17"/>
          <p:cNvSpPr txBox="1">
            <a:spLocks noGrp="1"/>
          </p:cNvSpPr>
          <p:nvPr>
            <p:ph type="subTitle" idx="4"/>
          </p:nvPr>
        </p:nvSpPr>
        <p:spPr>
          <a:xfrm>
            <a:off x="1947450" y="3776325"/>
            <a:ext cx="5249100" cy="36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41" name="Google Shape;441;p17"/>
          <p:cNvGrpSpPr/>
          <p:nvPr/>
        </p:nvGrpSpPr>
        <p:grpSpPr>
          <a:xfrm rot="5400000">
            <a:off x="8411467" y="3644621"/>
            <a:ext cx="738667" cy="502594"/>
            <a:chOff x="200200" y="2278225"/>
            <a:chExt cx="862425" cy="586800"/>
          </a:xfrm>
        </p:grpSpPr>
        <p:sp>
          <p:nvSpPr>
            <p:cNvPr id="442" name="Google Shape;442;p1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17"/>
          <p:cNvGrpSpPr/>
          <p:nvPr/>
        </p:nvGrpSpPr>
        <p:grpSpPr>
          <a:xfrm>
            <a:off x="8424008" y="197505"/>
            <a:ext cx="535749" cy="547122"/>
            <a:chOff x="3477650" y="837700"/>
            <a:chExt cx="314425" cy="321100"/>
          </a:xfrm>
        </p:grpSpPr>
        <p:sp>
          <p:nvSpPr>
            <p:cNvPr id="447" name="Google Shape;447;p1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17"/>
          <p:cNvGrpSpPr/>
          <p:nvPr/>
        </p:nvGrpSpPr>
        <p:grpSpPr>
          <a:xfrm>
            <a:off x="8162908" y="894405"/>
            <a:ext cx="535749" cy="547122"/>
            <a:chOff x="3477650" y="837700"/>
            <a:chExt cx="314425" cy="321100"/>
          </a:xfrm>
        </p:grpSpPr>
        <p:sp>
          <p:nvSpPr>
            <p:cNvPr id="450" name="Google Shape;450;p1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17"/>
          <p:cNvGrpSpPr/>
          <p:nvPr/>
        </p:nvGrpSpPr>
        <p:grpSpPr>
          <a:xfrm rot="5400000">
            <a:off x="123167" y="288209"/>
            <a:ext cx="738667" cy="502594"/>
            <a:chOff x="200200" y="2278225"/>
            <a:chExt cx="862425" cy="586800"/>
          </a:xfrm>
        </p:grpSpPr>
        <p:sp>
          <p:nvSpPr>
            <p:cNvPr id="453" name="Google Shape;453;p1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17"/>
          <p:cNvGrpSpPr/>
          <p:nvPr/>
        </p:nvGrpSpPr>
        <p:grpSpPr>
          <a:xfrm rot="5400000">
            <a:off x="392480" y="955934"/>
            <a:ext cx="738667" cy="502594"/>
            <a:chOff x="200200" y="2278225"/>
            <a:chExt cx="862425" cy="586800"/>
          </a:xfrm>
        </p:grpSpPr>
        <p:sp>
          <p:nvSpPr>
            <p:cNvPr id="458" name="Google Shape;458;p1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17"/>
          <p:cNvSpPr/>
          <p:nvPr/>
        </p:nvSpPr>
        <p:spPr>
          <a:xfrm>
            <a:off x="241200" y="445846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63"/>
        <p:cNvGrpSpPr/>
        <p:nvPr/>
      </p:nvGrpSpPr>
      <p:grpSpPr>
        <a:xfrm>
          <a:off x="0" y="0"/>
          <a:ext cx="0" cy="0"/>
          <a:chOff x="0" y="0"/>
          <a:chExt cx="0" cy="0"/>
        </a:xfrm>
      </p:grpSpPr>
      <p:sp>
        <p:nvSpPr>
          <p:cNvPr id="464" name="Google Shape;464;p18"/>
          <p:cNvSpPr txBox="1">
            <a:spLocks noGrp="1"/>
          </p:cNvSpPr>
          <p:nvPr>
            <p:ph type="subTitle" idx="1"/>
          </p:nvPr>
        </p:nvSpPr>
        <p:spPr>
          <a:xfrm>
            <a:off x="937700"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18"/>
          <p:cNvSpPr txBox="1">
            <a:spLocks noGrp="1"/>
          </p:cNvSpPr>
          <p:nvPr>
            <p:ph type="subTitle" idx="2"/>
          </p:nvPr>
        </p:nvSpPr>
        <p:spPr>
          <a:xfrm>
            <a:off x="3484422"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6" name="Google Shape;466;p18"/>
          <p:cNvSpPr txBox="1">
            <a:spLocks noGrp="1"/>
          </p:cNvSpPr>
          <p:nvPr>
            <p:ph type="subTitle" idx="3"/>
          </p:nvPr>
        </p:nvSpPr>
        <p:spPr>
          <a:xfrm>
            <a:off x="6031150" y="2878273"/>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7" name="Google Shape;46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8" name="Google Shape;468;p18"/>
          <p:cNvSpPr txBox="1">
            <a:spLocks noGrp="1"/>
          </p:cNvSpPr>
          <p:nvPr>
            <p:ph type="subTitle" idx="4"/>
          </p:nvPr>
        </p:nvSpPr>
        <p:spPr>
          <a:xfrm>
            <a:off x="937700"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9" name="Google Shape;469;p18"/>
          <p:cNvSpPr txBox="1">
            <a:spLocks noGrp="1"/>
          </p:cNvSpPr>
          <p:nvPr>
            <p:ph type="subTitle" idx="5"/>
          </p:nvPr>
        </p:nvSpPr>
        <p:spPr>
          <a:xfrm>
            <a:off x="3484422"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0" name="Google Shape;470;p18"/>
          <p:cNvSpPr txBox="1">
            <a:spLocks noGrp="1"/>
          </p:cNvSpPr>
          <p:nvPr>
            <p:ph type="subTitle" idx="6"/>
          </p:nvPr>
        </p:nvSpPr>
        <p:spPr>
          <a:xfrm>
            <a:off x="6031150" y="2567725"/>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71" name="Google Shape;471;p18"/>
          <p:cNvSpPr/>
          <p:nvPr/>
        </p:nvSpPr>
        <p:spPr>
          <a:xfrm>
            <a:off x="7886950" y="460857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18"/>
          <p:cNvGrpSpPr/>
          <p:nvPr/>
        </p:nvGrpSpPr>
        <p:grpSpPr>
          <a:xfrm>
            <a:off x="199030" y="4551246"/>
            <a:ext cx="738667" cy="502594"/>
            <a:chOff x="200200" y="2278225"/>
            <a:chExt cx="862425" cy="586800"/>
          </a:xfrm>
        </p:grpSpPr>
        <p:sp>
          <p:nvSpPr>
            <p:cNvPr id="473" name="Google Shape;473;p1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8"/>
          <p:cNvGrpSpPr/>
          <p:nvPr/>
        </p:nvGrpSpPr>
        <p:grpSpPr>
          <a:xfrm>
            <a:off x="8518058" y="899718"/>
            <a:ext cx="535749" cy="547122"/>
            <a:chOff x="3477650" y="837700"/>
            <a:chExt cx="314425" cy="321100"/>
          </a:xfrm>
        </p:grpSpPr>
        <p:sp>
          <p:nvSpPr>
            <p:cNvPr id="478" name="Google Shape;478;p1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18"/>
          <p:cNvGrpSpPr/>
          <p:nvPr/>
        </p:nvGrpSpPr>
        <p:grpSpPr>
          <a:xfrm rot="-5400000">
            <a:off x="1405" y="3838296"/>
            <a:ext cx="738667" cy="502594"/>
            <a:chOff x="200200" y="2278225"/>
            <a:chExt cx="862425" cy="586800"/>
          </a:xfrm>
        </p:grpSpPr>
        <p:sp>
          <p:nvSpPr>
            <p:cNvPr id="481" name="Google Shape;481;p1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8"/>
          <p:cNvGrpSpPr/>
          <p:nvPr/>
        </p:nvGrpSpPr>
        <p:grpSpPr>
          <a:xfrm>
            <a:off x="8424008" y="192993"/>
            <a:ext cx="535749" cy="547122"/>
            <a:chOff x="3477650" y="837700"/>
            <a:chExt cx="314425" cy="321100"/>
          </a:xfrm>
        </p:grpSpPr>
        <p:sp>
          <p:nvSpPr>
            <p:cNvPr id="486" name="Google Shape;486;p1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631"/>
        <p:cNvGrpSpPr/>
        <p:nvPr/>
      </p:nvGrpSpPr>
      <p:grpSpPr>
        <a:xfrm>
          <a:off x="0" y="0"/>
          <a:ext cx="0" cy="0"/>
          <a:chOff x="0" y="0"/>
          <a:chExt cx="0" cy="0"/>
        </a:xfrm>
      </p:grpSpPr>
      <p:sp>
        <p:nvSpPr>
          <p:cNvPr id="632" name="Google Shape;63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33" name="Google Shape;633;p23"/>
          <p:cNvSpPr/>
          <p:nvPr/>
        </p:nvSpPr>
        <p:spPr>
          <a:xfrm>
            <a:off x="2270950" y="4643300"/>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23"/>
          <p:cNvGrpSpPr/>
          <p:nvPr/>
        </p:nvGrpSpPr>
        <p:grpSpPr>
          <a:xfrm>
            <a:off x="8588505" y="3237246"/>
            <a:ext cx="738667" cy="502594"/>
            <a:chOff x="200200" y="2278225"/>
            <a:chExt cx="862425" cy="586800"/>
          </a:xfrm>
        </p:grpSpPr>
        <p:sp>
          <p:nvSpPr>
            <p:cNvPr id="635" name="Google Shape;635;p2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23"/>
          <p:cNvGrpSpPr/>
          <p:nvPr/>
        </p:nvGrpSpPr>
        <p:grpSpPr>
          <a:xfrm>
            <a:off x="128033" y="172480"/>
            <a:ext cx="535749" cy="547122"/>
            <a:chOff x="3477650" y="837700"/>
            <a:chExt cx="314425" cy="321100"/>
          </a:xfrm>
        </p:grpSpPr>
        <p:sp>
          <p:nvSpPr>
            <p:cNvPr id="640" name="Google Shape;640;p2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23"/>
          <p:cNvGrpSpPr/>
          <p:nvPr/>
        </p:nvGrpSpPr>
        <p:grpSpPr>
          <a:xfrm rot="5400000">
            <a:off x="8363155" y="2616621"/>
            <a:ext cx="738667" cy="502594"/>
            <a:chOff x="200200" y="2278225"/>
            <a:chExt cx="862425" cy="586800"/>
          </a:xfrm>
        </p:grpSpPr>
        <p:sp>
          <p:nvSpPr>
            <p:cNvPr id="643" name="Google Shape;643;p2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23"/>
          <p:cNvGrpSpPr/>
          <p:nvPr/>
        </p:nvGrpSpPr>
        <p:grpSpPr>
          <a:xfrm>
            <a:off x="-98092" y="802905"/>
            <a:ext cx="535749" cy="547122"/>
            <a:chOff x="3477650" y="837700"/>
            <a:chExt cx="314425" cy="321100"/>
          </a:xfrm>
        </p:grpSpPr>
        <p:sp>
          <p:nvSpPr>
            <p:cNvPr id="648" name="Google Shape;648;p2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650"/>
        <p:cNvGrpSpPr/>
        <p:nvPr/>
      </p:nvGrpSpPr>
      <p:grpSpPr>
        <a:xfrm>
          <a:off x="0" y="0"/>
          <a:ext cx="0" cy="0"/>
          <a:chOff x="0" y="0"/>
          <a:chExt cx="0" cy="0"/>
        </a:xfrm>
      </p:grpSpPr>
      <p:sp>
        <p:nvSpPr>
          <p:cNvPr id="651" name="Google Shape;65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52" name="Google Shape;652;p24"/>
          <p:cNvSpPr/>
          <p:nvPr/>
        </p:nvSpPr>
        <p:spPr>
          <a:xfrm>
            <a:off x="8485825" y="37192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24"/>
          <p:cNvGrpSpPr/>
          <p:nvPr/>
        </p:nvGrpSpPr>
        <p:grpSpPr>
          <a:xfrm>
            <a:off x="6423105" y="4608584"/>
            <a:ext cx="738667" cy="502594"/>
            <a:chOff x="200200" y="2278225"/>
            <a:chExt cx="862425" cy="586800"/>
          </a:xfrm>
        </p:grpSpPr>
        <p:sp>
          <p:nvSpPr>
            <p:cNvPr id="654" name="Google Shape;654;p2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a:off x="584358" y="4700405"/>
            <a:ext cx="535749" cy="547122"/>
            <a:chOff x="3477650" y="837700"/>
            <a:chExt cx="314425" cy="321100"/>
          </a:xfrm>
        </p:grpSpPr>
        <p:sp>
          <p:nvSpPr>
            <p:cNvPr id="659" name="Google Shape;659;p2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24"/>
          <p:cNvGrpSpPr/>
          <p:nvPr/>
        </p:nvGrpSpPr>
        <p:grpSpPr>
          <a:xfrm rot="5400000">
            <a:off x="-118033" y="226671"/>
            <a:ext cx="738667" cy="502594"/>
            <a:chOff x="200200" y="2278225"/>
            <a:chExt cx="862425" cy="586800"/>
          </a:xfrm>
        </p:grpSpPr>
        <p:sp>
          <p:nvSpPr>
            <p:cNvPr id="662" name="Google Shape;662;p2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24"/>
          <p:cNvGrpSpPr/>
          <p:nvPr/>
        </p:nvGrpSpPr>
        <p:grpSpPr>
          <a:xfrm>
            <a:off x="98158" y="4271580"/>
            <a:ext cx="535749" cy="547122"/>
            <a:chOff x="3477650" y="837700"/>
            <a:chExt cx="314425" cy="321100"/>
          </a:xfrm>
        </p:grpSpPr>
        <p:sp>
          <p:nvSpPr>
            <p:cNvPr id="667" name="Google Shape;667;p2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24"/>
          <p:cNvGrpSpPr/>
          <p:nvPr/>
        </p:nvGrpSpPr>
        <p:grpSpPr>
          <a:xfrm rot="5400000">
            <a:off x="99367" y="914221"/>
            <a:ext cx="738667" cy="502594"/>
            <a:chOff x="200200" y="2278225"/>
            <a:chExt cx="862425" cy="586800"/>
          </a:xfrm>
        </p:grpSpPr>
        <p:sp>
          <p:nvSpPr>
            <p:cNvPr id="670" name="Google Shape;670;p2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674"/>
        <p:cNvGrpSpPr/>
        <p:nvPr/>
      </p:nvGrpSpPr>
      <p:grpSpPr>
        <a:xfrm>
          <a:off x="0" y="0"/>
          <a:ext cx="0" cy="0"/>
          <a:chOff x="0" y="0"/>
          <a:chExt cx="0" cy="0"/>
        </a:xfrm>
      </p:grpSpPr>
      <p:sp>
        <p:nvSpPr>
          <p:cNvPr id="675" name="Google Shape;67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76" name="Google Shape;676;p25"/>
          <p:cNvSpPr txBox="1">
            <a:spLocks noGrp="1"/>
          </p:cNvSpPr>
          <p:nvPr>
            <p:ph type="body" idx="1"/>
          </p:nvPr>
        </p:nvSpPr>
        <p:spPr>
          <a:xfrm>
            <a:off x="720000" y="1215750"/>
            <a:ext cx="7704000" cy="99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sp>
        <p:nvSpPr>
          <p:cNvPr id="677" name="Google Shape;677;p25"/>
          <p:cNvSpPr/>
          <p:nvPr/>
        </p:nvSpPr>
        <p:spPr>
          <a:xfrm>
            <a:off x="241200" y="23593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8" name="Google Shape;678;p25"/>
          <p:cNvGrpSpPr/>
          <p:nvPr/>
        </p:nvGrpSpPr>
        <p:grpSpPr>
          <a:xfrm>
            <a:off x="8511008" y="3905830"/>
            <a:ext cx="535749" cy="547122"/>
            <a:chOff x="3477650" y="837700"/>
            <a:chExt cx="314425" cy="321100"/>
          </a:xfrm>
        </p:grpSpPr>
        <p:sp>
          <p:nvSpPr>
            <p:cNvPr id="679" name="Google Shape;679;p25"/>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5"/>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25"/>
          <p:cNvGrpSpPr/>
          <p:nvPr/>
        </p:nvGrpSpPr>
        <p:grpSpPr>
          <a:xfrm>
            <a:off x="8133305" y="4608571"/>
            <a:ext cx="738667" cy="502594"/>
            <a:chOff x="200200" y="2278225"/>
            <a:chExt cx="862425" cy="586800"/>
          </a:xfrm>
        </p:grpSpPr>
        <p:sp>
          <p:nvSpPr>
            <p:cNvPr id="682" name="Google Shape;682;p25"/>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5"/>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5"/>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5"/>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CUSTOM_11_1">
    <p:spTree>
      <p:nvGrpSpPr>
        <p:cNvPr id="1" name="Shape 686"/>
        <p:cNvGrpSpPr/>
        <p:nvPr/>
      </p:nvGrpSpPr>
      <p:grpSpPr>
        <a:xfrm>
          <a:off x="0" y="0"/>
          <a:ext cx="0" cy="0"/>
          <a:chOff x="0" y="0"/>
          <a:chExt cx="0" cy="0"/>
        </a:xfrm>
      </p:grpSpPr>
      <p:sp>
        <p:nvSpPr>
          <p:cNvPr id="687" name="Google Shape;687;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88" name="Google Shape;688;p26"/>
          <p:cNvSpPr txBox="1">
            <a:spLocks noGrp="1"/>
          </p:cNvSpPr>
          <p:nvPr>
            <p:ph type="body" idx="1"/>
          </p:nvPr>
        </p:nvSpPr>
        <p:spPr>
          <a:xfrm>
            <a:off x="720000" y="1215753"/>
            <a:ext cx="7704000" cy="3392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endParaRPr/>
          </a:p>
        </p:txBody>
      </p:sp>
      <p:grpSp>
        <p:nvGrpSpPr>
          <p:cNvPr id="689" name="Google Shape;689;p26"/>
          <p:cNvGrpSpPr/>
          <p:nvPr/>
        </p:nvGrpSpPr>
        <p:grpSpPr>
          <a:xfrm>
            <a:off x="88383" y="176743"/>
            <a:ext cx="535749" cy="547122"/>
            <a:chOff x="3477650" y="837700"/>
            <a:chExt cx="314425" cy="321100"/>
          </a:xfrm>
        </p:grpSpPr>
        <p:sp>
          <p:nvSpPr>
            <p:cNvPr id="690" name="Google Shape;690;p2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26"/>
          <p:cNvGrpSpPr/>
          <p:nvPr/>
        </p:nvGrpSpPr>
        <p:grpSpPr>
          <a:xfrm>
            <a:off x="8166205" y="614196"/>
            <a:ext cx="738667" cy="502594"/>
            <a:chOff x="200200" y="2278225"/>
            <a:chExt cx="862425" cy="586800"/>
          </a:xfrm>
        </p:grpSpPr>
        <p:sp>
          <p:nvSpPr>
            <p:cNvPr id="693" name="Google Shape;693;p2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6"/>
          <p:cNvGrpSpPr/>
          <p:nvPr/>
        </p:nvGrpSpPr>
        <p:grpSpPr>
          <a:xfrm>
            <a:off x="7639105" y="221271"/>
            <a:ext cx="738667" cy="502594"/>
            <a:chOff x="200200" y="2278225"/>
            <a:chExt cx="862425" cy="586800"/>
          </a:xfrm>
        </p:grpSpPr>
        <p:sp>
          <p:nvSpPr>
            <p:cNvPr id="698" name="Google Shape;698;p2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26"/>
          <p:cNvSpPr/>
          <p:nvPr/>
        </p:nvSpPr>
        <p:spPr>
          <a:xfrm>
            <a:off x="6253163" y="443667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703"/>
        <p:cNvGrpSpPr/>
        <p:nvPr/>
      </p:nvGrpSpPr>
      <p:grpSpPr>
        <a:xfrm>
          <a:off x="0" y="0"/>
          <a:ext cx="0" cy="0"/>
          <a:chOff x="0" y="0"/>
          <a:chExt cx="0" cy="0"/>
        </a:xfrm>
      </p:grpSpPr>
      <p:sp>
        <p:nvSpPr>
          <p:cNvPr id="704" name="Google Shape;704;p27"/>
          <p:cNvSpPr txBox="1">
            <a:spLocks noGrp="1"/>
          </p:cNvSpPr>
          <p:nvPr>
            <p:ph type="title"/>
          </p:nvPr>
        </p:nvSpPr>
        <p:spPr>
          <a:xfrm>
            <a:off x="2347938" y="540000"/>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5" name="Google Shape;705;p27"/>
          <p:cNvSpPr txBox="1">
            <a:spLocks noGrp="1"/>
          </p:cNvSpPr>
          <p:nvPr>
            <p:ph type="subTitle" idx="1"/>
          </p:nvPr>
        </p:nvSpPr>
        <p:spPr>
          <a:xfrm>
            <a:off x="2347900" y="1798930"/>
            <a:ext cx="4448100" cy="110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6" name="Google Shape;706;p27"/>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a:solidFill>
                  <a:schemeClr val="dk1"/>
                </a:solidFill>
                <a:latin typeface="Didact Gothic"/>
                <a:ea typeface="Didact Gothic"/>
                <a:cs typeface="Didact Gothic"/>
                <a:sym typeface="Didact Gothic"/>
              </a:rPr>
              <a:t>CREDITS: This presentation template was created by </a:t>
            </a:r>
            <a:r>
              <a:rPr lang="en" sz="1200" b="1" u="sng">
                <a:solidFill>
                  <a:schemeClr val="dk1"/>
                </a:solidFill>
                <a:latin typeface="Didact Gothic"/>
                <a:ea typeface="Didact Gothic"/>
                <a:cs typeface="Didact Gothic"/>
                <a:sym typeface="Didact Gothic"/>
                <a:hlinkClick r:id="rId2">
                  <a:extLst>
                    <a:ext uri="{A12FA001-AC4F-418D-AE19-62706E023703}">
                      <ahyp:hlinkClr xmlns:ahyp="http://schemas.microsoft.com/office/drawing/2018/hyperlinkcolor" xmlns="" val="tx"/>
                    </a:ext>
                  </a:extLst>
                </a:hlinkClick>
              </a:rPr>
              <a:t>Slidesgo</a:t>
            </a:r>
            <a:r>
              <a:rPr lang="en" sz="1200" b="1">
                <a:solidFill>
                  <a:schemeClr val="dk1"/>
                </a:solidFill>
                <a:latin typeface="Didact Gothic"/>
                <a:ea typeface="Didact Gothic"/>
                <a:cs typeface="Didact Gothic"/>
                <a:sym typeface="Didact Gothic"/>
              </a:rPr>
              <a:t>,</a:t>
            </a:r>
            <a:r>
              <a:rPr lang="en" sz="1200">
                <a:solidFill>
                  <a:schemeClr val="dk1"/>
                </a:solidFill>
                <a:latin typeface="Didact Gothic"/>
                <a:ea typeface="Didact Gothic"/>
                <a:cs typeface="Didact Gothic"/>
                <a:sym typeface="Didact Gothic"/>
              </a:rPr>
              <a:t> and includes icons by </a:t>
            </a:r>
            <a:r>
              <a:rPr lang="en" sz="1200" b="1" u="sng">
                <a:solidFill>
                  <a:schemeClr val="dk1"/>
                </a:solidFill>
                <a:latin typeface="Didact Gothic"/>
                <a:ea typeface="Didact Gothic"/>
                <a:cs typeface="Didact Gothic"/>
                <a:sym typeface="Didact Gothic"/>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Didact Gothic"/>
                <a:ea typeface="Didact Gothic"/>
                <a:cs typeface="Didact Gothic"/>
                <a:sym typeface="Didact Gothic"/>
              </a:rPr>
              <a:t>, and infographics &amp; images by </a:t>
            </a:r>
            <a:r>
              <a:rPr lang="en" sz="1200" b="1" u="sng">
                <a:solidFill>
                  <a:schemeClr val="dk1"/>
                </a:solidFill>
                <a:latin typeface="Didact Gothic"/>
                <a:ea typeface="Didact Gothic"/>
                <a:cs typeface="Didact Gothic"/>
                <a:sym typeface="Didact Gothic"/>
                <a:hlinkClick r:id="rId4">
                  <a:extLst>
                    <a:ext uri="{A12FA001-AC4F-418D-AE19-62706E023703}">
                      <ahyp:hlinkClr xmlns:ahyp="http://schemas.microsoft.com/office/drawing/2018/hyperlinkcolor" xmlns="" val="tx"/>
                    </a:ext>
                  </a:extLst>
                </a:hlinkClick>
              </a:rPr>
              <a:t>Freepik</a:t>
            </a:r>
            <a:r>
              <a:rPr lang="en" sz="1200" b="1" u="sng">
                <a:solidFill>
                  <a:schemeClr val="dk1"/>
                </a:solidFill>
                <a:latin typeface="Didact Gothic"/>
                <a:ea typeface="Didact Gothic"/>
                <a:cs typeface="Didact Gothic"/>
                <a:sym typeface="Didact Gothic"/>
              </a:rPr>
              <a:t> </a:t>
            </a:r>
            <a:endParaRPr sz="1200" b="1" u="sng">
              <a:solidFill>
                <a:schemeClr val="dk1"/>
              </a:solidFill>
              <a:latin typeface="Didact Gothic"/>
              <a:ea typeface="Didact Gothic"/>
              <a:cs typeface="Didact Gothic"/>
              <a:sym typeface="Didact Gothic"/>
            </a:endParaRPr>
          </a:p>
        </p:txBody>
      </p:sp>
      <p:sp>
        <p:nvSpPr>
          <p:cNvPr id="707" name="Google Shape;707;p27"/>
          <p:cNvSpPr txBox="1">
            <a:spLocks noGrp="1"/>
          </p:cNvSpPr>
          <p:nvPr>
            <p:ph type="subTitle" idx="2"/>
          </p:nvPr>
        </p:nvSpPr>
        <p:spPr>
          <a:xfrm>
            <a:off x="2603100" y="1786138"/>
            <a:ext cx="3937800" cy="3858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Font typeface="Bebas Neue"/>
              <a:buNone/>
              <a:defRPr sz="2000">
                <a:latin typeface="Russo One"/>
                <a:ea typeface="Russo One"/>
                <a:cs typeface="Russo One"/>
                <a:sym typeface="Russo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8" name="Google Shape;708;p27"/>
          <p:cNvSpPr/>
          <p:nvPr/>
        </p:nvSpPr>
        <p:spPr>
          <a:xfrm>
            <a:off x="7854313" y="3456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27"/>
          <p:cNvGrpSpPr/>
          <p:nvPr/>
        </p:nvGrpSpPr>
        <p:grpSpPr>
          <a:xfrm>
            <a:off x="8483758" y="3270005"/>
            <a:ext cx="535749" cy="547122"/>
            <a:chOff x="3477650" y="837700"/>
            <a:chExt cx="314425" cy="321100"/>
          </a:xfrm>
        </p:grpSpPr>
        <p:sp>
          <p:nvSpPr>
            <p:cNvPr id="710" name="Google Shape;710;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27"/>
          <p:cNvGrpSpPr/>
          <p:nvPr/>
        </p:nvGrpSpPr>
        <p:grpSpPr>
          <a:xfrm>
            <a:off x="266047" y="3824230"/>
            <a:ext cx="1168455" cy="1168423"/>
            <a:chOff x="3581050" y="3046800"/>
            <a:chExt cx="899850" cy="899825"/>
          </a:xfrm>
        </p:grpSpPr>
        <p:sp>
          <p:nvSpPr>
            <p:cNvPr id="713" name="Google Shape;713;p27"/>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7"/>
          <p:cNvGrpSpPr/>
          <p:nvPr/>
        </p:nvGrpSpPr>
        <p:grpSpPr>
          <a:xfrm>
            <a:off x="8256958" y="3891305"/>
            <a:ext cx="535749" cy="547122"/>
            <a:chOff x="3477650" y="837700"/>
            <a:chExt cx="314425" cy="321100"/>
          </a:xfrm>
        </p:grpSpPr>
        <p:sp>
          <p:nvSpPr>
            <p:cNvPr id="720" name="Google Shape;720;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27"/>
          <p:cNvGrpSpPr/>
          <p:nvPr/>
        </p:nvGrpSpPr>
        <p:grpSpPr>
          <a:xfrm>
            <a:off x="337021" y="309755"/>
            <a:ext cx="535749" cy="547122"/>
            <a:chOff x="3477650" y="837700"/>
            <a:chExt cx="314425" cy="321100"/>
          </a:xfrm>
        </p:grpSpPr>
        <p:sp>
          <p:nvSpPr>
            <p:cNvPr id="723" name="Google Shape;723;p2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2038200" y="2431650"/>
            <a:ext cx="5067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3720750" y="1353175"/>
            <a:ext cx="1702500" cy="841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b="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2038200" y="3332525"/>
            <a:ext cx="5067600" cy="4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2" name="Google Shape;52;p3"/>
          <p:cNvGrpSpPr/>
          <p:nvPr/>
        </p:nvGrpSpPr>
        <p:grpSpPr>
          <a:xfrm>
            <a:off x="7689522" y="633393"/>
            <a:ext cx="1168455" cy="1168423"/>
            <a:chOff x="3581050" y="3046800"/>
            <a:chExt cx="899850" cy="899825"/>
          </a:xfrm>
        </p:grpSpPr>
        <p:sp>
          <p:nvSpPr>
            <p:cNvPr id="53" name="Google Shape;53;p3"/>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445358" y="806043"/>
            <a:ext cx="535749" cy="547122"/>
            <a:chOff x="3477650" y="837700"/>
            <a:chExt cx="314425" cy="321100"/>
          </a:xfrm>
        </p:grpSpPr>
        <p:sp>
          <p:nvSpPr>
            <p:cNvPr id="60" name="Google Shape;60;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981097" y="4687897"/>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6623617" y="226496"/>
            <a:ext cx="738667" cy="502594"/>
            <a:chOff x="200200" y="2278225"/>
            <a:chExt cx="862425" cy="586800"/>
          </a:xfrm>
        </p:grpSpPr>
        <p:sp>
          <p:nvSpPr>
            <p:cNvPr id="64" name="Google Shape;64;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rot="5400000">
            <a:off x="92592" y="3846221"/>
            <a:ext cx="738667" cy="502594"/>
            <a:chOff x="200200" y="2278225"/>
            <a:chExt cx="862425" cy="586800"/>
          </a:xfrm>
        </p:grpSpPr>
        <p:sp>
          <p:nvSpPr>
            <p:cNvPr id="69" name="Google Shape;69;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918733" y="1353168"/>
            <a:ext cx="535749" cy="547122"/>
            <a:chOff x="3477650" y="837700"/>
            <a:chExt cx="314425" cy="321100"/>
          </a:xfrm>
        </p:grpSpPr>
        <p:sp>
          <p:nvSpPr>
            <p:cNvPr id="74" name="Google Shape;74;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3"/>
          <p:cNvSpPr/>
          <p:nvPr/>
        </p:nvSpPr>
        <p:spPr>
          <a:xfrm flipH="1">
            <a:off x="8119272" y="337543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2295025" y="318075"/>
            <a:ext cx="631300" cy="442850"/>
            <a:chOff x="4269050" y="4395250"/>
            <a:chExt cx="631300" cy="442850"/>
          </a:xfrm>
        </p:grpSpPr>
        <p:sp>
          <p:nvSpPr>
            <p:cNvPr id="78" name="Google Shape;78;p3"/>
            <p:cNvSpPr/>
            <p:nvPr/>
          </p:nvSpPr>
          <p:spPr>
            <a:xfrm>
              <a:off x="4269050" y="4432775"/>
              <a:ext cx="206000" cy="66750"/>
            </a:xfrm>
            <a:custGeom>
              <a:avLst/>
              <a:gdLst/>
              <a:ahLst/>
              <a:cxnLst/>
              <a:rect l="l" t="t" r="r" b="b"/>
              <a:pathLst>
                <a:path w="8240" h="2670" extrusionOk="0">
                  <a:moveTo>
                    <a:pt x="1" y="1"/>
                  </a:moveTo>
                  <a:lnTo>
                    <a:pt x="1" y="2669"/>
                  </a:lnTo>
                  <a:lnTo>
                    <a:pt x="8240" y="2669"/>
                  </a:lnTo>
                  <a:lnTo>
                    <a:pt x="6138"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269050" y="4432775"/>
              <a:ext cx="206000" cy="66750"/>
            </a:xfrm>
            <a:custGeom>
              <a:avLst/>
              <a:gdLst/>
              <a:ahLst/>
              <a:cxnLst/>
              <a:rect l="l" t="t" r="r" b="b"/>
              <a:pathLst>
                <a:path w="8240" h="2670" fill="none" extrusionOk="0">
                  <a:moveTo>
                    <a:pt x="6138" y="1"/>
                  </a:moveTo>
                  <a:lnTo>
                    <a:pt x="1" y="1"/>
                  </a:lnTo>
                  <a:lnTo>
                    <a:pt x="1" y="2669"/>
                  </a:lnTo>
                  <a:lnTo>
                    <a:pt x="8240" y="26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269050" y="4499500"/>
              <a:ext cx="500375" cy="338600"/>
            </a:xfrm>
            <a:custGeom>
              <a:avLst/>
              <a:gdLst/>
              <a:ahLst/>
              <a:cxnLst/>
              <a:rect l="l" t="t" r="r" b="b"/>
              <a:pathLst>
                <a:path w="20015" h="13544" extrusionOk="0">
                  <a:moveTo>
                    <a:pt x="1" y="0"/>
                  </a:moveTo>
                  <a:lnTo>
                    <a:pt x="1" y="13543"/>
                  </a:lnTo>
                  <a:lnTo>
                    <a:pt x="20015" y="13543"/>
                  </a:lnTo>
                  <a:lnTo>
                    <a:pt x="20015"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269050" y="4499500"/>
              <a:ext cx="500375" cy="338600"/>
            </a:xfrm>
            <a:custGeom>
              <a:avLst/>
              <a:gdLst/>
              <a:ahLst/>
              <a:cxnLst/>
              <a:rect l="l" t="t" r="r" b="b"/>
              <a:pathLst>
                <a:path w="20015" h="13544" fill="none" extrusionOk="0">
                  <a:moveTo>
                    <a:pt x="1" y="0"/>
                  </a:moveTo>
                  <a:lnTo>
                    <a:pt x="20015" y="0"/>
                  </a:lnTo>
                  <a:lnTo>
                    <a:pt x="20015" y="13543"/>
                  </a:lnTo>
                  <a:lnTo>
                    <a:pt x="1" y="1354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373300" y="4395250"/>
              <a:ext cx="396125" cy="442850"/>
            </a:xfrm>
            <a:custGeom>
              <a:avLst/>
              <a:gdLst/>
              <a:ahLst/>
              <a:cxnLst/>
              <a:rect l="l" t="t" r="r" b="b"/>
              <a:pathLst>
                <a:path w="15845" h="17714" extrusionOk="0">
                  <a:moveTo>
                    <a:pt x="0" y="1"/>
                  </a:moveTo>
                  <a:lnTo>
                    <a:pt x="0" y="17713"/>
                  </a:lnTo>
                  <a:lnTo>
                    <a:pt x="15845" y="17713"/>
                  </a:lnTo>
                  <a:lnTo>
                    <a:pt x="15845"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373300" y="4395250"/>
              <a:ext cx="396125" cy="442850"/>
            </a:xfrm>
            <a:custGeom>
              <a:avLst/>
              <a:gdLst/>
              <a:ahLst/>
              <a:cxnLst/>
              <a:rect l="l" t="t" r="r" b="b"/>
              <a:pathLst>
                <a:path w="15845" h="17714" fill="none" extrusionOk="0">
                  <a:moveTo>
                    <a:pt x="0" y="1"/>
                  </a:moveTo>
                  <a:lnTo>
                    <a:pt x="15845" y="1"/>
                  </a:lnTo>
                  <a:lnTo>
                    <a:pt x="15845" y="17713"/>
                  </a:lnTo>
                  <a:lnTo>
                    <a:pt x="0" y="1771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63275" y="4562050"/>
              <a:ext cx="537075" cy="275225"/>
            </a:xfrm>
            <a:custGeom>
              <a:avLst/>
              <a:gdLst/>
              <a:ahLst/>
              <a:cxnLst/>
              <a:rect l="l" t="t" r="r" b="b"/>
              <a:pathLst>
                <a:path w="21483" h="11009" extrusionOk="0">
                  <a:moveTo>
                    <a:pt x="5205" y="0"/>
                  </a:moveTo>
                  <a:lnTo>
                    <a:pt x="1" y="11008"/>
                  </a:lnTo>
                  <a:lnTo>
                    <a:pt x="16213" y="11008"/>
                  </a:lnTo>
                  <a:lnTo>
                    <a:pt x="21483"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363275" y="4562050"/>
              <a:ext cx="537075" cy="275225"/>
            </a:xfrm>
            <a:custGeom>
              <a:avLst/>
              <a:gdLst/>
              <a:ahLst/>
              <a:cxnLst/>
              <a:rect l="l" t="t" r="r" b="b"/>
              <a:pathLst>
                <a:path w="21483" h="11009" fill="none" extrusionOk="0">
                  <a:moveTo>
                    <a:pt x="16213" y="11008"/>
                  </a:moveTo>
                  <a:lnTo>
                    <a:pt x="1" y="11008"/>
                  </a:lnTo>
                  <a:lnTo>
                    <a:pt x="5205" y="0"/>
                  </a:lnTo>
                  <a:lnTo>
                    <a:pt x="21483" y="0"/>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6257595" y="4350684"/>
            <a:ext cx="598366" cy="515787"/>
            <a:chOff x="2431900" y="691775"/>
            <a:chExt cx="362800" cy="312750"/>
          </a:xfrm>
        </p:grpSpPr>
        <p:sp>
          <p:nvSpPr>
            <p:cNvPr id="87" name="Google Shape;87;p3"/>
            <p:cNvSpPr/>
            <p:nvPr/>
          </p:nvSpPr>
          <p:spPr>
            <a:xfrm>
              <a:off x="2431900" y="691775"/>
              <a:ext cx="362800" cy="312750"/>
            </a:xfrm>
            <a:custGeom>
              <a:avLst/>
              <a:gdLst/>
              <a:ahLst/>
              <a:cxnLst/>
              <a:rect l="l" t="t" r="r" b="b"/>
              <a:pathLst>
                <a:path w="14512" h="12510" extrusionOk="0">
                  <a:moveTo>
                    <a:pt x="1" y="0"/>
                  </a:moveTo>
                  <a:lnTo>
                    <a:pt x="1" y="1868"/>
                  </a:lnTo>
                  <a:lnTo>
                    <a:pt x="1" y="12509"/>
                  </a:lnTo>
                  <a:lnTo>
                    <a:pt x="14511" y="12509"/>
                  </a:lnTo>
                  <a:lnTo>
                    <a:pt x="14511" y="1868"/>
                  </a:lnTo>
                  <a:lnTo>
                    <a:pt x="6405" y="1868"/>
                  </a:lnTo>
                  <a:lnTo>
                    <a:pt x="5205"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431900" y="691775"/>
              <a:ext cx="362800" cy="312750"/>
            </a:xfrm>
            <a:custGeom>
              <a:avLst/>
              <a:gdLst/>
              <a:ahLst/>
              <a:cxnLst/>
              <a:rect l="l" t="t" r="r" b="b"/>
              <a:pathLst>
                <a:path w="14512" h="12510" fill="none" extrusionOk="0">
                  <a:moveTo>
                    <a:pt x="6405" y="1868"/>
                  </a:moveTo>
                  <a:lnTo>
                    <a:pt x="5205" y="0"/>
                  </a:lnTo>
                  <a:lnTo>
                    <a:pt x="1" y="0"/>
                  </a:lnTo>
                  <a:lnTo>
                    <a:pt x="1" y="1868"/>
                  </a:lnTo>
                  <a:lnTo>
                    <a:pt x="1" y="12509"/>
                  </a:lnTo>
                  <a:lnTo>
                    <a:pt x="14511" y="12509"/>
                  </a:lnTo>
                  <a:lnTo>
                    <a:pt x="14511" y="1868"/>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31900" y="797675"/>
              <a:ext cx="362800" cy="206850"/>
            </a:xfrm>
            <a:custGeom>
              <a:avLst/>
              <a:gdLst/>
              <a:ahLst/>
              <a:cxnLst/>
              <a:rect l="l" t="t" r="r" b="b"/>
              <a:pathLst>
                <a:path w="14512" h="8274" extrusionOk="0">
                  <a:moveTo>
                    <a:pt x="1" y="1"/>
                  </a:moveTo>
                  <a:lnTo>
                    <a:pt x="1" y="8273"/>
                  </a:lnTo>
                  <a:lnTo>
                    <a:pt x="14511" y="8273"/>
                  </a:lnTo>
                  <a:lnTo>
                    <a:pt x="14511"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31900" y="797675"/>
              <a:ext cx="362800" cy="206850"/>
            </a:xfrm>
            <a:custGeom>
              <a:avLst/>
              <a:gdLst/>
              <a:ahLst/>
              <a:cxnLst/>
              <a:rect l="l" t="t" r="r" b="b"/>
              <a:pathLst>
                <a:path w="14512" h="8274" fill="none" extrusionOk="0">
                  <a:moveTo>
                    <a:pt x="1" y="1"/>
                  </a:moveTo>
                  <a:lnTo>
                    <a:pt x="14511" y="1"/>
                  </a:lnTo>
                  <a:lnTo>
                    <a:pt x="14511" y="8273"/>
                  </a:lnTo>
                  <a:lnTo>
                    <a:pt x="1" y="8273"/>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70275" y="755975"/>
              <a:ext cx="280225" cy="40900"/>
            </a:xfrm>
            <a:custGeom>
              <a:avLst/>
              <a:gdLst/>
              <a:ahLst/>
              <a:cxnLst/>
              <a:rect l="l" t="t" r="r" b="b"/>
              <a:pathLst>
                <a:path w="11209" h="1636" extrusionOk="0">
                  <a:moveTo>
                    <a:pt x="0" y="1"/>
                  </a:moveTo>
                  <a:lnTo>
                    <a:pt x="0" y="1635"/>
                  </a:lnTo>
                  <a:lnTo>
                    <a:pt x="11208" y="1635"/>
                  </a:lnTo>
                  <a:lnTo>
                    <a:pt x="11208"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470275" y="755975"/>
              <a:ext cx="280225" cy="40900"/>
            </a:xfrm>
            <a:custGeom>
              <a:avLst/>
              <a:gdLst/>
              <a:ahLst/>
              <a:cxnLst/>
              <a:rect l="l" t="t" r="r" b="b"/>
              <a:pathLst>
                <a:path w="11209" h="1636" fill="none" extrusionOk="0">
                  <a:moveTo>
                    <a:pt x="0" y="1"/>
                  </a:moveTo>
                  <a:lnTo>
                    <a:pt x="11208" y="1"/>
                  </a:lnTo>
                  <a:lnTo>
                    <a:pt x="11208" y="1635"/>
                  </a:lnTo>
                  <a:lnTo>
                    <a:pt x="0" y="1635"/>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40"/>
        <p:cNvGrpSpPr/>
        <p:nvPr/>
      </p:nvGrpSpPr>
      <p:grpSpPr>
        <a:xfrm>
          <a:off x="0" y="0"/>
          <a:ext cx="0" cy="0"/>
          <a:chOff x="0" y="0"/>
          <a:chExt cx="0" cy="0"/>
        </a:xfrm>
      </p:grpSpPr>
      <p:grpSp>
        <p:nvGrpSpPr>
          <p:cNvPr id="741" name="Google Shape;741;p29"/>
          <p:cNvGrpSpPr/>
          <p:nvPr/>
        </p:nvGrpSpPr>
        <p:grpSpPr>
          <a:xfrm>
            <a:off x="85355" y="4608571"/>
            <a:ext cx="738667" cy="502594"/>
            <a:chOff x="200200" y="2278225"/>
            <a:chExt cx="862425" cy="586800"/>
          </a:xfrm>
        </p:grpSpPr>
        <p:sp>
          <p:nvSpPr>
            <p:cNvPr id="742" name="Google Shape;742;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29"/>
          <p:cNvSpPr/>
          <p:nvPr/>
        </p:nvSpPr>
        <p:spPr>
          <a:xfrm>
            <a:off x="6293788" y="462218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29"/>
          <p:cNvGrpSpPr/>
          <p:nvPr/>
        </p:nvGrpSpPr>
        <p:grpSpPr>
          <a:xfrm>
            <a:off x="8430783" y="113043"/>
            <a:ext cx="535749" cy="547122"/>
            <a:chOff x="3477650" y="837700"/>
            <a:chExt cx="314425" cy="321100"/>
          </a:xfrm>
        </p:grpSpPr>
        <p:sp>
          <p:nvSpPr>
            <p:cNvPr id="748" name="Google Shape;748;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9"/>
          <p:cNvGrpSpPr/>
          <p:nvPr/>
        </p:nvGrpSpPr>
        <p:grpSpPr>
          <a:xfrm>
            <a:off x="8692208" y="711418"/>
            <a:ext cx="535749" cy="547122"/>
            <a:chOff x="3477650" y="837700"/>
            <a:chExt cx="314425" cy="321100"/>
          </a:xfrm>
        </p:grpSpPr>
        <p:sp>
          <p:nvSpPr>
            <p:cNvPr id="751" name="Google Shape;751;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29"/>
          <p:cNvGrpSpPr/>
          <p:nvPr/>
        </p:nvGrpSpPr>
        <p:grpSpPr>
          <a:xfrm rot="5400000">
            <a:off x="-32695" y="3911746"/>
            <a:ext cx="738667" cy="502594"/>
            <a:chOff x="200200" y="2278225"/>
            <a:chExt cx="862425" cy="586800"/>
          </a:xfrm>
        </p:grpSpPr>
        <p:sp>
          <p:nvSpPr>
            <p:cNvPr id="754" name="Google Shape;754;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81F9-2BFD-7B6A-542C-B6FF8C563928}"/>
              </a:ext>
            </a:extLst>
          </p:cNvPr>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51B331-1E3A-A37B-4B57-BDA24A34C10A}"/>
              </a:ext>
            </a:extLst>
          </p:cNvPr>
          <p:cNvSpPr>
            <a:spLocks noGrp="1"/>
          </p:cNvSpPr>
          <p:nvPr>
            <p:ph type="subTitle" idx="1"/>
          </p:nvPr>
        </p:nvSpPr>
        <p:spPr>
          <a:xfrm>
            <a:off x="1143000" y="2701529"/>
            <a:ext cx="6858000" cy="1241822"/>
          </a:xfrm>
        </p:spPr>
        <p:txBody>
          <a:bodyPr/>
          <a:lstStyle>
            <a:lvl1pPr marL="0" indent="0" algn="ctr">
              <a:buNone/>
              <a:defRPr sz="1800"/>
            </a:lvl1pPr>
            <a:lvl2pPr marL="342918" indent="0" algn="ctr">
              <a:buNone/>
              <a:defRPr sz="1500"/>
            </a:lvl2pPr>
            <a:lvl3pPr marL="685835" indent="0" algn="ctr">
              <a:buNone/>
              <a:defRPr sz="1350"/>
            </a:lvl3pPr>
            <a:lvl4pPr marL="1028752" indent="0" algn="ctr">
              <a:buNone/>
              <a:defRPr sz="1200"/>
            </a:lvl4pPr>
            <a:lvl5pPr marL="1371669" indent="0" algn="ctr">
              <a:buNone/>
              <a:defRPr sz="1200"/>
            </a:lvl5pPr>
            <a:lvl6pPr marL="1714586" indent="0" algn="ctr">
              <a:buNone/>
              <a:defRPr sz="1200"/>
            </a:lvl6pPr>
            <a:lvl7pPr marL="2057503" indent="0" algn="ctr">
              <a:buNone/>
              <a:defRPr sz="1200"/>
            </a:lvl7pPr>
            <a:lvl8pPr marL="2400420" indent="0" algn="ctr">
              <a:buNone/>
              <a:defRPr sz="1200"/>
            </a:lvl8pPr>
            <a:lvl9pPr marL="2743338"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9C46131-528B-5A20-C0C6-12AC6CCDC32D}"/>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5" name="Footer Placeholder 4">
            <a:extLst>
              <a:ext uri="{FF2B5EF4-FFF2-40B4-BE49-F238E27FC236}">
                <a16:creationId xmlns:a16="http://schemas.microsoft.com/office/drawing/2014/main" id="{DCDF7D7D-96AD-B17C-0B6C-510BFFFBD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A2A9B-709F-EC80-BEC2-2C85E7888B8F}"/>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42608943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9EAB-B630-63E5-9FC6-61A457146B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BD7A3-307B-C929-91EF-282FA8A3D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E3F8A-741C-F64A-1B33-E901FBD2EF3E}"/>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5" name="Footer Placeholder 4">
            <a:extLst>
              <a:ext uri="{FF2B5EF4-FFF2-40B4-BE49-F238E27FC236}">
                <a16:creationId xmlns:a16="http://schemas.microsoft.com/office/drawing/2014/main" id="{FE9318FB-DCBA-73F9-21DE-6E9133550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16F69-06C8-ACB3-66CA-92FE7DD21FDC}"/>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361496900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0C2B-5066-4B20-A747-7DCB897F54CA}"/>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D7B1209-76F7-1DA6-C081-053FF11DC3EB}"/>
              </a:ext>
            </a:extLst>
          </p:cNvPr>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2" indent="0">
              <a:buNone/>
              <a:defRPr sz="1200">
                <a:solidFill>
                  <a:schemeClr val="tx1">
                    <a:tint val="75000"/>
                  </a:schemeClr>
                </a:solidFill>
              </a:defRPr>
            </a:lvl4pPr>
            <a:lvl5pPr marL="1371669" indent="0">
              <a:buNone/>
              <a:defRPr sz="1200">
                <a:solidFill>
                  <a:schemeClr val="tx1">
                    <a:tint val="75000"/>
                  </a:schemeClr>
                </a:solidFill>
              </a:defRPr>
            </a:lvl5pPr>
            <a:lvl6pPr marL="1714586" indent="0">
              <a:buNone/>
              <a:defRPr sz="1200">
                <a:solidFill>
                  <a:schemeClr val="tx1">
                    <a:tint val="75000"/>
                  </a:schemeClr>
                </a:solidFill>
              </a:defRPr>
            </a:lvl6pPr>
            <a:lvl7pPr marL="2057503" indent="0">
              <a:buNone/>
              <a:defRPr sz="1200">
                <a:solidFill>
                  <a:schemeClr val="tx1">
                    <a:tint val="75000"/>
                  </a:schemeClr>
                </a:solidFill>
              </a:defRPr>
            </a:lvl7pPr>
            <a:lvl8pPr marL="2400420" indent="0">
              <a:buNone/>
              <a:defRPr sz="1200">
                <a:solidFill>
                  <a:schemeClr val="tx1">
                    <a:tint val="75000"/>
                  </a:schemeClr>
                </a:solidFill>
              </a:defRPr>
            </a:lvl8pPr>
            <a:lvl9pPr marL="2743338"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16324-4A8F-5138-6D9C-9798B3D1DAEA}"/>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5" name="Footer Placeholder 4">
            <a:extLst>
              <a:ext uri="{FF2B5EF4-FFF2-40B4-BE49-F238E27FC236}">
                <a16:creationId xmlns:a16="http://schemas.microsoft.com/office/drawing/2014/main" id="{76FE2087-FDBE-B394-73A3-1BE2185A7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0D992-D403-5F4A-97C8-15003F45A06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96769175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178D-5160-AC9F-7F4D-6A5E5E30A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CEDFE-B99C-7B53-90B3-6D57D713EF95}"/>
              </a:ext>
            </a:extLst>
          </p:cNvPr>
          <p:cNvSpPr>
            <a:spLocks noGrp="1"/>
          </p:cNvSpPr>
          <p:nvPr>
            <p:ph sz="half" idx="1"/>
          </p:nvPr>
        </p:nvSpPr>
        <p:spPr>
          <a:xfrm>
            <a:off x="628650" y="1369220"/>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1F7B6C-D825-DF19-1679-DAD0E2B2A107}"/>
              </a:ext>
            </a:extLst>
          </p:cNvPr>
          <p:cNvSpPr>
            <a:spLocks noGrp="1"/>
          </p:cNvSpPr>
          <p:nvPr>
            <p:ph sz="half" idx="2"/>
          </p:nvPr>
        </p:nvSpPr>
        <p:spPr>
          <a:xfrm>
            <a:off x="4629150" y="1369220"/>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8E7A22-492E-6054-430A-8FDC9C3EC132}"/>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6" name="Footer Placeholder 5">
            <a:extLst>
              <a:ext uri="{FF2B5EF4-FFF2-40B4-BE49-F238E27FC236}">
                <a16:creationId xmlns:a16="http://schemas.microsoft.com/office/drawing/2014/main" id="{9F826EBF-3790-B58E-E681-3FF8DDC1E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2C108-BB8E-87A5-542B-445C7819189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160982801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5CD2-394D-19C0-6C2E-DB3FCB2FE18D}"/>
              </a:ext>
            </a:extLst>
          </p:cNvPr>
          <p:cNvSpPr>
            <a:spLocks noGrp="1"/>
          </p:cNvSpPr>
          <p:nvPr>
            <p:ph type="title"/>
          </p:nvPr>
        </p:nvSpPr>
        <p:spPr>
          <a:xfrm>
            <a:off x="629841" y="273845"/>
            <a:ext cx="7886700" cy="99417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445CF5-534B-82DE-5F65-F5218A7817DC}"/>
              </a:ext>
            </a:extLst>
          </p:cNvPr>
          <p:cNvSpPr>
            <a:spLocks noGrp="1"/>
          </p:cNvSpPr>
          <p:nvPr>
            <p:ph type="body" idx="1"/>
          </p:nvPr>
        </p:nvSpPr>
        <p:spPr>
          <a:xfrm>
            <a:off x="629842" y="1260873"/>
            <a:ext cx="3868341" cy="617934"/>
          </a:xfrm>
        </p:spPr>
        <p:txBody>
          <a:bodyPr anchor="b"/>
          <a:lstStyle>
            <a:lvl1pPr marL="0" indent="0">
              <a:buNone/>
              <a:defRPr sz="1800" b="1"/>
            </a:lvl1pPr>
            <a:lvl2pPr marL="342918" indent="0">
              <a:buNone/>
              <a:defRPr sz="1500" b="1"/>
            </a:lvl2pPr>
            <a:lvl3pPr marL="685835" indent="0">
              <a:buNone/>
              <a:defRPr sz="1350" b="1"/>
            </a:lvl3pPr>
            <a:lvl4pPr marL="1028752"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8"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2F28828-46AC-7BCD-9836-90F952C700B8}"/>
              </a:ext>
            </a:extLst>
          </p:cNvPr>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0423C-F9B4-D5B2-87F5-98CA80D70A57}"/>
              </a:ext>
            </a:extLst>
          </p:cNvPr>
          <p:cNvSpPr>
            <a:spLocks noGrp="1"/>
          </p:cNvSpPr>
          <p:nvPr>
            <p:ph type="body" sz="quarter" idx="3"/>
          </p:nvPr>
        </p:nvSpPr>
        <p:spPr>
          <a:xfrm>
            <a:off x="4629150" y="1260873"/>
            <a:ext cx="3887391" cy="617934"/>
          </a:xfrm>
        </p:spPr>
        <p:txBody>
          <a:bodyPr anchor="b"/>
          <a:lstStyle>
            <a:lvl1pPr marL="0" indent="0">
              <a:buNone/>
              <a:defRPr sz="1800" b="1"/>
            </a:lvl1pPr>
            <a:lvl2pPr marL="342918" indent="0">
              <a:buNone/>
              <a:defRPr sz="1500" b="1"/>
            </a:lvl2pPr>
            <a:lvl3pPr marL="685835" indent="0">
              <a:buNone/>
              <a:defRPr sz="1350" b="1"/>
            </a:lvl3pPr>
            <a:lvl4pPr marL="1028752"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8"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97CD86-9AD8-A93A-97E8-3D30DF9A98A6}"/>
              </a:ext>
            </a:extLst>
          </p:cNvPr>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F1F83-F738-9760-DB03-9C808D05D2F9}"/>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8" name="Footer Placeholder 7">
            <a:extLst>
              <a:ext uri="{FF2B5EF4-FFF2-40B4-BE49-F238E27FC236}">
                <a16:creationId xmlns:a16="http://schemas.microsoft.com/office/drawing/2014/main" id="{805B2106-1F2C-483C-0E65-7AB3D9C8BF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EF9BF-8847-1F4F-9269-4233FC9A1C38}"/>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144657761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76ED-318E-FD20-AA72-B111044E6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31CCF-D960-40AC-AAD1-B16B961D621B}"/>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4" name="Footer Placeholder 3">
            <a:extLst>
              <a:ext uri="{FF2B5EF4-FFF2-40B4-BE49-F238E27FC236}">
                <a16:creationId xmlns:a16="http://schemas.microsoft.com/office/drawing/2014/main" id="{EFF4232D-5D87-37F2-F6C7-9E70BD8DED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1020B5-ED1D-E572-122C-370AF2A60DFE}"/>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340831093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6BAD2-E3BF-5E2A-0704-D21F0AE39825}"/>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3" name="Footer Placeholder 2">
            <a:extLst>
              <a:ext uri="{FF2B5EF4-FFF2-40B4-BE49-F238E27FC236}">
                <a16:creationId xmlns:a16="http://schemas.microsoft.com/office/drawing/2014/main" id="{43066A4D-626C-6660-9ED0-167A09FA4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D3F9-D4F8-926E-F9BE-EFCBD69EA26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375807149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6FC8-ACDC-D245-7F1C-8FE0323667D0}"/>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1E5FF21-6382-6129-B090-B7C7F5D056C2}"/>
              </a:ext>
            </a:extLst>
          </p:cNvPr>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D01DC-AA3B-81AF-E905-6D99893EDE3A}"/>
              </a:ext>
            </a:extLst>
          </p:cNvPr>
          <p:cNvSpPr>
            <a:spLocks noGrp="1"/>
          </p:cNvSpPr>
          <p:nvPr>
            <p:ph type="body" sz="half" idx="2"/>
          </p:nvPr>
        </p:nvSpPr>
        <p:spPr>
          <a:xfrm>
            <a:off x="629842" y="1543050"/>
            <a:ext cx="2949178" cy="2858691"/>
          </a:xfrm>
        </p:spPr>
        <p:txBody>
          <a:bodyPr/>
          <a:lstStyle>
            <a:lvl1pPr marL="0" indent="0">
              <a:buNone/>
              <a:defRPr sz="1200"/>
            </a:lvl1pPr>
            <a:lvl2pPr marL="342918" indent="0">
              <a:buNone/>
              <a:defRPr sz="1050"/>
            </a:lvl2pPr>
            <a:lvl3pPr marL="685835" indent="0">
              <a:buNone/>
              <a:defRPr sz="900"/>
            </a:lvl3pPr>
            <a:lvl4pPr marL="1028752" indent="0">
              <a:buNone/>
              <a:defRPr sz="750"/>
            </a:lvl4pPr>
            <a:lvl5pPr marL="1371669" indent="0">
              <a:buNone/>
              <a:defRPr sz="750"/>
            </a:lvl5pPr>
            <a:lvl6pPr marL="1714586" indent="0">
              <a:buNone/>
              <a:defRPr sz="750"/>
            </a:lvl6pPr>
            <a:lvl7pPr marL="2057503" indent="0">
              <a:buNone/>
              <a:defRPr sz="750"/>
            </a:lvl7pPr>
            <a:lvl8pPr marL="2400420" indent="0">
              <a:buNone/>
              <a:defRPr sz="750"/>
            </a:lvl8pPr>
            <a:lvl9pPr marL="2743338"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A184A6-3844-567F-9B9A-094F6920F75B}"/>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6" name="Footer Placeholder 5">
            <a:extLst>
              <a:ext uri="{FF2B5EF4-FFF2-40B4-BE49-F238E27FC236}">
                <a16:creationId xmlns:a16="http://schemas.microsoft.com/office/drawing/2014/main" id="{EE834F50-CF74-F4AA-C1B5-6D60236C0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BF490-BA6F-5ECB-3420-66E60409DE58}"/>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418200833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870C-E0DB-3025-A8E5-E756BB23CA6B}"/>
              </a:ext>
            </a:extLst>
          </p:cNvPr>
          <p:cNvSpPr>
            <a:spLocks noGrp="1"/>
          </p:cNvSpPr>
          <p:nvPr>
            <p:ph type="title"/>
          </p:nvPr>
        </p:nvSpPr>
        <p:spPr>
          <a:xfrm>
            <a:off x="629842"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0D600EE-CBEB-9D11-3B92-ABB6E4728FFF}"/>
              </a:ext>
            </a:extLst>
          </p:cNvPr>
          <p:cNvSpPr>
            <a:spLocks noGrp="1"/>
          </p:cNvSpPr>
          <p:nvPr>
            <p:ph type="pic" idx="1"/>
          </p:nvPr>
        </p:nvSpPr>
        <p:spPr>
          <a:xfrm>
            <a:off x="3887391" y="740570"/>
            <a:ext cx="4629150" cy="3655219"/>
          </a:xfrm>
        </p:spPr>
        <p:txBody>
          <a:bodyPr/>
          <a:lstStyle>
            <a:lvl1pPr marL="0" indent="0">
              <a:buNone/>
              <a:defRPr sz="2400"/>
            </a:lvl1pPr>
            <a:lvl2pPr marL="342918" indent="0">
              <a:buNone/>
              <a:defRPr sz="2100"/>
            </a:lvl2pPr>
            <a:lvl3pPr marL="685835" indent="0">
              <a:buNone/>
              <a:defRPr sz="1800"/>
            </a:lvl3pPr>
            <a:lvl4pPr marL="1028752" indent="0">
              <a:buNone/>
              <a:defRPr sz="1500"/>
            </a:lvl4pPr>
            <a:lvl5pPr marL="1371669" indent="0">
              <a:buNone/>
              <a:defRPr sz="1500"/>
            </a:lvl5pPr>
            <a:lvl6pPr marL="1714586" indent="0">
              <a:buNone/>
              <a:defRPr sz="1500"/>
            </a:lvl6pPr>
            <a:lvl7pPr marL="2057503" indent="0">
              <a:buNone/>
              <a:defRPr sz="1500"/>
            </a:lvl7pPr>
            <a:lvl8pPr marL="2400420" indent="0">
              <a:buNone/>
              <a:defRPr sz="1500"/>
            </a:lvl8pPr>
            <a:lvl9pPr marL="2743338" indent="0">
              <a:buNone/>
              <a:defRPr sz="1500"/>
            </a:lvl9pPr>
          </a:lstStyle>
          <a:p>
            <a:endParaRPr lang="en-US"/>
          </a:p>
        </p:txBody>
      </p:sp>
      <p:sp>
        <p:nvSpPr>
          <p:cNvPr id="4" name="Text Placeholder 3">
            <a:extLst>
              <a:ext uri="{FF2B5EF4-FFF2-40B4-BE49-F238E27FC236}">
                <a16:creationId xmlns:a16="http://schemas.microsoft.com/office/drawing/2014/main" id="{BC7C7A8C-3648-72F7-D813-66F795214D4F}"/>
              </a:ext>
            </a:extLst>
          </p:cNvPr>
          <p:cNvSpPr>
            <a:spLocks noGrp="1"/>
          </p:cNvSpPr>
          <p:nvPr>
            <p:ph type="body" sz="half" idx="2"/>
          </p:nvPr>
        </p:nvSpPr>
        <p:spPr>
          <a:xfrm>
            <a:off x="629842" y="1543050"/>
            <a:ext cx="2949178" cy="2858691"/>
          </a:xfrm>
        </p:spPr>
        <p:txBody>
          <a:bodyPr/>
          <a:lstStyle>
            <a:lvl1pPr marL="0" indent="0">
              <a:buNone/>
              <a:defRPr sz="1200"/>
            </a:lvl1pPr>
            <a:lvl2pPr marL="342918" indent="0">
              <a:buNone/>
              <a:defRPr sz="1050"/>
            </a:lvl2pPr>
            <a:lvl3pPr marL="685835" indent="0">
              <a:buNone/>
              <a:defRPr sz="900"/>
            </a:lvl3pPr>
            <a:lvl4pPr marL="1028752" indent="0">
              <a:buNone/>
              <a:defRPr sz="750"/>
            </a:lvl4pPr>
            <a:lvl5pPr marL="1371669" indent="0">
              <a:buNone/>
              <a:defRPr sz="750"/>
            </a:lvl5pPr>
            <a:lvl6pPr marL="1714586" indent="0">
              <a:buNone/>
              <a:defRPr sz="750"/>
            </a:lvl6pPr>
            <a:lvl7pPr marL="2057503" indent="0">
              <a:buNone/>
              <a:defRPr sz="750"/>
            </a:lvl7pPr>
            <a:lvl8pPr marL="2400420" indent="0">
              <a:buNone/>
              <a:defRPr sz="750"/>
            </a:lvl8pPr>
            <a:lvl9pPr marL="2743338"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F18202-3CFB-182E-AEB9-ED3000D4B293}"/>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6" name="Footer Placeholder 5">
            <a:extLst>
              <a:ext uri="{FF2B5EF4-FFF2-40B4-BE49-F238E27FC236}">
                <a16:creationId xmlns:a16="http://schemas.microsoft.com/office/drawing/2014/main" id="{6D21FD3C-03EC-2A00-09F2-1A188CF5D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80CA4-2E01-4C4D-50BD-3E333B7D6072}"/>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22243995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5" name="Google Shape;95;p4"/>
          <p:cNvSpPr txBox="1">
            <a:spLocks noGrp="1"/>
          </p:cNvSpPr>
          <p:nvPr>
            <p:ph type="body" idx="1"/>
          </p:nvPr>
        </p:nvSpPr>
        <p:spPr>
          <a:xfrm>
            <a:off x="720000" y="1215750"/>
            <a:ext cx="7704000" cy="39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grpSp>
        <p:nvGrpSpPr>
          <p:cNvPr id="96" name="Google Shape;96;p4"/>
          <p:cNvGrpSpPr/>
          <p:nvPr/>
        </p:nvGrpSpPr>
        <p:grpSpPr>
          <a:xfrm>
            <a:off x="814908" y="169118"/>
            <a:ext cx="535749" cy="547122"/>
            <a:chOff x="3477650" y="837700"/>
            <a:chExt cx="314425" cy="321100"/>
          </a:xfrm>
        </p:grpSpPr>
        <p:sp>
          <p:nvSpPr>
            <p:cNvPr id="97" name="Google Shape;97;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4"/>
          <p:cNvGrpSpPr/>
          <p:nvPr/>
        </p:nvGrpSpPr>
        <p:grpSpPr>
          <a:xfrm>
            <a:off x="64783" y="4048243"/>
            <a:ext cx="535749" cy="547122"/>
            <a:chOff x="3477650" y="837700"/>
            <a:chExt cx="314425" cy="321100"/>
          </a:xfrm>
        </p:grpSpPr>
        <p:sp>
          <p:nvSpPr>
            <p:cNvPr id="100" name="Google Shape;100;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4"/>
          <p:cNvSpPr/>
          <p:nvPr/>
        </p:nvSpPr>
        <p:spPr>
          <a:xfrm>
            <a:off x="7692072" y="4649510"/>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rot="5400000">
            <a:off x="8286175" y="785713"/>
            <a:ext cx="862425" cy="586800"/>
            <a:chOff x="200200" y="2278225"/>
            <a:chExt cx="862425" cy="586800"/>
          </a:xfrm>
        </p:grpSpPr>
        <p:sp>
          <p:nvSpPr>
            <p:cNvPr id="104" name="Google Shape;104;p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41EC-4E14-3281-7B22-19334025B5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F4E9A-0E56-4D0F-8BF4-73F4C0EBB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EC1B0-7039-D8DC-DE46-1803D5EAA6A9}"/>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5" name="Footer Placeholder 4">
            <a:extLst>
              <a:ext uri="{FF2B5EF4-FFF2-40B4-BE49-F238E27FC236}">
                <a16:creationId xmlns:a16="http://schemas.microsoft.com/office/drawing/2014/main" id="{0AFCB497-96BD-CAFE-2343-8AC8CE015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024E9-1B0E-BEC6-DA63-E87C459D0E44}"/>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286134387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C804C5-CD25-AB2E-93B7-64BAF8C4364F}"/>
              </a:ext>
            </a:extLst>
          </p:cNvPr>
          <p:cNvSpPr>
            <a:spLocks noGrp="1"/>
          </p:cNvSpPr>
          <p:nvPr>
            <p:ph type="title" orient="vert"/>
          </p:nvPr>
        </p:nvSpPr>
        <p:spPr>
          <a:xfrm>
            <a:off x="6543675"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70E19-4533-5701-669E-71041914E21C}"/>
              </a:ext>
            </a:extLst>
          </p:cNvPr>
          <p:cNvSpPr>
            <a:spLocks noGrp="1"/>
          </p:cNvSpPr>
          <p:nvPr>
            <p:ph type="body" orient="vert" idx="1"/>
          </p:nvPr>
        </p:nvSpPr>
        <p:spPr>
          <a:xfrm>
            <a:off x="628650"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D3E82-0CA3-A2D6-8276-AB410E0A21AA}"/>
              </a:ext>
            </a:extLst>
          </p:cNvPr>
          <p:cNvSpPr>
            <a:spLocks noGrp="1"/>
          </p:cNvSpPr>
          <p:nvPr>
            <p:ph type="dt" sz="half" idx="10"/>
          </p:nvPr>
        </p:nvSpPr>
        <p:spPr/>
        <p:txBody>
          <a:bodyPr/>
          <a:lstStyle/>
          <a:p>
            <a:fld id="{48127CE9-62B2-4D3B-8929-47B8EDDB5F14}" type="datetimeFigureOut">
              <a:rPr lang="en-US" smtClean="0"/>
              <a:t>11/18/2023</a:t>
            </a:fld>
            <a:endParaRPr lang="en-US"/>
          </a:p>
        </p:txBody>
      </p:sp>
      <p:sp>
        <p:nvSpPr>
          <p:cNvPr id="5" name="Footer Placeholder 4">
            <a:extLst>
              <a:ext uri="{FF2B5EF4-FFF2-40B4-BE49-F238E27FC236}">
                <a16:creationId xmlns:a16="http://schemas.microsoft.com/office/drawing/2014/main" id="{CB46DAF8-F0BA-F500-524C-04086C7A0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68D55-272E-BC2A-3274-6A491E95DD2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399456253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 name="Google Shape;110;p5"/>
          <p:cNvSpPr txBox="1">
            <a:spLocks noGrp="1"/>
          </p:cNvSpPr>
          <p:nvPr>
            <p:ph type="subTitle" idx="1"/>
          </p:nvPr>
        </p:nvSpPr>
        <p:spPr>
          <a:xfrm>
            <a:off x="5040058" y="2788300"/>
            <a:ext cx="2560500" cy="12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1" name="Google Shape;111;p5"/>
          <p:cNvSpPr txBox="1">
            <a:spLocks noGrp="1"/>
          </p:cNvSpPr>
          <p:nvPr>
            <p:ph type="subTitle" idx="2"/>
          </p:nvPr>
        </p:nvSpPr>
        <p:spPr>
          <a:xfrm>
            <a:off x="1543450" y="2788300"/>
            <a:ext cx="2560500" cy="121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2" name="Google Shape;112;p5"/>
          <p:cNvSpPr txBox="1">
            <a:spLocks noGrp="1"/>
          </p:cNvSpPr>
          <p:nvPr>
            <p:ph type="subTitle" idx="3"/>
          </p:nvPr>
        </p:nvSpPr>
        <p:spPr>
          <a:xfrm>
            <a:off x="5040058" y="2393501"/>
            <a:ext cx="2560500" cy="4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3" name="Google Shape;113;p5"/>
          <p:cNvSpPr txBox="1">
            <a:spLocks noGrp="1"/>
          </p:cNvSpPr>
          <p:nvPr>
            <p:ph type="subTitle" idx="4"/>
          </p:nvPr>
        </p:nvSpPr>
        <p:spPr>
          <a:xfrm>
            <a:off x="1543450" y="2393501"/>
            <a:ext cx="2560500" cy="4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4" name="Google Shape;114;p5"/>
          <p:cNvSpPr/>
          <p:nvPr/>
        </p:nvSpPr>
        <p:spPr>
          <a:xfrm>
            <a:off x="293250" y="89972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5"/>
          <p:cNvGrpSpPr/>
          <p:nvPr/>
        </p:nvGrpSpPr>
        <p:grpSpPr>
          <a:xfrm rot="5400000">
            <a:off x="8418605" y="886121"/>
            <a:ext cx="738667" cy="502594"/>
            <a:chOff x="200200" y="2278225"/>
            <a:chExt cx="862425" cy="586800"/>
          </a:xfrm>
        </p:grpSpPr>
        <p:sp>
          <p:nvSpPr>
            <p:cNvPr id="116" name="Google Shape;116;p5"/>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5"/>
          <p:cNvSpPr/>
          <p:nvPr/>
        </p:nvSpPr>
        <p:spPr>
          <a:xfrm>
            <a:off x="805400" y="3018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5"/>
          <p:cNvGrpSpPr/>
          <p:nvPr/>
        </p:nvGrpSpPr>
        <p:grpSpPr>
          <a:xfrm>
            <a:off x="7491755" y="4434571"/>
            <a:ext cx="738667" cy="502594"/>
            <a:chOff x="200200" y="2278225"/>
            <a:chExt cx="862425" cy="586800"/>
          </a:xfrm>
        </p:grpSpPr>
        <p:sp>
          <p:nvSpPr>
            <p:cNvPr id="122" name="Google Shape;122;p5"/>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5"/>
          <p:cNvGrpSpPr/>
          <p:nvPr/>
        </p:nvGrpSpPr>
        <p:grpSpPr>
          <a:xfrm>
            <a:off x="8503483" y="3440193"/>
            <a:ext cx="535749" cy="547122"/>
            <a:chOff x="3477650" y="837700"/>
            <a:chExt cx="314425" cy="321100"/>
          </a:xfrm>
        </p:grpSpPr>
        <p:sp>
          <p:nvSpPr>
            <p:cNvPr id="127" name="Google Shape;127;p5"/>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5"/>
          <p:cNvGrpSpPr/>
          <p:nvPr/>
        </p:nvGrpSpPr>
        <p:grpSpPr>
          <a:xfrm>
            <a:off x="135633" y="4335018"/>
            <a:ext cx="535749" cy="547122"/>
            <a:chOff x="3477650" y="837700"/>
            <a:chExt cx="314425" cy="321100"/>
          </a:xfrm>
        </p:grpSpPr>
        <p:sp>
          <p:nvSpPr>
            <p:cNvPr id="130" name="Google Shape;130;p5"/>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4" name="Google Shape;134;p6"/>
          <p:cNvSpPr/>
          <p:nvPr/>
        </p:nvSpPr>
        <p:spPr>
          <a:xfrm>
            <a:off x="338400" y="641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6"/>
          <p:cNvGrpSpPr/>
          <p:nvPr/>
        </p:nvGrpSpPr>
        <p:grpSpPr>
          <a:xfrm>
            <a:off x="185580" y="4594971"/>
            <a:ext cx="738667" cy="502594"/>
            <a:chOff x="200200" y="2278225"/>
            <a:chExt cx="862425" cy="586800"/>
          </a:xfrm>
        </p:grpSpPr>
        <p:sp>
          <p:nvSpPr>
            <p:cNvPr id="136" name="Google Shape;136;p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6"/>
          <p:cNvGrpSpPr/>
          <p:nvPr/>
        </p:nvGrpSpPr>
        <p:grpSpPr>
          <a:xfrm>
            <a:off x="7947333" y="4701530"/>
            <a:ext cx="535749" cy="547122"/>
            <a:chOff x="3477650" y="837700"/>
            <a:chExt cx="314425" cy="321100"/>
          </a:xfrm>
        </p:grpSpPr>
        <p:sp>
          <p:nvSpPr>
            <p:cNvPr id="141" name="Google Shape;141;p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6"/>
          <p:cNvGrpSpPr/>
          <p:nvPr/>
        </p:nvGrpSpPr>
        <p:grpSpPr>
          <a:xfrm rot="5400000">
            <a:off x="-60695" y="3974334"/>
            <a:ext cx="738667" cy="502594"/>
            <a:chOff x="200200" y="2278225"/>
            <a:chExt cx="862425" cy="586800"/>
          </a:xfrm>
        </p:grpSpPr>
        <p:sp>
          <p:nvSpPr>
            <p:cNvPr id="144" name="Google Shape;144;p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6"/>
          <p:cNvGrpSpPr/>
          <p:nvPr/>
        </p:nvGrpSpPr>
        <p:grpSpPr>
          <a:xfrm>
            <a:off x="8533883" y="4251730"/>
            <a:ext cx="535749" cy="547122"/>
            <a:chOff x="3477650" y="837700"/>
            <a:chExt cx="314425" cy="321100"/>
          </a:xfrm>
        </p:grpSpPr>
        <p:sp>
          <p:nvSpPr>
            <p:cNvPr id="149" name="Google Shape;149;p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1"/>
        <p:cNvGrpSpPr/>
        <p:nvPr/>
      </p:nvGrpSpPr>
      <p:grpSpPr>
        <a:xfrm>
          <a:off x="0" y="0"/>
          <a:ext cx="0" cy="0"/>
          <a:chOff x="0" y="0"/>
          <a:chExt cx="0" cy="0"/>
        </a:xfrm>
      </p:grpSpPr>
      <p:sp>
        <p:nvSpPr>
          <p:cNvPr id="152" name="Google Shape;152;p7"/>
          <p:cNvSpPr txBox="1">
            <a:spLocks noGrp="1"/>
          </p:cNvSpPr>
          <p:nvPr>
            <p:ph type="subTitle" idx="1"/>
          </p:nvPr>
        </p:nvSpPr>
        <p:spPr>
          <a:xfrm>
            <a:off x="2596450" y="1263375"/>
            <a:ext cx="3951000" cy="121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AutoNum type="arabicPeriod"/>
              <a:defRPr sz="1400"/>
            </a:lvl1pPr>
            <a:lvl2pPr lvl="1" algn="ctr" rtl="0">
              <a:lnSpc>
                <a:spcPct val="100000"/>
              </a:lnSpc>
              <a:spcBef>
                <a:spcPts val="0"/>
              </a:spcBef>
              <a:spcAft>
                <a:spcPts val="0"/>
              </a:spcAft>
              <a:buClr>
                <a:srgbClr val="999999"/>
              </a:buClr>
              <a:buSzPts val="800"/>
              <a:buFont typeface="Open Sans"/>
              <a:buAutoNum type="alphaLcPeriod"/>
              <a:defRPr/>
            </a:lvl2pPr>
            <a:lvl3pPr lvl="2" algn="ctr" rtl="0">
              <a:lnSpc>
                <a:spcPct val="100000"/>
              </a:lnSpc>
              <a:spcBef>
                <a:spcPts val="0"/>
              </a:spcBef>
              <a:spcAft>
                <a:spcPts val="0"/>
              </a:spcAft>
              <a:buClr>
                <a:srgbClr val="999999"/>
              </a:buClr>
              <a:buSzPts val="800"/>
              <a:buFont typeface="Open Sans"/>
              <a:buAutoNum type="romanLcPeriod"/>
              <a:defRPr/>
            </a:lvl3pPr>
            <a:lvl4pPr lvl="3" algn="ctr" rtl="0">
              <a:lnSpc>
                <a:spcPct val="100000"/>
              </a:lnSpc>
              <a:spcBef>
                <a:spcPts val="0"/>
              </a:spcBef>
              <a:spcAft>
                <a:spcPts val="0"/>
              </a:spcAft>
              <a:buClr>
                <a:srgbClr val="999999"/>
              </a:buClr>
              <a:buSzPts val="800"/>
              <a:buFont typeface="Open Sans"/>
              <a:buAutoNum type="arabicPeriod"/>
              <a:defRPr/>
            </a:lvl4pPr>
            <a:lvl5pPr lvl="4" algn="ctr" rtl="0">
              <a:lnSpc>
                <a:spcPct val="100000"/>
              </a:lnSpc>
              <a:spcBef>
                <a:spcPts val="0"/>
              </a:spcBef>
              <a:spcAft>
                <a:spcPts val="0"/>
              </a:spcAft>
              <a:buClr>
                <a:srgbClr val="999999"/>
              </a:buClr>
              <a:buSzPts val="1200"/>
              <a:buFont typeface="Open Sans"/>
              <a:buAutoNum type="alphaLcPeriod"/>
              <a:defRPr/>
            </a:lvl5pPr>
            <a:lvl6pPr lvl="5" algn="ctr" rtl="0">
              <a:lnSpc>
                <a:spcPct val="100000"/>
              </a:lnSpc>
              <a:spcBef>
                <a:spcPts val="0"/>
              </a:spcBef>
              <a:spcAft>
                <a:spcPts val="0"/>
              </a:spcAft>
              <a:buClr>
                <a:srgbClr val="999999"/>
              </a:buClr>
              <a:buSzPts val="1200"/>
              <a:buFont typeface="Open Sans"/>
              <a:buAutoNum type="romanLcPeriod"/>
              <a:defRPr/>
            </a:lvl6pPr>
            <a:lvl7pPr lvl="6" algn="ctr" rtl="0">
              <a:lnSpc>
                <a:spcPct val="100000"/>
              </a:lnSpc>
              <a:spcBef>
                <a:spcPts val="0"/>
              </a:spcBef>
              <a:spcAft>
                <a:spcPts val="0"/>
              </a:spcAft>
              <a:buClr>
                <a:srgbClr val="999999"/>
              </a:buClr>
              <a:buSzPts val="700"/>
              <a:buFont typeface="Open Sans"/>
              <a:buAutoNum type="arabicPeriod"/>
              <a:defRPr/>
            </a:lvl7pPr>
            <a:lvl8pPr lvl="7" algn="ctr" rtl="0">
              <a:lnSpc>
                <a:spcPct val="100000"/>
              </a:lnSpc>
              <a:spcBef>
                <a:spcPts val="0"/>
              </a:spcBef>
              <a:spcAft>
                <a:spcPts val="0"/>
              </a:spcAft>
              <a:buClr>
                <a:srgbClr val="999999"/>
              </a:buClr>
              <a:buSzPts val="700"/>
              <a:buFont typeface="Open Sans"/>
              <a:buAutoNum type="alphaLcPeriod"/>
              <a:defRPr/>
            </a:lvl8pPr>
            <a:lvl9pPr lvl="8" algn="ctr" rtl="0">
              <a:lnSpc>
                <a:spcPct val="100000"/>
              </a:lnSpc>
              <a:spcBef>
                <a:spcPts val="0"/>
              </a:spcBef>
              <a:spcAft>
                <a:spcPts val="0"/>
              </a:spcAft>
              <a:buClr>
                <a:srgbClr val="999999"/>
              </a:buClr>
              <a:buSzPts val="600"/>
              <a:buFont typeface="Open Sans"/>
              <a:buAutoNum type="romanLcPeriod"/>
              <a:defRPr/>
            </a:lvl9pPr>
          </a:lstStyle>
          <a:p>
            <a:endParaRPr/>
          </a:p>
        </p:txBody>
      </p:sp>
      <p:sp>
        <p:nvSpPr>
          <p:cNvPr id="153" name="Google Shape;1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4" name="Google Shape;154;p7"/>
          <p:cNvSpPr/>
          <p:nvPr/>
        </p:nvSpPr>
        <p:spPr>
          <a:xfrm>
            <a:off x="6405600" y="460856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7"/>
          <p:cNvGrpSpPr/>
          <p:nvPr/>
        </p:nvGrpSpPr>
        <p:grpSpPr>
          <a:xfrm>
            <a:off x="8494983" y="168055"/>
            <a:ext cx="535749" cy="547122"/>
            <a:chOff x="3477650" y="837700"/>
            <a:chExt cx="314425" cy="321100"/>
          </a:xfrm>
        </p:grpSpPr>
        <p:sp>
          <p:nvSpPr>
            <p:cNvPr id="156" name="Google Shape;156;p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7"/>
          <p:cNvGrpSpPr/>
          <p:nvPr/>
        </p:nvGrpSpPr>
        <p:grpSpPr>
          <a:xfrm rot="5400000">
            <a:off x="99367" y="2141109"/>
            <a:ext cx="738667" cy="502594"/>
            <a:chOff x="200200" y="2278225"/>
            <a:chExt cx="862425" cy="586800"/>
          </a:xfrm>
        </p:grpSpPr>
        <p:sp>
          <p:nvSpPr>
            <p:cNvPr id="159" name="Google Shape;159;p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7"/>
          <p:cNvGrpSpPr/>
          <p:nvPr/>
        </p:nvGrpSpPr>
        <p:grpSpPr>
          <a:xfrm rot="5400000">
            <a:off x="-67245" y="1381409"/>
            <a:ext cx="738667" cy="502594"/>
            <a:chOff x="200200" y="2278225"/>
            <a:chExt cx="862425" cy="586800"/>
          </a:xfrm>
        </p:grpSpPr>
        <p:sp>
          <p:nvSpPr>
            <p:cNvPr id="164" name="Google Shape;164;p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713225" y="1652500"/>
            <a:ext cx="7717800" cy="1449300"/>
          </a:xfrm>
          <a:prstGeom prst="rect">
            <a:avLst/>
          </a:prstGeom>
        </p:spPr>
        <p:txBody>
          <a:bodyPr spcFirstLastPara="1" wrap="square" lIns="91425" tIns="91425" rIns="91425" bIns="91425" anchor="b" anchorCtr="0">
            <a:noAutofit/>
          </a:bodyPr>
          <a:lstStyle>
            <a:lvl1pPr lvl="0" algn="ctr">
              <a:lnSpc>
                <a:spcPct val="115000"/>
              </a:lnSpc>
              <a:spcBef>
                <a:spcPts val="0"/>
              </a:spcBef>
              <a:spcAft>
                <a:spcPts val="0"/>
              </a:spcAft>
              <a:buSzPts val="4800"/>
              <a:buNone/>
              <a:defRPr sz="6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70" name="Google Shape;170;p8"/>
          <p:cNvGrpSpPr/>
          <p:nvPr/>
        </p:nvGrpSpPr>
        <p:grpSpPr>
          <a:xfrm>
            <a:off x="713225" y="4343500"/>
            <a:ext cx="550425" cy="609625"/>
            <a:chOff x="5017075" y="486625"/>
            <a:chExt cx="550425" cy="609625"/>
          </a:xfrm>
        </p:grpSpPr>
        <p:sp>
          <p:nvSpPr>
            <p:cNvPr id="171" name="Google Shape;171;p8"/>
            <p:cNvSpPr/>
            <p:nvPr/>
          </p:nvSpPr>
          <p:spPr>
            <a:xfrm>
              <a:off x="5017075" y="716800"/>
              <a:ext cx="321100" cy="379450"/>
            </a:xfrm>
            <a:custGeom>
              <a:avLst/>
              <a:gdLst/>
              <a:ahLst/>
              <a:cxnLst/>
              <a:rect l="l" t="t" r="r" b="b"/>
              <a:pathLst>
                <a:path w="12844" h="15178" extrusionOk="0">
                  <a:moveTo>
                    <a:pt x="1" y="0"/>
                  </a:moveTo>
                  <a:lnTo>
                    <a:pt x="1" y="15178"/>
                  </a:lnTo>
                  <a:lnTo>
                    <a:pt x="12843" y="15178"/>
                  </a:lnTo>
                  <a:lnTo>
                    <a:pt x="12843" y="4837"/>
                  </a:lnTo>
                  <a:lnTo>
                    <a:pt x="7973"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5216400" y="716800"/>
              <a:ext cx="121775" cy="120925"/>
            </a:xfrm>
            <a:custGeom>
              <a:avLst/>
              <a:gdLst/>
              <a:ahLst/>
              <a:cxnLst/>
              <a:rect l="l" t="t" r="r" b="b"/>
              <a:pathLst>
                <a:path w="4871" h="4837" fill="none" extrusionOk="0">
                  <a:moveTo>
                    <a:pt x="4870" y="4837"/>
                  </a:moveTo>
                  <a:lnTo>
                    <a:pt x="0" y="4837"/>
                  </a:lnTo>
                  <a:lnTo>
                    <a:pt x="0"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017075" y="716800"/>
              <a:ext cx="321100" cy="379450"/>
            </a:xfrm>
            <a:custGeom>
              <a:avLst/>
              <a:gdLst/>
              <a:ahLst/>
              <a:cxnLst/>
              <a:rect l="l" t="t" r="r" b="b"/>
              <a:pathLst>
                <a:path w="12844" h="15178" fill="none" extrusionOk="0">
                  <a:moveTo>
                    <a:pt x="7973" y="0"/>
                  </a:moveTo>
                  <a:lnTo>
                    <a:pt x="1" y="0"/>
                  </a:lnTo>
                  <a:lnTo>
                    <a:pt x="1" y="15178"/>
                  </a:lnTo>
                  <a:lnTo>
                    <a:pt x="12843" y="15178"/>
                  </a:lnTo>
                  <a:lnTo>
                    <a:pt x="12843" y="4837"/>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074625" y="659250"/>
              <a:ext cx="321100" cy="379450"/>
            </a:xfrm>
            <a:custGeom>
              <a:avLst/>
              <a:gdLst/>
              <a:ahLst/>
              <a:cxnLst/>
              <a:rect l="l" t="t" r="r" b="b"/>
              <a:pathLst>
                <a:path w="12844" h="15178" extrusionOk="0">
                  <a:moveTo>
                    <a:pt x="1" y="0"/>
                  </a:moveTo>
                  <a:lnTo>
                    <a:pt x="1" y="15178"/>
                  </a:lnTo>
                  <a:lnTo>
                    <a:pt x="12843" y="15178"/>
                  </a:lnTo>
                  <a:lnTo>
                    <a:pt x="12843" y="4837"/>
                  </a:lnTo>
                  <a:lnTo>
                    <a:pt x="8006"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274775" y="659250"/>
              <a:ext cx="120950" cy="120950"/>
            </a:xfrm>
            <a:custGeom>
              <a:avLst/>
              <a:gdLst/>
              <a:ahLst/>
              <a:cxnLst/>
              <a:rect l="l" t="t" r="r" b="b"/>
              <a:pathLst>
                <a:path w="4838" h="4838" fill="none" extrusionOk="0">
                  <a:moveTo>
                    <a:pt x="4837" y="4837"/>
                  </a:moveTo>
                  <a:lnTo>
                    <a:pt x="0" y="4837"/>
                  </a:lnTo>
                  <a:lnTo>
                    <a:pt x="0"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5074625" y="659250"/>
              <a:ext cx="321100" cy="379450"/>
            </a:xfrm>
            <a:custGeom>
              <a:avLst/>
              <a:gdLst/>
              <a:ahLst/>
              <a:cxnLst/>
              <a:rect l="l" t="t" r="r" b="b"/>
              <a:pathLst>
                <a:path w="12844" h="15178" fill="none" extrusionOk="0">
                  <a:moveTo>
                    <a:pt x="8006" y="0"/>
                  </a:moveTo>
                  <a:lnTo>
                    <a:pt x="1" y="0"/>
                  </a:lnTo>
                  <a:lnTo>
                    <a:pt x="1" y="15178"/>
                  </a:lnTo>
                  <a:lnTo>
                    <a:pt x="12843" y="15178"/>
                  </a:lnTo>
                  <a:lnTo>
                    <a:pt x="12843" y="4837"/>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5131325" y="601700"/>
              <a:ext cx="321100" cy="379475"/>
            </a:xfrm>
            <a:custGeom>
              <a:avLst/>
              <a:gdLst/>
              <a:ahLst/>
              <a:cxnLst/>
              <a:rect l="l" t="t" r="r" b="b"/>
              <a:pathLst>
                <a:path w="12844" h="15179" extrusionOk="0">
                  <a:moveTo>
                    <a:pt x="1" y="1"/>
                  </a:moveTo>
                  <a:lnTo>
                    <a:pt x="1" y="15178"/>
                  </a:lnTo>
                  <a:lnTo>
                    <a:pt x="12843" y="15178"/>
                  </a:lnTo>
                  <a:lnTo>
                    <a:pt x="12843" y="4838"/>
                  </a:lnTo>
                  <a:lnTo>
                    <a:pt x="8007"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5331475" y="601700"/>
              <a:ext cx="120950" cy="120950"/>
            </a:xfrm>
            <a:custGeom>
              <a:avLst/>
              <a:gdLst/>
              <a:ahLst/>
              <a:cxnLst/>
              <a:rect l="l" t="t" r="r" b="b"/>
              <a:pathLst>
                <a:path w="4838" h="4838" fill="none" extrusionOk="0">
                  <a:moveTo>
                    <a:pt x="4837" y="4838"/>
                  </a:moveTo>
                  <a:lnTo>
                    <a:pt x="1" y="4838"/>
                  </a:lnTo>
                  <a:lnTo>
                    <a:pt x="1" y="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5131325" y="601700"/>
              <a:ext cx="321100" cy="379475"/>
            </a:xfrm>
            <a:custGeom>
              <a:avLst/>
              <a:gdLst/>
              <a:ahLst/>
              <a:cxnLst/>
              <a:rect l="l" t="t" r="r" b="b"/>
              <a:pathLst>
                <a:path w="12844" h="15179" fill="none" extrusionOk="0">
                  <a:moveTo>
                    <a:pt x="8007" y="1"/>
                  </a:moveTo>
                  <a:lnTo>
                    <a:pt x="1" y="1"/>
                  </a:lnTo>
                  <a:lnTo>
                    <a:pt x="1" y="15178"/>
                  </a:lnTo>
                  <a:lnTo>
                    <a:pt x="12843" y="15178"/>
                  </a:lnTo>
                  <a:lnTo>
                    <a:pt x="12843" y="4838"/>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5189700" y="545000"/>
              <a:ext cx="320275" cy="379450"/>
            </a:xfrm>
            <a:custGeom>
              <a:avLst/>
              <a:gdLst/>
              <a:ahLst/>
              <a:cxnLst/>
              <a:rect l="l" t="t" r="r" b="b"/>
              <a:pathLst>
                <a:path w="12811" h="15178" extrusionOk="0">
                  <a:moveTo>
                    <a:pt x="1" y="0"/>
                  </a:moveTo>
                  <a:lnTo>
                    <a:pt x="1" y="15178"/>
                  </a:lnTo>
                  <a:lnTo>
                    <a:pt x="12810" y="15178"/>
                  </a:lnTo>
                  <a:lnTo>
                    <a:pt x="12810" y="4837"/>
                  </a:lnTo>
                  <a:lnTo>
                    <a:pt x="7973"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5389025" y="545000"/>
              <a:ext cx="120950" cy="120950"/>
            </a:xfrm>
            <a:custGeom>
              <a:avLst/>
              <a:gdLst/>
              <a:ahLst/>
              <a:cxnLst/>
              <a:rect l="l" t="t" r="r" b="b"/>
              <a:pathLst>
                <a:path w="4838" h="4838" fill="none" extrusionOk="0">
                  <a:moveTo>
                    <a:pt x="4837" y="4837"/>
                  </a:moveTo>
                  <a:lnTo>
                    <a:pt x="0" y="4837"/>
                  </a:lnTo>
                  <a:lnTo>
                    <a:pt x="0"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5189700" y="545000"/>
              <a:ext cx="320275" cy="379450"/>
            </a:xfrm>
            <a:custGeom>
              <a:avLst/>
              <a:gdLst/>
              <a:ahLst/>
              <a:cxnLst/>
              <a:rect l="l" t="t" r="r" b="b"/>
              <a:pathLst>
                <a:path w="12811" h="15178" fill="none" extrusionOk="0">
                  <a:moveTo>
                    <a:pt x="7973" y="0"/>
                  </a:moveTo>
                  <a:lnTo>
                    <a:pt x="1" y="0"/>
                  </a:lnTo>
                  <a:lnTo>
                    <a:pt x="1" y="15178"/>
                  </a:lnTo>
                  <a:lnTo>
                    <a:pt x="12810" y="15178"/>
                  </a:lnTo>
                  <a:lnTo>
                    <a:pt x="12810" y="4837"/>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5247250" y="486625"/>
              <a:ext cx="320250" cy="380300"/>
            </a:xfrm>
            <a:custGeom>
              <a:avLst/>
              <a:gdLst/>
              <a:ahLst/>
              <a:cxnLst/>
              <a:rect l="l" t="t" r="r" b="b"/>
              <a:pathLst>
                <a:path w="12810" h="15212" extrusionOk="0">
                  <a:moveTo>
                    <a:pt x="1" y="0"/>
                  </a:moveTo>
                  <a:lnTo>
                    <a:pt x="1" y="15211"/>
                  </a:lnTo>
                  <a:lnTo>
                    <a:pt x="12810" y="15211"/>
                  </a:lnTo>
                  <a:lnTo>
                    <a:pt x="12810" y="4871"/>
                  </a:lnTo>
                  <a:lnTo>
                    <a:pt x="7973"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5446550" y="486625"/>
              <a:ext cx="120950" cy="121775"/>
            </a:xfrm>
            <a:custGeom>
              <a:avLst/>
              <a:gdLst/>
              <a:ahLst/>
              <a:cxnLst/>
              <a:rect l="l" t="t" r="r" b="b"/>
              <a:pathLst>
                <a:path w="4838" h="4871" fill="none" extrusionOk="0">
                  <a:moveTo>
                    <a:pt x="4838" y="4871"/>
                  </a:moveTo>
                  <a:lnTo>
                    <a:pt x="1" y="4871"/>
                  </a:lnTo>
                  <a:lnTo>
                    <a:pt x="1" y="0"/>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5247250" y="486625"/>
              <a:ext cx="320250" cy="380300"/>
            </a:xfrm>
            <a:custGeom>
              <a:avLst/>
              <a:gdLst/>
              <a:ahLst/>
              <a:cxnLst/>
              <a:rect l="l" t="t" r="r" b="b"/>
              <a:pathLst>
                <a:path w="12810" h="15212" fill="none" extrusionOk="0">
                  <a:moveTo>
                    <a:pt x="7973" y="0"/>
                  </a:moveTo>
                  <a:lnTo>
                    <a:pt x="1" y="0"/>
                  </a:lnTo>
                  <a:lnTo>
                    <a:pt x="1" y="15211"/>
                  </a:lnTo>
                  <a:lnTo>
                    <a:pt x="12810" y="15211"/>
                  </a:lnTo>
                  <a:lnTo>
                    <a:pt x="12810" y="487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8"/>
          <p:cNvSpPr/>
          <p:nvPr/>
        </p:nvSpPr>
        <p:spPr>
          <a:xfrm>
            <a:off x="1773013" y="11706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8"/>
          <p:cNvGrpSpPr/>
          <p:nvPr/>
        </p:nvGrpSpPr>
        <p:grpSpPr>
          <a:xfrm>
            <a:off x="161405" y="1468709"/>
            <a:ext cx="738667" cy="502594"/>
            <a:chOff x="200200" y="2278225"/>
            <a:chExt cx="862425" cy="586800"/>
          </a:xfrm>
        </p:grpSpPr>
        <p:sp>
          <p:nvSpPr>
            <p:cNvPr id="188" name="Google Shape;188;p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8"/>
          <p:cNvGrpSpPr/>
          <p:nvPr/>
        </p:nvGrpSpPr>
        <p:grpSpPr>
          <a:xfrm>
            <a:off x="8141280" y="3196259"/>
            <a:ext cx="738667" cy="502594"/>
            <a:chOff x="200200" y="2278225"/>
            <a:chExt cx="862425" cy="586800"/>
          </a:xfrm>
        </p:grpSpPr>
        <p:sp>
          <p:nvSpPr>
            <p:cNvPr id="193" name="Google Shape;193;p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8"/>
          <p:cNvGrpSpPr/>
          <p:nvPr/>
        </p:nvGrpSpPr>
        <p:grpSpPr>
          <a:xfrm>
            <a:off x="7630572" y="432580"/>
            <a:ext cx="1168455" cy="1168423"/>
            <a:chOff x="3581050" y="3046800"/>
            <a:chExt cx="899850" cy="899825"/>
          </a:xfrm>
        </p:grpSpPr>
        <p:sp>
          <p:nvSpPr>
            <p:cNvPr id="198" name="Google Shape;198;p8"/>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8"/>
          <p:cNvGrpSpPr/>
          <p:nvPr/>
        </p:nvGrpSpPr>
        <p:grpSpPr>
          <a:xfrm>
            <a:off x="6226108" y="4374743"/>
            <a:ext cx="535749" cy="547122"/>
            <a:chOff x="3477650" y="837700"/>
            <a:chExt cx="314425" cy="321100"/>
          </a:xfrm>
        </p:grpSpPr>
        <p:sp>
          <p:nvSpPr>
            <p:cNvPr id="205" name="Google Shape;205;p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7"/>
        <p:cNvGrpSpPr/>
        <p:nvPr/>
      </p:nvGrpSpPr>
      <p:grpSpPr>
        <a:xfrm>
          <a:off x="0" y="0"/>
          <a:ext cx="0" cy="0"/>
          <a:chOff x="0" y="0"/>
          <a:chExt cx="0" cy="0"/>
        </a:xfrm>
      </p:grpSpPr>
      <p:sp>
        <p:nvSpPr>
          <p:cNvPr id="208" name="Google Shape;208;p9"/>
          <p:cNvSpPr txBox="1">
            <a:spLocks noGrp="1"/>
          </p:cNvSpPr>
          <p:nvPr>
            <p:ph type="title"/>
          </p:nvPr>
        </p:nvSpPr>
        <p:spPr>
          <a:xfrm>
            <a:off x="720000" y="1244650"/>
            <a:ext cx="3842100" cy="140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9" name="Google Shape;209;p9"/>
          <p:cNvSpPr txBox="1">
            <a:spLocks noGrp="1"/>
          </p:cNvSpPr>
          <p:nvPr>
            <p:ph type="subTitle" idx="1"/>
          </p:nvPr>
        </p:nvSpPr>
        <p:spPr>
          <a:xfrm>
            <a:off x="720000" y="2724350"/>
            <a:ext cx="3842100" cy="140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800"/>
              <a:buFont typeface="Open Sans"/>
              <a:buChar char="●"/>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endParaRPr/>
          </a:p>
        </p:txBody>
      </p:sp>
      <p:sp>
        <p:nvSpPr>
          <p:cNvPr id="210" name="Google Shape;210;p9"/>
          <p:cNvSpPr>
            <a:spLocks noGrp="1"/>
          </p:cNvSpPr>
          <p:nvPr>
            <p:ph type="pic" idx="2"/>
          </p:nvPr>
        </p:nvSpPr>
        <p:spPr>
          <a:xfrm>
            <a:off x="5522525" y="601950"/>
            <a:ext cx="3025200" cy="3939600"/>
          </a:xfrm>
          <a:prstGeom prst="rect">
            <a:avLst/>
          </a:prstGeom>
          <a:noFill/>
          <a:ln>
            <a:noFill/>
          </a:ln>
        </p:spPr>
      </p:sp>
      <p:grpSp>
        <p:nvGrpSpPr>
          <p:cNvPr id="211" name="Google Shape;211;p9"/>
          <p:cNvGrpSpPr/>
          <p:nvPr/>
        </p:nvGrpSpPr>
        <p:grpSpPr>
          <a:xfrm rot="5400000">
            <a:off x="6492" y="1133796"/>
            <a:ext cx="738667" cy="502594"/>
            <a:chOff x="200200" y="2278225"/>
            <a:chExt cx="862425" cy="586800"/>
          </a:xfrm>
        </p:grpSpPr>
        <p:sp>
          <p:nvSpPr>
            <p:cNvPr id="212" name="Google Shape;212;p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9"/>
          <p:cNvGrpSpPr/>
          <p:nvPr/>
        </p:nvGrpSpPr>
        <p:grpSpPr>
          <a:xfrm>
            <a:off x="4795250" y="370600"/>
            <a:ext cx="541250" cy="337775"/>
            <a:chOff x="4367450" y="542500"/>
            <a:chExt cx="541250" cy="337775"/>
          </a:xfrm>
        </p:grpSpPr>
        <p:sp>
          <p:nvSpPr>
            <p:cNvPr id="217" name="Google Shape;217;p9"/>
            <p:cNvSpPr/>
            <p:nvPr/>
          </p:nvSpPr>
          <p:spPr>
            <a:xfrm>
              <a:off x="4367450" y="542500"/>
              <a:ext cx="422000" cy="337775"/>
            </a:xfrm>
            <a:custGeom>
              <a:avLst/>
              <a:gdLst/>
              <a:ahLst/>
              <a:cxnLst/>
              <a:rect l="l" t="t" r="r" b="b"/>
              <a:pathLst>
                <a:path w="16880" h="13511" extrusionOk="0">
                  <a:moveTo>
                    <a:pt x="1" y="0"/>
                  </a:moveTo>
                  <a:lnTo>
                    <a:pt x="1" y="2435"/>
                  </a:lnTo>
                  <a:lnTo>
                    <a:pt x="1" y="13510"/>
                  </a:lnTo>
                  <a:lnTo>
                    <a:pt x="16879" y="13510"/>
                  </a:lnTo>
                  <a:lnTo>
                    <a:pt x="16879" y="2369"/>
                  </a:lnTo>
                  <a:lnTo>
                    <a:pt x="6906" y="2369"/>
                  </a:lnTo>
                  <a:lnTo>
                    <a:pt x="6172" y="1135"/>
                  </a:lnTo>
                  <a:cubicBezTo>
                    <a:pt x="5738" y="434"/>
                    <a:pt x="4971" y="0"/>
                    <a:pt x="4137" y="0"/>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4367450" y="542500"/>
              <a:ext cx="422000" cy="337775"/>
            </a:xfrm>
            <a:custGeom>
              <a:avLst/>
              <a:gdLst/>
              <a:ahLst/>
              <a:cxnLst/>
              <a:rect l="l" t="t" r="r" b="b"/>
              <a:pathLst>
                <a:path w="16880" h="13511" fill="none" extrusionOk="0">
                  <a:moveTo>
                    <a:pt x="6906" y="2369"/>
                  </a:moveTo>
                  <a:lnTo>
                    <a:pt x="6172" y="1135"/>
                  </a:lnTo>
                  <a:cubicBezTo>
                    <a:pt x="5738" y="434"/>
                    <a:pt x="4971" y="0"/>
                    <a:pt x="4137" y="0"/>
                  </a:cubicBezTo>
                  <a:lnTo>
                    <a:pt x="1" y="0"/>
                  </a:lnTo>
                  <a:lnTo>
                    <a:pt x="1" y="2435"/>
                  </a:lnTo>
                  <a:lnTo>
                    <a:pt x="1" y="13510"/>
                  </a:lnTo>
                  <a:lnTo>
                    <a:pt x="16879" y="13510"/>
                  </a:lnTo>
                  <a:lnTo>
                    <a:pt x="16879" y="23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4368300" y="650900"/>
              <a:ext cx="540400" cy="228525"/>
            </a:xfrm>
            <a:custGeom>
              <a:avLst/>
              <a:gdLst/>
              <a:ahLst/>
              <a:cxnLst/>
              <a:rect l="l" t="t" r="r" b="b"/>
              <a:pathLst>
                <a:path w="21616" h="9141" extrusionOk="0">
                  <a:moveTo>
                    <a:pt x="4737" y="1"/>
                  </a:moveTo>
                  <a:lnTo>
                    <a:pt x="0" y="9141"/>
                  </a:lnTo>
                  <a:lnTo>
                    <a:pt x="16845" y="9141"/>
                  </a:lnTo>
                  <a:lnTo>
                    <a:pt x="21616"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4368300" y="650900"/>
              <a:ext cx="540400" cy="228525"/>
            </a:xfrm>
            <a:custGeom>
              <a:avLst/>
              <a:gdLst/>
              <a:ahLst/>
              <a:cxnLst/>
              <a:rect l="l" t="t" r="r" b="b"/>
              <a:pathLst>
                <a:path w="21616" h="9141" fill="none" extrusionOk="0">
                  <a:moveTo>
                    <a:pt x="16845" y="9141"/>
                  </a:moveTo>
                  <a:lnTo>
                    <a:pt x="0" y="9141"/>
                  </a:lnTo>
                  <a:lnTo>
                    <a:pt x="4737" y="1"/>
                  </a:lnTo>
                  <a:lnTo>
                    <a:pt x="21616" y="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9"/>
          <p:cNvGrpSpPr/>
          <p:nvPr/>
        </p:nvGrpSpPr>
        <p:grpSpPr>
          <a:xfrm>
            <a:off x="348650" y="4432938"/>
            <a:ext cx="541250" cy="337775"/>
            <a:chOff x="4367450" y="542500"/>
            <a:chExt cx="541250" cy="337775"/>
          </a:xfrm>
        </p:grpSpPr>
        <p:sp>
          <p:nvSpPr>
            <p:cNvPr id="222" name="Google Shape;222;p9"/>
            <p:cNvSpPr/>
            <p:nvPr/>
          </p:nvSpPr>
          <p:spPr>
            <a:xfrm>
              <a:off x="4367450" y="542500"/>
              <a:ext cx="422000" cy="337775"/>
            </a:xfrm>
            <a:custGeom>
              <a:avLst/>
              <a:gdLst/>
              <a:ahLst/>
              <a:cxnLst/>
              <a:rect l="l" t="t" r="r" b="b"/>
              <a:pathLst>
                <a:path w="16880" h="13511" extrusionOk="0">
                  <a:moveTo>
                    <a:pt x="1" y="0"/>
                  </a:moveTo>
                  <a:lnTo>
                    <a:pt x="1" y="2435"/>
                  </a:lnTo>
                  <a:lnTo>
                    <a:pt x="1" y="13510"/>
                  </a:lnTo>
                  <a:lnTo>
                    <a:pt x="16879" y="13510"/>
                  </a:lnTo>
                  <a:lnTo>
                    <a:pt x="16879" y="2369"/>
                  </a:lnTo>
                  <a:lnTo>
                    <a:pt x="6906" y="2369"/>
                  </a:lnTo>
                  <a:lnTo>
                    <a:pt x="6172" y="1135"/>
                  </a:lnTo>
                  <a:cubicBezTo>
                    <a:pt x="5738" y="434"/>
                    <a:pt x="4971" y="0"/>
                    <a:pt x="4137" y="0"/>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4367450" y="542500"/>
              <a:ext cx="422000" cy="337775"/>
            </a:xfrm>
            <a:custGeom>
              <a:avLst/>
              <a:gdLst/>
              <a:ahLst/>
              <a:cxnLst/>
              <a:rect l="l" t="t" r="r" b="b"/>
              <a:pathLst>
                <a:path w="16880" h="13511" fill="none" extrusionOk="0">
                  <a:moveTo>
                    <a:pt x="6906" y="2369"/>
                  </a:moveTo>
                  <a:lnTo>
                    <a:pt x="6172" y="1135"/>
                  </a:lnTo>
                  <a:cubicBezTo>
                    <a:pt x="5738" y="434"/>
                    <a:pt x="4971" y="0"/>
                    <a:pt x="4137" y="0"/>
                  </a:cubicBezTo>
                  <a:lnTo>
                    <a:pt x="1" y="0"/>
                  </a:lnTo>
                  <a:lnTo>
                    <a:pt x="1" y="2435"/>
                  </a:lnTo>
                  <a:lnTo>
                    <a:pt x="1" y="13510"/>
                  </a:lnTo>
                  <a:lnTo>
                    <a:pt x="16879" y="13510"/>
                  </a:lnTo>
                  <a:lnTo>
                    <a:pt x="16879" y="2369"/>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4368300" y="650900"/>
              <a:ext cx="540400" cy="228525"/>
            </a:xfrm>
            <a:custGeom>
              <a:avLst/>
              <a:gdLst/>
              <a:ahLst/>
              <a:cxnLst/>
              <a:rect l="l" t="t" r="r" b="b"/>
              <a:pathLst>
                <a:path w="21616" h="9141" extrusionOk="0">
                  <a:moveTo>
                    <a:pt x="4737" y="1"/>
                  </a:moveTo>
                  <a:lnTo>
                    <a:pt x="0" y="9141"/>
                  </a:lnTo>
                  <a:lnTo>
                    <a:pt x="16845" y="9141"/>
                  </a:lnTo>
                  <a:lnTo>
                    <a:pt x="21616"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4368300" y="650900"/>
              <a:ext cx="540400" cy="228525"/>
            </a:xfrm>
            <a:custGeom>
              <a:avLst/>
              <a:gdLst/>
              <a:ahLst/>
              <a:cxnLst/>
              <a:rect l="l" t="t" r="r" b="b"/>
              <a:pathLst>
                <a:path w="21616" h="9141" fill="none" extrusionOk="0">
                  <a:moveTo>
                    <a:pt x="16845" y="9141"/>
                  </a:moveTo>
                  <a:lnTo>
                    <a:pt x="0" y="9141"/>
                  </a:lnTo>
                  <a:lnTo>
                    <a:pt x="4737" y="1"/>
                  </a:lnTo>
                  <a:lnTo>
                    <a:pt x="21616" y="1"/>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9"/>
        <p:cNvGrpSpPr/>
        <p:nvPr/>
      </p:nvGrpSpPr>
      <p:grpSpPr>
        <a:xfrm>
          <a:off x="0" y="0"/>
          <a:ext cx="0" cy="0"/>
          <a:chOff x="0" y="0"/>
          <a:chExt cx="0" cy="0"/>
        </a:xfrm>
      </p:grpSpPr>
      <p:sp>
        <p:nvSpPr>
          <p:cNvPr id="250" name="Google Shape;250;p11"/>
          <p:cNvSpPr txBox="1">
            <a:spLocks noGrp="1"/>
          </p:cNvSpPr>
          <p:nvPr>
            <p:ph type="title" hasCustomPrompt="1"/>
          </p:nvPr>
        </p:nvSpPr>
        <p:spPr>
          <a:xfrm>
            <a:off x="1693650" y="1798175"/>
            <a:ext cx="5756700" cy="1227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1" name="Google Shape;251;p11"/>
          <p:cNvSpPr txBox="1">
            <a:spLocks noGrp="1"/>
          </p:cNvSpPr>
          <p:nvPr>
            <p:ph type="subTitle" idx="1"/>
          </p:nvPr>
        </p:nvSpPr>
        <p:spPr>
          <a:xfrm>
            <a:off x="1693650" y="3220250"/>
            <a:ext cx="5756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2" name="Google Shape;252;p11"/>
          <p:cNvGrpSpPr/>
          <p:nvPr/>
        </p:nvGrpSpPr>
        <p:grpSpPr>
          <a:xfrm>
            <a:off x="5163958" y="58268"/>
            <a:ext cx="535749" cy="547122"/>
            <a:chOff x="3477650" y="837700"/>
            <a:chExt cx="314425" cy="321100"/>
          </a:xfrm>
        </p:grpSpPr>
        <p:sp>
          <p:nvSpPr>
            <p:cNvPr id="253" name="Google Shape;253;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1"/>
          <p:cNvSpPr/>
          <p:nvPr/>
        </p:nvSpPr>
        <p:spPr>
          <a:xfrm>
            <a:off x="241213" y="539500"/>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11"/>
          <p:cNvGrpSpPr/>
          <p:nvPr/>
        </p:nvGrpSpPr>
        <p:grpSpPr>
          <a:xfrm>
            <a:off x="6297292" y="692759"/>
            <a:ext cx="738667" cy="502594"/>
            <a:chOff x="200200" y="2278225"/>
            <a:chExt cx="862425" cy="586800"/>
          </a:xfrm>
        </p:grpSpPr>
        <p:sp>
          <p:nvSpPr>
            <p:cNvPr id="257" name="Google Shape;257;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1"/>
          <p:cNvGrpSpPr/>
          <p:nvPr/>
        </p:nvGrpSpPr>
        <p:grpSpPr>
          <a:xfrm>
            <a:off x="6819167" y="359009"/>
            <a:ext cx="738667" cy="502594"/>
            <a:chOff x="200200" y="2278225"/>
            <a:chExt cx="862425" cy="586800"/>
          </a:xfrm>
        </p:grpSpPr>
        <p:sp>
          <p:nvSpPr>
            <p:cNvPr id="262" name="Google Shape;26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1"/>
          <p:cNvGrpSpPr/>
          <p:nvPr/>
        </p:nvGrpSpPr>
        <p:grpSpPr>
          <a:xfrm>
            <a:off x="303758" y="3532418"/>
            <a:ext cx="535749" cy="547122"/>
            <a:chOff x="3477650" y="837700"/>
            <a:chExt cx="314425" cy="321100"/>
          </a:xfrm>
        </p:grpSpPr>
        <p:sp>
          <p:nvSpPr>
            <p:cNvPr id="267" name="Google Shape;267;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1"/>
          <p:cNvGrpSpPr/>
          <p:nvPr/>
        </p:nvGrpSpPr>
        <p:grpSpPr>
          <a:xfrm>
            <a:off x="57508" y="2877793"/>
            <a:ext cx="535749" cy="547122"/>
            <a:chOff x="3477650" y="837700"/>
            <a:chExt cx="314425" cy="321100"/>
          </a:xfrm>
        </p:grpSpPr>
        <p:sp>
          <p:nvSpPr>
            <p:cNvPr id="270" name="Google Shape;270;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1"/>
          <p:cNvGrpSpPr/>
          <p:nvPr/>
        </p:nvGrpSpPr>
        <p:grpSpPr>
          <a:xfrm>
            <a:off x="7764290" y="3532421"/>
            <a:ext cx="944022" cy="942428"/>
            <a:chOff x="1589650" y="604200"/>
            <a:chExt cx="488700" cy="487875"/>
          </a:xfrm>
        </p:grpSpPr>
        <p:sp>
          <p:nvSpPr>
            <p:cNvPr id="273" name="Google Shape;273;p11"/>
            <p:cNvSpPr/>
            <p:nvPr/>
          </p:nvSpPr>
          <p:spPr>
            <a:xfrm>
              <a:off x="1791450" y="604200"/>
              <a:ext cx="85925" cy="155150"/>
            </a:xfrm>
            <a:custGeom>
              <a:avLst/>
              <a:gdLst/>
              <a:ahLst/>
              <a:cxnLst/>
              <a:rect l="l" t="t" r="r" b="b"/>
              <a:pathLst>
                <a:path w="3437" h="6206" extrusionOk="0">
                  <a:moveTo>
                    <a:pt x="1735" y="1"/>
                  </a:moveTo>
                  <a:cubicBezTo>
                    <a:pt x="734" y="1"/>
                    <a:pt x="1" y="901"/>
                    <a:pt x="234" y="1869"/>
                  </a:cubicBezTo>
                  <a:lnTo>
                    <a:pt x="1101" y="5705"/>
                  </a:lnTo>
                  <a:cubicBezTo>
                    <a:pt x="1135" y="6005"/>
                    <a:pt x="1435" y="6205"/>
                    <a:pt x="1735" y="6205"/>
                  </a:cubicBezTo>
                  <a:cubicBezTo>
                    <a:pt x="2002" y="6205"/>
                    <a:pt x="2269" y="6005"/>
                    <a:pt x="2336" y="5705"/>
                  </a:cubicBezTo>
                  <a:lnTo>
                    <a:pt x="3203" y="1869"/>
                  </a:lnTo>
                  <a:cubicBezTo>
                    <a:pt x="3436" y="901"/>
                    <a:pt x="2669" y="1"/>
                    <a:pt x="173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791450" y="604200"/>
              <a:ext cx="85925" cy="155150"/>
            </a:xfrm>
            <a:custGeom>
              <a:avLst/>
              <a:gdLst/>
              <a:ahLst/>
              <a:cxnLst/>
              <a:rect l="l" t="t" r="r" b="b"/>
              <a:pathLst>
                <a:path w="3437" h="6206" fill="none" extrusionOk="0">
                  <a:moveTo>
                    <a:pt x="1735" y="6205"/>
                  </a:moveTo>
                  <a:lnTo>
                    <a:pt x="1735" y="6205"/>
                  </a:lnTo>
                  <a:cubicBezTo>
                    <a:pt x="1435" y="6205"/>
                    <a:pt x="1135" y="6005"/>
                    <a:pt x="1101" y="5705"/>
                  </a:cubicBezTo>
                  <a:lnTo>
                    <a:pt x="234" y="1869"/>
                  </a:lnTo>
                  <a:cubicBezTo>
                    <a:pt x="1" y="901"/>
                    <a:pt x="734" y="1"/>
                    <a:pt x="1735" y="1"/>
                  </a:cubicBezTo>
                  <a:lnTo>
                    <a:pt x="1735" y="1"/>
                  </a:lnTo>
                  <a:cubicBezTo>
                    <a:pt x="2669" y="1"/>
                    <a:pt x="3436" y="901"/>
                    <a:pt x="3203" y="1869"/>
                  </a:cubicBezTo>
                  <a:lnTo>
                    <a:pt x="2336" y="5705"/>
                  </a:lnTo>
                  <a:cubicBezTo>
                    <a:pt x="2269" y="6005"/>
                    <a:pt x="2002" y="6205"/>
                    <a:pt x="1735" y="6205"/>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718900" y="617650"/>
              <a:ext cx="96750" cy="147675"/>
            </a:xfrm>
            <a:custGeom>
              <a:avLst/>
              <a:gdLst/>
              <a:ahLst/>
              <a:cxnLst/>
              <a:rect l="l" t="t" r="r" b="b"/>
              <a:pathLst>
                <a:path w="3870" h="5907" extrusionOk="0">
                  <a:moveTo>
                    <a:pt x="1833" y="1"/>
                  </a:moveTo>
                  <a:cubicBezTo>
                    <a:pt x="1657" y="1"/>
                    <a:pt x="1477" y="32"/>
                    <a:pt x="1301" y="97"/>
                  </a:cubicBezTo>
                  <a:cubicBezTo>
                    <a:pt x="367" y="430"/>
                    <a:pt x="0" y="1498"/>
                    <a:pt x="534" y="2332"/>
                  </a:cubicBezTo>
                  <a:lnTo>
                    <a:pt x="2669" y="5634"/>
                  </a:lnTo>
                  <a:cubicBezTo>
                    <a:pt x="2792" y="5806"/>
                    <a:pt x="2988" y="5906"/>
                    <a:pt x="3190" y="5906"/>
                  </a:cubicBezTo>
                  <a:cubicBezTo>
                    <a:pt x="3261" y="5906"/>
                    <a:pt x="3333" y="5894"/>
                    <a:pt x="3403" y="5867"/>
                  </a:cubicBezTo>
                  <a:cubicBezTo>
                    <a:pt x="3703" y="5801"/>
                    <a:pt x="3870" y="5500"/>
                    <a:pt x="3837" y="5200"/>
                  </a:cubicBezTo>
                  <a:lnTo>
                    <a:pt x="3336" y="1331"/>
                  </a:lnTo>
                  <a:cubicBezTo>
                    <a:pt x="3229" y="525"/>
                    <a:pt x="2559" y="1"/>
                    <a:pt x="183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1718900" y="611725"/>
              <a:ext cx="96750" cy="155125"/>
            </a:xfrm>
            <a:custGeom>
              <a:avLst/>
              <a:gdLst/>
              <a:ahLst/>
              <a:cxnLst/>
              <a:rect l="l" t="t" r="r" b="b"/>
              <a:pathLst>
                <a:path w="3870" h="6205" fill="none" extrusionOk="0">
                  <a:moveTo>
                    <a:pt x="3403" y="6104"/>
                  </a:moveTo>
                  <a:lnTo>
                    <a:pt x="3403" y="6104"/>
                  </a:lnTo>
                  <a:cubicBezTo>
                    <a:pt x="3136" y="6204"/>
                    <a:pt x="2836" y="6104"/>
                    <a:pt x="2669" y="5871"/>
                  </a:cubicBezTo>
                  <a:lnTo>
                    <a:pt x="534" y="2569"/>
                  </a:lnTo>
                  <a:cubicBezTo>
                    <a:pt x="0" y="1735"/>
                    <a:pt x="367" y="667"/>
                    <a:pt x="1301" y="334"/>
                  </a:cubicBezTo>
                  <a:lnTo>
                    <a:pt x="1301" y="334"/>
                  </a:lnTo>
                  <a:cubicBezTo>
                    <a:pt x="2202" y="0"/>
                    <a:pt x="3203" y="567"/>
                    <a:pt x="3336" y="1568"/>
                  </a:cubicBezTo>
                  <a:lnTo>
                    <a:pt x="3837" y="5437"/>
                  </a:lnTo>
                  <a:cubicBezTo>
                    <a:pt x="3870" y="5737"/>
                    <a:pt x="3703" y="6038"/>
                    <a:pt x="3403" y="6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659700" y="652275"/>
              <a:ext cx="125100" cy="131675"/>
            </a:xfrm>
            <a:custGeom>
              <a:avLst/>
              <a:gdLst/>
              <a:ahLst/>
              <a:cxnLst/>
              <a:rect l="l" t="t" r="r" b="b"/>
              <a:pathLst>
                <a:path w="5004" h="5267" extrusionOk="0">
                  <a:moveTo>
                    <a:pt x="1705" y="1"/>
                  </a:moveTo>
                  <a:cubicBezTo>
                    <a:pt x="1363" y="1"/>
                    <a:pt x="1018" y="113"/>
                    <a:pt x="734" y="346"/>
                  </a:cubicBezTo>
                  <a:cubicBezTo>
                    <a:pt x="0" y="980"/>
                    <a:pt x="0" y="2147"/>
                    <a:pt x="767" y="2748"/>
                  </a:cubicBezTo>
                  <a:lnTo>
                    <a:pt x="3903" y="5116"/>
                  </a:lnTo>
                  <a:cubicBezTo>
                    <a:pt x="4003" y="5216"/>
                    <a:pt x="4136" y="5266"/>
                    <a:pt x="4278" y="5266"/>
                  </a:cubicBezTo>
                  <a:cubicBezTo>
                    <a:pt x="4420" y="5266"/>
                    <a:pt x="4570" y="5216"/>
                    <a:pt x="4703" y="5116"/>
                  </a:cubicBezTo>
                  <a:cubicBezTo>
                    <a:pt x="4937" y="4916"/>
                    <a:pt x="5004" y="4616"/>
                    <a:pt x="4870" y="4282"/>
                  </a:cubicBezTo>
                  <a:lnTo>
                    <a:pt x="3069" y="813"/>
                  </a:lnTo>
                  <a:cubicBezTo>
                    <a:pt x="2783" y="282"/>
                    <a:pt x="2247" y="1"/>
                    <a:pt x="170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659700" y="645900"/>
              <a:ext cx="125100" cy="139300"/>
            </a:xfrm>
            <a:custGeom>
              <a:avLst/>
              <a:gdLst/>
              <a:ahLst/>
              <a:cxnLst/>
              <a:rect l="l" t="t" r="r" b="b"/>
              <a:pathLst>
                <a:path w="5004" h="5572" fill="none" extrusionOk="0">
                  <a:moveTo>
                    <a:pt x="4703" y="5371"/>
                  </a:moveTo>
                  <a:lnTo>
                    <a:pt x="4703" y="5371"/>
                  </a:lnTo>
                  <a:cubicBezTo>
                    <a:pt x="4437" y="5571"/>
                    <a:pt x="4103" y="5571"/>
                    <a:pt x="3903" y="5371"/>
                  </a:cubicBezTo>
                  <a:lnTo>
                    <a:pt x="767" y="3003"/>
                  </a:lnTo>
                  <a:cubicBezTo>
                    <a:pt x="0" y="2402"/>
                    <a:pt x="0" y="1235"/>
                    <a:pt x="734" y="601"/>
                  </a:cubicBezTo>
                  <a:lnTo>
                    <a:pt x="734" y="601"/>
                  </a:lnTo>
                  <a:cubicBezTo>
                    <a:pt x="1468" y="1"/>
                    <a:pt x="2602" y="201"/>
                    <a:pt x="3069" y="1068"/>
                  </a:cubicBezTo>
                  <a:lnTo>
                    <a:pt x="4870" y="4537"/>
                  </a:lnTo>
                  <a:cubicBezTo>
                    <a:pt x="5004" y="4871"/>
                    <a:pt x="4937" y="5171"/>
                    <a:pt x="4703" y="53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611325" y="708000"/>
              <a:ext cx="150125" cy="104300"/>
            </a:xfrm>
            <a:custGeom>
              <a:avLst/>
              <a:gdLst/>
              <a:ahLst/>
              <a:cxnLst/>
              <a:rect l="l" t="t" r="r" b="b"/>
              <a:pathLst>
                <a:path w="6005" h="4172" extrusionOk="0">
                  <a:moveTo>
                    <a:pt x="1796" y="0"/>
                  </a:moveTo>
                  <a:cubicBezTo>
                    <a:pt x="1279" y="0"/>
                    <a:pt x="763" y="260"/>
                    <a:pt x="467" y="752"/>
                  </a:cubicBezTo>
                  <a:cubicBezTo>
                    <a:pt x="0" y="1586"/>
                    <a:pt x="434" y="2687"/>
                    <a:pt x="1335" y="2987"/>
                  </a:cubicBezTo>
                  <a:lnTo>
                    <a:pt x="5104" y="4155"/>
                  </a:lnTo>
                  <a:cubicBezTo>
                    <a:pt x="5151" y="4166"/>
                    <a:pt x="5198" y="4172"/>
                    <a:pt x="5246" y="4172"/>
                  </a:cubicBezTo>
                  <a:cubicBezTo>
                    <a:pt x="5471" y="4172"/>
                    <a:pt x="5700" y="4047"/>
                    <a:pt x="5838" y="3855"/>
                  </a:cubicBezTo>
                  <a:cubicBezTo>
                    <a:pt x="6005" y="3554"/>
                    <a:pt x="5971" y="3221"/>
                    <a:pt x="5671" y="3054"/>
                  </a:cubicBezTo>
                  <a:lnTo>
                    <a:pt x="2802" y="385"/>
                  </a:lnTo>
                  <a:cubicBezTo>
                    <a:pt x="2515" y="126"/>
                    <a:pt x="2155" y="0"/>
                    <a:pt x="17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611325" y="701775"/>
              <a:ext cx="150125" cy="111775"/>
            </a:xfrm>
            <a:custGeom>
              <a:avLst/>
              <a:gdLst/>
              <a:ahLst/>
              <a:cxnLst/>
              <a:rect l="l" t="t" r="r" b="b"/>
              <a:pathLst>
                <a:path w="6005" h="4471" fill="none" extrusionOk="0">
                  <a:moveTo>
                    <a:pt x="5838" y="4104"/>
                  </a:moveTo>
                  <a:lnTo>
                    <a:pt x="5838" y="4104"/>
                  </a:lnTo>
                  <a:cubicBezTo>
                    <a:pt x="5671" y="4337"/>
                    <a:pt x="5371" y="4470"/>
                    <a:pt x="5104" y="4404"/>
                  </a:cubicBezTo>
                  <a:lnTo>
                    <a:pt x="1335" y="3236"/>
                  </a:lnTo>
                  <a:cubicBezTo>
                    <a:pt x="434" y="2936"/>
                    <a:pt x="0" y="1835"/>
                    <a:pt x="467" y="1001"/>
                  </a:cubicBezTo>
                  <a:lnTo>
                    <a:pt x="467" y="1001"/>
                  </a:lnTo>
                  <a:cubicBezTo>
                    <a:pt x="968" y="167"/>
                    <a:pt x="2102" y="1"/>
                    <a:pt x="2802" y="634"/>
                  </a:cubicBezTo>
                  <a:lnTo>
                    <a:pt x="5671" y="3303"/>
                  </a:lnTo>
                  <a:cubicBezTo>
                    <a:pt x="5971" y="3470"/>
                    <a:pt x="6005" y="3803"/>
                    <a:pt x="5838" y="4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589725" y="773925"/>
              <a:ext cx="159225" cy="76350"/>
            </a:xfrm>
            <a:custGeom>
              <a:avLst/>
              <a:gdLst/>
              <a:ahLst/>
              <a:cxnLst/>
              <a:rect l="l" t="t" r="r" b="b"/>
              <a:pathLst>
                <a:path w="6369" h="3054" extrusionOk="0">
                  <a:moveTo>
                    <a:pt x="1644" y="0"/>
                  </a:moveTo>
                  <a:cubicBezTo>
                    <a:pt x="938" y="0"/>
                    <a:pt x="295" y="492"/>
                    <a:pt x="164" y="1251"/>
                  </a:cubicBezTo>
                  <a:cubicBezTo>
                    <a:pt x="0" y="2200"/>
                    <a:pt x="768" y="3053"/>
                    <a:pt x="1679" y="3053"/>
                  </a:cubicBezTo>
                  <a:cubicBezTo>
                    <a:pt x="1697" y="3053"/>
                    <a:pt x="1714" y="3053"/>
                    <a:pt x="1732" y="3052"/>
                  </a:cubicBezTo>
                  <a:lnTo>
                    <a:pt x="5668" y="2885"/>
                  </a:lnTo>
                  <a:cubicBezTo>
                    <a:pt x="6001" y="2852"/>
                    <a:pt x="6235" y="2619"/>
                    <a:pt x="6302" y="2352"/>
                  </a:cubicBezTo>
                  <a:cubicBezTo>
                    <a:pt x="6368" y="2051"/>
                    <a:pt x="6202" y="1751"/>
                    <a:pt x="5868" y="1618"/>
                  </a:cubicBezTo>
                  <a:lnTo>
                    <a:pt x="2232" y="117"/>
                  </a:lnTo>
                  <a:cubicBezTo>
                    <a:pt x="2038" y="38"/>
                    <a:pt x="1839" y="0"/>
                    <a:pt x="164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589650" y="767650"/>
              <a:ext cx="159300" cy="83425"/>
            </a:xfrm>
            <a:custGeom>
              <a:avLst/>
              <a:gdLst/>
              <a:ahLst/>
              <a:cxnLst/>
              <a:rect l="l" t="t" r="r" b="b"/>
              <a:pathLst>
                <a:path w="6372" h="3337" fill="none" extrusionOk="0">
                  <a:moveTo>
                    <a:pt x="6305" y="2603"/>
                  </a:moveTo>
                  <a:lnTo>
                    <a:pt x="6305" y="2603"/>
                  </a:lnTo>
                  <a:cubicBezTo>
                    <a:pt x="6238" y="2870"/>
                    <a:pt x="6004" y="3103"/>
                    <a:pt x="5671" y="3136"/>
                  </a:cubicBezTo>
                  <a:lnTo>
                    <a:pt x="1735" y="3303"/>
                  </a:lnTo>
                  <a:cubicBezTo>
                    <a:pt x="801" y="3337"/>
                    <a:pt x="0" y="2469"/>
                    <a:pt x="167" y="1502"/>
                  </a:cubicBezTo>
                  <a:lnTo>
                    <a:pt x="167" y="1502"/>
                  </a:lnTo>
                  <a:cubicBezTo>
                    <a:pt x="334" y="535"/>
                    <a:pt x="1334" y="1"/>
                    <a:pt x="2235" y="368"/>
                  </a:cubicBezTo>
                  <a:lnTo>
                    <a:pt x="5871" y="1869"/>
                  </a:lnTo>
                  <a:cubicBezTo>
                    <a:pt x="6205" y="2002"/>
                    <a:pt x="6371" y="2302"/>
                    <a:pt x="6305"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590550" y="846025"/>
              <a:ext cx="157550" cy="75850"/>
            </a:xfrm>
            <a:custGeom>
              <a:avLst/>
              <a:gdLst/>
              <a:ahLst/>
              <a:cxnLst/>
              <a:rect l="l" t="t" r="r" b="b"/>
              <a:pathLst>
                <a:path w="6302" h="3034" extrusionOk="0">
                  <a:moveTo>
                    <a:pt x="1676" y="0"/>
                  </a:moveTo>
                  <a:cubicBezTo>
                    <a:pt x="704" y="0"/>
                    <a:pt x="1" y="853"/>
                    <a:pt x="164" y="1769"/>
                  </a:cubicBezTo>
                  <a:cubicBezTo>
                    <a:pt x="294" y="2523"/>
                    <a:pt x="930" y="3033"/>
                    <a:pt x="1646" y="3033"/>
                  </a:cubicBezTo>
                  <a:cubicBezTo>
                    <a:pt x="1849" y="3033"/>
                    <a:pt x="2059" y="2992"/>
                    <a:pt x="2266" y="2903"/>
                  </a:cubicBezTo>
                  <a:lnTo>
                    <a:pt x="5868" y="1402"/>
                  </a:lnTo>
                  <a:cubicBezTo>
                    <a:pt x="6135" y="1302"/>
                    <a:pt x="6302" y="1002"/>
                    <a:pt x="6269" y="702"/>
                  </a:cubicBezTo>
                  <a:cubicBezTo>
                    <a:pt x="6202" y="402"/>
                    <a:pt x="5968" y="168"/>
                    <a:pt x="5668" y="168"/>
                  </a:cubicBezTo>
                  <a:lnTo>
                    <a:pt x="1732" y="1"/>
                  </a:lnTo>
                  <a:cubicBezTo>
                    <a:pt x="1713" y="1"/>
                    <a:pt x="1695" y="0"/>
                    <a:pt x="167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590475" y="845225"/>
              <a:ext cx="157625" cy="83400"/>
            </a:xfrm>
            <a:custGeom>
              <a:avLst/>
              <a:gdLst/>
              <a:ahLst/>
              <a:cxnLst/>
              <a:rect l="l" t="t" r="r" b="b"/>
              <a:pathLst>
                <a:path w="6305" h="3336" fill="none" extrusionOk="0">
                  <a:moveTo>
                    <a:pt x="6272" y="734"/>
                  </a:moveTo>
                  <a:lnTo>
                    <a:pt x="6272" y="734"/>
                  </a:lnTo>
                  <a:cubicBezTo>
                    <a:pt x="6305" y="1034"/>
                    <a:pt x="6138" y="1334"/>
                    <a:pt x="5871" y="1434"/>
                  </a:cubicBezTo>
                  <a:lnTo>
                    <a:pt x="2269" y="2935"/>
                  </a:lnTo>
                  <a:cubicBezTo>
                    <a:pt x="1335" y="3336"/>
                    <a:pt x="334" y="2769"/>
                    <a:pt x="167" y="1801"/>
                  </a:cubicBezTo>
                  <a:lnTo>
                    <a:pt x="167" y="1801"/>
                  </a:lnTo>
                  <a:cubicBezTo>
                    <a:pt x="0" y="867"/>
                    <a:pt x="734" y="0"/>
                    <a:pt x="1735" y="33"/>
                  </a:cubicBezTo>
                  <a:lnTo>
                    <a:pt x="5671" y="200"/>
                  </a:lnTo>
                  <a:cubicBezTo>
                    <a:pt x="5971" y="200"/>
                    <a:pt x="6205" y="434"/>
                    <a:pt x="6272"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611325" y="883900"/>
              <a:ext cx="150125" cy="104575"/>
            </a:xfrm>
            <a:custGeom>
              <a:avLst/>
              <a:gdLst/>
              <a:ahLst/>
              <a:cxnLst/>
              <a:rect l="l" t="t" r="r" b="b"/>
              <a:pathLst>
                <a:path w="6005" h="4183" extrusionOk="0">
                  <a:moveTo>
                    <a:pt x="5287" y="1"/>
                  </a:moveTo>
                  <a:cubicBezTo>
                    <a:pt x="5235" y="1"/>
                    <a:pt x="5184" y="7"/>
                    <a:pt x="5137" y="21"/>
                  </a:cubicBezTo>
                  <a:lnTo>
                    <a:pt x="1368" y="1188"/>
                  </a:lnTo>
                  <a:cubicBezTo>
                    <a:pt x="434" y="1489"/>
                    <a:pt x="0" y="2556"/>
                    <a:pt x="501" y="3390"/>
                  </a:cubicBezTo>
                  <a:cubicBezTo>
                    <a:pt x="775" y="3919"/>
                    <a:pt x="1290" y="4183"/>
                    <a:pt x="1811" y="4183"/>
                  </a:cubicBezTo>
                  <a:cubicBezTo>
                    <a:pt x="2177" y="4183"/>
                    <a:pt x="2546" y="4052"/>
                    <a:pt x="2836" y="3790"/>
                  </a:cubicBezTo>
                  <a:lnTo>
                    <a:pt x="5704" y="1122"/>
                  </a:lnTo>
                  <a:cubicBezTo>
                    <a:pt x="5938" y="888"/>
                    <a:pt x="6005" y="555"/>
                    <a:pt x="5838" y="321"/>
                  </a:cubicBezTo>
                  <a:cubicBezTo>
                    <a:pt x="5731" y="108"/>
                    <a:pt x="5496" y="1"/>
                    <a:pt x="5287"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611325" y="882750"/>
              <a:ext cx="150125" cy="111750"/>
            </a:xfrm>
            <a:custGeom>
              <a:avLst/>
              <a:gdLst/>
              <a:ahLst/>
              <a:cxnLst/>
              <a:rect l="l" t="t" r="r" b="b"/>
              <a:pathLst>
                <a:path w="6005" h="4470" fill="none" extrusionOk="0">
                  <a:moveTo>
                    <a:pt x="5838" y="367"/>
                  </a:moveTo>
                  <a:lnTo>
                    <a:pt x="5838" y="367"/>
                  </a:lnTo>
                  <a:cubicBezTo>
                    <a:pt x="6005" y="601"/>
                    <a:pt x="5938" y="934"/>
                    <a:pt x="5704" y="1168"/>
                  </a:cubicBezTo>
                  <a:lnTo>
                    <a:pt x="2836" y="3836"/>
                  </a:lnTo>
                  <a:cubicBezTo>
                    <a:pt x="2135" y="4470"/>
                    <a:pt x="968" y="4337"/>
                    <a:pt x="501" y="3436"/>
                  </a:cubicBezTo>
                  <a:lnTo>
                    <a:pt x="501" y="3436"/>
                  </a:lnTo>
                  <a:cubicBezTo>
                    <a:pt x="0" y="2602"/>
                    <a:pt x="434" y="1535"/>
                    <a:pt x="1368" y="1234"/>
                  </a:cubicBezTo>
                  <a:lnTo>
                    <a:pt x="5137" y="67"/>
                  </a:lnTo>
                  <a:cubicBezTo>
                    <a:pt x="5371" y="0"/>
                    <a:pt x="5704" y="100"/>
                    <a:pt x="5838"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659700" y="911475"/>
              <a:ext cx="125100" cy="131225"/>
            </a:xfrm>
            <a:custGeom>
              <a:avLst/>
              <a:gdLst/>
              <a:ahLst/>
              <a:cxnLst/>
              <a:rect l="l" t="t" r="r" b="b"/>
              <a:pathLst>
                <a:path w="5004" h="5249" extrusionOk="0">
                  <a:moveTo>
                    <a:pt x="4292" y="1"/>
                  </a:moveTo>
                  <a:cubicBezTo>
                    <a:pt x="4161" y="1"/>
                    <a:pt x="4025" y="42"/>
                    <a:pt x="3903" y="119"/>
                  </a:cubicBezTo>
                  <a:lnTo>
                    <a:pt x="767" y="2487"/>
                  </a:lnTo>
                  <a:cubicBezTo>
                    <a:pt x="33" y="3087"/>
                    <a:pt x="0" y="4255"/>
                    <a:pt x="734" y="4889"/>
                  </a:cubicBezTo>
                  <a:cubicBezTo>
                    <a:pt x="1030" y="5133"/>
                    <a:pt x="1375" y="5248"/>
                    <a:pt x="1714" y="5248"/>
                  </a:cubicBezTo>
                  <a:cubicBezTo>
                    <a:pt x="2255" y="5248"/>
                    <a:pt x="2782" y="4955"/>
                    <a:pt x="3069" y="4422"/>
                  </a:cubicBezTo>
                  <a:lnTo>
                    <a:pt x="4870" y="953"/>
                  </a:lnTo>
                  <a:cubicBezTo>
                    <a:pt x="5004" y="719"/>
                    <a:pt x="4937" y="386"/>
                    <a:pt x="4703" y="185"/>
                  </a:cubicBezTo>
                  <a:cubicBezTo>
                    <a:pt x="4595" y="59"/>
                    <a:pt x="4447" y="1"/>
                    <a:pt x="42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659700" y="910250"/>
              <a:ext cx="125100" cy="139300"/>
            </a:xfrm>
            <a:custGeom>
              <a:avLst/>
              <a:gdLst/>
              <a:ahLst/>
              <a:cxnLst/>
              <a:rect l="l" t="t" r="r" b="b"/>
              <a:pathLst>
                <a:path w="5004" h="5572" fill="none" extrusionOk="0">
                  <a:moveTo>
                    <a:pt x="4703" y="234"/>
                  </a:moveTo>
                  <a:lnTo>
                    <a:pt x="4703" y="234"/>
                  </a:lnTo>
                  <a:cubicBezTo>
                    <a:pt x="4937" y="435"/>
                    <a:pt x="5004" y="768"/>
                    <a:pt x="4870" y="1002"/>
                  </a:cubicBezTo>
                  <a:lnTo>
                    <a:pt x="3069" y="4471"/>
                  </a:lnTo>
                  <a:cubicBezTo>
                    <a:pt x="2602" y="5338"/>
                    <a:pt x="1501" y="5572"/>
                    <a:pt x="734" y="4938"/>
                  </a:cubicBezTo>
                  <a:lnTo>
                    <a:pt x="734" y="4938"/>
                  </a:lnTo>
                  <a:cubicBezTo>
                    <a:pt x="0" y="4304"/>
                    <a:pt x="33" y="3136"/>
                    <a:pt x="767" y="2536"/>
                  </a:cubicBezTo>
                  <a:lnTo>
                    <a:pt x="3903" y="168"/>
                  </a:lnTo>
                  <a:cubicBezTo>
                    <a:pt x="4170" y="1"/>
                    <a:pt x="4503" y="1"/>
                    <a:pt x="4703"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718900" y="930150"/>
              <a:ext cx="96750" cy="149250"/>
            </a:xfrm>
            <a:custGeom>
              <a:avLst/>
              <a:gdLst/>
              <a:ahLst/>
              <a:cxnLst/>
              <a:rect l="l" t="t" r="r" b="b"/>
              <a:pathLst>
                <a:path w="3870" h="5970" extrusionOk="0">
                  <a:moveTo>
                    <a:pt x="3190" y="1"/>
                  </a:moveTo>
                  <a:cubicBezTo>
                    <a:pt x="2979" y="1"/>
                    <a:pt x="2768" y="107"/>
                    <a:pt x="2669" y="306"/>
                  </a:cubicBezTo>
                  <a:lnTo>
                    <a:pt x="534" y="3608"/>
                  </a:lnTo>
                  <a:cubicBezTo>
                    <a:pt x="0" y="4442"/>
                    <a:pt x="367" y="5509"/>
                    <a:pt x="1301" y="5876"/>
                  </a:cubicBezTo>
                  <a:cubicBezTo>
                    <a:pt x="1472" y="5940"/>
                    <a:pt x="1646" y="5969"/>
                    <a:pt x="1817" y="5969"/>
                  </a:cubicBezTo>
                  <a:cubicBezTo>
                    <a:pt x="2550" y="5969"/>
                    <a:pt x="3228" y="5426"/>
                    <a:pt x="3336" y="4642"/>
                  </a:cubicBezTo>
                  <a:lnTo>
                    <a:pt x="3837" y="773"/>
                  </a:lnTo>
                  <a:cubicBezTo>
                    <a:pt x="3870" y="439"/>
                    <a:pt x="3703" y="139"/>
                    <a:pt x="3403" y="39"/>
                  </a:cubicBezTo>
                  <a:cubicBezTo>
                    <a:pt x="3335" y="13"/>
                    <a:pt x="3262" y="1"/>
                    <a:pt x="3190"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718900" y="928600"/>
              <a:ext cx="96750" cy="156800"/>
            </a:xfrm>
            <a:custGeom>
              <a:avLst/>
              <a:gdLst/>
              <a:ahLst/>
              <a:cxnLst/>
              <a:rect l="l" t="t" r="r" b="b"/>
              <a:pathLst>
                <a:path w="3870" h="6272" fill="none" extrusionOk="0">
                  <a:moveTo>
                    <a:pt x="3403" y="101"/>
                  </a:moveTo>
                  <a:lnTo>
                    <a:pt x="3403" y="101"/>
                  </a:lnTo>
                  <a:cubicBezTo>
                    <a:pt x="3703" y="201"/>
                    <a:pt x="3870" y="501"/>
                    <a:pt x="3837" y="835"/>
                  </a:cubicBezTo>
                  <a:lnTo>
                    <a:pt x="3336" y="4704"/>
                  </a:lnTo>
                  <a:cubicBezTo>
                    <a:pt x="3203" y="5671"/>
                    <a:pt x="2202" y="6272"/>
                    <a:pt x="1301" y="5938"/>
                  </a:cubicBezTo>
                  <a:lnTo>
                    <a:pt x="1301" y="5938"/>
                  </a:lnTo>
                  <a:cubicBezTo>
                    <a:pt x="367" y="5571"/>
                    <a:pt x="0" y="4504"/>
                    <a:pt x="534" y="3670"/>
                  </a:cubicBezTo>
                  <a:lnTo>
                    <a:pt x="2669" y="368"/>
                  </a:lnTo>
                  <a:cubicBezTo>
                    <a:pt x="2802" y="101"/>
                    <a:pt x="3136" y="1"/>
                    <a:pt x="3403" y="10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791450" y="936950"/>
              <a:ext cx="85925" cy="155125"/>
            </a:xfrm>
            <a:custGeom>
              <a:avLst/>
              <a:gdLst/>
              <a:ahLst/>
              <a:cxnLst/>
              <a:rect l="l" t="t" r="r" b="b"/>
              <a:pathLst>
                <a:path w="3437" h="6205" extrusionOk="0">
                  <a:moveTo>
                    <a:pt x="1735" y="0"/>
                  </a:moveTo>
                  <a:cubicBezTo>
                    <a:pt x="1435" y="0"/>
                    <a:pt x="1135" y="200"/>
                    <a:pt x="1101" y="501"/>
                  </a:cubicBezTo>
                  <a:lnTo>
                    <a:pt x="201" y="4337"/>
                  </a:lnTo>
                  <a:cubicBezTo>
                    <a:pt x="1" y="5271"/>
                    <a:pt x="768" y="6205"/>
                    <a:pt x="1702" y="6205"/>
                  </a:cubicBezTo>
                  <a:cubicBezTo>
                    <a:pt x="2702" y="6205"/>
                    <a:pt x="3436" y="5271"/>
                    <a:pt x="3203" y="4337"/>
                  </a:cubicBezTo>
                  <a:lnTo>
                    <a:pt x="2336" y="501"/>
                  </a:lnTo>
                  <a:cubicBezTo>
                    <a:pt x="2302" y="200"/>
                    <a:pt x="2002" y="0"/>
                    <a:pt x="1735"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791450" y="936950"/>
              <a:ext cx="85925" cy="155125"/>
            </a:xfrm>
            <a:custGeom>
              <a:avLst/>
              <a:gdLst/>
              <a:ahLst/>
              <a:cxnLst/>
              <a:rect l="l" t="t" r="r" b="b"/>
              <a:pathLst>
                <a:path w="3437" h="6205" fill="none" extrusionOk="0">
                  <a:moveTo>
                    <a:pt x="1735" y="0"/>
                  </a:moveTo>
                  <a:lnTo>
                    <a:pt x="1735" y="0"/>
                  </a:lnTo>
                  <a:cubicBezTo>
                    <a:pt x="2002" y="0"/>
                    <a:pt x="2302" y="200"/>
                    <a:pt x="2336" y="501"/>
                  </a:cubicBezTo>
                  <a:lnTo>
                    <a:pt x="3203" y="4337"/>
                  </a:lnTo>
                  <a:cubicBezTo>
                    <a:pt x="3436" y="5271"/>
                    <a:pt x="2702" y="6205"/>
                    <a:pt x="1702" y="6205"/>
                  </a:cubicBezTo>
                  <a:lnTo>
                    <a:pt x="1702" y="6205"/>
                  </a:lnTo>
                  <a:cubicBezTo>
                    <a:pt x="768" y="6205"/>
                    <a:pt x="1" y="5271"/>
                    <a:pt x="201" y="4337"/>
                  </a:cubicBezTo>
                  <a:lnTo>
                    <a:pt x="1101" y="501"/>
                  </a:lnTo>
                  <a:cubicBezTo>
                    <a:pt x="1135" y="200"/>
                    <a:pt x="1435" y="0"/>
                    <a:pt x="1735" y="0"/>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853150" y="930500"/>
              <a:ext cx="96775" cy="148125"/>
            </a:xfrm>
            <a:custGeom>
              <a:avLst/>
              <a:gdLst/>
              <a:ahLst/>
              <a:cxnLst/>
              <a:rect l="l" t="t" r="r" b="b"/>
              <a:pathLst>
                <a:path w="3871" h="5925" extrusionOk="0">
                  <a:moveTo>
                    <a:pt x="674" y="1"/>
                  </a:moveTo>
                  <a:cubicBezTo>
                    <a:pt x="608" y="1"/>
                    <a:pt x="539" y="9"/>
                    <a:pt x="468" y="25"/>
                  </a:cubicBezTo>
                  <a:cubicBezTo>
                    <a:pt x="168" y="125"/>
                    <a:pt x="1" y="425"/>
                    <a:pt x="34" y="692"/>
                  </a:cubicBezTo>
                  <a:lnTo>
                    <a:pt x="535" y="4595"/>
                  </a:lnTo>
                  <a:cubicBezTo>
                    <a:pt x="642" y="5400"/>
                    <a:pt x="1311" y="5925"/>
                    <a:pt x="2056" y="5925"/>
                  </a:cubicBezTo>
                  <a:cubicBezTo>
                    <a:pt x="2236" y="5925"/>
                    <a:pt x="2421" y="5894"/>
                    <a:pt x="2603" y="5829"/>
                  </a:cubicBezTo>
                  <a:cubicBezTo>
                    <a:pt x="3503" y="5495"/>
                    <a:pt x="3870" y="4428"/>
                    <a:pt x="3337" y="3594"/>
                  </a:cubicBezTo>
                  <a:lnTo>
                    <a:pt x="1202" y="292"/>
                  </a:lnTo>
                  <a:cubicBezTo>
                    <a:pt x="1074" y="88"/>
                    <a:pt x="889" y="1"/>
                    <a:pt x="674"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853150" y="929450"/>
              <a:ext cx="96775" cy="155125"/>
            </a:xfrm>
            <a:custGeom>
              <a:avLst/>
              <a:gdLst/>
              <a:ahLst/>
              <a:cxnLst/>
              <a:rect l="l" t="t" r="r" b="b"/>
              <a:pathLst>
                <a:path w="3871" h="6205" fill="none" extrusionOk="0">
                  <a:moveTo>
                    <a:pt x="468" y="67"/>
                  </a:moveTo>
                  <a:lnTo>
                    <a:pt x="468" y="67"/>
                  </a:lnTo>
                  <a:cubicBezTo>
                    <a:pt x="768" y="0"/>
                    <a:pt x="1035" y="67"/>
                    <a:pt x="1202" y="334"/>
                  </a:cubicBezTo>
                  <a:lnTo>
                    <a:pt x="3337" y="3636"/>
                  </a:lnTo>
                  <a:cubicBezTo>
                    <a:pt x="3870" y="4470"/>
                    <a:pt x="3503" y="5537"/>
                    <a:pt x="2603" y="5871"/>
                  </a:cubicBezTo>
                  <a:lnTo>
                    <a:pt x="2603" y="5871"/>
                  </a:lnTo>
                  <a:cubicBezTo>
                    <a:pt x="1669" y="6205"/>
                    <a:pt x="668" y="5637"/>
                    <a:pt x="535" y="4637"/>
                  </a:cubicBezTo>
                  <a:lnTo>
                    <a:pt x="34" y="734"/>
                  </a:lnTo>
                  <a:cubicBezTo>
                    <a:pt x="1" y="467"/>
                    <a:pt x="168" y="167"/>
                    <a:pt x="468" y="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1883175" y="911725"/>
              <a:ext cx="125125" cy="132050"/>
            </a:xfrm>
            <a:custGeom>
              <a:avLst/>
              <a:gdLst/>
              <a:ahLst/>
              <a:cxnLst/>
              <a:rect l="l" t="t" r="r" b="b"/>
              <a:pathLst>
                <a:path w="5005" h="5282" extrusionOk="0">
                  <a:moveTo>
                    <a:pt x="726" y="0"/>
                  </a:moveTo>
                  <a:cubicBezTo>
                    <a:pt x="585" y="0"/>
                    <a:pt x="434" y="59"/>
                    <a:pt x="301" y="175"/>
                  </a:cubicBezTo>
                  <a:cubicBezTo>
                    <a:pt x="101" y="376"/>
                    <a:pt x="1" y="676"/>
                    <a:pt x="134" y="1009"/>
                  </a:cubicBezTo>
                  <a:lnTo>
                    <a:pt x="1936" y="4445"/>
                  </a:lnTo>
                  <a:cubicBezTo>
                    <a:pt x="2219" y="4992"/>
                    <a:pt x="2737" y="5281"/>
                    <a:pt x="3272" y="5281"/>
                  </a:cubicBezTo>
                  <a:cubicBezTo>
                    <a:pt x="3617" y="5281"/>
                    <a:pt x="3970" y="5161"/>
                    <a:pt x="4271" y="4912"/>
                  </a:cubicBezTo>
                  <a:cubicBezTo>
                    <a:pt x="5004" y="4278"/>
                    <a:pt x="5004" y="3111"/>
                    <a:pt x="4237" y="2544"/>
                  </a:cubicBezTo>
                  <a:lnTo>
                    <a:pt x="1102" y="175"/>
                  </a:lnTo>
                  <a:cubicBezTo>
                    <a:pt x="1002" y="59"/>
                    <a:pt x="868" y="0"/>
                    <a:pt x="72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1883175" y="910250"/>
              <a:ext cx="125125" cy="140125"/>
            </a:xfrm>
            <a:custGeom>
              <a:avLst/>
              <a:gdLst/>
              <a:ahLst/>
              <a:cxnLst/>
              <a:rect l="l" t="t" r="r" b="b"/>
              <a:pathLst>
                <a:path w="5005" h="5605" fill="none" extrusionOk="0">
                  <a:moveTo>
                    <a:pt x="301" y="234"/>
                  </a:moveTo>
                  <a:lnTo>
                    <a:pt x="301" y="234"/>
                  </a:lnTo>
                  <a:cubicBezTo>
                    <a:pt x="568" y="1"/>
                    <a:pt x="901" y="1"/>
                    <a:pt x="1102" y="234"/>
                  </a:cubicBezTo>
                  <a:lnTo>
                    <a:pt x="4237" y="2603"/>
                  </a:lnTo>
                  <a:cubicBezTo>
                    <a:pt x="5004" y="3170"/>
                    <a:pt x="5004" y="4337"/>
                    <a:pt x="4271" y="4971"/>
                  </a:cubicBezTo>
                  <a:lnTo>
                    <a:pt x="4271" y="4971"/>
                  </a:lnTo>
                  <a:cubicBezTo>
                    <a:pt x="3503" y="5605"/>
                    <a:pt x="2403" y="5405"/>
                    <a:pt x="1936" y="4504"/>
                  </a:cubicBezTo>
                  <a:lnTo>
                    <a:pt x="134" y="1068"/>
                  </a:lnTo>
                  <a:cubicBezTo>
                    <a:pt x="1" y="735"/>
                    <a:pt x="101" y="435"/>
                    <a:pt x="301"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907375" y="883900"/>
              <a:ext cx="149300" cy="103725"/>
            </a:xfrm>
            <a:custGeom>
              <a:avLst/>
              <a:gdLst/>
              <a:ahLst/>
              <a:cxnLst/>
              <a:rect l="l" t="t" r="r" b="b"/>
              <a:pathLst>
                <a:path w="5972" h="4149" extrusionOk="0">
                  <a:moveTo>
                    <a:pt x="692" y="1"/>
                  </a:moveTo>
                  <a:cubicBezTo>
                    <a:pt x="464" y="1"/>
                    <a:pt x="267" y="108"/>
                    <a:pt x="134" y="321"/>
                  </a:cubicBezTo>
                  <a:cubicBezTo>
                    <a:pt x="0" y="621"/>
                    <a:pt x="34" y="955"/>
                    <a:pt x="300" y="1088"/>
                  </a:cubicBezTo>
                  <a:lnTo>
                    <a:pt x="3169" y="3790"/>
                  </a:lnTo>
                  <a:cubicBezTo>
                    <a:pt x="3451" y="4031"/>
                    <a:pt x="3802" y="4149"/>
                    <a:pt x="4154" y="4149"/>
                  </a:cubicBezTo>
                  <a:cubicBezTo>
                    <a:pt x="4679" y="4149"/>
                    <a:pt x="5205" y="3889"/>
                    <a:pt x="5504" y="3390"/>
                  </a:cubicBezTo>
                  <a:cubicBezTo>
                    <a:pt x="5971" y="2556"/>
                    <a:pt x="5537" y="1489"/>
                    <a:pt x="4637" y="1188"/>
                  </a:cubicBezTo>
                  <a:lnTo>
                    <a:pt x="867" y="21"/>
                  </a:lnTo>
                  <a:cubicBezTo>
                    <a:pt x="807" y="7"/>
                    <a:pt x="749" y="1"/>
                    <a:pt x="6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1907375" y="882750"/>
              <a:ext cx="149300" cy="110925"/>
            </a:xfrm>
            <a:custGeom>
              <a:avLst/>
              <a:gdLst/>
              <a:ahLst/>
              <a:cxnLst/>
              <a:rect l="l" t="t" r="r" b="b"/>
              <a:pathLst>
                <a:path w="5972" h="4437" fill="none" extrusionOk="0">
                  <a:moveTo>
                    <a:pt x="134" y="367"/>
                  </a:moveTo>
                  <a:lnTo>
                    <a:pt x="134" y="367"/>
                  </a:lnTo>
                  <a:cubicBezTo>
                    <a:pt x="300" y="100"/>
                    <a:pt x="567" y="0"/>
                    <a:pt x="867" y="67"/>
                  </a:cubicBezTo>
                  <a:lnTo>
                    <a:pt x="4637" y="1234"/>
                  </a:lnTo>
                  <a:cubicBezTo>
                    <a:pt x="5537" y="1535"/>
                    <a:pt x="5971" y="2602"/>
                    <a:pt x="5504" y="3436"/>
                  </a:cubicBezTo>
                  <a:lnTo>
                    <a:pt x="5504" y="3436"/>
                  </a:lnTo>
                  <a:cubicBezTo>
                    <a:pt x="5004" y="4270"/>
                    <a:pt x="3870" y="4437"/>
                    <a:pt x="3169" y="3836"/>
                  </a:cubicBezTo>
                  <a:lnTo>
                    <a:pt x="300" y="1134"/>
                  </a:lnTo>
                  <a:cubicBezTo>
                    <a:pt x="34" y="1001"/>
                    <a:pt x="0" y="667"/>
                    <a:pt x="134"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1919875" y="846025"/>
              <a:ext cx="158400" cy="75850"/>
            </a:xfrm>
            <a:custGeom>
              <a:avLst/>
              <a:gdLst/>
              <a:ahLst/>
              <a:cxnLst/>
              <a:rect l="l" t="t" r="r" b="b"/>
              <a:pathLst>
                <a:path w="6336" h="3034" extrusionOk="0">
                  <a:moveTo>
                    <a:pt x="4656" y="0"/>
                  </a:moveTo>
                  <a:cubicBezTo>
                    <a:pt x="4639" y="0"/>
                    <a:pt x="4621" y="1"/>
                    <a:pt x="4604" y="1"/>
                  </a:cubicBezTo>
                  <a:lnTo>
                    <a:pt x="668" y="168"/>
                  </a:lnTo>
                  <a:cubicBezTo>
                    <a:pt x="334" y="202"/>
                    <a:pt x="67" y="402"/>
                    <a:pt x="34" y="702"/>
                  </a:cubicBezTo>
                  <a:cubicBezTo>
                    <a:pt x="1" y="1002"/>
                    <a:pt x="167" y="1302"/>
                    <a:pt x="468" y="1402"/>
                  </a:cubicBezTo>
                  <a:lnTo>
                    <a:pt x="4103" y="2903"/>
                  </a:lnTo>
                  <a:cubicBezTo>
                    <a:pt x="4304" y="2992"/>
                    <a:pt x="4509" y="3034"/>
                    <a:pt x="4708" y="3034"/>
                  </a:cubicBezTo>
                  <a:cubicBezTo>
                    <a:pt x="5408" y="3034"/>
                    <a:pt x="6042" y="2529"/>
                    <a:pt x="6172" y="1803"/>
                  </a:cubicBezTo>
                  <a:cubicBezTo>
                    <a:pt x="6335" y="853"/>
                    <a:pt x="5567" y="0"/>
                    <a:pt x="465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1919875" y="845225"/>
              <a:ext cx="158475" cy="83400"/>
            </a:xfrm>
            <a:custGeom>
              <a:avLst/>
              <a:gdLst/>
              <a:ahLst/>
              <a:cxnLst/>
              <a:rect l="l" t="t" r="r" b="b"/>
              <a:pathLst>
                <a:path w="6339" h="3336" fill="none" extrusionOk="0">
                  <a:moveTo>
                    <a:pt x="34" y="734"/>
                  </a:moveTo>
                  <a:lnTo>
                    <a:pt x="34" y="734"/>
                  </a:lnTo>
                  <a:cubicBezTo>
                    <a:pt x="67" y="434"/>
                    <a:pt x="334" y="234"/>
                    <a:pt x="668" y="200"/>
                  </a:cubicBezTo>
                  <a:lnTo>
                    <a:pt x="4604" y="33"/>
                  </a:lnTo>
                  <a:cubicBezTo>
                    <a:pt x="5538" y="0"/>
                    <a:pt x="6338" y="867"/>
                    <a:pt x="6172" y="1835"/>
                  </a:cubicBezTo>
                  <a:lnTo>
                    <a:pt x="6172" y="1835"/>
                  </a:lnTo>
                  <a:cubicBezTo>
                    <a:pt x="6005" y="2769"/>
                    <a:pt x="5004" y="3336"/>
                    <a:pt x="4103" y="2935"/>
                  </a:cubicBezTo>
                  <a:lnTo>
                    <a:pt x="468" y="1434"/>
                  </a:lnTo>
                  <a:cubicBezTo>
                    <a:pt x="167" y="1334"/>
                    <a:pt x="1" y="1034"/>
                    <a:pt x="34"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919875" y="773925"/>
              <a:ext cx="157550" cy="76350"/>
            </a:xfrm>
            <a:custGeom>
              <a:avLst/>
              <a:gdLst/>
              <a:ahLst/>
              <a:cxnLst/>
              <a:rect l="l" t="t" r="r" b="b"/>
              <a:pathLst>
                <a:path w="6302" h="3054" extrusionOk="0">
                  <a:moveTo>
                    <a:pt x="4642" y="0"/>
                  </a:moveTo>
                  <a:cubicBezTo>
                    <a:pt x="4443" y="0"/>
                    <a:pt x="4238" y="38"/>
                    <a:pt x="4037" y="117"/>
                  </a:cubicBezTo>
                  <a:lnTo>
                    <a:pt x="434" y="1618"/>
                  </a:lnTo>
                  <a:cubicBezTo>
                    <a:pt x="167" y="1751"/>
                    <a:pt x="1" y="2051"/>
                    <a:pt x="34" y="2352"/>
                  </a:cubicBezTo>
                  <a:cubicBezTo>
                    <a:pt x="134" y="2619"/>
                    <a:pt x="367" y="2885"/>
                    <a:pt x="634" y="2885"/>
                  </a:cubicBezTo>
                  <a:lnTo>
                    <a:pt x="4537" y="3052"/>
                  </a:lnTo>
                  <a:cubicBezTo>
                    <a:pt x="4556" y="3053"/>
                    <a:pt x="4574" y="3053"/>
                    <a:pt x="4593" y="3053"/>
                  </a:cubicBezTo>
                  <a:cubicBezTo>
                    <a:pt x="5566" y="3053"/>
                    <a:pt x="6302" y="2200"/>
                    <a:pt x="6138" y="1251"/>
                  </a:cubicBezTo>
                  <a:cubicBezTo>
                    <a:pt x="6007" y="492"/>
                    <a:pt x="5364" y="0"/>
                    <a:pt x="4642"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1919875" y="767650"/>
              <a:ext cx="157650" cy="83425"/>
            </a:xfrm>
            <a:custGeom>
              <a:avLst/>
              <a:gdLst/>
              <a:ahLst/>
              <a:cxnLst/>
              <a:rect l="l" t="t" r="r" b="b"/>
              <a:pathLst>
                <a:path w="6306" h="3337" fill="none" extrusionOk="0">
                  <a:moveTo>
                    <a:pt x="34" y="2603"/>
                  </a:moveTo>
                  <a:lnTo>
                    <a:pt x="34" y="2603"/>
                  </a:lnTo>
                  <a:cubicBezTo>
                    <a:pt x="1" y="2302"/>
                    <a:pt x="167" y="2002"/>
                    <a:pt x="434" y="1869"/>
                  </a:cubicBezTo>
                  <a:lnTo>
                    <a:pt x="4037" y="368"/>
                  </a:lnTo>
                  <a:cubicBezTo>
                    <a:pt x="4971" y="1"/>
                    <a:pt x="5971" y="535"/>
                    <a:pt x="6138" y="1502"/>
                  </a:cubicBezTo>
                  <a:lnTo>
                    <a:pt x="6138" y="1502"/>
                  </a:lnTo>
                  <a:cubicBezTo>
                    <a:pt x="6305" y="2469"/>
                    <a:pt x="5538" y="3337"/>
                    <a:pt x="4537" y="3303"/>
                  </a:cubicBezTo>
                  <a:lnTo>
                    <a:pt x="634" y="3136"/>
                  </a:lnTo>
                  <a:cubicBezTo>
                    <a:pt x="367" y="3136"/>
                    <a:pt x="134" y="2870"/>
                    <a:pt x="34"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906525" y="707400"/>
              <a:ext cx="150150" cy="104500"/>
            </a:xfrm>
            <a:custGeom>
              <a:avLst/>
              <a:gdLst/>
              <a:ahLst/>
              <a:cxnLst/>
              <a:rect l="l" t="t" r="r" b="b"/>
              <a:pathLst>
                <a:path w="6006" h="4180" extrusionOk="0">
                  <a:moveTo>
                    <a:pt x="4196" y="0"/>
                  </a:moveTo>
                  <a:cubicBezTo>
                    <a:pt x="3829" y="0"/>
                    <a:pt x="3460" y="133"/>
                    <a:pt x="3170" y="409"/>
                  </a:cubicBezTo>
                  <a:lnTo>
                    <a:pt x="268" y="3078"/>
                  </a:lnTo>
                  <a:cubicBezTo>
                    <a:pt x="68" y="3278"/>
                    <a:pt x="1" y="3612"/>
                    <a:pt x="168" y="3879"/>
                  </a:cubicBezTo>
                  <a:cubicBezTo>
                    <a:pt x="296" y="4059"/>
                    <a:pt x="504" y="4179"/>
                    <a:pt x="699" y="4179"/>
                  </a:cubicBezTo>
                  <a:cubicBezTo>
                    <a:pt x="757" y="4179"/>
                    <a:pt x="815" y="4168"/>
                    <a:pt x="868" y="4145"/>
                  </a:cubicBezTo>
                  <a:lnTo>
                    <a:pt x="4637" y="3011"/>
                  </a:lnTo>
                  <a:cubicBezTo>
                    <a:pt x="5571" y="2711"/>
                    <a:pt x="6005" y="1610"/>
                    <a:pt x="5505" y="776"/>
                  </a:cubicBezTo>
                  <a:cubicBezTo>
                    <a:pt x="5231" y="268"/>
                    <a:pt x="4716" y="0"/>
                    <a:pt x="41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1906525" y="700950"/>
              <a:ext cx="150150" cy="112600"/>
            </a:xfrm>
            <a:custGeom>
              <a:avLst/>
              <a:gdLst/>
              <a:ahLst/>
              <a:cxnLst/>
              <a:rect l="l" t="t" r="r" b="b"/>
              <a:pathLst>
                <a:path w="6006" h="4504" fill="none" extrusionOk="0">
                  <a:moveTo>
                    <a:pt x="168" y="4137"/>
                  </a:moveTo>
                  <a:lnTo>
                    <a:pt x="168" y="4137"/>
                  </a:lnTo>
                  <a:cubicBezTo>
                    <a:pt x="1" y="3870"/>
                    <a:pt x="68" y="3536"/>
                    <a:pt x="268" y="3336"/>
                  </a:cubicBezTo>
                  <a:lnTo>
                    <a:pt x="3170" y="667"/>
                  </a:lnTo>
                  <a:cubicBezTo>
                    <a:pt x="3870" y="0"/>
                    <a:pt x="5038" y="167"/>
                    <a:pt x="5505" y="1034"/>
                  </a:cubicBezTo>
                  <a:lnTo>
                    <a:pt x="5505" y="1034"/>
                  </a:lnTo>
                  <a:cubicBezTo>
                    <a:pt x="6005" y="1868"/>
                    <a:pt x="5571" y="2969"/>
                    <a:pt x="4637" y="3269"/>
                  </a:cubicBezTo>
                  <a:lnTo>
                    <a:pt x="868" y="4403"/>
                  </a:lnTo>
                  <a:cubicBezTo>
                    <a:pt x="635" y="4503"/>
                    <a:pt x="334" y="4370"/>
                    <a:pt x="168" y="41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883175" y="653350"/>
              <a:ext cx="125125" cy="130700"/>
            </a:xfrm>
            <a:custGeom>
              <a:avLst/>
              <a:gdLst/>
              <a:ahLst/>
              <a:cxnLst/>
              <a:rect l="l" t="t" r="r" b="b"/>
              <a:pathLst>
                <a:path w="5005" h="5228" extrusionOk="0">
                  <a:moveTo>
                    <a:pt x="3263" y="1"/>
                  </a:moveTo>
                  <a:cubicBezTo>
                    <a:pt x="2721" y="1"/>
                    <a:pt x="2199" y="290"/>
                    <a:pt x="1936" y="837"/>
                  </a:cubicBezTo>
                  <a:lnTo>
                    <a:pt x="134" y="4273"/>
                  </a:lnTo>
                  <a:cubicBezTo>
                    <a:pt x="1" y="4539"/>
                    <a:pt x="68" y="4873"/>
                    <a:pt x="301" y="5073"/>
                  </a:cubicBezTo>
                  <a:cubicBezTo>
                    <a:pt x="441" y="5178"/>
                    <a:pt x="589" y="5228"/>
                    <a:pt x="733" y="5228"/>
                  </a:cubicBezTo>
                  <a:cubicBezTo>
                    <a:pt x="864" y="5228"/>
                    <a:pt x="990" y="5186"/>
                    <a:pt x="1102" y="5107"/>
                  </a:cubicBezTo>
                  <a:lnTo>
                    <a:pt x="4204" y="2738"/>
                  </a:lnTo>
                  <a:cubicBezTo>
                    <a:pt x="4971" y="2138"/>
                    <a:pt x="5004" y="1004"/>
                    <a:pt x="4271" y="370"/>
                  </a:cubicBezTo>
                  <a:cubicBezTo>
                    <a:pt x="3970" y="121"/>
                    <a:pt x="3612" y="1"/>
                    <a:pt x="326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1883175" y="646750"/>
              <a:ext cx="125125" cy="138450"/>
            </a:xfrm>
            <a:custGeom>
              <a:avLst/>
              <a:gdLst/>
              <a:ahLst/>
              <a:cxnLst/>
              <a:rect l="l" t="t" r="r" b="b"/>
              <a:pathLst>
                <a:path w="5005" h="5538" fill="none" extrusionOk="0">
                  <a:moveTo>
                    <a:pt x="301" y="5337"/>
                  </a:moveTo>
                  <a:lnTo>
                    <a:pt x="301" y="5337"/>
                  </a:lnTo>
                  <a:cubicBezTo>
                    <a:pt x="68" y="5137"/>
                    <a:pt x="1" y="4803"/>
                    <a:pt x="134" y="4537"/>
                  </a:cubicBezTo>
                  <a:lnTo>
                    <a:pt x="1936" y="1101"/>
                  </a:lnTo>
                  <a:cubicBezTo>
                    <a:pt x="2369" y="200"/>
                    <a:pt x="3503" y="0"/>
                    <a:pt x="4271" y="634"/>
                  </a:cubicBezTo>
                  <a:lnTo>
                    <a:pt x="4271" y="634"/>
                  </a:lnTo>
                  <a:cubicBezTo>
                    <a:pt x="5004" y="1268"/>
                    <a:pt x="4971" y="2402"/>
                    <a:pt x="4204" y="3002"/>
                  </a:cubicBezTo>
                  <a:lnTo>
                    <a:pt x="1102" y="5371"/>
                  </a:lnTo>
                  <a:cubicBezTo>
                    <a:pt x="868" y="5537"/>
                    <a:pt x="568" y="5537"/>
                    <a:pt x="301" y="53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853150" y="616150"/>
              <a:ext cx="96775" cy="149500"/>
            </a:xfrm>
            <a:custGeom>
              <a:avLst/>
              <a:gdLst/>
              <a:ahLst/>
              <a:cxnLst/>
              <a:rect l="l" t="t" r="r" b="b"/>
              <a:pathLst>
                <a:path w="3871" h="5980" extrusionOk="0">
                  <a:moveTo>
                    <a:pt x="2088" y="0"/>
                  </a:moveTo>
                  <a:cubicBezTo>
                    <a:pt x="1331" y="0"/>
                    <a:pt x="644" y="568"/>
                    <a:pt x="535" y="1357"/>
                  </a:cubicBezTo>
                  <a:lnTo>
                    <a:pt x="34" y="5227"/>
                  </a:lnTo>
                  <a:cubicBezTo>
                    <a:pt x="1" y="5560"/>
                    <a:pt x="168" y="5861"/>
                    <a:pt x="468" y="5927"/>
                  </a:cubicBezTo>
                  <a:cubicBezTo>
                    <a:pt x="548" y="5963"/>
                    <a:pt x="626" y="5980"/>
                    <a:pt x="701" y="5980"/>
                  </a:cubicBezTo>
                  <a:cubicBezTo>
                    <a:pt x="904" y="5980"/>
                    <a:pt x="1080" y="5856"/>
                    <a:pt x="1202" y="5661"/>
                  </a:cubicBezTo>
                  <a:lnTo>
                    <a:pt x="3337" y="2358"/>
                  </a:lnTo>
                  <a:cubicBezTo>
                    <a:pt x="3870" y="1524"/>
                    <a:pt x="3503" y="423"/>
                    <a:pt x="2603" y="90"/>
                  </a:cubicBezTo>
                  <a:cubicBezTo>
                    <a:pt x="2431" y="29"/>
                    <a:pt x="2258" y="0"/>
                    <a:pt x="2088"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853150" y="610050"/>
              <a:ext cx="96775" cy="157625"/>
            </a:xfrm>
            <a:custGeom>
              <a:avLst/>
              <a:gdLst/>
              <a:ahLst/>
              <a:cxnLst/>
              <a:rect l="l" t="t" r="r" b="b"/>
              <a:pathLst>
                <a:path w="3871" h="6305" fill="none" extrusionOk="0">
                  <a:moveTo>
                    <a:pt x="468" y="6171"/>
                  </a:moveTo>
                  <a:lnTo>
                    <a:pt x="468" y="6171"/>
                  </a:lnTo>
                  <a:cubicBezTo>
                    <a:pt x="168" y="6105"/>
                    <a:pt x="1" y="5804"/>
                    <a:pt x="34" y="5471"/>
                  </a:cubicBezTo>
                  <a:lnTo>
                    <a:pt x="535" y="1601"/>
                  </a:lnTo>
                  <a:cubicBezTo>
                    <a:pt x="668" y="634"/>
                    <a:pt x="1669" y="0"/>
                    <a:pt x="2603" y="334"/>
                  </a:cubicBezTo>
                  <a:lnTo>
                    <a:pt x="2603" y="334"/>
                  </a:lnTo>
                  <a:cubicBezTo>
                    <a:pt x="3503" y="667"/>
                    <a:pt x="3870" y="1768"/>
                    <a:pt x="3337" y="2602"/>
                  </a:cubicBezTo>
                  <a:lnTo>
                    <a:pt x="1202" y="5905"/>
                  </a:lnTo>
                  <a:cubicBezTo>
                    <a:pt x="1035" y="6171"/>
                    <a:pt x="768" y="6305"/>
                    <a:pt x="468" y="61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1699725" y="727750"/>
              <a:ext cx="269375" cy="239950"/>
            </a:xfrm>
            <a:custGeom>
              <a:avLst/>
              <a:gdLst/>
              <a:ahLst/>
              <a:cxnLst/>
              <a:rect l="l" t="t" r="r" b="b"/>
              <a:pathLst>
                <a:path w="10775" h="9598" extrusionOk="0">
                  <a:moveTo>
                    <a:pt x="5395" y="1"/>
                  </a:moveTo>
                  <a:cubicBezTo>
                    <a:pt x="3986" y="1"/>
                    <a:pt x="2587" y="616"/>
                    <a:pt x="1635" y="1797"/>
                  </a:cubicBezTo>
                  <a:cubicBezTo>
                    <a:pt x="0" y="3865"/>
                    <a:pt x="300" y="6867"/>
                    <a:pt x="2369" y="8535"/>
                  </a:cubicBezTo>
                  <a:cubicBezTo>
                    <a:pt x="3256" y="9251"/>
                    <a:pt x="4315" y="9598"/>
                    <a:pt x="5366" y="9598"/>
                  </a:cubicBezTo>
                  <a:cubicBezTo>
                    <a:pt x="6767" y="9598"/>
                    <a:pt x="8154" y="8982"/>
                    <a:pt x="9107" y="7801"/>
                  </a:cubicBezTo>
                  <a:cubicBezTo>
                    <a:pt x="10775" y="5733"/>
                    <a:pt x="10441" y="2731"/>
                    <a:pt x="8406" y="1063"/>
                  </a:cubicBezTo>
                  <a:cubicBezTo>
                    <a:pt x="7519" y="348"/>
                    <a:pt x="6454" y="1"/>
                    <a:pt x="5395" y="1"/>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699725" y="712625"/>
              <a:ext cx="269375" cy="270200"/>
            </a:xfrm>
            <a:custGeom>
              <a:avLst/>
              <a:gdLst/>
              <a:ahLst/>
              <a:cxnLst/>
              <a:rect l="l" t="t" r="r" b="b"/>
              <a:pathLst>
                <a:path w="10775" h="10808" fill="none" extrusionOk="0">
                  <a:moveTo>
                    <a:pt x="8406" y="1668"/>
                  </a:moveTo>
                  <a:cubicBezTo>
                    <a:pt x="10441" y="3336"/>
                    <a:pt x="10775" y="6338"/>
                    <a:pt x="9107" y="8406"/>
                  </a:cubicBezTo>
                  <a:cubicBezTo>
                    <a:pt x="7439" y="10474"/>
                    <a:pt x="4437" y="10808"/>
                    <a:pt x="2369" y="9140"/>
                  </a:cubicBezTo>
                  <a:cubicBezTo>
                    <a:pt x="300" y="7472"/>
                    <a:pt x="0" y="4470"/>
                    <a:pt x="1635" y="2402"/>
                  </a:cubicBezTo>
                  <a:cubicBezTo>
                    <a:pt x="3303" y="334"/>
                    <a:pt x="6338" y="0"/>
                    <a:pt x="8406" y="1668"/>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a:off x="3095242" y="4426721"/>
            <a:ext cx="738667" cy="502594"/>
            <a:chOff x="200200" y="2278225"/>
            <a:chExt cx="862425" cy="586800"/>
          </a:xfrm>
        </p:grpSpPr>
        <p:sp>
          <p:nvSpPr>
            <p:cNvPr id="312" name="Google Shape;31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60" r:id="rId11"/>
    <p:sldLayoutId id="2147483662" r:id="rId12"/>
    <p:sldLayoutId id="2147483663" r:id="rId13"/>
    <p:sldLayoutId id="2147483664" r:id="rId14"/>
    <p:sldLayoutId id="2147483669" r:id="rId15"/>
    <p:sldLayoutId id="2147483670" r:id="rId16"/>
    <p:sldLayoutId id="2147483671" r:id="rId17"/>
    <p:sldLayoutId id="2147483672" r:id="rId18"/>
    <p:sldLayoutId id="2147483673" r:id="rId19"/>
    <p:sldLayoutId id="214748367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BA015-FDE5-ED71-998F-8CAAC22E1416}"/>
              </a:ext>
            </a:extLst>
          </p:cNvPr>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99B774-2C54-EFB6-B8B2-2C1313B893A0}"/>
              </a:ext>
            </a:extLst>
          </p:cNvPr>
          <p:cNvSpPr>
            <a:spLocks noGrp="1"/>
          </p:cNvSpPr>
          <p:nvPr>
            <p:ph type="body" idx="1"/>
          </p:nvPr>
        </p:nvSpPr>
        <p:spPr>
          <a:xfrm>
            <a:off x="628650" y="1369220"/>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A1A16-EEBE-F472-A77B-15173572B8A2}"/>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127CE9-62B2-4D3B-8929-47B8EDDB5F14}" type="datetimeFigureOut">
              <a:rPr lang="en-US" smtClean="0"/>
              <a:t>11/18/2023</a:t>
            </a:fld>
            <a:endParaRPr lang="en-US"/>
          </a:p>
        </p:txBody>
      </p:sp>
      <p:sp>
        <p:nvSpPr>
          <p:cNvPr id="5" name="Footer Placeholder 4">
            <a:extLst>
              <a:ext uri="{FF2B5EF4-FFF2-40B4-BE49-F238E27FC236}">
                <a16:creationId xmlns:a16="http://schemas.microsoft.com/office/drawing/2014/main" id="{53BE3CEA-CE47-EBD7-5852-C80466A5A7E7}"/>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CAD04-8975-0510-C144-CFC4656B7AF5}"/>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27C8AA5-EA3F-49F0-B2A0-EB8E1D4E39E1}" type="slidenum">
              <a:rPr lang="en-US" smtClean="0"/>
              <a:t>‹#›</a:t>
            </a:fld>
            <a:endParaRPr lang="en-US"/>
          </a:p>
        </p:txBody>
      </p:sp>
    </p:spTree>
    <p:extLst>
      <p:ext uri="{BB962C8B-B14F-4D97-AF65-F5344CB8AC3E}">
        <p14:creationId xmlns:p14="http://schemas.microsoft.com/office/powerpoint/2010/main" val="57129157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fade/>
  </p:transition>
  <p:txStyles>
    <p:titleStyle>
      <a:lvl1pPr algn="l" defTabSz="68583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9" indent="-171459" algn="l" defTabSz="68583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76" indent="-171459" algn="l" defTabSz="68583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93" indent="-171459" algn="l" defTabSz="68583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10"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28"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45"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2"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9"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9"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8"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9"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8"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01.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slide" Target="slide30.xml"/><Relationship Id="rId11" Type="http://schemas.openxmlformats.org/officeDocument/2006/relationships/image" Target="../media/image118.png"/><Relationship Id="rId5" Type="http://schemas.openxmlformats.org/officeDocument/2006/relationships/image" Target="../media/image72.svg"/><Relationship Id="rId10" Type="http://schemas.openxmlformats.org/officeDocument/2006/relationships/image" Target="../media/image117.png"/><Relationship Id="rId4" Type="http://schemas.openxmlformats.org/officeDocument/2006/relationships/image" Target="../media/image19.png"/><Relationship Id="rId9" Type="http://schemas.openxmlformats.org/officeDocument/2006/relationships/image" Target="../media/image1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01.svg"/><Relationship Id="rId7" Type="http://schemas.openxmlformats.org/officeDocument/2006/relationships/image" Target="../media/image120.png"/><Relationship Id="rId12" Type="http://schemas.openxmlformats.org/officeDocument/2006/relationships/image" Target="../media/image123.png"/><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119.png"/><Relationship Id="rId11" Type="http://schemas.openxmlformats.org/officeDocument/2006/relationships/image" Target="../media/image20.png"/><Relationship Id="rId5" Type="http://schemas.openxmlformats.org/officeDocument/2006/relationships/image" Target="../media/image72.svg"/><Relationship Id="rId10" Type="http://schemas.openxmlformats.org/officeDocument/2006/relationships/slide" Target="slide30.xml"/><Relationship Id="rId4" Type="http://schemas.openxmlformats.org/officeDocument/2006/relationships/image" Target="../media/image19.png"/><Relationship Id="rId9" Type="http://schemas.openxmlformats.org/officeDocument/2006/relationships/image" Target="../media/image122.png"/></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1.svg"/><Relationship Id="rId7"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124.png"/><Relationship Id="rId5" Type="http://schemas.openxmlformats.org/officeDocument/2006/relationships/image" Target="../media/image72.sv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36.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64"/>
          <p:cNvSpPr txBox="1">
            <a:spLocks noGrp="1"/>
          </p:cNvSpPr>
          <p:nvPr>
            <p:ph type="title"/>
          </p:nvPr>
        </p:nvSpPr>
        <p:spPr>
          <a:xfrm>
            <a:off x="337389" y="1722360"/>
            <a:ext cx="8469222" cy="169878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500" b="1" dirty="0">
                <a:latin typeface="+mj-lt"/>
              </a:rPr>
              <a:t>THÂN MẾN CHÀO CÁC EM HỌC SINH </a:t>
            </a:r>
            <a:br>
              <a:rPr lang="en-US" sz="3500" b="1" dirty="0">
                <a:latin typeface="+mj-lt"/>
              </a:rPr>
            </a:br>
            <a:r>
              <a:rPr lang="en-US" sz="3500" b="1" dirty="0">
                <a:latin typeface="+mj-lt"/>
              </a:rPr>
              <a:t>ĐẾN VỚI BÀI HỌC MỚI</a:t>
            </a:r>
            <a:endParaRPr sz="3500" b="1" dirty="0">
              <a:latin typeface="+mj-lt"/>
            </a:endParaRPr>
          </a:p>
        </p:txBody>
      </p:sp>
      <p:grpSp>
        <p:nvGrpSpPr>
          <p:cNvPr id="1375" name="Google Shape;1375;p64"/>
          <p:cNvGrpSpPr/>
          <p:nvPr/>
        </p:nvGrpSpPr>
        <p:grpSpPr>
          <a:xfrm>
            <a:off x="7842033" y="2820105"/>
            <a:ext cx="535749" cy="547122"/>
            <a:chOff x="3477650" y="837700"/>
            <a:chExt cx="314425" cy="321100"/>
          </a:xfrm>
        </p:grpSpPr>
        <p:sp>
          <p:nvSpPr>
            <p:cNvPr id="1376" name="Google Shape;1376;p6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306185D2-2EE2-1F8F-6C44-AE117AD31B19}"/>
              </a:ext>
            </a:extLst>
          </p:cNvPr>
          <p:cNvSpPr/>
          <p:nvPr/>
        </p:nvSpPr>
        <p:spPr>
          <a:xfrm>
            <a:off x="1863090" y="3367227"/>
            <a:ext cx="5303520" cy="1236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724961"/>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36"/>
          <p:cNvSpPr txBox="1">
            <a:spLocks noGrp="1"/>
          </p:cNvSpPr>
          <p:nvPr>
            <p:ph type="title"/>
          </p:nvPr>
        </p:nvSpPr>
        <p:spPr>
          <a:xfrm>
            <a:off x="1536518" y="2413494"/>
            <a:ext cx="6070963" cy="841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latin typeface="+mj-lt"/>
              </a:rPr>
              <a:t>SỐ HẠNG TỔNG QUÁT</a:t>
            </a:r>
            <a:endParaRPr sz="4000" b="1" dirty="0">
              <a:latin typeface="+mj-lt"/>
            </a:endParaRPr>
          </a:p>
        </p:txBody>
      </p:sp>
      <p:sp>
        <p:nvSpPr>
          <p:cNvPr id="802" name="Google Shape;802;p36"/>
          <p:cNvSpPr txBox="1">
            <a:spLocks noGrp="1"/>
          </p:cNvSpPr>
          <p:nvPr>
            <p:ph type="title" idx="2"/>
          </p:nvPr>
        </p:nvSpPr>
        <p:spPr>
          <a:xfrm>
            <a:off x="3720750" y="1044565"/>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mj-lt"/>
              </a:rPr>
              <a:t>II.</a:t>
            </a:r>
            <a:endParaRPr sz="4000" b="1" dirty="0">
              <a:latin typeface="+mj-lt"/>
            </a:endParaRPr>
          </a:p>
        </p:txBody>
      </p:sp>
    </p:spTree>
    <p:extLst>
      <p:ext uri="{BB962C8B-B14F-4D97-AF65-F5344CB8AC3E}">
        <p14:creationId xmlns:p14="http://schemas.microsoft.com/office/powerpoint/2010/main" val="3734129954"/>
      </p:ext>
    </p:extLst>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9702B01-4F40-F2E8-189E-9DEB567681B9}"/>
                  </a:ext>
                </a:extLst>
              </p:cNvPr>
              <p:cNvSpPr txBox="1"/>
              <p:nvPr/>
            </p:nvSpPr>
            <p:spPr>
              <a:xfrm>
                <a:off x="865660" y="3071859"/>
                <a:ext cx="7625198" cy="1592359"/>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a) Năm số hạng đầu của cấp số nhân đã cho là:</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a:latin typeface="Cambria Math" panose="02040503050406030204" pitchFamily="18" charset="0"/>
                        <a:ea typeface="Calibri" panose="020F0502020204030204" pitchFamily="34" charset="0"/>
                        <a:cs typeface="Times New Roman" panose="02020603050405020304" pitchFamily="18" charset="0"/>
                      </a:rPr>
                      <m:t>q</m:t>
                    </m:r>
                    <m:r>
                      <a:rPr lang="vi-VN" sz="2000">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q</m:t>
                        </m:r>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q</m:t>
                        </m:r>
                      </m:e>
                      <m:sup>
                        <m:r>
                          <a:rPr lang="vi-VN" sz="2000">
                            <a:latin typeface="Cambria Math" panose="02040503050406030204" pitchFamily="18" charset="0"/>
                            <a:ea typeface="Calibri" panose="020F0502020204030204" pitchFamily="34" charset="0"/>
                            <a:cs typeface="Times New Roman" panose="02020603050405020304" pitchFamily="18" charset="0"/>
                          </a:rPr>
                          <m:t>3</m:t>
                        </m:r>
                      </m:sup>
                    </m:sSup>
                    <m:r>
                      <a:rPr lang="vi-VN" sz="2000">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a:rPr lang="vi-VN" sz="2000">
                            <a:latin typeface="Cambria Math" panose="02040503050406030204" pitchFamily="18" charset="0"/>
                            <a:ea typeface="Calibri" panose="020F0502020204030204" pitchFamily="34" charset="0"/>
                            <a:cs typeface="Times New Roman" panose="02020603050405020304" pitchFamily="18" charset="0"/>
                          </a:rPr>
                          <m:t>1</m:t>
                        </m:r>
                      </m:sub>
                    </m:sSub>
                    <m:r>
                      <a:rPr lang="vi-VN"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q</m:t>
                        </m:r>
                      </m:e>
                      <m:sup>
                        <m:r>
                          <a:rPr lang="vi-VN" sz="2000">
                            <a:latin typeface="Cambria Math" panose="02040503050406030204" pitchFamily="18" charset="0"/>
                            <a:ea typeface="Calibri" panose="020F0502020204030204" pitchFamily="34" charset="0"/>
                            <a:cs typeface="Times New Roman" panose="02020603050405020304" pitchFamily="18" charset="0"/>
                          </a:rPr>
                          <m:t>4</m:t>
                        </m:r>
                      </m:sup>
                    </m:sSup>
                  </m:oMath>
                </a14:m>
                <a:r>
                  <a:rPr lang="en-US" sz="2000" dirty="0">
                    <a:latin typeface="+mn-lt"/>
                    <a:ea typeface="Times New Roman" panose="02020603050405020304" pitchFamily="18" charset="0"/>
                    <a:cs typeface="Times New Roman" panose="02020603050405020304" pitchFamily="18" charset="0"/>
                  </a:rPr>
                  <a:t> </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b) Dự đoán công thức tính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vi-VN" sz="2000">
                            <a:latin typeface="Cambria Math" panose="02040503050406030204" pitchFamily="18" charset="0"/>
                            <a:ea typeface="Calibri" panose="020F0502020204030204" pitchFamily="34" charset="0"/>
                            <a:cs typeface="Times New Roman" panose="02020603050405020304" pitchFamily="18" charset="0"/>
                          </a:rPr>
                          <m:t>n</m:t>
                        </m:r>
                      </m:sub>
                    </m:sSub>
                  </m:oMath>
                </a14:m>
                <a:r>
                  <a:rPr lang="vi-VN" sz="2000" dirty="0">
                    <a:latin typeface="+mn-lt"/>
                    <a:ea typeface="Times New Roman" panose="02020603050405020304" pitchFamily="18" charset="0"/>
                    <a:cs typeface="Times New Roman" panose="02020603050405020304" pitchFamily="18" charset="0"/>
                  </a:rPr>
                  <a:t> theo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a:rPr lang="vi-VN" sz="2000">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vi-VN" sz="2000" dirty="0">
                    <a:latin typeface="+mn-lt"/>
                    <a:ea typeface="Times New Roman" panose="02020603050405020304" pitchFamily="18" charset="0"/>
                    <a:cs typeface="Times New Roman" panose="02020603050405020304" pitchFamily="18" charset="0"/>
                  </a:rPr>
                  <a:t> và q là: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a:rPr lang="vi-VN" sz="2000">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q</m:t>
                        </m:r>
                      </m:e>
                      <m:sup>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r>
                          <a:rPr lang="vi-VN" sz="2000" i="1">
                            <a:latin typeface="Cambria Math" panose="02040503050406030204" pitchFamily="18" charset="0"/>
                            <a:ea typeface="Times New Roman" panose="02020603050405020304" pitchFamily="18" charset="0"/>
                            <a:cs typeface="Times New Roman" panose="02020603050405020304" pitchFamily="18" charset="0"/>
                          </a:rPr>
                          <m:t>−</m:t>
                        </m:r>
                        <m:r>
                          <a:rPr lang="vi-VN" sz="2000">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lang="vi-VN" sz="2000" dirty="0">
                    <a:latin typeface="+mn-lt"/>
                    <a:ea typeface="Times New Roman" panose="02020603050405020304" pitchFamily="18"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D9702B01-4F40-F2E8-189E-9DEB567681B9}"/>
                  </a:ext>
                </a:extLst>
              </p:cNvPr>
              <p:cNvSpPr txBox="1">
                <a:spLocks noRot="1" noChangeAspect="1" noMove="1" noResize="1" noEditPoints="1" noAdjustHandles="1" noChangeArrowheads="1" noChangeShapeType="1" noTextEdit="1"/>
              </p:cNvSpPr>
              <p:nvPr/>
            </p:nvSpPr>
            <p:spPr>
              <a:xfrm>
                <a:off x="865660" y="3071859"/>
                <a:ext cx="7625198" cy="1592359"/>
              </a:xfrm>
              <a:prstGeom prst="rect">
                <a:avLst/>
              </a:prstGeom>
              <a:blipFill>
                <a:blip r:embed="rId2"/>
                <a:stretch>
                  <a:fillRect l="-799" b="-6130"/>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BAF5B76-1442-C81B-014F-D9AE48E28204}"/>
              </a:ext>
            </a:extLst>
          </p:cNvPr>
          <p:cNvSpPr/>
          <p:nvPr/>
        </p:nvSpPr>
        <p:spPr>
          <a:xfrm>
            <a:off x="777893" y="467716"/>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2.</a:t>
            </a:r>
          </a:p>
        </p:txBody>
      </p:sp>
      <p:grpSp>
        <p:nvGrpSpPr>
          <p:cNvPr id="14" name="Group 13">
            <a:extLst>
              <a:ext uri="{FF2B5EF4-FFF2-40B4-BE49-F238E27FC236}">
                <a16:creationId xmlns:a16="http://schemas.microsoft.com/office/drawing/2014/main" id="{4C57E7A2-E1E2-316A-60AF-AEEA31608CC4}"/>
              </a:ext>
            </a:extLst>
          </p:cNvPr>
          <p:cNvGrpSpPr/>
          <p:nvPr/>
        </p:nvGrpSpPr>
        <p:grpSpPr>
          <a:xfrm>
            <a:off x="3900960" y="2299502"/>
            <a:ext cx="1342079" cy="510214"/>
            <a:chOff x="8441668" y="4587774"/>
            <a:chExt cx="1263473" cy="823613"/>
          </a:xfrm>
        </p:grpSpPr>
        <p:pic>
          <p:nvPicPr>
            <p:cNvPr id="15" name="Picture 14">
              <a:extLst>
                <a:ext uri="{FF2B5EF4-FFF2-40B4-BE49-F238E27FC236}">
                  <a16:creationId xmlns:a16="http://schemas.microsoft.com/office/drawing/2014/main" id="{09DCDFC5-E5E9-3920-0931-3576C0D3ED76}"/>
                </a:ext>
              </a:extLst>
            </p:cNvPr>
            <p:cNvPicPr>
              <a:picLocks noChangeAspect="1"/>
            </p:cNvPicPr>
            <p:nvPr/>
          </p:nvPicPr>
          <p:blipFill>
            <a:blip r:embed="rId3"/>
            <a:stretch>
              <a:fillRect/>
            </a:stretch>
          </p:blipFill>
          <p:spPr>
            <a:xfrm>
              <a:off x="8553553" y="4587774"/>
              <a:ext cx="962685" cy="823613"/>
            </a:xfrm>
            <a:prstGeom prst="rect">
              <a:avLst/>
            </a:prstGeom>
          </p:spPr>
        </p:pic>
        <p:sp>
          <p:nvSpPr>
            <p:cNvPr id="16" name="TextBox 15">
              <a:extLst>
                <a:ext uri="{FF2B5EF4-FFF2-40B4-BE49-F238E27FC236}">
                  <a16:creationId xmlns:a16="http://schemas.microsoft.com/office/drawing/2014/main" id="{3A7E8670-6BF3-0376-C59A-23F950AB75A1}"/>
                </a:ext>
              </a:extLst>
            </p:cNvPr>
            <p:cNvSpPr txBox="1"/>
            <p:nvPr/>
          </p:nvSpPr>
          <p:spPr>
            <a:xfrm>
              <a:off x="8441668" y="4629957"/>
              <a:ext cx="1263473" cy="61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91ECC19A-8C2E-2BAF-D231-7FCDABE57F55}"/>
              </a:ext>
            </a:extLst>
          </p:cNvPr>
          <p:cNvSpPr txBox="1"/>
          <p:nvPr/>
        </p:nvSpPr>
        <p:spPr>
          <a:xfrm>
            <a:off x="777894" y="397522"/>
            <a:ext cx="6929192" cy="1420325"/>
          </a:xfrm>
          <a:prstGeom prst="rect">
            <a:avLst/>
          </a:prstGeom>
          <a:noFill/>
        </p:spPr>
        <p:txBody>
          <a:bodyPr wrap="square">
            <a:spAutoFit/>
          </a:bodyPr>
          <a:lstStyle/>
          <a:p>
            <a:pPr algn="just">
              <a:lnSpc>
                <a:spcPct val="150000"/>
              </a:lnSpc>
            </a:pPr>
            <a:r>
              <a:rPr lang="en-US" sz="2000" dirty="0">
                <a:latin typeface="+mj-lt"/>
              </a:rPr>
              <a:t>           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(u</a:t>
            </a:r>
            <a:r>
              <a:rPr lang="en-US" sz="2000" baseline="-25000" dirty="0">
                <a:latin typeface="+mj-lt"/>
              </a:rPr>
              <a:t>n</a:t>
            </a:r>
            <a:r>
              <a:rPr lang="en-US" sz="2000" dirty="0">
                <a:latin typeface="+mj-lt"/>
              </a:rPr>
              <a:t>) </a:t>
            </a:r>
            <a:r>
              <a:rPr lang="en-US" sz="2000" dirty="0" err="1">
                <a:latin typeface="+mj-lt"/>
              </a:rPr>
              <a:t>có</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a:t>
            </a:r>
            <a:r>
              <a:rPr lang="en-US" sz="2000" dirty="0" err="1">
                <a:latin typeface="+mj-lt"/>
              </a:rPr>
              <a:t>công</a:t>
            </a:r>
            <a:r>
              <a:rPr lang="en-US" sz="2000" dirty="0">
                <a:latin typeface="+mj-lt"/>
              </a:rPr>
              <a:t> </a:t>
            </a:r>
            <a:r>
              <a:rPr lang="en-US" sz="2000" dirty="0" err="1">
                <a:latin typeface="+mj-lt"/>
              </a:rPr>
              <a:t>bội</a:t>
            </a:r>
            <a:r>
              <a:rPr lang="en-US" sz="2000" dirty="0">
                <a:latin typeface="+mj-lt"/>
              </a:rPr>
              <a:t> q.</a:t>
            </a:r>
          </a:p>
          <a:p>
            <a:pPr algn="just">
              <a:lnSpc>
                <a:spcPct val="150000"/>
              </a:lnSpc>
            </a:pPr>
            <a:r>
              <a:rPr lang="en-US" sz="2000" dirty="0">
                <a:latin typeface="+mj-lt"/>
              </a:rPr>
              <a:t>a)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theo</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q.</a:t>
            </a:r>
          </a:p>
          <a:p>
            <a:pPr algn="just">
              <a:lnSpc>
                <a:spcPct val="150000"/>
              </a:lnSpc>
            </a:pPr>
            <a:r>
              <a:rPr lang="en-US" sz="2000" dirty="0">
                <a:latin typeface="+mj-lt"/>
              </a:rPr>
              <a:t>b) </a:t>
            </a:r>
            <a:r>
              <a:rPr lang="en-US" sz="2000" dirty="0" err="1">
                <a:latin typeface="+mj-lt"/>
              </a:rPr>
              <a:t>Dự</a:t>
            </a:r>
            <a:r>
              <a:rPr lang="en-US" sz="2000" dirty="0">
                <a:latin typeface="+mj-lt"/>
              </a:rPr>
              <a:t> </a:t>
            </a:r>
            <a:r>
              <a:rPr lang="en-US" sz="2000" dirty="0" err="1">
                <a:latin typeface="+mj-lt"/>
              </a:rPr>
              <a:t>đoán</a:t>
            </a:r>
            <a:r>
              <a:rPr lang="en-US" sz="2000" dirty="0">
                <a:latin typeface="+mj-lt"/>
              </a:rPr>
              <a:t> </a:t>
            </a:r>
            <a:r>
              <a:rPr lang="en-US" sz="2000" dirty="0" err="1">
                <a:latin typeface="+mj-lt"/>
              </a:rPr>
              <a:t>công</a:t>
            </a:r>
            <a:r>
              <a:rPr lang="en-US" sz="2000" dirty="0">
                <a:latin typeface="+mj-lt"/>
              </a:rPr>
              <a:t> </a:t>
            </a:r>
            <a:r>
              <a:rPr lang="en-US" sz="2000" dirty="0" err="1">
                <a:latin typeface="+mj-lt"/>
              </a:rPr>
              <a:t>thức</a:t>
            </a:r>
            <a:r>
              <a:rPr lang="en-US" sz="2000" dirty="0">
                <a:latin typeface="+mj-lt"/>
              </a:rPr>
              <a:t> </a:t>
            </a:r>
            <a:r>
              <a:rPr lang="en-US" sz="2000" dirty="0" err="1">
                <a:latin typeface="+mj-lt"/>
              </a:rPr>
              <a:t>tính</a:t>
            </a:r>
            <a:r>
              <a:rPr lang="en-US" sz="2000" dirty="0">
                <a:latin typeface="+mj-lt"/>
              </a:rPr>
              <a:t> u</a:t>
            </a:r>
            <a:r>
              <a:rPr lang="en-US" sz="2000" baseline="-25000" dirty="0">
                <a:latin typeface="+mj-lt"/>
              </a:rPr>
              <a:t>n</a:t>
            </a:r>
            <a:r>
              <a:rPr lang="en-US" sz="2000" dirty="0">
                <a:latin typeface="+mj-lt"/>
              </a:rPr>
              <a:t> </a:t>
            </a:r>
            <a:r>
              <a:rPr lang="en-US" sz="2000" dirty="0" err="1">
                <a:latin typeface="+mj-lt"/>
              </a:rPr>
              <a:t>theo</a:t>
            </a:r>
            <a:r>
              <a:rPr lang="en-US" sz="2000" dirty="0">
                <a:latin typeface="+mj-lt"/>
              </a:rPr>
              <a:t> u</a:t>
            </a:r>
            <a:r>
              <a:rPr lang="en-US" sz="2000" baseline="-25000" dirty="0">
                <a:latin typeface="+mj-lt"/>
              </a:rPr>
              <a:t>1</a:t>
            </a:r>
            <a:r>
              <a:rPr lang="en-US" sz="2000" dirty="0">
                <a:latin typeface="+mj-lt"/>
              </a:rPr>
              <a:t> </a:t>
            </a:r>
            <a:r>
              <a:rPr lang="en-US" sz="2000" dirty="0" err="1">
                <a:latin typeface="+mj-lt"/>
              </a:rPr>
              <a:t>và</a:t>
            </a:r>
            <a:r>
              <a:rPr lang="en-US" sz="2000" dirty="0">
                <a:latin typeface="+mj-lt"/>
              </a:rPr>
              <a:t> q.</a:t>
            </a:r>
          </a:p>
        </p:txBody>
      </p:sp>
      <p:pic>
        <p:nvPicPr>
          <p:cNvPr id="25" name="Picture 24">
            <a:extLst>
              <a:ext uri="{FF2B5EF4-FFF2-40B4-BE49-F238E27FC236}">
                <a16:creationId xmlns:a16="http://schemas.microsoft.com/office/drawing/2014/main" id="{F01E5513-341D-3CB9-B61A-BAC695DF4538}"/>
              </a:ext>
            </a:extLst>
          </p:cNvPr>
          <p:cNvPicPr>
            <a:picLocks noChangeAspect="1"/>
          </p:cNvPicPr>
          <p:nvPr/>
        </p:nvPicPr>
        <p:blipFill>
          <a:blip r:embed="rId4"/>
          <a:stretch>
            <a:fillRect/>
          </a:stretch>
        </p:blipFill>
        <p:spPr>
          <a:xfrm>
            <a:off x="7101156" y="2037359"/>
            <a:ext cx="2280640" cy="1282860"/>
          </a:xfrm>
          <a:prstGeom prst="rect">
            <a:avLst/>
          </a:prstGeom>
        </p:spPr>
      </p:pic>
    </p:spTree>
    <p:extLst>
      <p:ext uri="{BB962C8B-B14F-4D97-AF65-F5344CB8AC3E}">
        <p14:creationId xmlns:p14="http://schemas.microsoft.com/office/powerpoint/2010/main" val="2014047346"/>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9" name="Google Shape;802;p36">
            <a:extLst>
              <a:ext uri="{FF2B5EF4-FFF2-40B4-BE49-F238E27FC236}">
                <a16:creationId xmlns:a16="http://schemas.microsoft.com/office/drawing/2014/main" id="{5E367021-5F45-B7E0-67DA-6F39518650F6}"/>
              </a:ext>
            </a:extLst>
          </p:cNvPr>
          <p:cNvSpPr txBox="1">
            <a:spLocks/>
          </p:cNvSpPr>
          <p:nvPr/>
        </p:nvSpPr>
        <p:spPr>
          <a:xfrm>
            <a:off x="2054430" y="724525"/>
            <a:ext cx="5153891" cy="748015"/>
          </a:xfrm>
          <a:prstGeom prst="round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latin typeface="+mj-lt"/>
              </a:rPr>
              <a:t>SỐ HẠNG TỔNG QUÁT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04A159-3BD5-FAF9-CBEC-2588C7ABFBC6}"/>
                  </a:ext>
                </a:extLst>
              </p:cNvPr>
              <p:cNvSpPr txBox="1"/>
              <p:nvPr/>
            </p:nvSpPr>
            <p:spPr>
              <a:xfrm>
                <a:off x="568641" y="1844562"/>
                <a:ext cx="8006715" cy="1764522"/>
              </a:xfrm>
              <a:prstGeom prst="rect">
                <a:avLst/>
              </a:prstGeom>
              <a:solidFill>
                <a:srgbClr val="FBB7CA"/>
              </a:solidFill>
            </p:spPr>
            <p:txBody>
              <a:bodyPr wrap="square">
                <a:spAutoFit/>
              </a:bodyPr>
              <a:lstStyle/>
              <a:p>
                <a:pPr algn="just">
                  <a:lnSpc>
                    <a:spcPct val="150000"/>
                  </a:lnSpc>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Nếu cấp số nhân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vi-VN" sz="2400" i="1">
                            <a:latin typeface="Cambria Math" panose="02040503050406030204" pitchFamily="18" charset="0"/>
                            <a:ea typeface="Calibri" panose="020F0502020204030204" pitchFamily="34" charset="0"/>
                            <a:cs typeface="Times New Roman" panose="02020603050405020304" pitchFamily="18" charset="0"/>
                          </a:rPr>
                          <m:t>𝑢</m:t>
                        </m:r>
                      </m:e>
                      <m:sub>
                        <m:r>
                          <a:rPr lang="vi-VN" sz="2400" i="1">
                            <a:latin typeface="Cambria Math" panose="02040503050406030204" pitchFamily="18" charset="0"/>
                            <a:ea typeface="Calibri" panose="020F0502020204030204" pitchFamily="34" charset="0"/>
                            <a:cs typeface="Times New Roman" panose="02020603050405020304" pitchFamily="18" charset="0"/>
                          </a:rPr>
                          <m:t>𝑛</m:t>
                        </m:r>
                      </m:sub>
                    </m:sSub>
                    <m:r>
                      <a:rPr lang="vi-VN" sz="2400" i="1">
                        <a:latin typeface="Cambria Math" panose="02040503050406030204" pitchFamily="18" charset="0"/>
                        <a:ea typeface="Calibri" panose="020F0502020204030204" pitchFamily="34" charset="0"/>
                        <a:cs typeface="Times New Roman" panose="02020603050405020304" pitchFamily="18" charset="0"/>
                      </a:rPr>
                      <m:t>)</m:t>
                    </m:r>
                  </m:oMath>
                </a14:m>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có số hạng đầu </a:t>
                </a: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và công bội </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q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thì số hạng tổng quát </a:t>
                </a:r>
                <a14:m>
                  <m:oMath xmlns:m="http://schemas.openxmlformats.org/officeDocument/2006/math">
                    <m:sSub>
                      <m:sSub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4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sub>
                    </m:sSub>
                  </m:oMath>
                </a14:m>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được xác định bởi công thức: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vi-VN" sz="2400" i="1">
                            <a:latin typeface="Cambria Math" panose="02040503050406030204" pitchFamily="18" charset="0"/>
                            <a:ea typeface="Calibri" panose="020F0502020204030204" pitchFamily="34" charset="0"/>
                            <a:cs typeface="Times New Roman" panose="02020603050405020304" pitchFamily="18" charset="0"/>
                          </a:rPr>
                          <m:t>𝑢</m:t>
                        </m:r>
                      </m:e>
                      <m:sub>
                        <m:r>
                          <a:rPr lang="vi-VN" sz="2400" i="1">
                            <a:latin typeface="Cambria Math" panose="02040503050406030204" pitchFamily="18" charset="0"/>
                            <a:ea typeface="Calibri" panose="020F0502020204030204" pitchFamily="34" charset="0"/>
                            <a:cs typeface="Times New Roman" panose="02020603050405020304" pitchFamily="18" charset="0"/>
                          </a:rPr>
                          <m:t>𝑛</m:t>
                        </m:r>
                      </m:sub>
                    </m:sSub>
                    <m:r>
                      <a:rPr lang="vi-VN"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ea typeface="Calibri" panose="020F0502020204030204" pitchFamily="34" charset="0"/>
                            <a:cs typeface="Times New Roman" panose="02020603050405020304" pitchFamily="18" charset="0"/>
                          </a:rPr>
                        </m:ctrlPr>
                      </m:sSubPr>
                      <m:e>
                        <m:r>
                          <a:rPr lang="vi-VN" sz="2400" i="1">
                            <a:latin typeface="Cambria Math" panose="02040503050406030204" pitchFamily="18" charset="0"/>
                            <a:ea typeface="Calibri" panose="020F0502020204030204" pitchFamily="34" charset="0"/>
                            <a:cs typeface="Times New Roman" panose="02020603050405020304" pitchFamily="18" charset="0"/>
                          </a:rPr>
                          <m:t>𝑢</m:t>
                        </m:r>
                      </m:e>
                      <m:sub>
                        <m:r>
                          <a:rPr lang="vi-VN" sz="2400" i="1">
                            <a:latin typeface="Cambria Math" panose="02040503050406030204" pitchFamily="18" charset="0"/>
                            <a:ea typeface="Calibri" panose="020F0502020204030204" pitchFamily="34" charset="0"/>
                            <a:cs typeface="Times New Roman" panose="02020603050405020304" pitchFamily="18" charset="0"/>
                          </a:rPr>
                          <m:t>1</m:t>
                        </m:r>
                      </m:sub>
                    </m:sSub>
                    <m:r>
                      <a:rPr lang="vi-VN"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vi-VN" sz="2400" i="1">
                            <a:latin typeface="Cambria Math" panose="02040503050406030204" pitchFamily="18" charset="0"/>
                            <a:ea typeface="Calibri" panose="020F0502020204030204" pitchFamily="34" charset="0"/>
                            <a:cs typeface="Times New Roman" panose="02020603050405020304" pitchFamily="18" charset="0"/>
                          </a:rPr>
                          <m:t>𝑞</m:t>
                        </m:r>
                      </m:e>
                      <m:sup>
                        <m:r>
                          <a:rPr lang="vi-VN" sz="2400" i="1">
                            <a:latin typeface="Cambria Math" panose="02040503050406030204" pitchFamily="18" charset="0"/>
                            <a:ea typeface="Calibri" panose="020F0502020204030204" pitchFamily="34" charset="0"/>
                            <a:cs typeface="Times New Roman" panose="02020603050405020304" pitchFamily="18" charset="0"/>
                          </a:rPr>
                          <m:t>𝑛</m:t>
                        </m:r>
                        <m:r>
                          <a:rPr lang="vi-VN" sz="2400" i="1">
                            <a:latin typeface="Cambria Math" panose="02040503050406030204" pitchFamily="18" charset="0"/>
                            <a:ea typeface="Calibri" panose="020F0502020204030204" pitchFamily="34" charset="0"/>
                            <a:cs typeface="Times New Roman" panose="02020603050405020304" pitchFamily="18" charset="0"/>
                          </a:rPr>
                          <m:t>−1</m:t>
                        </m:r>
                      </m:sup>
                    </m:sSup>
                  </m:oMath>
                </a14:m>
                <a:r>
                  <a:rPr lang="vi-VN" sz="2400" i="1" dirty="0">
                    <a:latin typeface="Times New Roman" panose="02020603050405020304" pitchFamily="18" charset="0"/>
                    <a:ea typeface="Times New Roman" panose="02020603050405020304" pitchFamily="18" charset="0"/>
                    <a:cs typeface="Times New Roman" panose="02020603050405020304" pitchFamily="18" charset="0"/>
                  </a:rPr>
                  <a:t> với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𝑛</m:t>
                    </m:r>
                    <m:r>
                      <a:rPr lang="vi-VN" sz="24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504A159-3BD5-FAF9-CBEC-2588C7ABFBC6}"/>
                  </a:ext>
                </a:extLst>
              </p:cNvPr>
              <p:cNvSpPr txBox="1">
                <a:spLocks noRot="1" noChangeAspect="1" noMove="1" noResize="1" noEditPoints="1" noAdjustHandles="1" noChangeArrowheads="1" noChangeShapeType="1" noTextEdit="1"/>
              </p:cNvSpPr>
              <p:nvPr/>
            </p:nvSpPr>
            <p:spPr>
              <a:xfrm>
                <a:off x="568641" y="1844562"/>
                <a:ext cx="8006715" cy="1764522"/>
              </a:xfrm>
              <a:prstGeom prst="rect">
                <a:avLst/>
              </a:prstGeom>
              <a:blipFill>
                <a:blip r:embed="rId3"/>
                <a:stretch>
                  <a:fillRect l="-1142" r="-1142" b="-7266"/>
                </a:stretch>
              </a:blipFill>
            </p:spPr>
            <p:txBody>
              <a:bodyPr/>
              <a:lstStyle/>
              <a:p>
                <a:r>
                  <a:rPr lang="en-US">
                    <a:noFill/>
                  </a:rPr>
                  <a:t> </a:t>
                </a:r>
              </a:p>
            </p:txBody>
          </p:sp>
        </mc:Fallback>
      </mc:AlternateContent>
    </p:spTree>
    <p:extLst>
      <p:ext uri="{BB962C8B-B14F-4D97-AF65-F5344CB8AC3E}">
        <p14:creationId xmlns:p14="http://schemas.microsoft.com/office/powerpoint/2010/main" val="2281455442"/>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4" name="Oval Callout 29">
            <a:extLst>
              <a:ext uri="{FF2B5EF4-FFF2-40B4-BE49-F238E27FC236}">
                <a16:creationId xmlns:a16="http://schemas.microsoft.com/office/drawing/2014/main" id="{5F882A73-3CAE-C2FD-2962-3D3CF69AE1A8}"/>
              </a:ext>
            </a:extLst>
          </p:cNvPr>
          <p:cNvSpPr/>
          <p:nvPr/>
        </p:nvSpPr>
        <p:spPr>
          <a:xfrm>
            <a:off x="202224" y="2639370"/>
            <a:ext cx="972752" cy="425555"/>
          </a:xfrm>
          <a:prstGeom prst="wedgeEllipseCallout">
            <a:avLst>
              <a:gd name="adj1" fmla="val 34388"/>
              <a:gd name="adj2" fmla="val 6725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mn-lt"/>
                <a:ea typeface="+mn-ea"/>
                <a:cs typeface="+mn-cs"/>
              </a:rPr>
              <a:t>Giải</a:t>
            </a:r>
            <a:endParaRPr kumimoji="0" lang="en-US" sz="1800" b="1" i="0" u="none" strike="noStrike" kern="1200" cap="none" spc="0" normalizeH="0" baseline="0" noProof="0" dirty="0">
              <a:ln>
                <a:noFill/>
              </a:ln>
              <a:solidFill>
                <a:prstClr val="white"/>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44A341-6280-C3BD-6F37-1EF1A3EB3DAD}"/>
                  </a:ext>
                </a:extLst>
              </p:cNvPr>
              <p:cNvSpPr txBox="1"/>
              <p:nvPr/>
            </p:nvSpPr>
            <p:spPr>
              <a:xfrm>
                <a:off x="688600" y="1309763"/>
                <a:ext cx="7885384" cy="1148904"/>
              </a:xfrm>
              <a:prstGeom prst="rect">
                <a:avLst/>
              </a:prstGeom>
              <a:noFill/>
            </p:spPr>
            <p:txBody>
              <a:bodyPr wrap="square">
                <a:spAutoFit/>
              </a:bodyPr>
              <a:lstStyle/>
              <a:p>
                <a:pPr>
                  <a:lnSpc>
                    <a:spcPct val="150000"/>
                  </a:lnSpc>
                </a:pPr>
                <a:r>
                  <a:rPr lang="en-US" sz="2000" kern="1200" dirty="0">
                    <a:solidFill>
                      <a:prstClr val="black"/>
                    </a:solidFill>
                    <a:latin typeface="+mj-lt"/>
                    <a:ea typeface="+mn-ea"/>
                    <a:cs typeface="Arial" panose="020B0604020202020204" pitchFamily="34" charset="0"/>
                  </a:rPr>
                  <a:t>Cho </a:t>
                </a:r>
                <a:r>
                  <a:rPr lang="en-US" sz="2000" kern="1200" dirty="0" err="1">
                    <a:solidFill>
                      <a:prstClr val="black"/>
                    </a:solidFill>
                    <a:latin typeface="+mj-lt"/>
                    <a:ea typeface="+mn-ea"/>
                    <a:cs typeface="Arial" panose="020B0604020202020204" pitchFamily="34" charset="0"/>
                  </a:rPr>
                  <a:t>cấp</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số</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nhân</a:t>
                </a:r>
                <a:r>
                  <a:rPr lang="en-US" sz="2000" kern="1200" dirty="0">
                    <a:solidFill>
                      <a:prstClr val="black"/>
                    </a:solidFill>
                    <a:latin typeface="+mj-lt"/>
                    <a:ea typeface="+mn-ea"/>
                    <a:cs typeface="Arial" panose="020B0604020202020204" pitchFamily="34" charset="0"/>
                  </a:rPr>
                  <a:t> </a:t>
                </a:r>
                <a14:m>
                  <m:oMath xmlns:m="http://schemas.openxmlformats.org/officeDocument/2006/math">
                    <m:d>
                      <m:dPr>
                        <m:ctrlPr>
                          <a:rPr lang="en-US" sz="2000" b="0" i="1" kern="1200" smtClean="0">
                            <a:solidFill>
                              <a:prstClr val="black"/>
                            </a:solidFill>
                            <a:latin typeface="Cambria Math" panose="02040503050406030204" pitchFamily="18" charset="0"/>
                            <a:ea typeface="+mn-ea"/>
                            <a:cs typeface="Arial" panose="020B0604020202020204" pitchFamily="34" charset="0"/>
                          </a:rPr>
                        </m:ctrlPr>
                      </m:dPr>
                      <m:e>
                        <m:sSub>
                          <m:sSubPr>
                            <m:ctrlPr>
                              <a:rPr lang="en-US" sz="2000" b="0" i="1" kern="1200" smtClean="0">
                                <a:solidFill>
                                  <a:prstClr val="black"/>
                                </a:solidFill>
                                <a:latin typeface="Cambria Math" panose="02040503050406030204" pitchFamily="18" charset="0"/>
                                <a:ea typeface="+mn-ea"/>
                                <a:cs typeface="Arial" panose="020B0604020202020204" pitchFamily="34" charset="0"/>
                              </a:rPr>
                            </m:ctrlPr>
                          </m:sSubPr>
                          <m:e>
                            <m:r>
                              <a:rPr lang="en-US" sz="2000" b="0" i="1" kern="1200" smtClean="0">
                                <a:solidFill>
                                  <a:prstClr val="black"/>
                                </a:solidFill>
                                <a:latin typeface="Cambria Math" panose="02040503050406030204" pitchFamily="18" charset="0"/>
                                <a:ea typeface="+mn-ea"/>
                                <a:cs typeface="Arial" panose="020B0604020202020204" pitchFamily="34" charset="0"/>
                              </a:rPr>
                              <m:t>𝑢</m:t>
                            </m:r>
                          </m:e>
                          <m:sub>
                            <m:r>
                              <a:rPr lang="en-US" sz="2000" b="0" i="1" kern="1200" smtClean="0">
                                <a:solidFill>
                                  <a:prstClr val="black"/>
                                </a:solidFill>
                                <a:latin typeface="Cambria Math" panose="02040503050406030204" pitchFamily="18" charset="0"/>
                                <a:ea typeface="+mn-ea"/>
                                <a:cs typeface="Arial" panose="020B0604020202020204" pitchFamily="34" charset="0"/>
                              </a:rPr>
                              <m:t>𝑛</m:t>
                            </m:r>
                          </m:sub>
                        </m:sSub>
                      </m:e>
                    </m:d>
                  </m:oMath>
                </a14:m>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=4</m:t>
                    </m:r>
                  </m:oMath>
                </a14:m>
                <a:r>
                  <a:rPr lang="en-US" sz="2000" dirty="0">
                    <a:latin typeface="+mj-lt"/>
                  </a:rPr>
                  <a:t>, </a:t>
                </a:r>
                <a:r>
                  <a:rPr lang="en-US" sz="2000" dirty="0" err="1">
                    <a:latin typeface="+mj-lt"/>
                  </a:rPr>
                  <a:t>công</a:t>
                </a:r>
                <a:r>
                  <a:rPr lang="en-US" sz="2000" dirty="0">
                    <a:latin typeface="+mj-lt"/>
                  </a:rPr>
                  <a:t> </a:t>
                </a:r>
                <a:r>
                  <a:rPr lang="en-US" sz="2000" dirty="0" err="1">
                    <a:latin typeface="+mj-lt"/>
                  </a:rPr>
                  <a:t>bội</a:t>
                </a:r>
                <a:r>
                  <a:rPr lang="en-US" sz="2000" dirty="0">
                    <a:latin typeface="+mj-lt"/>
                  </a:rPr>
                  <a:t> </a:t>
                </a:r>
                <a14:m>
                  <m:oMath xmlns:m="http://schemas.openxmlformats.org/officeDocument/2006/math">
                    <m:r>
                      <a:rPr lang="en-US" sz="2000" b="0" i="1" smtClean="0">
                        <a:latin typeface="Cambria Math" panose="02040503050406030204" pitchFamily="18" charset="0"/>
                      </a:rPr>
                      <m:t>𝑞</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latin typeface="+mj-lt"/>
                  </a:rPr>
                  <a:t>. </a:t>
                </a:r>
                <a:r>
                  <a:rPr lang="en-US" sz="2000" dirty="0" err="1">
                    <a:latin typeface="+mj-lt"/>
                  </a:rPr>
                  <a:t>Tính</a:t>
                </a:r>
                <a:r>
                  <a:rPr lang="en-US" sz="2000" dirty="0">
                    <a:latin typeface="+mj-lt"/>
                  </a:rPr>
                  <a: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7</m:t>
                        </m:r>
                      </m:sub>
                    </m:sSub>
                  </m:oMath>
                </a14:m>
                <a:endParaRPr lang="en-US" sz="2000" dirty="0">
                  <a:latin typeface="+mj-lt"/>
                </a:endParaRPr>
              </a:p>
            </p:txBody>
          </p:sp>
        </mc:Choice>
        <mc:Fallback xmlns="">
          <p:sp>
            <p:nvSpPr>
              <p:cNvPr id="5" name="TextBox 4">
                <a:extLst>
                  <a:ext uri="{FF2B5EF4-FFF2-40B4-BE49-F238E27FC236}">
                    <a16:creationId xmlns:a16="http://schemas.microsoft.com/office/drawing/2014/main" id="{9444A341-6280-C3BD-6F37-1EF1A3EB3DAD}"/>
                  </a:ext>
                </a:extLst>
              </p:cNvPr>
              <p:cNvSpPr txBox="1">
                <a:spLocks noRot="1" noChangeAspect="1" noMove="1" noResize="1" noEditPoints="1" noAdjustHandles="1" noChangeArrowheads="1" noChangeShapeType="1" noTextEdit="1"/>
              </p:cNvSpPr>
              <p:nvPr/>
            </p:nvSpPr>
            <p:spPr>
              <a:xfrm>
                <a:off x="688600" y="1309763"/>
                <a:ext cx="7885384" cy="1148904"/>
              </a:xfrm>
              <a:prstGeom prst="rect">
                <a:avLst/>
              </a:prstGeom>
              <a:blipFill>
                <a:blip r:embed="rId3"/>
                <a:stretch>
                  <a:fillRect l="-851" b="-904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C5F3544-2503-0EEE-5637-0F1E7DE97044}"/>
              </a:ext>
            </a:extLst>
          </p:cNvPr>
          <p:cNvSpPr txBox="1"/>
          <p:nvPr/>
        </p:nvSpPr>
        <p:spPr>
          <a:xfrm>
            <a:off x="3161048" y="509135"/>
            <a:ext cx="2821903" cy="562630"/>
          </a:xfrm>
          <a:prstGeom prst="flowChartTerminator">
            <a:avLst/>
          </a:prstGeom>
          <a:solidFill>
            <a:srgbClr val="D4ECBA"/>
          </a:solidFill>
          <a:ln w="38100">
            <a:solidFill>
              <a:srgbClr val="00B050"/>
            </a:solidFill>
            <a:prstDash val="solid"/>
          </a:ln>
        </p:spPr>
        <p:txBody>
          <a:bodyPr wrap="square" rtlCol="0" anchor="ctr">
            <a:spAutoFit/>
          </a:bodyPr>
          <a:lstStyle/>
          <a:p>
            <a:pPr algn="ctr">
              <a:buClrTx/>
              <a:buFontTx/>
              <a:buNone/>
            </a:pPr>
            <a:r>
              <a:rPr lang="nl-NL" sz="2000" b="1" kern="1200" dirty="0" err="1">
                <a:solidFill>
                  <a:prstClr val="black"/>
                </a:solidFill>
                <a:latin typeface="+mn-lt"/>
                <a:ea typeface="+mn-ea"/>
                <a:cs typeface="Arial" panose="020B0604020202020204" pitchFamily="34" charset="0"/>
              </a:rPr>
              <a:t>Ví</a:t>
            </a:r>
            <a:r>
              <a:rPr lang="nl-NL" sz="2000" b="1" kern="1200" dirty="0">
                <a:solidFill>
                  <a:prstClr val="black"/>
                </a:solidFill>
                <a:latin typeface="+mn-lt"/>
                <a:ea typeface="+mn-ea"/>
                <a:cs typeface="Arial" panose="020B0604020202020204" pitchFamily="34" charset="0"/>
              </a:rPr>
              <a:t> </a:t>
            </a:r>
            <a:r>
              <a:rPr lang="nl-NL" sz="2000" b="1" kern="1200" dirty="0" err="1">
                <a:solidFill>
                  <a:prstClr val="black"/>
                </a:solidFill>
                <a:latin typeface="+mn-lt"/>
                <a:ea typeface="+mn-ea"/>
                <a:cs typeface="Arial" panose="020B0604020202020204" pitchFamily="34" charset="0"/>
              </a:rPr>
              <a:t>dụ</a:t>
            </a:r>
            <a:r>
              <a:rPr lang="nl-NL" sz="2000" b="1" kern="1200" dirty="0">
                <a:solidFill>
                  <a:prstClr val="black"/>
                </a:solidFill>
                <a:latin typeface="+mn-lt"/>
                <a:ea typeface="+mn-ea"/>
                <a:cs typeface="Arial" panose="020B0604020202020204" pitchFamily="34" charset="0"/>
              </a:rPr>
              <a:t> 3: SGK – tr.54</a:t>
            </a:r>
            <a:endParaRPr lang="en-US" sz="2000" kern="1200" dirty="0">
              <a:solidFill>
                <a:prstClr val="black"/>
              </a:solidFill>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7962235-C4F8-E4B3-2043-4ED8C0A884EB}"/>
                  </a:ext>
                </a:extLst>
              </p:cNvPr>
              <p:cNvSpPr txBox="1"/>
              <p:nvPr/>
            </p:nvSpPr>
            <p:spPr>
              <a:xfrm>
                <a:off x="1123233" y="3245628"/>
                <a:ext cx="7016118" cy="1682512"/>
              </a:xfrm>
              <a:prstGeom prst="rect">
                <a:avLst/>
              </a:prstGeom>
              <a:noFill/>
            </p:spPr>
            <p:txBody>
              <a:bodyPr wrap="square">
                <a:spAutoFit/>
              </a:bodyPr>
              <a:lstStyle/>
              <a:p>
                <a:pPr>
                  <a:lnSpc>
                    <a:spcPct val="150000"/>
                  </a:lnSpc>
                </a:pPr>
                <a:r>
                  <a:rPr lang="en-US" sz="2000" kern="1200" dirty="0">
                    <a:solidFill>
                      <a:prstClr val="black"/>
                    </a:solidFill>
                    <a:latin typeface="+mj-lt"/>
                    <a:ea typeface="+mn-ea"/>
                    <a:cs typeface="Arial" panose="020B0604020202020204" pitchFamily="34" charset="0"/>
                  </a:rPr>
                  <a:t>Theo </a:t>
                </a:r>
                <a:r>
                  <a:rPr lang="en-US" sz="2000" kern="1200" dirty="0" err="1">
                    <a:solidFill>
                      <a:prstClr val="black"/>
                    </a:solidFill>
                    <a:latin typeface="+mj-lt"/>
                    <a:ea typeface="+mn-ea"/>
                    <a:cs typeface="Arial" panose="020B0604020202020204" pitchFamily="34" charset="0"/>
                  </a:rPr>
                  <a:t>công</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thức</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số</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hạng</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tổng</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quát</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của</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cấp</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số</a:t>
                </a:r>
                <a:r>
                  <a:rPr lang="en-US" sz="2000" kern="1200" dirty="0">
                    <a:solidFill>
                      <a:prstClr val="black"/>
                    </a:solidFill>
                    <a:latin typeface="+mj-lt"/>
                    <a:ea typeface="+mn-ea"/>
                    <a:cs typeface="Arial" panose="020B0604020202020204" pitchFamily="34" charset="0"/>
                  </a:rPr>
                  <a:t> </a:t>
                </a:r>
                <a:r>
                  <a:rPr lang="en-US" sz="2000" kern="1200" dirty="0" err="1">
                    <a:solidFill>
                      <a:prstClr val="black"/>
                    </a:solidFill>
                    <a:latin typeface="+mj-lt"/>
                    <a:ea typeface="+mn-ea"/>
                    <a:cs typeface="Arial" panose="020B0604020202020204" pitchFamily="34" charset="0"/>
                  </a:rPr>
                  <a:t>nhân</a:t>
                </a:r>
                <a:r>
                  <a:rPr lang="en-US" sz="2000" kern="1200" dirty="0">
                    <a:solidFill>
                      <a:prstClr val="black"/>
                    </a:solidFill>
                    <a:latin typeface="+mj-lt"/>
                    <a:ea typeface="+mn-ea"/>
                    <a:cs typeface="Arial" panose="020B0604020202020204" pitchFamily="34" charset="0"/>
                  </a:rPr>
                  <a:t>, ta </a:t>
                </a:r>
                <a:r>
                  <a:rPr lang="en-US" sz="2000" kern="1200" dirty="0" err="1">
                    <a:solidFill>
                      <a:prstClr val="black"/>
                    </a:solidFill>
                    <a:latin typeface="+mj-lt"/>
                    <a:ea typeface="+mn-ea"/>
                    <a:cs typeface="Arial" panose="020B0604020202020204" pitchFamily="34" charset="0"/>
                  </a:rPr>
                  <a:t>có</a:t>
                </a:r>
                <a:r>
                  <a:rPr lang="en-US" sz="2000" kern="1200" dirty="0">
                    <a:solidFill>
                      <a:prstClr val="black"/>
                    </a:solidFill>
                    <a:latin typeface="+mj-lt"/>
                    <a:ea typeface="+mn-ea"/>
                    <a:cs typeface="Arial" panose="020B0604020202020204" pitchFamily="34" charset="0"/>
                  </a:rPr>
                  <a:t>:</a:t>
                </a:r>
              </a:p>
              <a:p>
                <a:pPr>
                  <a:lnSpc>
                    <a:spcPct val="150000"/>
                  </a:lnSpc>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7</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𝑞</m:t>
                          </m:r>
                        </m:e>
                        <m:sup>
                          <m:r>
                            <a:rPr lang="en-US" sz="2000" b="0" i="1" smtClean="0">
                              <a:latin typeface="Cambria Math" panose="02040503050406030204" pitchFamily="18" charset="0"/>
                            </a:rPr>
                            <m:t>7−1</m:t>
                          </m:r>
                        </m:sup>
                      </m:sSup>
                      <m:r>
                        <a:rPr lang="en-US" sz="2000" b="0" i="1" smtClean="0">
                          <a:latin typeface="Cambria Math" panose="02040503050406030204" pitchFamily="18" charset="0"/>
                        </a:rPr>
                        <m:t>=4. </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e>
                          </m:d>
                        </m:e>
                        <m:sup>
                          <m:r>
                            <a:rPr lang="en-US" sz="2000" b="0" i="1" smtClean="0">
                              <a:latin typeface="Cambria Math" panose="02040503050406030204" pitchFamily="18" charset="0"/>
                            </a:rPr>
                            <m:t>6</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16</m:t>
                          </m:r>
                        </m:den>
                      </m:f>
                    </m:oMath>
                  </m:oMathPara>
                </a14:m>
                <a:endParaRPr lang="en-US" sz="2000" dirty="0">
                  <a:latin typeface="+mj-lt"/>
                </a:endParaRPr>
              </a:p>
            </p:txBody>
          </p:sp>
        </mc:Choice>
        <mc:Fallback xmlns="">
          <p:sp>
            <p:nvSpPr>
              <p:cNvPr id="2" name="TextBox 1">
                <a:extLst>
                  <a:ext uri="{FF2B5EF4-FFF2-40B4-BE49-F238E27FC236}">
                    <a16:creationId xmlns:a16="http://schemas.microsoft.com/office/drawing/2014/main" id="{27962235-C4F8-E4B3-2043-4ED8C0A884EB}"/>
                  </a:ext>
                </a:extLst>
              </p:cNvPr>
              <p:cNvSpPr txBox="1">
                <a:spLocks noRot="1" noChangeAspect="1" noMove="1" noResize="1" noEditPoints="1" noAdjustHandles="1" noChangeArrowheads="1" noChangeShapeType="1" noTextEdit="1"/>
              </p:cNvSpPr>
              <p:nvPr/>
            </p:nvSpPr>
            <p:spPr>
              <a:xfrm>
                <a:off x="1123233" y="3245628"/>
                <a:ext cx="7016118" cy="1682512"/>
              </a:xfrm>
              <a:prstGeom prst="rect">
                <a:avLst/>
              </a:prstGeom>
              <a:blipFill>
                <a:blip r:embed="rId4"/>
                <a:stretch>
                  <a:fillRect l="-869"/>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7" name="TextBox 6">
            <a:extLst>
              <a:ext uri="{FF2B5EF4-FFF2-40B4-BE49-F238E27FC236}">
                <a16:creationId xmlns:a16="http://schemas.microsoft.com/office/drawing/2014/main" id="{4AB552DC-B1BE-D105-36E4-56F90B5EC6AF}"/>
              </a:ext>
            </a:extLst>
          </p:cNvPr>
          <p:cNvSpPr txBox="1"/>
          <p:nvPr/>
        </p:nvSpPr>
        <p:spPr>
          <a:xfrm>
            <a:off x="625781" y="1319975"/>
            <a:ext cx="8297881" cy="1420325"/>
          </a:xfrm>
          <a:prstGeom prst="rect">
            <a:avLst/>
          </a:prstGeom>
          <a:noFill/>
        </p:spPr>
        <p:txBody>
          <a:bodyPr wrap="square">
            <a:spAutoFit/>
          </a:bodyPr>
          <a:lstStyle/>
          <a:p>
            <a:pPr>
              <a:lnSpc>
                <a:spcPct val="150000"/>
              </a:lnSpc>
            </a:pPr>
            <a:r>
              <a:rPr lang="en-US" sz="2000" kern="1200" dirty="0" smtClean="0">
                <a:solidFill>
                  <a:prstClr val="black"/>
                </a:solidFill>
                <a:latin typeface="+mj-lt"/>
                <a:ea typeface="+mn-ea"/>
                <a:cs typeface="Arial" panose="020B0604020202020204" pitchFamily="34" charset="0"/>
              </a:rPr>
              <a:t>       Dân </a:t>
            </a:r>
            <a:r>
              <a:rPr lang="en-US" sz="2000" kern="1200" dirty="0">
                <a:solidFill>
                  <a:prstClr val="black"/>
                </a:solidFill>
                <a:latin typeface="+mj-lt"/>
                <a:ea typeface="+mn-ea"/>
                <a:cs typeface="Arial" panose="020B0604020202020204" pitchFamily="34" charset="0"/>
              </a:rPr>
              <a:t>số trung bình của Việt Nam năm 2020 là 97,6 triệu người, tỉ lệ tăng dân số là 1,14%/</a:t>
            </a:r>
            <a:r>
              <a:rPr lang="en-US" sz="2000" kern="1200" dirty="0" err="1" smtClean="0">
                <a:solidFill>
                  <a:prstClr val="black"/>
                </a:solidFill>
                <a:latin typeface="+mj-lt"/>
                <a:ea typeface="+mn-ea"/>
                <a:cs typeface="Arial" panose="020B0604020202020204" pitchFamily="34" charset="0"/>
              </a:rPr>
              <a:t>năm.Giả</a:t>
            </a:r>
            <a:r>
              <a:rPr lang="en-US" sz="2000" kern="1200" dirty="0" smtClean="0">
                <a:solidFill>
                  <a:prstClr val="black"/>
                </a:solidFill>
                <a:latin typeface="+mj-lt"/>
                <a:ea typeface="+mn-ea"/>
                <a:cs typeface="Arial" panose="020B0604020202020204" pitchFamily="34" charset="0"/>
              </a:rPr>
              <a:t> </a:t>
            </a:r>
            <a:r>
              <a:rPr lang="en-US" sz="2000" kern="1200" dirty="0">
                <a:solidFill>
                  <a:prstClr val="black"/>
                </a:solidFill>
                <a:latin typeface="+mj-lt"/>
                <a:ea typeface="+mn-ea"/>
                <a:cs typeface="Arial" panose="020B0604020202020204" pitchFamily="34" charset="0"/>
              </a:rPr>
              <a:t>sử tỉ lệ tăng dân số không đổi qua các </a:t>
            </a:r>
            <a:r>
              <a:rPr lang="en-US" sz="2000" kern="1200" dirty="0" smtClean="0">
                <a:solidFill>
                  <a:prstClr val="black"/>
                </a:solidFill>
                <a:latin typeface="+mj-lt"/>
                <a:ea typeface="+mn-ea"/>
                <a:cs typeface="Arial" panose="020B0604020202020204" pitchFamily="34" charset="0"/>
              </a:rPr>
              <a:t>năm. Tính </a:t>
            </a:r>
            <a:r>
              <a:rPr lang="en-US" sz="2000" kern="1200" dirty="0">
                <a:solidFill>
                  <a:prstClr val="black"/>
                </a:solidFill>
                <a:latin typeface="+mj-lt"/>
                <a:ea typeface="+mn-ea"/>
                <a:cs typeface="Arial" panose="020B0604020202020204" pitchFamily="34" charset="0"/>
              </a:rPr>
              <a:t>dân số Việt Nam sau </a:t>
            </a:r>
            <a:r>
              <a:rPr lang="en-US" sz="2000" dirty="0" smtClean="0">
                <a:latin typeface="+mj-lt"/>
              </a:rPr>
              <a:t>năm 2023?</a:t>
            </a:r>
            <a:endParaRPr lang="en-US" sz="2000" dirty="0">
              <a:latin typeface="+mj-lt"/>
            </a:endParaRPr>
          </a:p>
        </p:txBody>
      </p:sp>
      <p:sp>
        <p:nvSpPr>
          <p:cNvPr id="8" name="TextBox 7">
            <a:extLst>
              <a:ext uri="{FF2B5EF4-FFF2-40B4-BE49-F238E27FC236}">
                <a16:creationId xmlns:a16="http://schemas.microsoft.com/office/drawing/2014/main" id="{AEB82F3E-C83C-7CAD-B172-208141583147}"/>
              </a:ext>
            </a:extLst>
          </p:cNvPr>
          <p:cNvSpPr txBox="1"/>
          <p:nvPr/>
        </p:nvSpPr>
        <p:spPr>
          <a:xfrm>
            <a:off x="2977923" y="301770"/>
            <a:ext cx="3188149" cy="605909"/>
          </a:xfrm>
          <a:prstGeom prst="flowChartTerminator">
            <a:avLst/>
          </a:prstGeom>
          <a:solidFill>
            <a:schemeClr val="accent1">
              <a:lumMod val="20000"/>
              <a:lumOff val="80000"/>
            </a:schemeClr>
          </a:solidFill>
          <a:ln w="38100">
            <a:solidFill>
              <a:srgbClr val="00B0F0"/>
            </a:solidFill>
            <a:prstDash val="solid"/>
          </a:ln>
        </p:spPr>
        <p:txBody>
          <a:bodyPr wrap="square" rtlCol="0" anchor="ctr">
            <a:spAutoFit/>
          </a:bodyPr>
          <a:lstStyle/>
          <a:p>
            <a:pPr algn="ctr">
              <a:buClrTx/>
              <a:buFontTx/>
              <a:buNone/>
            </a:pPr>
            <a:r>
              <a:rPr lang="nl-NL" sz="2200" b="1" kern="1200" dirty="0">
                <a:solidFill>
                  <a:prstClr val="black"/>
                </a:solidFill>
                <a:latin typeface="+mn-lt"/>
                <a:ea typeface="+mn-ea"/>
                <a:cs typeface="Arial" panose="020B0604020202020204" pitchFamily="34" charset="0"/>
              </a:rPr>
              <a:t>Ví dụ 4</a:t>
            </a:r>
            <a:r>
              <a:rPr lang="nl-NL" sz="2200" b="1" kern="1200" dirty="0" smtClean="0">
                <a:solidFill>
                  <a:prstClr val="black"/>
                </a:solidFill>
                <a:latin typeface="+mn-lt"/>
                <a:ea typeface="+mn-ea"/>
                <a:cs typeface="Arial" panose="020B0604020202020204" pitchFamily="34" charset="0"/>
              </a:rPr>
              <a:t>:</a:t>
            </a:r>
            <a:endParaRPr lang="en-US" sz="2200" kern="1200" dirty="0">
              <a:solidFill>
                <a:prstClr val="black"/>
              </a:solidFill>
              <a:latin typeface="+mn-lt"/>
              <a:ea typeface="+mn-ea"/>
              <a:cs typeface="Arial" panose="020B0604020202020204" pitchFamily="34" charset="0"/>
            </a:endParaRPr>
          </a:p>
        </p:txBody>
      </p:sp>
      <p:pic>
        <p:nvPicPr>
          <p:cNvPr id="2" name="Picture 1">
            <a:extLst>
              <a:ext uri="{FF2B5EF4-FFF2-40B4-BE49-F238E27FC236}">
                <a16:creationId xmlns:a16="http://schemas.microsoft.com/office/drawing/2014/main" id="{E8D8B9A7-91AD-6C95-3B29-A095F6F8CB01}"/>
              </a:ext>
            </a:extLst>
          </p:cNvPr>
          <p:cNvPicPr>
            <a:picLocks noChangeAspect="1"/>
          </p:cNvPicPr>
          <p:nvPr/>
        </p:nvPicPr>
        <p:blipFill>
          <a:blip r:embed="rId3"/>
          <a:stretch>
            <a:fillRect/>
          </a:stretch>
        </p:blipFill>
        <p:spPr>
          <a:xfrm>
            <a:off x="7813964" y="4125295"/>
            <a:ext cx="1016052" cy="1018205"/>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6" name="Oval Callout 29">
            <a:extLst>
              <a:ext uri="{FF2B5EF4-FFF2-40B4-BE49-F238E27FC236}">
                <a16:creationId xmlns:a16="http://schemas.microsoft.com/office/drawing/2014/main" id="{37DC1576-74AE-4EBB-52B4-81841BC9412A}"/>
              </a:ext>
            </a:extLst>
          </p:cNvPr>
          <p:cNvSpPr/>
          <p:nvPr/>
        </p:nvSpPr>
        <p:spPr>
          <a:xfrm>
            <a:off x="622334" y="1090769"/>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mn-lt"/>
                <a:ea typeface="+mn-ea"/>
                <a:cs typeface="+mn-cs"/>
              </a:rPr>
              <a:t>Giải</a:t>
            </a:r>
            <a:endParaRPr kumimoji="0" lang="en-US" sz="1800" b="1" i="0" u="none" strike="noStrike" kern="1200" cap="none" spc="0" normalizeH="0" baseline="0" noProof="0" dirty="0">
              <a:ln>
                <a:noFill/>
              </a:ln>
              <a:solidFill>
                <a:prstClr val="white"/>
              </a:solidFill>
              <a:effectLst/>
              <a:uLnTx/>
              <a:uFillTx/>
              <a:latin typeface="+mn-lt"/>
              <a:ea typeface="+mn-ea"/>
              <a:cs typeface="+mn-cs"/>
            </a:endParaRPr>
          </a:p>
        </p:txBody>
      </p:sp>
      <p:sp>
        <p:nvSpPr>
          <p:cNvPr id="8" name="TextBox 7">
            <a:extLst>
              <a:ext uri="{FF2B5EF4-FFF2-40B4-BE49-F238E27FC236}">
                <a16:creationId xmlns:a16="http://schemas.microsoft.com/office/drawing/2014/main" id="{AEB82F3E-C83C-7CAD-B172-208141583147}"/>
              </a:ext>
            </a:extLst>
          </p:cNvPr>
          <p:cNvSpPr txBox="1"/>
          <p:nvPr/>
        </p:nvSpPr>
        <p:spPr>
          <a:xfrm>
            <a:off x="2977924" y="302800"/>
            <a:ext cx="3188149" cy="605909"/>
          </a:xfrm>
          <a:prstGeom prst="flowChartTerminator">
            <a:avLst/>
          </a:prstGeom>
          <a:solidFill>
            <a:schemeClr val="accent1">
              <a:lumMod val="20000"/>
              <a:lumOff val="80000"/>
            </a:schemeClr>
          </a:solidFill>
          <a:ln w="38100">
            <a:solidFill>
              <a:srgbClr val="00B0F0"/>
            </a:solidFill>
            <a:prstDash val="solid"/>
          </a:ln>
        </p:spPr>
        <p:txBody>
          <a:bodyPr wrap="square" rtlCol="0" anchor="ctr">
            <a:spAutoFit/>
          </a:bodyPr>
          <a:lstStyle/>
          <a:p>
            <a:pPr algn="ctr">
              <a:buClrTx/>
              <a:buFontTx/>
              <a:buNone/>
            </a:pPr>
            <a:r>
              <a:rPr lang="nl-NL" sz="2200" b="1" kern="1200" dirty="0" err="1">
                <a:solidFill>
                  <a:prstClr val="black"/>
                </a:solidFill>
                <a:latin typeface="+mn-lt"/>
                <a:ea typeface="+mn-ea"/>
                <a:cs typeface="Arial" panose="020B0604020202020204" pitchFamily="34" charset="0"/>
              </a:rPr>
              <a:t>Ví</a:t>
            </a:r>
            <a:r>
              <a:rPr lang="nl-NL" sz="2200" b="1" kern="1200" dirty="0">
                <a:solidFill>
                  <a:prstClr val="black"/>
                </a:solidFill>
                <a:latin typeface="+mn-lt"/>
                <a:ea typeface="+mn-ea"/>
                <a:cs typeface="Arial" panose="020B0604020202020204" pitchFamily="34" charset="0"/>
              </a:rPr>
              <a:t> </a:t>
            </a:r>
            <a:r>
              <a:rPr lang="nl-NL" sz="2200" b="1" kern="1200" dirty="0" err="1">
                <a:solidFill>
                  <a:prstClr val="black"/>
                </a:solidFill>
                <a:latin typeface="+mn-lt"/>
                <a:ea typeface="+mn-ea"/>
                <a:cs typeface="Arial" panose="020B0604020202020204" pitchFamily="34" charset="0"/>
              </a:rPr>
              <a:t>dụ</a:t>
            </a:r>
            <a:r>
              <a:rPr lang="nl-NL" sz="2200" b="1" kern="1200" dirty="0">
                <a:solidFill>
                  <a:prstClr val="black"/>
                </a:solidFill>
                <a:latin typeface="+mn-lt"/>
                <a:ea typeface="+mn-ea"/>
                <a:cs typeface="Arial" panose="020B0604020202020204" pitchFamily="34" charset="0"/>
              </a:rPr>
              <a:t> 4: SGK – tr.54</a:t>
            </a:r>
            <a:endParaRPr lang="en-US" sz="2200" kern="1200" dirty="0">
              <a:solidFill>
                <a:prstClr val="black"/>
              </a:solidFill>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43FB56-086B-870A-D402-C63D997ED419}"/>
                  </a:ext>
                </a:extLst>
              </p:cNvPr>
              <p:cNvSpPr txBox="1"/>
              <p:nvPr/>
            </p:nvSpPr>
            <p:spPr>
              <a:xfrm>
                <a:off x="1769423" y="1151425"/>
                <a:ext cx="5237019" cy="1338828"/>
              </a:xfrm>
              <a:prstGeom prst="rect">
                <a:avLst/>
              </a:prstGeom>
              <a:noFill/>
            </p:spPr>
            <p:txBody>
              <a:bodyPr wrap="square">
                <a:spAutoFit/>
              </a:bodyPr>
              <a:lstStyle/>
              <a:p>
                <a:pPr>
                  <a:lnSpc>
                    <a:spcPct val="150000"/>
                  </a:lnSpc>
                </a:pPr>
                <a:r>
                  <a:rPr lang="en-US" sz="1800" dirty="0" smtClean="0">
                    <a:latin typeface="+mj-lt"/>
                  </a:rPr>
                  <a:t>Sau </a:t>
                </a:r>
                <a:r>
                  <a:rPr lang="en-US" sz="1800" dirty="0">
                    <a:latin typeface="+mj-lt"/>
                  </a:rPr>
                  <a:t>1 năm, dân số của Việt Nam sẽ là: </a:t>
                </a:r>
              </a:p>
              <a:p>
                <a:pPr>
                  <a:lnSpc>
                    <a:spcPct val="150000"/>
                  </a:lnSpc>
                </a:pP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=97,6+97,6.0,0114=97,6.</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1+0,0114</m:t>
                        </m:r>
                      </m:e>
                    </m:d>
                  </m:oMath>
                </a14:m>
                <a:r>
                  <a:rPr lang="en-US" sz="1800" b="0" i="1" dirty="0">
                    <a:latin typeface="Cambria Math" panose="02040503050406030204" pitchFamily="18" charset="0"/>
                  </a:rPr>
                  <a:t> </a:t>
                </a:r>
              </a:p>
              <a:p>
                <a:pPr>
                  <a:lnSpc>
                    <a:spcPct val="150000"/>
                  </a:lnSpc>
                </a:pPr>
                <a:r>
                  <a:rPr lang="en-US" sz="1800" dirty="0"/>
                  <a:t>     </a:t>
                </a:r>
                <a14:m>
                  <m:oMath xmlns:m="http://schemas.openxmlformats.org/officeDocument/2006/math">
                    <m:r>
                      <a:rPr lang="en-US" sz="1800" b="0" i="1" smtClean="0">
                        <a:latin typeface="Cambria Math" panose="02040503050406030204" pitchFamily="18" charset="0"/>
                      </a:rPr>
                      <m:t>=97,6.1,0114</m:t>
                    </m:r>
                  </m:oMath>
                </a14:m>
                <a:r>
                  <a:rPr lang="en-US" sz="1800" b="0" i="1" dirty="0">
                    <a:latin typeface="Cambria Math" panose="02040503050406030204" pitchFamily="18" charset="0"/>
                  </a:rPr>
                  <a:t> </a:t>
                </a:r>
                <a14:m>
                  <m:oMath xmlns:m="http://schemas.openxmlformats.org/officeDocument/2006/math">
                    <m:r>
                      <a:rPr lang="en-US" sz="1800" b="0" i="1" smtClean="0">
                        <a:latin typeface="Cambria Math" panose="02040503050406030204" pitchFamily="18" charset="0"/>
                        <a:ea typeface="Cambria Math" panose="02040503050406030204" pitchFamily="18" charset="0"/>
                      </a:rPr>
                      <m:t>≈98,7</m:t>
                    </m:r>
                  </m:oMath>
                </a14:m>
                <a:r>
                  <a:rPr lang="en-US" sz="1800" dirty="0">
                    <a:latin typeface="+mj-lt"/>
                  </a:rPr>
                  <a:t> (</a:t>
                </a:r>
                <a:r>
                  <a:rPr lang="en-US" sz="1800" dirty="0" err="1">
                    <a:latin typeface="+mj-lt"/>
                  </a:rPr>
                  <a:t>triệu</a:t>
                </a:r>
                <a:r>
                  <a:rPr lang="en-US" sz="1800" dirty="0">
                    <a:latin typeface="+mj-lt"/>
                  </a:rPr>
                  <a:t> </a:t>
                </a:r>
                <a:r>
                  <a:rPr lang="en-US" sz="1800" dirty="0" err="1">
                    <a:latin typeface="+mj-lt"/>
                  </a:rPr>
                  <a:t>người</a:t>
                </a:r>
                <a:r>
                  <a:rPr lang="en-US" sz="1800" dirty="0">
                    <a:latin typeface="+mj-lt"/>
                  </a:rPr>
                  <a:t>) </a:t>
                </a:r>
              </a:p>
            </p:txBody>
          </p:sp>
        </mc:Choice>
        <mc:Fallback xmlns="">
          <p:sp>
            <p:nvSpPr>
              <p:cNvPr id="11" name="TextBox 10">
                <a:extLst>
                  <a:ext uri="{FF2B5EF4-FFF2-40B4-BE49-F238E27FC236}">
                    <a16:creationId xmlns:a16="http://schemas.microsoft.com/office/drawing/2014/main" id="{3843FB56-086B-870A-D402-C63D997ED419}"/>
                  </a:ext>
                </a:extLst>
              </p:cNvPr>
              <p:cNvSpPr txBox="1">
                <a:spLocks noRot="1" noChangeAspect="1" noMove="1" noResize="1" noEditPoints="1" noAdjustHandles="1" noChangeArrowheads="1" noChangeShapeType="1" noTextEdit="1"/>
              </p:cNvSpPr>
              <p:nvPr/>
            </p:nvSpPr>
            <p:spPr>
              <a:xfrm>
                <a:off x="1769423" y="1151425"/>
                <a:ext cx="5237019" cy="1338828"/>
              </a:xfrm>
              <a:prstGeom prst="rect">
                <a:avLst/>
              </a:prstGeom>
              <a:blipFill>
                <a:blip r:embed="rId3"/>
                <a:stretch>
                  <a:fillRect l="-931" b="-2727"/>
                </a:stretch>
              </a:blipFill>
            </p:spPr>
            <p:txBody>
              <a:bodyPr/>
              <a:lstStyle/>
              <a:p>
                <a:r>
                  <a:rPr lang="vi-VN">
                    <a:noFill/>
                  </a:rPr>
                  <a:t> </a:t>
                </a:r>
              </a:p>
            </p:txBody>
          </p:sp>
        </mc:Fallback>
      </mc:AlternateContent>
      <p:pic>
        <p:nvPicPr>
          <p:cNvPr id="2" name="Picture 1">
            <a:extLst>
              <a:ext uri="{FF2B5EF4-FFF2-40B4-BE49-F238E27FC236}">
                <a16:creationId xmlns:a16="http://schemas.microsoft.com/office/drawing/2014/main" id="{C04031A1-E9E7-401B-4361-2FB8CBAE94B0}"/>
              </a:ext>
            </a:extLst>
          </p:cNvPr>
          <p:cNvPicPr>
            <a:picLocks noChangeAspect="1"/>
          </p:cNvPicPr>
          <p:nvPr/>
        </p:nvPicPr>
        <p:blipFill>
          <a:blip r:embed="rId4"/>
          <a:stretch>
            <a:fillRect/>
          </a:stretch>
        </p:blipFill>
        <p:spPr>
          <a:xfrm>
            <a:off x="7685021" y="957848"/>
            <a:ext cx="1114590" cy="1116952"/>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16B253-843A-8E68-BA4C-35C39B345B97}"/>
                  </a:ext>
                </a:extLst>
              </p:cNvPr>
              <p:cNvSpPr txBox="1"/>
              <p:nvPr/>
            </p:nvSpPr>
            <p:spPr>
              <a:xfrm>
                <a:off x="534387" y="2438957"/>
                <a:ext cx="8609613" cy="2585323"/>
              </a:xfrm>
              <a:prstGeom prst="rect">
                <a:avLst/>
              </a:prstGeom>
              <a:noFill/>
            </p:spPr>
            <p:txBody>
              <a:bodyPr wrap="square">
                <a:spAutoFit/>
              </a:bodyPr>
              <a:lstStyle/>
              <a:p>
                <a:pPr>
                  <a:lnSpc>
                    <a:spcPct val="150000"/>
                  </a:lnSpc>
                </a:pPr>
                <a:r>
                  <a:rPr lang="en-US" sz="1800" dirty="0" smtClean="0">
                    <a:latin typeface="+mj-lt"/>
                  </a:rPr>
                  <a:t>Gọi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sub>
                    </m:sSub>
                  </m:oMath>
                </a14:m>
                <a:r>
                  <a:rPr lang="en-US" sz="1800" dirty="0">
                    <a:latin typeface="+mj-lt"/>
                  </a:rPr>
                  <a:t> </a:t>
                </a:r>
                <a:r>
                  <a:rPr lang="en-US" sz="1800" dirty="0" err="1">
                    <a:latin typeface="+mj-lt"/>
                  </a:rPr>
                  <a:t>là</a:t>
                </a:r>
                <a:r>
                  <a:rPr lang="en-US" sz="1800" dirty="0">
                    <a:latin typeface="+mj-lt"/>
                  </a:rPr>
                  <a:t> </a:t>
                </a:r>
                <a:r>
                  <a:rPr lang="en-US" sz="1800" dirty="0" err="1">
                    <a:latin typeface="+mj-lt"/>
                  </a:rPr>
                  <a:t>dân</a:t>
                </a:r>
                <a:r>
                  <a:rPr lang="en-US" sz="1800" dirty="0">
                    <a:latin typeface="+mj-lt"/>
                  </a:rPr>
                  <a:t> </a:t>
                </a:r>
                <a:r>
                  <a:rPr lang="en-US" sz="1800" dirty="0" err="1">
                    <a:latin typeface="+mj-lt"/>
                  </a:rPr>
                  <a:t>số</a:t>
                </a:r>
                <a:r>
                  <a:rPr lang="en-US" sz="1800" dirty="0">
                    <a:latin typeface="+mj-lt"/>
                  </a:rPr>
                  <a:t> </a:t>
                </a:r>
                <a:r>
                  <a:rPr lang="en-US" sz="1800" dirty="0" err="1">
                    <a:latin typeface="+mj-lt"/>
                  </a:rPr>
                  <a:t>của</a:t>
                </a:r>
                <a:r>
                  <a:rPr lang="en-US" sz="1800" dirty="0">
                    <a:latin typeface="+mj-lt"/>
                  </a:rPr>
                  <a:t> </a:t>
                </a:r>
                <a:r>
                  <a:rPr lang="en-US" sz="1800" dirty="0" err="1">
                    <a:latin typeface="+mj-lt"/>
                  </a:rPr>
                  <a:t>Việt</a:t>
                </a:r>
                <a:r>
                  <a:rPr lang="en-US" sz="1800" dirty="0">
                    <a:latin typeface="+mj-lt"/>
                  </a:rPr>
                  <a:t> Nam </a:t>
                </a:r>
                <a:r>
                  <a:rPr lang="en-US" sz="1800" dirty="0" err="1">
                    <a:latin typeface="+mj-lt"/>
                  </a:rPr>
                  <a:t>sau</a:t>
                </a:r>
                <a:r>
                  <a:rPr lang="en-US" sz="1800" dirty="0">
                    <a:latin typeface="+mj-lt"/>
                  </a:rPr>
                  <a:t> </a:t>
                </a:r>
                <a14:m>
                  <m:oMath xmlns:m="http://schemas.openxmlformats.org/officeDocument/2006/math">
                    <m:r>
                      <a:rPr lang="en-US" sz="1800" b="0" i="1" smtClean="0">
                        <a:latin typeface="Cambria Math" panose="02040503050406030204" pitchFamily="18" charset="0"/>
                      </a:rPr>
                      <m:t>𝑛</m:t>
                    </m:r>
                  </m:oMath>
                </a14:m>
                <a:r>
                  <a:rPr lang="en-US" sz="1800" dirty="0">
                    <a:latin typeface="+mj-lt"/>
                  </a:rPr>
                  <a:t> </a:t>
                </a:r>
                <a:r>
                  <a:rPr lang="en-US" sz="1800" dirty="0" err="1">
                    <a:latin typeface="+mj-lt"/>
                  </a:rPr>
                  <a:t>năm</a:t>
                </a:r>
                <a:r>
                  <a:rPr lang="en-US" sz="1800" dirty="0">
                    <a:latin typeface="+mj-lt"/>
                  </a:rPr>
                  <a:t>.</a:t>
                </a:r>
              </a:p>
              <a:p>
                <a:pPr>
                  <a:lnSpc>
                    <a:spcPct val="150000"/>
                  </a:lnSpc>
                </a:pPr>
                <a:r>
                  <a:rPr lang="en-US" sz="1800" dirty="0">
                    <a:latin typeface="+mj-lt"/>
                  </a:rPr>
                  <a:t>Do </a:t>
                </a:r>
                <a:r>
                  <a:rPr lang="en-US" sz="1800" dirty="0" err="1">
                    <a:latin typeface="+mj-lt"/>
                  </a:rPr>
                  <a:t>tỉ</a:t>
                </a:r>
                <a:r>
                  <a:rPr lang="en-US" sz="1800" dirty="0">
                    <a:latin typeface="+mj-lt"/>
                  </a:rPr>
                  <a:t> </a:t>
                </a:r>
                <a:r>
                  <a:rPr lang="en-US" sz="1800" dirty="0" err="1">
                    <a:latin typeface="+mj-lt"/>
                  </a:rPr>
                  <a:t>lệ</a:t>
                </a:r>
                <a:r>
                  <a:rPr lang="en-US" sz="1800" dirty="0">
                    <a:latin typeface="+mj-lt"/>
                  </a:rPr>
                  <a:t> </a:t>
                </a:r>
                <a:r>
                  <a:rPr lang="en-US" sz="1800" dirty="0" err="1">
                    <a:latin typeface="+mj-lt"/>
                  </a:rPr>
                  <a:t>tăng</a:t>
                </a:r>
                <a:r>
                  <a:rPr lang="en-US" sz="1800" dirty="0">
                    <a:latin typeface="+mj-lt"/>
                  </a:rPr>
                  <a:t> </a:t>
                </a:r>
                <a:r>
                  <a:rPr lang="en-US" sz="1800" dirty="0" err="1">
                    <a:latin typeface="+mj-lt"/>
                  </a:rPr>
                  <a:t>dân</a:t>
                </a:r>
                <a:r>
                  <a:rPr lang="en-US" sz="1800" dirty="0">
                    <a:latin typeface="+mj-lt"/>
                  </a:rPr>
                  <a:t> </a:t>
                </a:r>
                <a:r>
                  <a:rPr lang="en-US" sz="1800" dirty="0" err="1">
                    <a:latin typeface="+mj-lt"/>
                  </a:rPr>
                  <a:t>số</a:t>
                </a:r>
                <a:r>
                  <a:rPr lang="en-US" sz="1800" dirty="0">
                    <a:latin typeface="+mj-lt"/>
                  </a:rPr>
                  <a:t> </a:t>
                </a:r>
                <a:r>
                  <a:rPr lang="en-US" sz="1800" dirty="0" err="1">
                    <a:latin typeface="+mj-lt"/>
                  </a:rPr>
                  <a:t>hàng</a:t>
                </a:r>
                <a:r>
                  <a:rPr lang="en-US" sz="1800" dirty="0">
                    <a:latin typeface="+mj-lt"/>
                  </a:rPr>
                  <a:t> </a:t>
                </a:r>
                <a:r>
                  <a:rPr lang="en-US" sz="1800" dirty="0" err="1">
                    <a:latin typeface="+mj-lt"/>
                  </a:rPr>
                  <a:t>năm</a:t>
                </a:r>
                <a:r>
                  <a:rPr lang="en-US" sz="1800" dirty="0">
                    <a:latin typeface="+mj-lt"/>
                  </a:rPr>
                  <a:t> </a:t>
                </a:r>
                <a:r>
                  <a:rPr lang="en-US" sz="1800" dirty="0" err="1">
                    <a:latin typeface="+mj-lt"/>
                  </a:rPr>
                  <a:t>là</a:t>
                </a:r>
                <a:r>
                  <a:rPr lang="en-US" sz="1800" dirty="0">
                    <a:latin typeface="+mj-lt"/>
                  </a:rPr>
                  <a:t> 1,14% </a:t>
                </a:r>
                <a:r>
                  <a:rPr lang="en-US" sz="1800" dirty="0" err="1">
                    <a:latin typeface="+mj-lt"/>
                  </a:rPr>
                  <a:t>nên</a:t>
                </a:r>
                <a:r>
                  <a:rPr lang="en-US" sz="1800" dirty="0">
                    <a:latin typeface="+mj-lt"/>
                  </a:rPr>
                  <a:t> ta </a:t>
                </a:r>
                <a:r>
                  <a:rPr lang="en-US" sz="1800" dirty="0" err="1">
                    <a:latin typeface="+mj-lt"/>
                  </a:rPr>
                  <a:t>có</a:t>
                </a:r>
                <a:r>
                  <a:rPr lang="en-US" sz="1800" dirty="0">
                    <a:latin typeface="+mj-lt"/>
                  </a:rPr>
                  <a:t>:</a:t>
                </a:r>
              </a:p>
              <a:p>
                <a:pPr>
                  <a:lnSpc>
                    <a:spcPct val="150000"/>
                  </a:lnSpc>
                </a:pP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r>
                      <a:rPr lang="en-US" sz="1800" b="0" i="1" smtClean="0">
                        <a:latin typeface="Cambria Math" panose="02040503050406030204" pitchFamily="18" charset="0"/>
                      </a:rPr>
                      <m:t>.0,0114=</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r>
                          <a:rPr lang="en-US" sz="1800" b="0" i="1" smtClean="0">
                            <a:latin typeface="Cambria Math" panose="02040503050406030204" pitchFamily="18" charset="0"/>
                          </a:rPr>
                          <m:t>−1</m:t>
                        </m:r>
                      </m:sub>
                    </m:sSub>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1+0,0114</m:t>
                        </m:r>
                      </m:e>
                    </m:d>
                  </m:oMath>
                </a14:m>
                <a:r>
                  <a:rPr lang="en-US" sz="1800" dirty="0">
                    <a:latin typeface="+mj-lt"/>
                  </a:rPr>
                  <a:t> </a:t>
                </a:r>
                <a:r>
                  <a:rPr lang="en-US" sz="1800" dirty="0" err="1">
                    <a:latin typeface="+mj-lt"/>
                  </a:rPr>
                  <a:t>với</a:t>
                </a:r>
                <a:r>
                  <a:rPr lang="en-US" sz="1800" dirty="0">
                    <a:latin typeface="+mj-lt"/>
                  </a:rPr>
                  <a:t> </a:t>
                </a:r>
                <a14:m>
                  <m:oMath xmlns:m="http://schemas.openxmlformats.org/officeDocument/2006/math">
                    <m:r>
                      <a:rPr lang="en-US" sz="1800" b="0" i="1" smtClean="0">
                        <a:latin typeface="Cambria Math" panose="02040503050406030204" pitchFamily="18" charset="0"/>
                      </a:rPr>
                      <m:t>𝑛</m:t>
                    </m:r>
                    <m:r>
                      <a:rPr lang="en-US" sz="1800" b="0" i="1" smtClean="0">
                        <a:latin typeface="Cambria Math" panose="02040503050406030204" pitchFamily="18" charset="0"/>
                      </a:rPr>
                      <m:t>≥2</m:t>
                    </m:r>
                  </m:oMath>
                </a14:m>
                <a:endParaRPr lang="en-US" sz="1800" dirty="0">
                  <a:latin typeface="+mj-lt"/>
                </a:endParaRPr>
              </a:p>
              <a:p>
                <a:pPr>
                  <a:lnSpc>
                    <a:spcPct val="150000"/>
                  </a:lnSpc>
                </a:pPr>
                <a:r>
                  <a:rPr lang="en-US" sz="1800" dirty="0">
                    <a:latin typeface="+mj-lt"/>
                  </a:rPr>
                  <a:t>Do </a:t>
                </a:r>
                <a:r>
                  <a:rPr lang="en-US" sz="1800" dirty="0" err="1">
                    <a:latin typeface="+mj-lt"/>
                  </a:rPr>
                  <a:t>đó</a:t>
                </a:r>
                <a:r>
                  <a:rPr lang="en-US" sz="1800" dirty="0">
                    <a:latin typeface="+mj-lt"/>
                  </a:rPr>
                  <a:t>, </a:t>
                </a:r>
                <a14:m>
                  <m:oMath xmlns:m="http://schemas.openxmlformats.org/officeDocument/2006/math">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sub>
                    </m:sSub>
                    <m:r>
                      <a:rPr lang="en-US" sz="1800" b="0" i="1" smtClean="0">
                        <a:latin typeface="Cambria Math" panose="02040503050406030204" pitchFamily="18" charset="0"/>
                      </a:rPr>
                      <m:t>)</m:t>
                    </m:r>
                  </m:oMath>
                </a14:m>
                <a:r>
                  <a:rPr lang="en-US" sz="1800" dirty="0">
                    <a:latin typeface="+mj-lt"/>
                  </a:rPr>
                  <a:t> </a:t>
                </a:r>
                <a:r>
                  <a:rPr lang="en-US" sz="1800" dirty="0" err="1">
                    <a:latin typeface="+mj-lt"/>
                  </a:rPr>
                  <a:t>là</a:t>
                </a:r>
                <a:r>
                  <a:rPr lang="en-US" sz="1800" dirty="0">
                    <a:latin typeface="+mj-lt"/>
                  </a:rPr>
                  <a:t> </a:t>
                </a:r>
                <a:r>
                  <a:rPr lang="en-US" sz="1800" dirty="0" err="1">
                    <a:latin typeface="+mj-lt"/>
                  </a:rPr>
                  <a:t>cấp</a:t>
                </a:r>
                <a:r>
                  <a:rPr lang="en-US" sz="1800" dirty="0">
                    <a:latin typeface="+mj-lt"/>
                  </a:rPr>
                  <a:t> </a:t>
                </a:r>
                <a:r>
                  <a:rPr lang="en-US" sz="1800" dirty="0" err="1">
                    <a:latin typeface="+mj-lt"/>
                  </a:rPr>
                  <a:t>số</a:t>
                </a:r>
                <a:r>
                  <a:rPr lang="en-US" sz="1800" dirty="0">
                    <a:latin typeface="+mj-lt"/>
                  </a:rPr>
                  <a:t> </a:t>
                </a:r>
                <a:r>
                  <a:rPr lang="en-US" sz="1800" dirty="0" err="1">
                    <a:latin typeface="+mj-lt"/>
                  </a:rPr>
                  <a:t>nhân</a:t>
                </a:r>
                <a:r>
                  <a:rPr lang="en-US" sz="1800" dirty="0">
                    <a:latin typeface="+mj-lt"/>
                  </a:rPr>
                  <a:t> </a:t>
                </a:r>
                <a:r>
                  <a:rPr lang="en-US" sz="1800" dirty="0" err="1">
                    <a:latin typeface="+mj-lt"/>
                  </a:rPr>
                  <a:t>có</a:t>
                </a:r>
                <a:r>
                  <a:rPr lang="en-US" sz="1800" dirty="0">
                    <a:latin typeface="+mj-lt"/>
                  </a:rPr>
                  <a:t> </a:t>
                </a:r>
                <a:r>
                  <a:rPr lang="en-US" sz="1800" dirty="0" err="1">
                    <a:latin typeface="+mj-lt"/>
                  </a:rPr>
                  <a:t>số</a:t>
                </a:r>
                <a:r>
                  <a:rPr lang="en-US" sz="1800" dirty="0">
                    <a:latin typeface="+mj-lt"/>
                  </a:rPr>
                  <a:t> </a:t>
                </a:r>
                <a:r>
                  <a:rPr lang="en-US" sz="1800" dirty="0" err="1">
                    <a:latin typeface="+mj-lt"/>
                  </a:rPr>
                  <a:t>hạng</a:t>
                </a:r>
                <a:r>
                  <a:rPr lang="en-US" sz="1800" dirty="0">
                    <a:latin typeface="+mj-lt"/>
                  </a:rPr>
                  <a:t> </a:t>
                </a:r>
                <a:r>
                  <a:rPr lang="en-US" sz="1800" dirty="0" err="1">
                    <a:latin typeface="+mj-lt"/>
                  </a:rPr>
                  <a:t>đầu</a:t>
                </a:r>
                <a:r>
                  <a:rPr lang="en-US" sz="1800" dirty="0">
                    <a:latin typeface="+mj-lt"/>
                  </a:rPr>
                  <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=97,6.1,0114</m:t>
                    </m:r>
                  </m:oMath>
                </a14:m>
                <a:r>
                  <a:rPr lang="en-US" sz="1800" dirty="0">
                    <a:latin typeface="+mj-lt"/>
                  </a:rPr>
                  <a:t>, </a:t>
                </a:r>
                <a:r>
                  <a:rPr lang="en-US" sz="1800" dirty="0" err="1">
                    <a:latin typeface="+mj-lt"/>
                  </a:rPr>
                  <a:t>công</a:t>
                </a:r>
                <a:r>
                  <a:rPr lang="en-US" sz="1800" dirty="0">
                    <a:latin typeface="+mj-lt"/>
                  </a:rPr>
                  <a:t> </a:t>
                </a:r>
                <a:r>
                  <a:rPr lang="en-US" sz="1800" dirty="0" err="1">
                    <a:latin typeface="+mj-lt"/>
                  </a:rPr>
                  <a:t>bội</a:t>
                </a:r>
                <a:r>
                  <a:rPr lang="en-US" sz="1800" dirty="0">
                    <a:latin typeface="+mj-lt"/>
                  </a:rPr>
                  <a:t> </a:t>
                </a:r>
                <a14:m>
                  <m:oMath xmlns:m="http://schemas.openxmlformats.org/officeDocument/2006/math">
                    <m:r>
                      <a:rPr lang="en-US" sz="1800" b="0" i="1" smtClean="0">
                        <a:latin typeface="Cambria Math" panose="02040503050406030204" pitchFamily="18" charset="0"/>
                      </a:rPr>
                      <m:t>𝑞</m:t>
                    </m:r>
                    <m:r>
                      <a:rPr lang="en-US" sz="1800" b="0" i="1" smtClean="0">
                        <a:latin typeface="Cambria Math" panose="02040503050406030204" pitchFamily="18" charset="0"/>
                      </a:rPr>
                      <m:t>=1,0114</m:t>
                    </m:r>
                  </m:oMath>
                </a14:m>
                <a:endParaRPr lang="en-US" sz="1800" dirty="0">
                  <a:latin typeface="+mj-lt"/>
                </a:endParaRPr>
              </a:p>
              <a:p>
                <a:pPr>
                  <a:lnSpc>
                    <a:spcPct val="150000"/>
                  </a:lnSpc>
                </a:pPr>
                <a:r>
                  <a:rPr lang="en-US" sz="1800" dirty="0">
                    <a:latin typeface="+mj-lt"/>
                  </a:rPr>
                  <a:t>Vậy dân số của Việt Nam sau </a:t>
                </a:r>
                <a:r>
                  <a:rPr lang="en-US" sz="1800" dirty="0" smtClean="0">
                    <a:latin typeface="+mj-lt"/>
                  </a:rPr>
                  <a:t>năm 2023 </a:t>
                </a:r>
                <a:r>
                  <a:rPr lang="en-US" sz="1800" dirty="0">
                    <a:latin typeface="+mj-lt"/>
                  </a:rPr>
                  <a:t>là: </a:t>
                </a:r>
              </a:p>
              <a:p>
                <a:pPr>
                  <a:lnSpc>
                    <a:spcPct val="150000"/>
                  </a:lnSpc>
                </a:pP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97,6 . 1,0114)1,0114</m:t>
                        </m:r>
                      </m:e>
                      <m:sup>
                        <m:r>
                          <a:rPr lang="en-US" sz="1800" b="0" i="1" smtClean="0">
                            <a:latin typeface="Cambria Math" panose="02040503050406030204" pitchFamily="18" charset="0"/>
                          </a:rPr>
                          <m:t>3−1</m:t>
                        </m:r>
                      </m:sup>
                    </m:sSup>
                    <m:r>
                      <a:rPr lang="en-US" sz="1800" b="0" i="1" smtClean="0">
                        <a:latin typeface="Cambria Math" panose="02040503050406030204" pitchFamily="18" charset="0"/>
                      </a:rPr>
                      <m:t>=100,98</m:t>
                    </m:r>
                  </m:oMath>
                </a14:m>
                <a:r>
                  <a:rPr lang="en-US" sz="1800" dirty="0">
                    <a:latin typeface="+mj-lt"/>
                  </a:rPr>
                  <a:t> (</a:t>
                </a:r>
                <a:r>
                  <a:rPr lang="en-US" sz="1800" dirty="0" err="1">
                    <a:latin typeface="+mj-lt"/>
                  </a:rPr>
                  <a:t>triệu</a:t>
                </a:r>
                <a:r>
                  <a:rPr lang="en-US" sz="1800" dirty="0">
                    <a:latin typeface="+mj-lt"/>
                  </a:rPr>
                  <a:t> </a:t>
                </a:r>
                <a:r>
                  <a:rPr lang="en-US" sz="1800" dirty="0" err="1">
                    <a:latin typeface="+mj-lt"/>
                  </a:rPr>
                  <a:t>người</a:t>
                </a:r>
                <a:r>
                  <a:rPr lang="en-US" sz="1800" dirty="0">
                    <a:latin typeface="+mj-lt"/>
                  </a:rPr>
                  <a:t>)</a:t>
                </a:r>
              </a:p>
            </p:txBody>
          </p:sp>
        </mc:Choice>
        <mc:Fallback xmlns="">
          <p:sp>
            <p:nvSpPr>
              <p:cNvPr id="3" name="TextBox 2">
                <a:extLst>
                  <a:ext uri="{FF2B5EF4-FFF2-40B4-BE49-F238E27FC236}">
                    <a16:creationId xmlns:a16="http://schemas.microsoft.com/office/drawing/2014/main" id="{1416B253-843A-8E68-BA4C-35C39B345B97}"/>
                  </a:ext>
                </a:extLst>
              </p:cNvPr>
              <p:cNvSpPr txBox="1">
                <a:spLocks noRot="1" noChangeAspect="1" noMove="1" noResize="1" noEditPoints="1" noAdjustHandles="1" noChangeArrowheads="1" noChangeShapeType="1" noTextEdit="1"/>
              </p:cNvSpPr>
              <p:nvPr/>
            </p:nvSpPr>
            <p:spPr>
              <a:xfrm>
                <a:off x="534387" y="2438957"/>
                <a:ext cx="8609613" cy="2585323"/>
              </a:xfrm>
              <a:prstGeom prst="rect">
                <a:avLst/>
              </a:prstGeom>
              <a:blipFill>
                <a:blip r:embed="rId5"/>
                <a:stretch>
                  <a:fillRect l="-637" b="-943"/>
                </a:stretch>
              </a:blipFill>
            </p:spPr>
            <p:txBody>
              <a:bodyPr/>
              <a:lstStyle/>
              <a:p>
                <a:r>
                  <a:rPr lang="vi-VN">
                    <a:noFill/>
                  </a:rPr>
                  <a:t> </a:t>
                </a:r>
              </a:p>
            </p:txBody>
          </p:sp>
        </mc:Fallback>
      </mc:AlternateContent>
    </p:spTree>
    <p:extLst>
      <p:ext uri="{BB962C8B-B14F-4D97-AF65-F5344CB8AC3E}">
        <p14:creationId xmlns:p14="http://schemas.microsoft.com/office/powerpoint/2010/main" val="3196331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4" name="Group 3">
            <a:extLst>
              <a:ext uri="{FF2B5EF4-FFF2-40B4-BE49-F238E27FC236}">
                <a16:creationId xmlns:a16="http://schemas.microsoft.com/office/drawing/2014/main" id="{4C284577-74A7-7613-B331-23B4AAB1AE58}"/>
              </a:ext>
            </a:extLst>
          </p:cNvPr>
          <p:cNvGrpSpPr/>
          <p:nvPr/>
        </p:nvGrpSpPr>
        <p:grpSpPr>
          <a:xfrm>
            <a:off x="844927" y="860432"/>
            <a:ext cx="2114343" cy="739140"/>
            <a:chOff x="1624734" y="1360680"/>
            <a:chExt cx="5309466" cy="1569778"/>
          </a:xfrm>
        </p:grpSpPr>
        <p:sp>
          <p:nvSpPr>
            <p:cNvPr id="5" name="Rectangle 4">
              <a:extLst>
                <a:ext uri="{FF2B5EF4-FFF2-40B4-BE49-F238E27FC236}">
                  <a16:creationId xmlns:a16="http://schemas.microsoft.com/office/drawing/2014/main" id="{A424007C-E52B-8536-D3FE-0DC516F2A361}"/>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6" name="Rectangle 5">
              <a:extLst>
                <a:ext uri="{FF2B5EF4-FFF2-40B4-BE49-F238E27FC236}">
                  <a16:creationId xmlns:a16="http://schemas.microsoft.com/office/drawing/2014/main" id="{F670247E-1A8A-970A-59A4-C6C646538DE6}"/>
                </a:ext>
              </a:extLst>
            </p:cNvPr>
            <p:cNvSpPr/>
            <p:nvPr/>
          </p:nvSpPr>
          <p:spPr>
            <a:xfrm>
              <a:off x="1882801" y="1549559"/>
              <a:ext cx="4793328" cy="1192020"/>
            </a:xfrm>
            <a:prstGeom prst="rect">
              <a:avLst/>
            </a:prstGeom>
            <a:solidFill>
              <a:schemeClr val="accent1">
                <a:lumMod val="40000"/>
                <a:lumOff val="6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latin typeface="+mj-lt"/>
                  <a:ea typeface="+mn-ea"/>
                  <a:cs typeface="Arial" panose="020B0604020202020204" pitchFamily="34" charset="0"/>
                </a:rPr>
                <a:t>Luyện</a:t>
              </a:r>
              <a:r>
                <a:rPr lang="en-US" sz="2200" b="1" kern="1200" dirty="0">
                  <a:solidFill>
                    <a:prstClr val="black"/>
                  </a:solidFill>
                  <a:latin typeface="+mj-lt"/>
                  <a:ea typeface="+mn-ea"/>
                  <a:cs typeface="Arial" panose="020B0604020202020204" pitchFamily="34" charset="0"/>
                </a:rPr>
                <a:t> </a:t>
              </a:r>
              <a:r>
                <a:rPr lang="en-US" sz="2200" b="1" kern="1200" dirty="0" err="1">
                  <a:solidFill>
                    <a:prstClr val="black"/>
                  </a:solidFill>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3</a:t>
              </a:r>
            </a:p>
          </p:txBody>
        </p:sp>
      </p:grpSp>
      <p:sp>
        <p:nvSpPr>
          <p:cNvPr id="7" name="TextBox 6">
            <a:extLst>
              <a:ext uri="{FF2B5EF4-FFF2-40B4-BE49-F238E27FC236}">
                <a16:creationId xmlns:a16="http://schemas.microsoft.com/office/drawing/2014/main" id="{A7FB614B-B9C4-E505-9026-0FC72406C041}"/>
              </a:ext>
            </a:extLst>
          </p:cNvPr>
          <p:cNvSpPr txBox="1"/>
          <p:nvPr/>
        </p:nvSpPr>
        <p:spPr>
          <a:xfrm>
            <a:off x="777343" y="736247"/>
            <a:ext cx="7589313" cy="3671005"/>
          </a:xfrm>
          <a:prstGeom prst="rect">
            <a:avLst/>
          </a:prstGeom>
          <a:noFill/>
        </p:spPr>
        <p:txBody>
          <a:bodyPr wrap="square">
            <a:spAutoFit/>
          </a:bodyPr>
          <a:lstStyle/>
          <a:p>
            <a:pPr algn="just">
              <a:lnSpc>
                <a:spcPct val="200000"/>
              </a:lnSpc>
              <a:buClrTx/>
              <a:buFontTx/>
              <a:buNone/>
            </a:pPr>
            <a:r>
              <a:rPr lang="en-US" sz="2400" kern="1200" dirty="0">
                <a:solidFill>
                  <a:prstClr val="black"/>
                </a:solidFill>
                <a:latin typeface="+mj-lt"/>
                <a:ea typeface="+mn-ea"/>
                <a:cs typeface="Arial" panose="020B0604020202020204" pitchFamily="34" charset="0"/>
              </a:rPr>
              <a:t>		    </a:t>
            </a:r>
            <a:r>
              <a:rPr lang="vi-VN" sz="2400" dirty="0">
                <a:latin typeface="+mn-lt"/>
              </a:rPr>
              <a:t>Bác Linh gửi vào ngân hàng 100 triệu đồng tiền tiết kiệm với hình thức lãi kép, kì hạn 1 năm với lãi suất 6%/năm. Viết công thức tính số tiền (cả gốc lẫn lãi) mà bác Linh có được sau n năm (giả sử lãi suất không thay đổi qua các năm).</a:t>
            </a:r>
            <a:endParaRPr lang="en-US" sz="2400" kern="1200" dirty="0">
              <a:solidFill>
                <a:prstClr val="black"/>
              </a:solidFill>
              <a:latin typeface="+mn-lt"/>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9" name="Oval Callout 29">
            <a:extLst>
              <a:ext uri="{FF2B5EF4-FFF2-40B4-BE49-F238E27FC236}">
                <a16:creationId xmlns:a16="http://schemas.microsoft.com/office/drawing/2014/main" id="{1B0DB6D8-E9BE-6D43-2D41-582D8A7E8FF5}"/>
              </a:ext>
            </a:extLst>
          </p:cNvPr>
          <p:cNvSpPr/>
          <p:nvPr/>
        </p:nvSpPr>
        <p:spPr>
          <a:xfrm>
            <a:off x="560068" y="598547"/>
            <a:ext cx="972752" cy="364371"/>
          </a:xfrm>
          <a:prstGeom prst="wedgeEllipseCallout">
            <a:avLst>
              <a:gd name="adj1" fmla="val 24988"/>
              <a:gd name="adj2" fmla="val 7262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BB926CF-3A3B-305E-9962-A1AF11A6956E}"/>
                  </a:ext>
                </a:extLst>
              </p:cNvPr>
              <p:cNvSpPr txBox="1"/>
              <p:nvPr/>
            </p:nvSpPr>
            <p:spPr>
              <a:xfrm>
                <a:off x="1189685" y="1075285"/>
                <a:ext cx="6764630" cy="3469668"/>
              </a:xfrm>
              <a:prstGeom prst="rect">
                <a:avLst/>
              </a:prstGeom>
              <a:noFill/>
            </p:spPr>
            <p:txBody>
              <a:bodyPr wrap="square">
                <a:spAutoFit/>
              </a:bodyPr>
              <a:lstStyle/>
              <a:p>
                <a:pPr algn="just">
                  <a:lnSpc>
                    <a:spcPct val="150000"/>
                  </a:lnSpc>
                  <a:spcAft>
                    <a:spcPts val="600"/>
                  </a:spcAft>
                </a:pPr>
                <a:r>
                  <a:rPr lang="vi-VN" sz="2200" dirty="0">
                    <a:latin typeface="+mn-lt"/>
                    <a:ea typeface="Calibri" panose="020F0502020204030204" pitchFamily="34" charset="0"/>
                    <a:cs typeface="Times New Roman" panose="02020603050405020304" pitchFamily="18" charset="0"/>
                  </a:rPr>
                  <a:t>Số tiền ban đầu T</a:t>
                </a:r>
                <a:r>
                  <a:rPr lang="vi-VN" sz="2200" baseline="-25000" dirty="0">
                    <a:latin typeface="+mn-lt"/>
                    <a:ea typeface="Calibri" panose="020F0502020204030204" pitchFamily="34" charset="0"/>
                    <a:cs typeface="Times New Roman" panose="02020603050405020304" pitchFamily="18" charset="0"/>
                  </a:rPr>
                  <a:t>1</a:t>
                </a:r>
                <a:r>
                  <a:rPr lang="vi-VN" sz="2200" dirty="0">
                    <a:latin typeface="+mn-lt"/>
                    <a:ea typeface="Calibri" panose="020F0502020204030204" pitchFamily="34" charset="0"/>
                    <a:cs typeface="Times New Roman" panose="02020603050405020304" pitchFamily="18" charset="0"/>
                  </a:rPr>
                  <a:t> = 100 (triệu đồng).</a:t>
                </a:r>
                <a:endParaRPr lang="en-US" sz="22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200" dirty="0">
                    <a:latin typeface="+mn-lt"/>
                    <a:ea typeface="Calibri" panose="020F0502020204030204" pitchFamily="34" charset="0"/>
                    <a:cs typeface="Times New Roman" panose="02020603050405020304" pitchFamily="18" charset="0"/>
                  </a:rPr>
                  <a:t>Số tiền sau 1 năm bác Linh thu được là:</a:t>
                </a:r>
                <a:r>
                  <a:rPr lang="en-US" sz="2200" dirty="0">
                    <a:latin typeface="+mn-lt"/>
                    <a:ea typeface="Calibri" panose="020F0502020204030204" pitchFamily="34" charset="0"/>
                    <a:cs typeface="Times New Roman" panose="02020603050405020304" pitchFamily="18" charset="0"/>
                  </a:rPr>
                  <a:t> </a:t>
                </a:r>
              </a:p>
              <a:p>
                <a:pPr algn="just">
                  <a:lnSpc>
                    <a:spcPct val="150000"/>
                  </a:lnSpc>
                  <a:spcAft>
                    <a:spcPts val="600"/>
                  </a:spcAft>
                </a:pPr>
                <a14:m>
                  <m:oMath xmlns:m="http://schemas.openxmlformats.org/officeDocument/2006/math">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200">
                            <a:latin typeface="Cambria Math" panose="02040503050406030204" pitchFamily="18" charset="0"/>
                            <a:ea typeface="Calibri" panose="020F0502020204030204" pitchFamily="34" charset="0"/>
                            <a:cs typeface="Times New Roman" panose="02020603050405020304" pitchFamily="18" charset="0"/>
                          </a:rPr>
                          <m:t>T</m:t>
                        </m:r>
                      </m:e>
                      <m:sub>
                        <m:r>
                          <a:rPr lang="vi-VN" sz="2200">
                            <a:latin typeface="Cambria Math" panose="02040503050406030204" pitchFamily="18" charset="0"/>
                            <a:ea typeface="Calibri" panose="020F0502020204030204" pitchFamily="34" charset="0"/>
                            <a:cs typeface="Times New Roman" panose="02020603050405020304" pitchFamily="18" charset="0"/>
                          </a:rPr>
                          <m:t>2</m:t>
                        </m:r>
                      </m:sub>
                    </m:sSub>
                    <m:r>
                      <a:rPr lang="vi-VN" sz="2200">
                        <a:latin typeface="Cambria Math" panose="02040503050406030204" pitchFamily="18" charset="0"/>
                        <a:ea typeface="Calibri" panose="020F0502020204030204" pitchFamily="34" charset="0"/>
                        <a:cs typeface="Times New Roman" panose="02020603050405020304" pitchFamily="18" charset="0"/>
                      </a:rPr>
                      <m:t>=100+100.6%=100.(1+6%)</m:t>
                    </m:r>
                  </m:oMath>
                </a14:m>
                <a:r>
                  <a:rPr lang="vi-VN" sz="2200" dirty="0">
                    <a:latin typeface="+mn-lt"/>
                    <a:ea typeface="Times New Roman" panose="02020603050405020304" pitchFamily="18" charset="0"/>
                    <a:cs typeface="Times New Roman" panose="02020603050405020304" pitchFamily="18" charset="0"/>
                  </a:rPr>
                  <a:t> </a:t>
                </a:r>
                <a:r>
                  <a:rPr lang="en-US" sz="2200" dirty="0">
                    <a:latin typeface="+mn-lt"/>
                    <a:ea typeface="Times New Roman" panose="02020603050405020304" pitchFamily="18" charset="0"/>
                    <a:cs typeface="Times New Roman" panose="02020603050405020304" pitchFamily="18" charset="0"/>
                  </a:rPr>
                  <a:t>(t</a:t>
                </a:r>
                <a:r>
                  <a:rPr lang="vi-VN" sz="2200" dirty="0">
                    <a:latin typeface="+mn-lt"/>
                    <a:ea typeface="Times New Roman" panose="02020603050405020304" pitchFamily="18" charset="0"/>
                    <a:cs typeface="Times New Roman" panose="02020603050405020304" pitchFamily="18" charset="0"/>
                  </a:rPr>
                  <a:t>riệu đồng).</a:t>
                </a:r>
                <a:endParaRPr lang="en-US" sz="22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200" dirty="0">
                    <a:latin typeface="+mn-lt"/>
                    <a:ea typeface="Calibri" panose="020F0502020204030204" pitchFamily="34" charset="0"/>
                    <a:cs typeface="Times New Roman" panose="02020603050405020304" pitchFamily="18" charset="0"/>
                  </a:rPr>
                  <a:t>Số tiền sau 2 năm bác Linh thu được là:</a:t>
                </a:r>
                <a:endParaRPr lang="en-US" sz="22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200">
                            <a:latin typeface="Cambria Math" panose="02040503050406030204" pitchFamily="18" charset="0"/>
                            <a:ea typeface="Calibri" panose="020F0502020204030204" pitchFamily="34" charset="0"/>
                            <a:cs typeface="Times New Roman" panose="02020603050405020304" pitchFamily="18" charset="0"/>
                          </a:rPr>
                          <m:t>T</m:t>
                        </m:r>
                      </m:e>
                      <m:sub>
                        <m:r>
                          <a:rPr lang="vi-VN" sz="2200">
                            <a:latin typeface="Cambria Math" panose="02040503050406030204" pitchFamily="18" charset="0"/>
                            <a:ea typeface="Calibri" panose="020F0502020204030204" pitchFamily="34" charset="0"/>
                            <a:cs typeface="Times New Roman" panose="02020603050405020304" pitchFamily="18" charset="0"/>
                          </a:rPr>
                          <m:t>3</m:t>
                        </m:r>
                      </m:sub>
                    </m:sSub>
                    <m:r>
                      <a:rPr lang="vi-VN" sz="2200">
                        <a:latin typeface="Cambria Math" panose="02040503050406030204" pitchFamily="18" charset="0"/>
                        <a:ea typeface="Calibri" panose="020F0502020204030204" pitchFamily="34" charset="0"/>
                        <a:cs typeface="Times New Roman" panose="02020603050405020304" pitchFamily="18" charset="0"/>
                      </a:rPr>
                      <m:t>=100.</m:t>
                    </m:r>
                    <m:d>
                      <m:dPr>
                        <m:ctrlPr>
                          <a:rPr lang="en-US" sz="2200" i="1">
                            <a:latin typeface="Cambria Math" panose="02040503050406030204" pitchFamily="18" charset="0"/>
                            <a:ea typeface="Calibri" panose="020F0502020204030204" pitchFamily="34" charset="0"/>
                            <a:cs typeface="Times New Roman" panose="02020603050405020304" pitchFamily="18" charset="0"/>
                          </a:rPr>
                        </m:ctrlPr>
                      </m:dPr>
                      <m:e>
                        <m:r>
                          <a:rPr lang="vi-VN" sz="2200">
                            <a:latin typeface="Cambria Math" panose="02040503050406030204" pitchFamily="18" charset="0"/>
                            <a:ea typeface="Calibri" panose="020F0502020204030204" pitchFamily="34" charset="0"/>
                            <a:cs typeface="Times New Roman" panose="02020603050405020304" pitchFamily="18" charset="0"/>
                          </a:rPr>
                          <m:t>1+6%</m:t>
                        </m:r>
                      </m:e>
                    </m:d>
                    <m:r>
                      <a:rPr lang="vi-VN" sz="2200">
                        <a:latin typeface="Cambria Math" panose="02040503050406030204" pitchFamily="18" charset="0"/>
                        <a:ea typeface="Calibri" panose="020F0502020204030204" pitchFamily="34" charset="0"/>
                        <a:cs typeface="Times New Roman" panose="02020603050405020304" pitchFamily="18" charset="0"/>
                      </a:rPr>
                      <m:t>+100.</m:t>
                    </m:r>
                    <m:d>
                      <m:dPr>
                        <m:ctrlPr>
                          <a:rPr lang="en-US" sz="2200" i="1">
                            <a:latin typeface="Cambria Math" panose="02040503050406030204" pitchFamily="18" charset="0"/>
                            <a:ea typeface="Calibri" panose="020F0502020204030204" pitchFamily="34" charset="0"/>
                            <a:cs typeface="Times New Roman" panose="02020603050405020304" pitchFamily="18" charset="0"/>
                          </a:rPr>
                        </m:ctrlPr>
                      </m:dPr>
                      <m:e>
                        <m:r>
                          <a:rPr lang="vi-VN" sz="2200">
                            <a:latin typeface="Cambria Math" panose="02040503050406030204" pitchFamily="18" charset="0"/>
                            <a:ea typeface="Calibri" panose="020F0502020204030204" pitchFamily="34" charset="0"/>
                            <a:cs typeface="Times New Roman" panose="02020603050405020304" pitchFamily="18" charset="0"/>
                          </a:rPr>
                          <m:t>1+6%</m:t>
                        </m:r>
                      </m:e>
                    </m:d>
                    <m:r>
                      <a:rPr lang="vi-VN" sz="2200">
                        <a:latin typeface="Cambria Math" panose="02040503050406030204" pitchFamily="18" charset="0"/>
                        <a:ea typeface="Calibri" panose="020F0502020204030204" pitchFamily="34" charset="0"/>
                        <a:cs typeface="Times New Roman" panose="02020603050405020304" pitchFamily="18" charset="0"/>
                      </a:rPr>
                      <m:t>.6%</m:t>
                    </m:r>
                  </m:oMath>
                </a14:m>
                <a:r>
                  <a:rPr lang="vi-VN" sz="2200" dirty="0">
                    <a:latin typeface="+mn-lt"/>
                    <a:ea typeface="Times New Roman" panose="02020603050405020304" pitchFamily="18" charset="0"/>
                    <a:cs typeface="Times New Roman" panose="02020603050405020304" pitchFamily="18" charset="0"/>
                  </a:rPr>
                  <a:t> </a:t>
                </a:r>
                <a:endParaRPr lang="en-US" sz="2200" dirty="0">
                  <a:latin typeface="+mn-lt"/>
                  <a:ea typeface="Times New Roman" panose="02020603050405020304" pitchFamily="18" charset="0"/>
                  <a:cs typeface="Times New Roman" panose="02020603050405020304" pitchFamily="18" charset="0"/>
                </a:endParaRPr>
              </a:p>
              <a:p>
                <a:pPr algn="just">
                  <a:lnSpc>
                    <a:spcPct val="150000"/>
                  </a:lnSpc>
                  <a:spcAft>
                    <a:spcPts val="600"/>
                  </a:spcAft>
                </a:pPr>
                <a:r>
                  <a:rPr lang="en-US" sz="2200" dirty="0">
                    <a:latin typeface="+mn-lt"/>
                    <a:ea typeface="Calibri" panose="020F0502020204030204" pitchFamily="34" charset="0"/>
                    <a:cs typeface="Times New Roman" panose="02020603050405020304" pitchFamily="18" charset="0"/>
                  </a:rPr>
                  <a:t>    </a:t>
                </a:r>
                <a14:m>
                  <m:oMath xmlns:m="http://schemas.openxmlformats.org/officeDocument/2006/math">
                    <m:r>
                      <a:rPr lang="vi-VN" sz="2200">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2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200" i="1">
                                <a:latin typeface="Cambria Math" panose="02040503050406030204" pitchFamily="18" charset="0"/>
                                <a:ea typeface="Calibri" panose="020F0502020204030204" pitchFamily="34" charset="0"/>
                                <a:cs typeface="Times New Roman" panose="02020603050405020304" pitchFamily="18" charset="0"/>
                              </a:rPr>
                            </m:ctrlPr>
                          </m:dPr>
                          <m:e>
                            <m:r>
                              <a:rPr lang="vi-VN" sz="2200">
                                <a:latin typeface="Cambria Math" panose="02040503050406030204" pitchFamily="18" charset="0"/>
                                <a:ea typeface="Calibri" panose="020F0502020204030204" pitchFamily="34" charset="0"/>
                                <a:cs typeface="Times New Roman" panose="02020603050405020304" pitchFamily="18" charset="0"/>
                              </a:rPr>
                              <m:t>1+6%</m:t>
                            </m:r>
                          </m:e>
                        </m:d>
                      </m:e>
                      <m:sup>
                        <m:r>
                          <a:rPr lang="vi-VN" sz="2200">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2200" dirty="0">
                    <a:latin typeface="+mn-lt"/>
                    <a:ea typeface="Times New Roman" panose="02020603050405020304" pitchFamily="18" charset="0"/>
                    <a:cs typeface="Times New Roman" panose="02020603050405020304" pitchFamily="18" charset="0"/>
                  </a:rPr>
                  <a:t> (Triệu đồng)</a:t>
                </a:r>
                <a:endParaRPr lang="en-US" sz="22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BB926CF-3A3B-305E-9962-A1AF11A6956E}"/>
                  </a:ext>
                </a:extLst>
              </p:cNvPr>
              <p:cNvSpPr txBox="1">
                <a:spLocks noRot="1" noChangeAspect="1" noMove="1" noResize="1" noEditPoints="1" noAdjustHandles="1" noChangeArrowheads="1" noChangeShapeType="1" noTextEdit="1"/>
              </p:cNvSpPr>
              <p:nvPr/>
            </p:nvSpPr>
            <p:spPr>
              <a:xfrm>
                <a:off x="1189685" y="1075285"/>
                <a:ext cx="6764630" cy="3469668"/>
              </a:xfrm>
              <a:prstGeom prst="rect">
                <a:avLst/>
              </a:prstGeom>
              <a:blipFill>
                <a:blip r:embed="rId3"/>
                <a:stretch>
                  <a:fillRect l="-1171" b="-2632"/>
                </a:stretch>
              </a:blipFill>
            </p:spPr>
            <p:txBody>
              <a:bodyPr/>
              <a:lstStyle/>
              <a:p>
                <a:r>
                  <a:rPr lang="en-US">
                    <a:noFill/>
                  </a:rPr>
                  <a:t> </a:t>
                </a:r>
              </a:p>
            </p:txBody>
          </p:sp>
        </mc:Fallback>
      </mc:AlternateContent>
    </p:spTree>
    <p:extLst>
      <p:ext uri="{BB962C8B-B14F-4D97-AF65-F5344CB8AC3E}">
        <p14:creationId xmlns:p14="http://schemas.microsoft.com/office/powerpoint/2010/main" val="21748405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9" name="Oval Callout 29">
            <a:extLst>
              <a:ext uri="{FF2B5EF4-FFF2-40B4-BE49-F238E27FC236}">
                <a16:creationId xmlns:a16="http://schemas.microsoft.com/office/drawing/2014/main" id="{1B0DB6D8-E9BE-6D43-2D41-582D8A7E8FF5}"/>
              </a:ext>
            </a:extLst>
          </p:cNvPr>
          <p:cNvSpPr/>
          <p:nvPr/>
        </p:nvSpPr>
        <p:spPr>
          <a:xfrm>
            <a:off x="560068" y="598547"/>
            <a:ext cx="972752" cy="364371"/>
          </a:xfrm>
          <a:prstGeom prst="wedgeEllipseCallout">
            <a:avLst>
              <a:gd name="adj1" fmla="val 24988"/>
              <a:gd name="adj2" fmla="val 7262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BB926CF-3A3B-305E-9962-A1AF11A6956E}"/>
                  </a:ext>
                </a:extLst>
              </p:cNvPr>
              <p:cNvSpPr txBox="1"/>
              <p:nvPr/>
            </p:nvSpPr>
            <p:spPr>
              <a:xfrm>
                <a:off x="506853" y="1273161"/>
                <a:ext cx="8130293" cy="3113096"/>
              </a:xfrm>
              <a:prstGeom prst="rect">
                <a:avLst/>
              </a:prstGeom>
              <a:noFill/>
            </p:spPr>
            <p:txBody>
              <a:bodyPr wrap="square">
                <a:spAutoFit/>
              </a:bodyPr>
              <a:lstStyle/>
              <a:p>
                <a:pPr algn="just">
                  <a:lnSpc>
                    <a:spcPct val="150000"/>
                  </a:lnSpc>
                  <a:spcAft>
                    <a:spcPts val="600"/>
                  </a:spcAft>
                </a:pPr>
                <a:r>
                  <a:rPr lang="vi-VN" sz="2000" dirty="0">
                    <a:latin typeface="+mn-lt"/>
                    <a:ea typeface="Calibri" panose="020F0502020204030204" pitchFamily="34" charset="0"/>
                    <a:cs typeface="Times New Roman" panose="02020603050405020304" pitchFamily="18" charset="0"/>
                  </a:rPr>
                  <a:t>Số tiền sau 3 năm bác Linh thu được là:</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vi-VN" sz="2000">
                            <a:latin typeface="Cambria Math" panose="02040503050406030204" pitchFamily="18" charset="0"/>
                            <a:ea typeface="Calibri" panose="020F0502020204030204" pitchFamily="34" charset="0"/>
                            <a:cs typeface="Times New Roman" panose="02020603050405020304" pitchFamily="18" charset="0"/>
                          </a:rPr>
                          <m:t>T</m:t>
                        </m:r>
                      </m:e>
                      <m:sub>
                        <m:r>
                          <a:rPr lang="vi-VN" sz="2000">
                            <a:latin typeface="Cambria Math" panose="02040503050406030204" pitchFamily="18" charset="0"/>
                            <a:ea typeface="Calibri" panose="020F0502020204030204" pitchFamily="34" charset="0"/>
                            <a:cs typeface="Times New Roman" panose="02020603050405020304" pitchFamily="18" charset="0"/>
                          </a:rPr>
                          <m:t>4</m:t>
                        </m:r>
                      </m:sub>
                    </m:sSub>
                    <m:r>
                      <a:rPr lang="vi-VN" sz="2000">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vi-VN" sz="2000">
                                <a:latin typeface="Cambria Math" panose="02040503050406030204" pitchFamily="18" charset="0"/>
                                <a:ea typeface="Calibri" panose="020F0502020204030204" pitchFamily="34" charset="0"/>
                                <a:cs typeface="Times New Roman" panose="02020603050405020304" pitchFamily="18" charset="0"/>
                              </a:rPr>
                              <m:t>1+6%</m:t>
                            </m:r>
                          </m:e>
                        </m:d>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vi-VN" sz="2000">
                                <a:latin typeface="Cambria Math" panose="02040503050406030204" pitchFamily="18" charset="0"/>
                                <a:ea typeface="Calibri" panose="020F0502020204030204" pitchFamily="34" charset="0"/>
                                <a:cs typeface="Times New Roman" panose="02020603050405020304" pitchFamily="18" charset="0"/>
                              </a:rPr>
                              <m:t>1+6%</m:t>
                            </m:r>
                          </m:e>
                        </m:d>
                      </m:e>
                      <m:sup>
                        <m:r>
                          <a:rPr lang="vi-VN" sz="2000">
                            <a:latin typeface="Cambria Math" panose="02040503050406030204" pitchFamily="18" charset="0"/>
                            <a:ea typeface="Calibri" panose="020F0502020204030204" pitchFamily="34" charset="0"/>
                            <a:cs typeface="Times New Roman" panose="02020603050405020304" pitchFamily="18" charset="0"/>
                          </a:rPr>
                          <m:t>2</m:t>
                        </m:r>
                      </m:sup>
                    </m:sSup>
                    <m:r>
                      <a:rPr lang="vi-VN" sz="2000">
                        <a:latin typeface="Cambria Math" panose="02040503050406030204" pitchFamily="18" charset="0"/>
                        <a:ea typeface="Calibri" panose="020F0502020204030204" pitchFamily="34" charset="0"/>
                        <a:cs typeface="Times New Roman" panose="02020603050405020304" pitchFamily="18" charset="0"/>
                      </a:rPr>
                      <m:t>.6%</m:t>
                    </m:r>
                  </m:oMath>
                </a14:m>
                <a:r>
                  <a:rPr lang="vi-VN" sz="2000" dirty="0">
                    <a:latin typeface="+mn-lt"/>
                    <a:ea typeface="Times New Roman" panose="02020603050405020304" pitchFamily="18" charset="0"/>
                    <a:cs typeface="Times New Roman" panose="02020603050405020304" pitchFamily="18" charset="0"/>
                  </a:rPr>
                  <a:t> </a:t>
                </a:r>
                <a:endParaRPr lang="en-US" sz="2000" dirty="0">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en-US" sz="2000" dirty="0">
                    <a:ea typeface="Times New Roman" panose="02020603050405020304" pitchFamily="18" charset="0"/>
                    <a:cs typeface="Times New Roman" panose="02020603050405020304" pitchFamily="18" charset="0"/>
                  </a:rPr>
                  <a:t>    </a:t>
                </a:r>
                <a14:m>
                  <m:oMath xmlns:m="http://schemas.openxmlformats.org/officeDocument/2006/math">
                    <m:r>
                      <a:rPr lang="vi-VN" sz="2000">
                        <a:latin typeface="Cambria Math" panose="02040503050406030204" pitchFamily="18" charset="0"/>
                        <a:ea typeface="Times New Roman" panose="02020603050405020304" pitchFamily="18" charset="0"/>
                        <a:cs typeface="Times New Roman" panose="02020603050405020304" pitchFamily="18" charset="0"/>
                      </a:rPr>
                      <m:t>=100.</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vi-VN" sz="2000">
                                <a:latin typeface="Cambria Math" panose="02040503050406030204" pitchFamily="18" charset="0"/>
                                <a:ea typeface="Times New Roman" panose="02020603050405020304" pitchFamily="18" charset="0"/>
                                <a:cs typeface="Times New Roman" panose="02020603050405020304" pitchFamily="18" charset="0"/>
                              </a:rPr>
                              <m:t>1+6%</m:t>
                            </m:r>
                          </m:e>
                        </m:d>
                      </m:e>
                      <m:sup>
                        <m:r>
                          <a:rPr lang="vi-VN" sz="2000">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vi-VN" sz="2000" dirty="0">
                    <a:latin typeface="+mn-lt"/>
                    <a:ea typeface="Times New Roman" panose="02020603050405020304" pitchFamily="18" charset="0"/>
                    <a:cs typeface="Times New Roman" panose="02020603050405020304" pitchFamily="18" charset="0"/>
                  </a:rPr>
                  <a:t> (Triệu đồng). </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Số tiền sau n năm bác Linh thu được chính là một cấp số nhân với số hạng đầu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T</m:t>
                        </m:r>
                      </m:e>
                      <m:sub>
                        <m:r>
                          <a:rPr lang="vi-VN" sz="2000">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a:latin typeface="Cambria Math" panose="02040503050406030204" pitchFamily="18" charset="0"/>
                        <a:ea typeface="Times New Roman" panose="02020603050405020304" pitchFamily="18" charset="0"/>
                        <a:cs typeface="Times New Roman" panose="02020603050405020304" pitchFamily="18" charset="0"/>
                      </a:rPr>
                      <m:t>=100</m:t>
                    </m:r>
                  </m:oMath>
                </a14:m>
                <a:r>
                  <a:rPr lang="vi-VN" sz="2000" dirty="0">
                    <a:latin typeface="+mn-lt"/>
                    <a:ea typeface="Times New Roman" panose="02020603050405020304" pitchFamily="18" charset="0"/>
                    <a:cs typeface="Times New Roman" panose="02020603050405020304" pitchFamily="18" charset="0"/>
                  </a:rPr>
                  <a:t> và công bội </a:t>
                </a:r>
                <a14:m>
                  <m:oMath xmlns:m="http://schemas.openxmlformats.org/officeDocument/2006/math">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q</m:t>
                    </m:r>
                    <m:r>
                      <a:rPr lang="vi-VN" sz="2000">
                        <a:latin typeface="Cambria Math" panose="02040503050406030204" pitchFamily="18" charset="0"/>
                        <a:ea typeface="Times New Roman" panose="02020603050405020304" pitchFamily="18" charset="0"/>
                        <a:cs typeface="Times New Roman" panose="02020603050405020304" pitchFamily="18" charset="0"/>
                      </a:rPr>
                      <m:t>=1+6%</m:t>
                    </m:r>
                  </m:oMath>
                </a14:m>
                <a:r>
                  <a:rPr lang="vi-VN" sz="2000" dirty="0">
                    <a:latin typeface="+mn-lt"/>
                    <a:ea typeface="Times New Roman" panose="02020603050405020304" pitchFamily="18" charset="0"/>
                    <a:cs typeface="Times New Roman" panose="02020603050405020304" pitchFamily="18" charset="0"/>
                  </a:rPr>
                  <a:t> có số hạng tổng quát là:</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T</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=100.</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000">
                                <a:latin typeface="Cambria Math" panose="02040503050406030204" pitchFamily="18" charset="0"/>
                                <a:ea typeface="Times New Roman" panose="02020603050405020304" pitchFamily="18" charset="0"/>
                                <a:cs typeface="Times New Roman" panose="02020603050405020304" pitchFamily="18" charset="0"/>
                              </a:rPr>
                              <m:t>1+6%</m:t>
                            </m:r>
                          </m:e>
                        </m:d>
                      </m:e>
                      <m:sup>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p>
                    </m:sSup>
                  </m:oMath>
                </a14:m>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Triệu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đồng</a:t>
                </a:r>
                <a:r>
                  <a:rPr lang="en-US" sz="2000" dirty="0">
                    <a:latin typeface="+mn-lt"/>
                    <a:ea typeface="Times New Roman" panose="02020603050405020304" pitchFamily="18"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2BB926CF-3A3B-305E-9962-A1AF11A6956E}"/>
                  </a:ext>
                </a:extLst>
              </p:cNvPr>
              <p:cNvSpPr txBox="1">
                <a:spLocks noRot="1" noChangeAspect="1" noMove="1" noResize="1" noEditPoints="1" noAdjustHandles="1" noChangeArrowheads="1" noChangeShapeType="1" noTextEdit="1"/>
              </p:cNvSpPr>
              <p:nvPr/>
            </p:nvSpPr>
            <p:spPr>
              <a:xfrm>
                <a:off x="506853" y="1273161"/>
                <a:ext cx="8130293" cy="3113096"/>
              </a:xfrm>
              <a:prstGeom prst="rect">
                <a:avLst/>
              </a:prstGeom>
              <a:blipFill>
                <a:blip r:embed="rId3"/>
                <a:stretch>
                  <a:fillRect l="-750" r="-825" b="-2544"/>
                </a:stretch>
              </a:blipFill>
            </p:spPr>
            <p:txBody>
              <a:bodyPr/>
              <a:lstStyle/>
              <a:p>
                <a:r>
                  <a:rPr lang="en-US">
                    <a:noFill/>
                  </a:rPr>
                  <a:t> </a:t>
                </a:r>
              </a:p>
            </p:txBody>
          </p:sp>
        </mc:Fallback>
      </mc:AlternateContent>
    </p:spTree>
    <p:extLst>
      <p:ext uri="{BB962C8B-B14F-4D97-AF65-F5344CB8AC3E}">
        <p14:creationId xmlns:p14="http://schemas.microsoft.com/office/powerpoint/2010/main" val="25082530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79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00" name="Google Shape;800;p36"/>
              <p:cNvSpPr txBox="1">
                <a:spLocks noGrp="1"/>
              </p:cNvSpPr>
              <p:nvPr>
                <p:ph type="title"/>
              </p:nvPr>
            </p:nvSpPr>
            <p:spPr>
              <a:xfrm>
                <a:off x="708660" y="2150850"/>
                <a:ext cx="7726679" cy="14953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latin typeface="+mj-lt"/>
                  </a:rPr>
                  <a:t>TỔNG </a:t>
                </a:r>
                <a14:m>
                  <m:oMath xmlns:m="http://schemas.openxmlformats.org/officeDocument/2006/math">
                    <m:r>
                      <a:rPr lang="en-US" sz="4000" b="1" i="1" smtClean="0">
                        <a:latin typeface="Cambria Math" panose="02040503050406030204" pitchFamily="18" charset="0"/>
                      </a:rPr>
                      <m:t>𝒏</m:t>
                    </m:r>
                  </m:oMath>
                </a14:m>
                <a:r>
                  <a:rPr lang="en-US" sz="4000" b="1" dirty="0">
                    <a:latin typeface="+mj-lt"/>
                  </a:rPr>
                  <a:t> SỐ HẠNG ĐẦU CỦA MỘT CẤP SỐ NHÂN</a:t>
                </a:r>
                <a:endParaRPr sz="4000" b="1" dirty="0">
                  <a:latin typeface="+mj-lt"/>
                </a:endParaRPr>
              </a:p>
            </p:txBody>
          </p:sp>
        </mc:Choice>
        <mc:Fallback xmlns="">
          <p:sp>
            <p:nvSpPr>
              <p:cNvPr id="800" name="Google Shape;800;p36"/>
              <p:cNvSpPr txBox="1">
                <a:spLocks noGrp="1" noRot="1" noChangeAspect="1" noMove="1" noResize="1" noEditPoints="1" noAdjustHandles="1" noChangeArrowheads="1" noChangeShapeType="1" noTextEdit="1"/>
              </p:cNvSpPr>
              <p:nvPr>
                <p:ph type="title"/>
              </p:nvPr>
            </p:nvSpPr>
            <p:spPr>
              <a:xfrm>
                <a:off x="708660" y="2150850"/>
                <a:ext cx="7726679" cy="1495320"/>
              </a:xfrm>
              <a:prstGeom prst="rect">
                <a:avLst/>
              </a:prstGeom>
              <a:blipFill>
                <a:blip r:embed="rId3"/>
                <a:stretch>
                  <a:fillRect t="-8571" r="-789" b="-24490"/>
                </a:stretch>
              </a:blipFill>
            </p:spPr>
            <p:txBody>
              <a:bodyPr/>
              <a:lstStyle/>
              <a:p>
                <a:r>
                  <a:rPr lang="en-US">
                    <a:noFill/>
                  </a:rPr>
                  <a:t> </a:t>
                </a:r>
              </a:p>
            </p:txBody>
          </p:sp>
        </mc:Fallback>
      </mc:AlternateContent>
      <p:sp>
        <p:nvSpPr>
          <p:cNvPr id="802" name="Google Shape;802;p36"/>
          <p:cNvSpPr txBox="1">
            <a:spLocks noGrp="1"/>
          </p:cNvSpPr>
          <p:nvPr>
            <p:ph type="title" idx="2"/>
          </p:nvPr>
        </p:nvSpPr>
        <p:spPr>
          <a:xfrm>
            <a:off x="3720750" y="1022119"/>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mj-lt"/>
              </a:rPr>
              <a:t>III.</a:t>
            </a:r>
            <a:endParaRPr sz="4000" b="1" dirty="0">
              <a:latin typeface="+mj-lt"/>
            </a:endParaRPr>
          </a:p>
        </p:txBody>
      </p:sp>
    </p:spTree>
    <p:extLst>
      <p:ext uri="{BB962C8B-B14F-4D97-AF65-F5344CB8AC3E}">
        <p14:creationId xmlns:p14="http://schemas.microsoft.com/office/powerpoint/2010/main" val="227766809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8" name="TextBox 2">
            <a:extLst>
              <a:ext uri="{FF2B5EF4-FFF2-40B4-BE49-F238E27FC236}">
                <a16:creationId xmlns:a16="http://schemas.microsoft.com/office/drawing/2014/main" id="{41CD0EA1-DD80-0068-10C9-B3C1649D385D}"/>
              </a:ext>
            </a:extLst>
          </p:cNvPr>
          <p:cNvSpPr txBox="1"/>
          <p:nvPr/>
        </p:nvSpPr>
        <p:spPr>
          <a:xfrm>
            <a:off x="3205679" y="263491"/>
            <a:ext cx="2732642" cy="606897"/>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000" b="1" i="0" u="none" strike="noStrike" kern="1200" cap="none" spc="341" normalizeH="0" baseline="0" noProof="0" dirty="0">
                <a:ln>
                  <a:noFill/>
                </a:ln>
                <a:solidFill>
                  <a:schemeClr val="bg1">
                    <a:lumMod val="10000"/>
                  </a:schemeClr>
                </a:solidFill>
                <a:effectLst/>
                <a:uLnTx/>
                <a:uFillTx/>
                <a:latin typeface="+mj-lt"/>
                <a:ea typeface="+mn-ea"/>
                <a:cs typeface="Arial" panose="020B0604020202020204" pitchFamily="34" charset="0"/>
              </a:rPr>
              <a:t>KHỞI ĐỘNG</a:t>
            </a:r>
          </a:p>
        </p:txBody>
      </p:sp>
      <p:sp>
        <p:nvSpPr>
          <p:cNvPr id="3" name="Rectangle 2">
            <a:extLst>
              <a:ext uri="{FF2B5EF4-FFF2-40B4-BE49-F238E27FC236}">
                <a16:creationId xmlns:a16="http://schemas.microsoft.com/office/drawing/2014/main" id="{5874F7CC-E516-01A2-6813-A153B7027F6B}"/>
              </a:ext>
            </a:extLst>
          </p:cNvPr>
          <p:cNvSpPr/>
          <p:nvPr/>
        </p:nvSpPr>
        <p:spPr>
          <a:xfrm>
            <a:off x="269143" y="1066448"/>
            <a:ext cx="8585859" cy="1441420"/>
          </a:xfrm>
          <a:prstGeom prst="rect">
            <a:avLst/>
          </a:prstGeom>
        </p:spPr>
        <p:txBody>
          <a:bodyPr wrap="square">
            <a:spAutoFit/>
          </a:bodyPr>
          <a:lstStyle/>
          <a:p>
            <a:pPr algn="just">
              <a:lnSpc>
                <a:spcPct val="150000"/>
              </a:lnSpc>
              <a:spcAft>
                <a:spcPts val="600"/>
              </a:spcAft>
            </a:pPr>
            <a:r>
              <a:rPr lang="nl-NL" sz="1800" dirty="0" err="1">
                <a:latin typeface="+mj-lt"/>
                <a:ea typeface="Calibri" panose="020F0502020204030204" pitchFamily="34" charset="0"/>
                <a:cs typeface="Times New Roman" panose="02020603050405020304" pitchFamily="18" charset="0"/>
              </a:rPr>
              <a:t>Vi</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khuẩn</a:t>
            </a:r>
            <a:r>
              <a:rPr lang="nl-NL" sz="1800" dirty="0">
                <a:latin typeface="+mj-lt"/>
                <a:ea typeface="Calibri" panose="020F0502020204030204" pitchFamily="34" charset="0"/>
                <a:cs typeface="Times New Roman" panose="02020603050405020304" pitchFamily="18" charset="0"/>
              </a:rPr>
              <a:t> E. coli </a:t>
            </a:r>
            <a:r>
              <a:rPr lang="nl-NL" sz="1800" dirty="0" err="1">
                <a:latin typeface="+mj-lt"/>
                <a:ea typeface="Calibri" panose="020F0502020204030204" pitchFamily="34" charset="0"/>
                <a:cs typeface="Times New Roman" panose="02020603050405020304" pitchFamily="18" charset="0"/>
              </a:rPr>
              <a:t>trong</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điều</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kiện</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nuôi</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cấy</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thích</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hợp</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cứ</a:t>
            </a:r>
            <a:r>
              <a:rPr lang="nl-NL" sz="1800" dirty="0">
                <a:latin typeface="+mj-lt"/>
                <a:ea typeface="Calibri" panose="020F0502020204030204" pitchFamily="34" charset="0"/>
                <a:cs typeface="Times New Roman" panose="02020603050405020304" pitchFamily="18" charset="0"/>
              </a:rPr>
              <a:t> 20 </a:t>
            </a:r>
            <a:r>
              <a:rPr lang="nl-NL" sz="1800" dirty="0" err="1">
                <a:latin typeface="+mj-lt"/>
                <a:ea typeface="Calibri" panose="020F0502020204030204" pitchFamily="34" charset="0"/>
                <a:cs typeface="Times New Roman" panose="02020603050405020304" pitchFamily="18" charset="0"/>
              </a:rPr>
              <a:t>phút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lại</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nhân</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đôi</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một</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lần</a:t>
            </a:r>
            <a:r>
              <a:rPr lang="nl-NL" sz="1800" dirty="0">
                <a:latin typeface="+mj-lt"/>
                <a:ea typeface="Calibri" panose="020F0502020204030204" pitchFamily="34"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a:p>
            <a:pPr algn="r">
              <a:lnSpc>
                <a:spcPct val="150000"/>
              </a:lnSpc>
              <a:spcAft>
                <a:spcPts val="600"/>
              </a:spcAft>
            </a:pPr>
            <a:r>
              <a:rPr lang="nl-NL" sz="1800" i="1" dirty="0">
                <a:latin typeface="+mj-lt"/>
                <a:ea typeface="Calibri" panose="020F0502020204030204" pitchFamily="34" charset="0"/>
                <a:cs typeface="Times New Roman" panose="02020603050405020304" pitchFamily="18" charset="0"/>
              </a:rPr>
              <a:t>(</a:t>
            </a:r>
            <a:r>
              <a:rPr lang="nl-NL" sz="1800" i="1" dirty="0" err="1">
                <a:latin typeface="+mj-lt"/>
                <a:ea typeface="Calibri" panose="020F0502020204030204" pitchFamily="34" charset="0"/>
                <a:cs typeface="Times New Roman" panose="02020603050405020304" pitchFamily="18" charset="0"/>
              </a:rPr>
              <a:t>Nguồn</a:t>
            </a:r>
            <a:r>
              <a:rPr lang="nl-NL" sz="1800" i="1" dirty="0">
                <a:latin typeface="+mj-lt"/>
                <a:ea typeface="Calibri" panose="020F0502020204030204" pitchFamily="34" charset="0"/>
                <a:cs typeface="Times New Roman" panose="02020603050405020304" pitchFamily="18" charset="0"/>
              </a:rPr>
              <a:t>: </a:t>
            </a:r>
            <a:r>
              <a:rPr lang="nl-NL" sz="1800" i="1" dirty="0" err="1">
                <a:latin typeface="+mj-lt"/>
                <a:ea typeface="Calibri" panose="020F0502020204030204" pitchFamily="34" charset="0"/>
                <a:cs typeface="Times New Roman" panose="02020603050405020304" pitchFamily="18" charset="0"/>
              </a:rPr>
              <a:t>Sinh</a:t>
            </a:r>
            <a:r>
              <a:rPr lang="nl-NL" sz="1800" i="1" dirty="0">
                <a:latin typeface="+mj-lt"/>
                <a:ea typeface="Calibri" panose="020F0502020204030204" pitchFamily="34" charset="0"/>
                <a:cs typeface="Times New Roman" panose="02020603050405020304" pitchFamily="18" charset="0"/>
              </a:rPr>
              <a:t> </a:t>
            </a:r>
            <a:r>
              <a:rPr lang="nl-NL" sz="1800" i="1" dirty="0" err="1">
                <a:latin typeface="+mj-lt"/>
                <a:ea typeface="Calibri" panose="020F0502020204030204" pitchFamily="34" charset="0"/>
                <a:cs typeface="Times New Roman" panose="02020603050405020304" pitchFamily="18" charset="0"/>
              </a:rPr>
              <a:t>học</a:t>
            </a:r>
            <a:r>
              <a:rPr lang="nl-NL" sz="1800" i="1" dirty="0">
                <a:latin typeface="+mj-lt"/>
                <a:ea typeface="Calibri" panose="020F0502020204030204" pitchFamily="34" charset="0"/>
                <a:cs typeface="Times New Roman" panose="02020603050405020304" pitchFamily="18" charset="0"/>
              </a:rPr>
              <a:t> 10, NXB </a:t>
            </a:r>
            <a:r>
              <a:rPr lang="nl-NL" sz="1800" i="1" dirty="0" err="1">
                <a:latin typeface="+mj-lt"/>
                <a:ea typeface="Calibri" panose="020F0502020204030204" pitchFamily="34" charset="0"/>
                <a:cs typeface="Times New Roman" panose="02020603050405020304" pitchFamily="18" charset="0"/>
              </a:rPr>
              <a:t>Giáo</a:t>
            </a:r>
            <a:r>
              <a:rPr lang="nl-NL" sz="1800" i="1" dirty="0">
                <a:latin typeface="+mj-lt"/>
                <a:ea typeface="Calibri" panose="020F0502020204030204" pitchFamily="34" charset="0"/>
                <a:cs typeface="Times New Roman" panose="02020603050405020304" pitchFamily="18" charset="0"/>
              </a:rPr>
              <a:t> </a:t>
            </a:r>
            <a:r>
              <a:rPr lang="nl-NL" sz="1800" i="1" dirty="0" err="1">
                <a:latin typeface="+mj-lt"/>
                <a:ea typeface="Calibri" panose="020F0502020204030204" pitchFamily="34" charset="0"/>
                <a:cs typeface="Times New Roman" panose="02020603050405020304" pitchFamily="18" charset="0"/>
              </a:rPr>
              <a:t>dục</a:t>
            </a:r>
            <a:r>
              <a:rPr lang="nl-NL" sz="1800" i="1" dirty="0">
                <a:latin typeface="+mj-lt"/>
                <a:ea typeface="Calibri" panose="020F0502020204030204" pitchFamily="34" charset="0"/>
                <a:cs typeface="Times New Roman" panose="02020603050405020304" pitchFamily="18" charset="0"/>
              </a:rPr>
              <a:t> </a:t>
            </a:r>
            <a:r>
              <a:rPr lang="nl-NL" sz="1800" i="1" dirty="0" err="1">
                <a:latin typeface="+mj-lt"/>
                <a:ea typeface="Calibri" panose="020F0502020204030204" pitchFamily="34" charset="0"/>
                <a:cs typeface="Times New Roman" panose="02020603050405020304" pitchFamily="18" charset="0"/>
              </a:rPr>
              <a:t>Việt</a:t>
            </a:r>
            <a:r>
              <a:rPr lang="nl-NL" sz="1800" i="1" dirty="0">
                <a:latin typeface="+mj-lt"/>
                <a:ea typeface="Calibri" panose="020F0502020204030204" pitchFamily="34" charset="0"/>
                <a:cs typeface="Times New Roman" panose="02020603050405020304" pitchFamily="18" charset="0"/>
              </a:rPr>
              <a:t> Nam, 2010)</a:t>
            </a:r>
            <a:endParaRPr lang="en-US" sz="18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1800" dirty="0" err="1">
                <a:latin typeface="+mj-lt"/>
                <a:ea typeface="Calibri" panose="020F0502020204030204" pitchFamily="34" charset="0"/>
                <a:cs typeface="Times New Roman" panose="02020603050405020304" pitchFamily="18" charset="0"/>
              </a:rPr>
              <a:t>Giả</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sử</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lúc</a:t>
            </a:r>
            <a:r>
              <a:rPr lang="nl-NL" sz="1800" dirty="0">
                <a:latin typeface="+mj-lt"/>
                <a:ea typeface="Calibri" panose="020F0502020204030204" pitchFamily="34" charset="0"/>
                <a:cs typeface="Times New Roman" panose="02020603050405020304" pitchFamily="18" charset="0"/>
              </a:rPr>
              <a:t> </a:t>
            </a:r>
            <a:r>
              <a:rPr lang="nl-NL" sz="1800" dirty="0" err="1">
                <a:latin typeface="+mj-lt"/>
                <a:ea typeface="Calibri" panose="020F0502020204030204" pitchFamily="34" charset="0"/>
                <a:cs typeface="Times New Roman" panose="02020603050405020304" pitchFamily="18" charset="0"/>
              </a:rPr>
              <a:t>đầu</a:t>
            </a:r>
            <a:r>
              <a:rPr lang="nl-NL" sz="1800" dirty="0">
                <a:latin typeface="+mj-lt"/>
                <a:ea typeface="Calibri" panose="020F0502020204030204" pitchFamily="34" charset="0"/>
                <a:cs typeface="Times New Roman" panose="02020603050405020304" pitchFamily="18" charset="0"/>
              </a:rPr>
              <a:t> có 100 vi </a:t>
            </a:r>
            <a:r>
              <a:rPr lang="nl-NL" sz="1800" dirty="0" err="1">
                <a:latin typeface="+mj-lt"/>
                <a:ea typeface="Calibri" panose="020F0502020204030204" pitchFamily="34" charset="0"/>
                <a:cs typeface="Times New Roman" panose="02020603050405020304" pitchFamily="18" charset="0"/>
              </a:rPr>
              <a:t>khuẩn</a:t>
            </a:r>
            <a:r>
              <a:rPr lang="nl-NL" sz="1800" dirty="0">
                <a:latin typeface="+mj-lt"/>
                <a:ea typeface="Calibri" panose="020F0502020204030204" pitchFamily="34" charset="0"/>
                <a:cs typeface="Times New Roman" panose="02020603050405020304" pitchFamily="18" charset="0"/>
              </a:rPr>
              <a:t> E. coli.</a:t>
            </a:r>
            <a:endParaRPr lang="en-US" sz="1800" dirty="0">
              <a:latin typeface="+mj-l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3F0ACCA-4B43-FEE9-8FDD-561DEE8178E4}"/>
              </a:ext>
            </a:extLst>
          </p:cNvPr>
          <p:cNvPicPr>
            <a:picLocks noChangeAspect="1"/>
          </p:cNvPicPr>
          <p:nvPr/>
        </p:nvPicPr>
        <p:blipFill>
          <a:blip r:embed="rId3"/>
          <a:srcRect/>
          <a:stretch/>
        </p:blipFill>
        <p:spPr>
          <a:xfrm>
            <a:off x="5938320" y="2237646"/>
            <a:ext cx="2790004" cy="2213278"/>
          </a:xfrm>
          <a:prstGeom prst="rect">
            <a:avLst/>
          </a:prstGeom>
        </p:spPr>
      </p:pic>
      <p:grpSp>
        <p:nvGrpSpPr>
          <p:cNvPr id="11" name="Group 10">
            <a:extLst>
              <a:ext uri="{FF2B5EF4-FFF2-40B4-BE49-F238E27FC236}">
                <a16:creationId xmlns:a16="http://schemas.microsoft.com/office/drawing/2014/main" id="{CE61CCC0-46DD-80D4-DE92-9BBDA2363FE0}"/>
              </a:ext>
            </a:extLst>
          </p:cNvPr>
          <p:cNvGrpSpPr/>
          <p:nvPr/>
        </p:nvGrpSpPr>
        <p:grpSpPr>
          <a:xfrm>
            <a:off x="292894" y="2829738"/>
            <a:ext cx="5645426" cy="2313761"/>
            <a:chOff x="8187230" y="8540144"/>
            <a:chExt cx="10958562" cy="2313761"/>
          </a:xfrm>
        </p:grpSpPr>
        <p:sp>
          <p:nvSpPr>
            <p:cNvPr id="15" name="Thought Bubble: Cloud 14">
              <a:extLst>
                <a:ext uri="{FF2B5EF4-FFF2-40B4-BE49-F238E27FC236}">
                  <a16:creationId xmlns:a16="http://schemas.microsoft.com/office/drawing/2014/main" id="{F138EFE2-F180-8213-ACEF-C001564C1F23}"/>
                </a:ext>
              </a:extLst>
            </p:cNvPr>
            <p:cNvSpPr/>
            <p:nvPr/>
          </p:nvSpPr>
          <p:spPr>
            <a:xfrm>
              <a:off x="8187230" y="8540144"/>
              <a:ext cx="10219632" cy="1393155"/>
            </a:xfrm>
            <a:prstGeom prst="cloudCallout">
              <a:avLst>
                <a:gd name="adj1" fmla="val 44041"/>
                <a:gd name="adj2" fmla="val 72764"/>
              </a:avLst>
            </a:prstGeom>
            <a:solidFill>
              <a:srgbClr val="4BACC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44C020D1-785F-038E-CED8-26626FABDB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191361" y="9891108"/>
              <a:ext cx="1954431" cy="962797"/>
            </a:xfrm>
            <a:prstGeom prst="rect">
              <a:avLst/>
            </a:prstGeom>
          </p:spPr>
        </p:pic>
        <p:sp>
          <p:nvSpPr>
            <p:cNvPr id="18" name="Rectangle 17">
              <a:extLst>
                <a:ext uri="{FF2B5EF4-FFF2-40B4-BE49-F238E27FC236}">
                  <a16:creationId xmlns:a16="http://schemas.microsoft.com/office/drawing/2014/main" id="{2A84F3AD-BFE0-96F9-F834-6E845CB926B5}"/>
                </a:ext>
              </a:extLst>
            </p:cNvPr>
            <p:cNvSpPr/>
            <p:nvPr/>
          </p:nvSpPr>
          <p:spPr>
            <a:xfrm>
              <a:off x="9274888" y="8800704"/>
              <a:ext cx="8044315" cy="872034"/>
            </a:xfrm>
            <a:prstGeom prst="rect">
              <a:avLst/>
            </a:prstGeom>
          </p:spPr>
          <p:txBody>
            <a:bodyPr wrap="square">
              <a:spAutoFit/>
            </a:bodyPr>
            <a:lstStyle/>
            <a:p>
              <a:pPr algn="just">
                <a:lnSpc>
                  <a:spcPct val="150000"/>
                </a:lnSpc>
                <a:spcAft>
                  <a:spcPts val="600"/>
                </a:spcAft>
              </a:pPr>
              <a:r>
                <a:rPr lang="nl-NL" sz="1800" dirty="0" err="1">
                  <a:effectLst/>
                  <a:latin typeface="+mj-lt"/>
                  <a:ea typeface="Calibri" panose="020F0502020204030204" pitchFamily="34" charset="0"/>
                  <a:cs typeface="Times New Roman" panose="02020603050405020304" pitchFamily="18" charset="0"/>
                </a:rPr>
                <a:t>Hỏi</a:t>
              </a:r>
              <a:r>
                <a:rPr lang="nl-NL" sz="1800" dirty="0">
                  <a:effectLst/>
                  <a:latin typeface="+mj-lt"/>
                  <a:ea typeface="Calibri" panose="020F0502020204030204" pitchFamily="34" charset="0"/>
                  <a:cs typeface="Times New Roman" panose="02020603050405020304" pitchFamily="18" charset="0"/>
                </a:rPr>
                <a:t> có </a:t>
              </a:r>
              <a:r>
                <a:rPr lang="nl-NL" sz="1800" dirty="0" err="1">
                  <a:effectLst/>
                  <a:latin typeface="+mj-lt"/>
                  <a:ea typeface="Calibri" panose="020F0502020204030204" pitchFamily="34" charset="0"/>
                  <a:cs typeface="Times New Roman" panose="02020603050405020304" pitchFamily="18" charset="0"/>
                </a:rPr>
                <a:t>bao</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nhiêu</a:t>
              </a:r>
              <a:r>
                <a:rPr lang="nl-NL" sz="1800" dirty="0">
                  <a:effectLst/>
                  <a:latin typeface="+mj-lt"/>
                  <a:ea typeface="Calibri" panose="020F0502020204030204" pitchFamily="34" charset="0"/>
                  <a:cs typeface="Times New Roman" panose="02020603050405020304" pitchFamily="18" charset="0"/>
                </a:rPr>
                <a:t> vi </a:t>
              </a:r>
              <a:r>
                <a:rPr lang="nl-NL" sz="1800" dirty="0" err="1">
                  <a:effectLst/>
                  <a:latin typeface="+mj-lt"/>
                  <a:ea typeface="Calibri" panose="020F0502020204030204" pitchFamily="34" charset="0"/>
                  <a:cs typeface="Times New Roman" panose="02020603050405020304" pitchFamily="18" charset="0"/>
                </a:rPr>
                <a:t>khuẩn</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E.coli</a:t>
              </a:r>
              <a:r>
                <a:rPr lang="nl-NL" sz="1800" dirty="0">
                  <a:effectLst/>
                  <a:latin typeface="+mj-lt"/>
                  <a:ea typeface="Calibri" panose="020F0502020204030204" pitchFamily="34" charset="0"/>
                  <a:cs typeface="Times New Roman" panose="02020603050405020304" pitchFamily="18" charset="0"/>
                </a:rPr>
                <a:t> </a:t>
              </a:r>
              <a:r>
                <a:rPr lang="nl-NL" sz="1800" dirty="0" err="1">
                  <a:effectLst/>
                  <a:latin typeface="+mj-lt"/>
                  <a:ea typeface="Calibri" panose="020F0502020204030204" pitchFamily="34" charset="0"/>
                  <a:cs typeface="Times New Roman" panose="02020603050405020304" pitchFamily="18" charset="0"/>
                </a:rPr>
                <a:t>sau</a:t>
              </a:r>
              <a:r>
                <a:rPr lang="nl-NL" sz="1800" dirty="0">
                  <a:effectLst/>
                  <a:latin typeface="+mj-lt"/>
                  <a:ea typeface="Calibri" panose="020F0502020204030204" pitchFamily="34" charset="0"/>
                  <a:cs typeface="Times New Roman" panose="02020603050405020304" pitchFamily="18" charset="0"/>
                </a:rPr>
                <a:t> 180 </a:t>
              </a:r>
              <a:r>
                <a:rPr lang="nl-NL" sz="1800" dirty="0" err="1">
                  <a:effectLst/>
                  <a:latin typeface="+mj-lt"/>
                  <a:ea typeface="Calibri" panose="020F0502020204030204" pitchFamily="34" charset="0"/>
                  <a:cs typeface="Times New Roman" panose="02020603050405020304" pitchFamily="18" charset="0"/>
                </a:rPr>
                <a:t>phút</a:t>
              </a:r>
              <a:r>
                <a:rPr lang="nl-NL" sz="1800" dirty="0">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038"/>
        <p:cNvGrpSpPr/>
        <p:nvPr/>
      </p:nvGrpSpPr>
      <p:grpSpPr>
        <a:xfrm>
          <a:off x="0" y="0"/>
          <a:ext cx="0" cy="0"/>
          <a:chOff x="0" y="0"/>
          <a:chExt cx="0" cy="0"/>
        </a:xfrm>
      </p:grpSpPr>
      <p:sp>
        <p:nvSpPr>
          <p:cNvPr id="3" name="Rectangle 2">
            <a:extLst>
              <a:ext uri="{FF2B5EF4-FFF2-40B4-BE49-F238E27FC236}">
                <a16:creationId xmlns:a16="http://schemas.microsoft.com/office/drawing/2014/main" id="{74BC2A7A-C555-4E0C-E88E-320A06BC83F4}"/>
              </a:ext>
            </a:extLst>
          </p:cNvPr>
          <p:cNvSpPr/>
          <p:nvPr/>
        </p:nvSpPr>
        <p:spPr>
          <a:xfrm>
            <a:off x="676019" y="499449"/>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DE7897-B980-7941-545F-6612A377BEA5}"/>
                  </a:ext>
                </a:extLst>
              </p:cNvPr>
              <p:cNvSpPr txBox="1"/>
              <p:nvPr/>
            </p:nvSpPr>
            <p:spPr>
              <a:xfrm>
                <a:off x="676019" y="419869"/>
                <a:ext cx="8076920" cy="1994713"/>
              </a:xfrm>
              <a:prstGeom prst="rect">
                <a:avLst/>
              </a:prstGeom>
              <a:noFill/>
            </p:spPr>
            <p:txBody>
              <a:bodyPr wrap="square">
                <a:spAutoFit/>
              </a:bodyPr>
              <a:lstStyle/>
              <a:p>
                <a:pPr algn="just">
                  <a:lnSpc>
                    <a:spcPct val="150000"/>
                  </a:lnSpc>
                </a:pPr>
                <a:r>
                  <a:rPr lang="en-US" sz="2000" dirty="0">
                    <a:latin typeface="+mj-lt"/>
                  </a:rPr>
                  <a:t>          </a:t>
                </a:r>
                <a:r>
                  <a:rPr lang="en-US" sz="2000" b="0" i="0" dirty="0">
                    <a:solidFill>
                      <a:srgbClr val="000000"/>
                    </a:solidFill>
                    <a:effectLst/>
                    <a:latin typeface="+mj-lt"/>
                  </a:rPr>
                  <a:t>Cho </a:t>
                </a:r>
                <a:r>
                  <a:rPr lang="en-US" sz="2000" b="0" i="0" dirty="0" err="1">
                    <a:solidFill>
                      <a:srgbClr val="000000"/>
                    </a:solidFill>
                    <a:effectLst/>
                    <a:latin typeface="+mj-lt"/>
                  </a:rPr>
                  <a:t>cấp</a:t>
                </a:r>
                <a:r>
                  <a:rPr lang="en-US" sz="2000" b="0" i="0" dirty="0">
                    <a:solidFill>
                      <a:srgbClr val="000000"/>
                    </a:solidFill>
                    <a:effectLst/>
                    <a:latin typeface="+mj-lt"/>
                  </a:rPr>
                  <a:t> </a:t>
                </a:r>
                <a:r>
                  <a:rPr lang="en-US" sz="2000" b="0" i="0" dirty="0" err="1">
                    <a:solidFill>
                      <a:srgbClr val="000000"/>
                    </a:solidFill>
                    <a:effectLst/>
                    <a:latin typeface="+mj-lt"/>
                  </a:rPr>
                  <a:t>số</a:t>
                </a:r>
                <a:r>
                  <a:rPr lang="en-US" sz="2000" b="0" i="0" dirty="0">
                    <a:solidFill>
                      <a:srgbClr val="000000"/>
                    </a:solidFill>
                    <a:effectLst/>
                    <a:latin typeface="+mj-lt"/>
                  </a:rPr>
                  <a:t> </a:t>
                </a:r>
                <a:r>
                  <a:rPr lang="en-US" sz="2000" b="0" i="0" dirty="0" err="1">
                    <a:solidFill>
                      <a:srgbClr val="000000"/>
                    </a:solidFill>
                    <a:effectLst/>
                    <a:latin typeface="+mj-lt"/>
                  </a:rPr>
                  <a:t>nhân</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m:t>
                    </m:r>
                    <m:r>
                      <a:rPr lang="en-US" sz="2000" b="0" i="1" dirty="0" smtClean="0">
                        <a:solidFill>
                          <a:srgbClr val="000000"/>
                        </a:solidFill>
                        <a:effectLst/>
                        <a:latin typeface="Cambria Math" panose="02040503050406030204" pitchFamily="18" charset="0"/>
                      </a:rPr>
                      <m:t>𝑢𝑛</m:t>
                    </m:r>
                    <m:r>
                      <a:rPr lang="en-US" sz="2000" b="0" i="1" dirty="0" smtClean="0">
                        <a:solidFill>
                          <a:srgbClr val="000000"/>
                        </a:solidFill>
                        <a:effectLst/>
                        <a:latin typeface="Cambria Math" panose="02040503050406030204" pitchFamily="18" charset="0"/>
                      </a:rPr>
                      <m:t>) </m:t>
                    </m:r>
                  </m:oMath>
                </a14:m>
                <a:r>
                  <a:rPr lang="en-US" sz="2000" b="0" i="0" dirty="0" err="1">
                    <a:solidFill>
                      <a:srgbClr val="000000"/>
                    </a:solidFill>
                    <a:effectLst/>
                    <a:latin typeface="+mj-lt"/>
                  </a:rPr>
                  <a:t>có</a:t>
                </a:r>
                <a:r>
                  <a:rPr lang="en-US" sz="2000" b="0" i="0" dirty="0">
                    <a:solidFill>
                      <a:srgbClr val="000000"/>
                    </a:solidFill>
                    <a:effectLst/>
                    <a:latin typeface="+mj-lt"/>
                  </a:rPr>
                  <a:t> </a:t>
                </a:r>
                <a:r>
                  <a:rPr lang="en-US" sz="2000" b="0" i="0" dirty="0" err="1">
                    <a:solidFill>
                      <a:srgbClr val="000000"/>
                    </a:solidFill>
                    <a:effectLst/>
                    <a:latin typeface="+mj-lt"/>
                  </a:rPr>
                  <a:t>số</a:t>
                </a:r>
                <a:r>
                  <a:rPr lang="en-US" sz="2000" b="0" i="0" dirty="0">
                    <a:solidFill>
                      <a:srgbClr val="000000"/>
                    </a:solidFill>
                    <a:effectLst/>
                    <a:latin typeface="+mj-lt"/>
                  </a:rPr>
                  <a:t> </a:t>
                </a:r>
                <a:r>
                  <a:rPr lang="en-US" sz="2000" b="0" i="0" dirty="0" err="1">
                    <a:solidFill>
                      <a:srgbClr val="000000"/>
                    </a:solidFill>
                    <a:effectLst/>
                    <a:latin typeface="+mj-lt"/>
                  </a:rPr>
                  <a:t>hạng</a:t>
                </a:r>
                <a:r>
                  <a:rPr lang="en-US" sz="2000" b="0" i="0" dirty="0">
                    <a:solidFill>
                      <a:srgbClr val="000000"/>
                    </a:solidFill>
                    <a:effectLst/>
                    <a:latin typeface="+mj-lt"/>
                  </a:rPr>
                  <a:t> </a:t>
                </a:r>
                <a:r>
                  <a:rPr lang="en-US" sz="2000" b="0" i="0" dirty="0" err="1">
                    <a:solidFill>
                      <a:srgbClr val="000000"/>
                    </a:solidFill>
                    <a:effectLst/>
                    <a:latin typeface="+mj-lt"/>
                  </a:rPr>
                  <a:t>đầu</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oMath>
                </a14:m>
                <a:r>
                  <a:rPr lang="en-US" sz="2000" b="0" i="0" dirty="0">
                    <a:solidFill>
                      <a:srgbClr val="000000"/>
                    </a:solidFill>
                    <a:effectLst/>
                    <a:latin typeface="+mj-lt"/>
                  </a:rPr>
                  <a:t>, </a:t>
                </a:r>
                <a:r>
                  <a:rPr lang="en-US" sz="2000" b="0" i="0" dirty="0" err="1">
                    <a:solidFill>
                      <a:srgbClr val="000000"/>
                    </a:solidFill>
                    <a:effectLst/>
                    <a:latin typeface="+mj-lt"/>
                  </a:rPr>
                  <a:t>công</a:t>
                </a:r>
                <a:r>
                  <a:rPr lang="en-US" sz="2000" b="0" i="0" dirty="0">
                    <a:solidFill>
                      <a:srgbClr val="000000"/>
                    </a:solidFill>
                    <a:effectLst/>
                    <a:latin typeface="+mj-lt"/>
                  </a:rPr>
                  <a:t> </a:t>
                </a:r>
                <a:r>
                  <a:rPr lang="en-US" sz="2000" b="0" i="0" dirty="0" err="1">
                    <a:solidFill>
                      <a:srgbClr val="000000"/>
                    </a:solidFill>
                    <a:effectLst/>
                    <a:latin typeface="+mj-lt"/>
                  </a:rPr>
                  <a:t>bội</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𝑞</m:t>
                    </m:r>
                    <m:r>
                      <a:rPr lang="en-US" sz="2000" b="0" i="1" dirty="0" smtClean="0">
                        <a:solidFill>
                          <a:srgbClr val="000000"/>
                        </a:solidFill>
                        <a:effectLst/>
                        <a:latin typeface="Cambria Math" panose="02040503050406030204" pitchFamily="18" charset="0"/>
                      </a:rPr>
                      <m:t> ≠ 1</m:t>
                    </m:r>
                  </m:oMath>
                </a14:m>
                <a:r>
                  <a:rPr lang="en-US" sz="2000" b="0" i="0" dirty="0">
                    <a:solidFill>
                      <a:srgbClr val="000000"/>
                    </a:solidFill>
                    <a:effectLst/>
                    <a:latin typeface="+mj-lt"/>
                  </a:rPr>
                  <a:t>. </a:t>
                </a:r>
                <a:r>
                  <a:rPr lang="en-US" sz="2000" b="0" i="0" dirty="0" err="1">
                    <a:solidFill>
                      <a:srgbClr val="000000"/>
                    </a:solidFill>
                    <a:effectLst/>
                    <a:latin typeface="+mj-lt"/>
                  </a:rPr>
                  <a:t>Đặt</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smtClean="0">
                        <a:solidFill>
                          <a:srgbClr val="000000"/>
                        </a:solidFill>
                        <a:effectLst/>
                        <a:latin typeface="Cambria Math" panose="02040503050406030204" pitchFamily="18" charset="0"/>
                      </a:rPr>
                      <m:t>𝑛</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2</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3</m:t>
                    </m:r>
                    <m:r>
                      <a:rPr lang="en-US" sz="2000" b="0" i="1" dirty="0" smtClean="0">
                        <a:solidFill>
                          <a:srgbClr val="000000"/>
                        </a:solidFill>
                        <a:effectLst/>
                        <a:latin typeface="Cambria Math" panose="02040503050406030204" pitchFamily="18" charset="0"/>
                      </a:rPr>
                      <m:t> + … + </m:t>
                    </m:r>
                    <m:sSub>
                      <m:sSubPr>
                        <m:ctrlPr>
                          <a:rPr lang="en-US" sz="2000" b="0" i="1" dirty="0" smtClean="0">
                            <a:solidFill>
                              <a:srgbClr val="000000"/>
                            </a:solidFill>
                            <a:effectLst/>
                            <a:latin typeface="Cambria Math" panose="02040503050406030204" pitchFamily="18" charset="0"/>
                          </a:rPr>
                        </m:ctrlPr>
                      </m:sSubPr>
                      <m:e>
                        <m:r>
                          <a:rPr lang="en-US" sz="2000" b="0" i="1" dirty="0" smtClean="0">
                            <a:solidFill>
                              <a:srgbClr val="000000"/>
                            </a:solidFill>
                            <a:effectLst/>
                            <a:latin typeface="Cambria Math" panose="02040503050406030204" pitchFamily="18" charset="0"/>
                          </a:rPr>
                          <m:t>𝑢</m:t>
                        </m:r>
                      </m:e>
                      <m:sub>
                        <m:r>
                          <a:rPr lang="en-US" sz="2000" b="0" i="1" dirty="0" smtClean="0">
                            <a:solidFill>
                              <a:srgbClr val="000000"/>
                            </a:solidFill>
                            <a:effectLst/>
                            <a:latin typeface="Cambria Math" panose="02040503050406030204" pitchFamily="18" charset="0"/>
                          </a:rPr>
                          <m:t>𝑛</m:t>
                        </m:r>
                      </m:sub>
                    </m:sSub>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𝑞</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𝑞</m:t>
                    </m:r>
                    <m:r>
                      <a:rPr lang="en-US" sz="2000" b="0" i="1" baseline="30000" dirty="0" smtClean="0">
                        <a:solidFill>
                          <a:srgbClr val="000000"/>
                        </a:solidFill>
                        <a:effectLst/>
                        <a:latin typeface="Cambria Math" panose="02040503050406030204" pitchFamily="18" charset="0"/>
                      </a:rPr>
                      <m:t>2</m:t>
                    </m:r>
                    <m:r>
                      <a:rPr lang="en-US" sz="2000" b="0" i="1" dirty="0" smtClean="0">
                        <a:solidFill>
                          <a:srgbClr val="000000"/>
                        </a:solidFill>
                        <a:effectLst/>
                        <a:latin typeface="Cambria Math" panose="02040503050406030204" pitchFamily="18" charset="0"/>
                      </a:rPr>
                      <m:t> + … +</m:t>
                    </m:r>
                    <m:sSub>
                      <m:sSubPr>
                        <m:ctrlPr>
                          <a:rPr lang="en-US" sz="2000" b="0" i="1" dirty="0" smtClean="0">
                            <a:solidFill>
                              <a:srgbClr val="000000"/>
                            </a:solidFill>
                            <a:effectLst/>
                            <a:latin typeface="Cambria Math" panose="02040503050406030204" pitchFamily="18" charset="0"/>
                          </a:rPr>
                        </m:ctrlPr>
                      </m:sSubPr>
                      <m:e>
                        <m:r>
                          <a:rPr lang="en-US" sz="2000" b="0" i="1" dirty="0" smtClean="0">
                            <a:solidFill>
                              <a:srgbClr val="000000"/>
                            </a:solidFill>
                            <a:effectLst/>
                            <a:latin typeface="Cambria Math" panose="02040503050406030204" pitchFamily="18" charset="0"/>
                          </a:rPr>
                          <m:t>𝑢</m:t>
                        </m:r>
                      </m:e>
                      <m:sub>
                        <m:r>
                          <a:rPr lang="en-US" sz="2000" b="0" i="1" dirty="0" smtClean="0">
                            <a:solidFill>
                              <a:srgbClr val="000000"/>
                            </a:solidFill>
                            <a:effectLst/>
                            <a:latin typeface="Cambria Math" panose="02040503050406030204" pitchFamily="18" charset="0"/>
                          </a:rPr>
                          <m:t>1</m:t>
                        </m:r>
                      </m:sub>
                    </m:sSub>
                    <m:sSup>
                      <m:sSupPr>
                        <m:ctrlPr>
                          <a:rPr lang="en-US" sz="2000" b="0" i="1" dirty="0" smtClean="0">
                            <a:solidFill>
                              <a:srgbClr val="000000"/>
                            </a:solidFill>
                            <a:effectLst/>
                            <a:latin typeface="Cambria Math" panose="02040503050406030204" pitchFamily="18" charset="0"/>
                          </a:rPr>
                        </m:ctrlPr>
                      </m:sSupPr>
                      <m:e>
                        <m:r>
                          <a:rPr lang="en-US" sz="2000" b="0" i="1" dirty="0" smtClean="0">
                            <a:solidFill>
                              <a:srgbClr val="000000"/>
                            </a:solidFill>
                            <a:effectLst/>
                            <a:latin typeface="Cambria Math" panose="02040503050406030204" pitchFamily="18" charset="0"/>
                          </a:rPr>
                          <m:t>𝑞</m:t>
                        </m:r>
                      </m:e>
                      <m:sup>
                        <m:r>
                          <a:rPr lang="en-US" sz="2000" b="0" i="1" dirty="0" smtClean="0">
                            <a:solidFill>
                              <a:srgbClr val="000000"/>
                            </a:solidFill>
                            <a:effectLst/>
                            <a:latin typeface="Cambria Math" panose="02040503050406030204" pitchFamily="18" charset="0"/>
                          </a:rPr>
                          <m:t>𝑛</m:t>
                        </m:r>
                        <m:r>
                          <a:rPr lang="en-US" sz="2000" b="0" i="1" dirty="0" smtClean="0">
                            <a:solidFill>
                              <a:srgbClr val="000000"/>
                            </a:solidFill>
                            <a:effectLst/>
                            <a:latin typeface="Cambria Math" panose="02040503050406030204" pitchFamily="18" charset="0"/>
                          </a:rPr>
                          <m:t>−1</m:t>
                        </m:r>
                      </m:sup>
                    </m:sSup>
                  </m:oMath>
                </a14:m>
                <a:r>
                  <a:rPr lang="en-US" sz="2000" b="0" i="0" dirty="0">
                    <a:solidFill>
                      <a:srgbClr val="000000"/>
                    </a:solidFill>
                    <a:effectLst/>
                    <a:latin typeface="+mj-lt"/>
                  </a:rPr>
                  <a:t>.</a:t>
                </a:r>
              </a:p>
              <a:p>
                <a:pPr algn="just">
                  <a:lnSpc>
                    <a:spcPct val="150000"/>
                  </a:lnSpc>
                </a:pPr>
                <a:r>
                  <a:rPr lang="en-US" sz="2000" b="0" i="0" dirty="0">
                    <a:solidFill>
                      <a:srgbClr val="000000"/>
                    </a:solidFill>
                    <a:effectLst/>
                    <a:latin typeface="+mj-lt"/>
                  </a:rPr>
                  <a:t>a) </a:t>
                </a:r>
                <a:r>
                  <a:rPr lang="en-US" sz="2000" b="0" i="0" dirty="0" err="1">
                    <a:solidFill>
                      <a:srgbClr val="000000"/>
                    </a:solidFill>
                    <a:effectLst/>
                    <a:latin typeface="+mj-lt"/>
                  </a:rPr>
                  <a:t>Tính</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err="1" smtClean="0">
                        <a:solidFill>
                          <a:srgbClr val="000000"/>
                        </a:solidFill>
                        <a:effectLst/>
                        <a:latin typeface="Cambria Math" panose="02040503050406030204" pitchFamily="18" charset="0"/>
                      </a:rPr>
                      <m:t>𝑛</m:t>
                    </m:r>
                    <m:r>
                      <a:rPr lang="en-US" sz="2000" b="0" i="1" dirty="0" err="1" smtClean="0">
                        <a:solidFill>
                          <a:srgbClr val="000000"/>
                        </a:solidFill>
                        <a:effectLst/>
                        <a:latin typeface="Cambria Math" panose="02040503050406030204" pitchFamily="18" charset="0"/>
                      </a:rPr>
                      <m:t>.</m:t>
                    </m:r>
                    <m:r>
                      <a:rPr lang="en-US" sz="2000" b="0" i="1" dirty="0" err="1" smtClean="0">
                        <a:solidFill>
                          <a:srgbClr val="000000"/>
                        </a:solidFill>
                        <a:effectLst/>
                        <a:latin typeface="Cambria Math" panose="02040503050406030204" pitchFamily="18" charset="0"/>
                      </a:rPr>
                      <m:t>𝑞</m:t>
                    </m:r>
                    <m:r>
                      <a:rPr lang="en-US" sz="2000" b="0" i="1" dirty="0" smtClean="0">
                        <a:solidFill>
                          <a:srgbClr val="000000"/>
                        </a:solidFill>
                        <a:effectLst/>
                        <a:latin typeface="Cambria Math" panose="02040503050406030204" pitchFamily="18" charset="0"/>
                      </a:rPr>
                      <m:t> </m:t>
                    </m:r>
                  </m:oMath>
                </a14:m>
                <a:r>
                  <a:rPr lang="en-US" sz="2000" b="0" i="0" dirty="0" err="1">
                    <a:solidFill>
                      <a:srgbClr val="000000"/>
                    </a:solidFill>
                    <a:effectLst/>
                    <a:latin typeface="+mj-lt"/>
                  </a:rPr>
                  <a:t>và</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smtClean="0">
                        <a:solidFill>
                          <a:srgbClr val="000000"/>
                        </a:solidFill>
                        <a:effectLst/>
                        <a:latin typeface="Cambria Math" panose="02040503050406030204" pitchFamily="18" charset="0"/>
                      </a:rPr>
                      <m:t>𝑛</m:t>
                    </m:r>
                    <m:r>
                      <a:rPr lang="en-US" sz="2000" b="0" i="1" dirty="0" smtClean="0">
                        <a:solidFill>
                          <a:srgbClr val="000000"/>
                        </a:solidFill>
                        <a:effectLst/>
                        <a:latin typeface="Cambria Math" panose="02040503050406030204" pitchFamily="18" charset="0"/>
                      </a:rPr>
                      <m:t> – </m:t>
                    </m:r>
                    <m:r>
                      <a:rPr lang="en-US" sz="2000" b="0" i="1" dirty="0" err="1" smtClean="0">
                        <a:solidFill>
                          <a:srgbClr val="000000"/>
                        </a:solidFill>
                        <a:effectLst/>
                        <a:latin typeface="Cambria Math" panose="02040503050406030204" pitchFamily="18" charset="0"/>
                      </a:rPr>
                      <m:t>𝑆</m:t>
                    </m:r>
                    <m:r>
                      <a:rPr lang="en-US" sz="2000" b="0" i="1" baseline="-25000" dirty="0" err="1" smtClean="0">
                        <a:solidFill>
                          <a:srgbClr val="000000"/>
                        </a:solidFill>
                        <a:effectLst/>
                        <a:latin typeface="Cambria Math" panose="02040503050406030204" pitchFamily="18" charset="0"/>
                      </a:rPr>
                      <m:t>𝑛</m:t>
                    </m:r>
                    <m:r>
                      <a:rPr lang="en-US" sz="2000" b="0" i="1" dirty="0" err="1" smtClean="0">
                        <a:solidFill>
                          <a:srgbClr val="000000"/>
                        </a:solidFill>
                        <a:effectLst/>
                        <a:latin typeface="Cambria Math" panose="02040503050406030204" pitchFamily="18" charset="0"/>
                      </a:rPr>
                      <m:t>.</m:t>
                    </m:r>
                    <m:r>
                      <a:rPr lang="en-US" sz="2000" b="0" i="1" dirty="0" err="1" smtClean="0">
                        <a:solidFill>
                          <a:srgbClr val="000000"/>
                        </a:solidFill>
                        <a:effectLst/>
                        <a:latin typeface="Cambria Math" panose="02040503050406030204" pitchFamily="18" charset="0"/>
                      </a:rPr>
                      <m:t>𝑞</m:t>
                    </m:r>
                  </m:oMath>
                </a14:m>
                <a:r>
                  <a:rPr lang="en-US" sz="2000" b="0" i="0" dirty="0">
                    <a:solidFill>
                      <a:srgbClr val="000000"/>
                    </a:solidFill>
                    <a:effectLst/>
                    <a:latin typeface="+mj-lt"/>
                  </a:rPr>
                  <a:t>.</a:t>
                </a:r>
              </a:p>
              <a:p>
                <a:pPr algn="just">
                  <a:lnSpc>
                    <a:spcPct val="150000"/>
                  </a:lnSpc>
                </a:pPr>
                <a:r>
                  <a:rPr lang="en-US" sz="2000" b="0" i="0" dirty="0">
                    <a:solidFill>
                      <a:srgbClr val="000000"/>
                    </a:solidFill>
                    <a:effectLst/>
                    <a:latin typeface="+mj-lt"/>
                  </a:rPr>
                  <a:t>b) </a:t>
                </a:r>
                <a:r>
                  <a:rPr lang="en-US" sz="2000" b="0" i="0" dirty="0" err="1">
                    <a:solidFill>
                      <a:srgbClr val="000000"/>
                    </a:solidFill>
                    <a:effectLst/>
                    <a:latin typeface="+mj-lt"/>
                  </a:rPr>
                  <a:t>Từ</a:t>
                </a:r>
                <a:r>
                  <a:rPr lang="en-US" sz="2000" b="0" i="0" dirty="0">
                    <a:solidFill>
                      <a:srgbClr val="000000"/>
                    </a:solidFill>
                    <a:effectLst/>
                    <a:latin typeface="+mj-lt"/>
                  </a:rPr>
                  <a:t> </a:t>
                </a:r>
                <a:r>
                  <a:rPr lang="en-US" sz="2000" b="0" i="0" dirty="0" err="1">
                    <a:solidFill>
                      <a:srgbClr val="000000"/>
                    </a:solidFill>
                    <a:effectLst/>
                    <a:latin typeface="+mj-lt"/>
                  </a:rPr>
                  <a:t>đó</a:t>
                </a:r>
                <a:r>
                  <a:rPr lang="en-US" sz="2000" b="0" i="0" dirty="0">
                    <a:solidFill>
                      <a:srgbClr val="000000"/>
                    </a:solidFill>
                    <a:effectLst/>
                    <a:latin typeface="+mj-lt"/>
                  </a:rPr>
                  <a:t>, </a:t>
                </a:r>
                <a:r>
                  <a:rPr lang="en-US" sz="2000" b="0" i="0" dirty="0" err="1">
                    <a:solidFill>
                      <a:srgbClr val="000000"/>
                    </a:solidFill>
                    <a:effectLst/>
                    <a:latin typeface="+mj-lt"/>
                  </a:rPr>
                  <a:t>hãy</a:t>
                </a:r>
                <a:r>
                  <a:rPr lang="en-US" sz="2000" b="0" i="0" dirty="0">
                    <a:solidFill>
                      <a:srgbClr val="000000"/>
                    </a:solidFill>
                    <a:effectLst/>
                    <a:latin typeface="+mj-lt"/>
                  </a:rPr>
                  <a:t> </a:t>
                </a:r>
                <a:r>
                  <a:rPr lang="en-US" sz="2000" b="0" i="0" dirty="0" err="1">
                    <a:solidFill>
                      <a:srgbClr val="000000"/>
                    </a:solidFill>
                    <a:effectLst/>
                    <a:latin typeface="+mj-lt"/>
                  </a:rPr>
                  <a:t>tìm</a:t>
                </a:r>
                <a:r>
                  <a:rPr lang="en-US" sz="2000" b="0" i="0" dirty="0">
                    <a:solidFill>
                      <a:srgbClr val="000000"/>
                    </a:solidFill>
                    <a:effectLst/>
                    <a:latin typeface="+mj-lt"/>
                  </a:rPr>
                  <a:t> </a:t>
                </a:r>
                <a:r>
                  <a:rPr lang="en-US" sz="2000" b="0" i="0" dirty="0" err="1">
                    <a:solidFill>
                      <a:srgbClr val="000000"/>
                    </a:solidFill>
                    <a:effectLst/>
                    <a:latin typeface="+mj-lt"/>
                  </a:rPr>
                  <a:t>công</a:t>
                </a:r>
                <a:r>
                  <a:rPr lang="en-US" sz="2000" b="0" i="0" dirty="0">
                    <a:solidFill>
                      <a:srgbClr val="000000"/>
                    </a:solidFill>
                    <a:effectLst/>
                    <a:latin typeface="+mj-lt"/>
                  </a:rPr>
                  <a:t> </a:t>
                </a:r>
                <a:r>
                  <a:rPr lang="en-US" sz="2000" b="0" i="0" dirty="0" err="1">
                    <a:solidFill>
                      <a:srgbClr val="000000"/>
                    </a:solidFill>
                    <a:effectLst/>
                    <a:latin typeface="+mj-lt"/>
                  </a:rPr>
                  <a:t>thức</a:t>
                </a:r>
                <a:r>
                  <a:rPr lang="en-US" sz="2000" b="0" i="0" dirty="0">
                    <a:solidFill>
                      <a:srgbClr val="000000"/>
                    </a:solidFill>
                    <a:effectLst/>
                    <a:latin typeface="+mj-lt"/>
                  </a:rPr>
                  <a:t> </a:t>
                </a:r>
                <a:r>
                  <a:rPr lang="en-US" sz="2000" b="0" i="0" dirty="0" err="1">
                    <a:solidFill>
                      <a:srgbClr val="000000"/>
                    </a:solidFill>
                    <a:effectLst/>
                    <a:latin typeface="+mj-lt"/>
                  </a:rPr>
                  <a:t>tính</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smtClean="0">
                        <a:solidFill>
                          <a:srgbClr val="000000"/>
                        </a:solidFill>
                        <a:effectLst/>
                        <a:latin typeface="Cambria Math" panose="02040503050406030204" pitchFamily="18" charset="0"/>
                      </a:rPr>
                      <m:t>𝑛</m:t>
                    </m:r>
                  </m:oMath>
                </a14:m>
                <a:r>
                  <a:rPr lang="en-US" sz="2000" b="0" i="0" dirty="0">
                    <a:solidFill>
                      <a:srgbClr val="000000"/>
                    </a:solidFill>
                    <a:effectLst/>
                    <a:latin typeface="+mj-lt"/>
                  </a:rPr>
                  <a:t> </a:t>
                </a:r>
                <a:r>
                  <a:rPr lang="en-US" sz="2000" b="0" i="0" dirty="0" err="1">
                    <a:solidFill>
                      <a:srgbClr val="000000"/>
                    </a:solidFill>
                    <a:effectLst/>
                    <a:latin typeface="+mj-lt"/>
                  </a:rPr>
                  <a:t>theo</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oMath>
                </a14:m>
                <a:r>
                  <a:rPr lang="en-US" sz="2000" b="0" i="0" dirty="0">
                    <a:solidFill>
                      <a:srgbClr val="000000"/>
                    </a:solidFill>
                    <a:effectLst/>
                    <a:latin typeface="+mj-lt"/>
                  </a:rPr>
                  <a:t> </a:t>
                </a:r>
                <a:r>
                  <a:rPr lang="en-US" sz="2000" b="0" i="0" dirty="0" err="1">
                    <a:solidFill>
                      <a:srgbClr val="000000"/>
                    </a:solidFill>
                    <a:effectLst/>
                    <a:latin typeface="+mj-lt"/>
                  </a:rPr>
                  <a:t>và</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𝑞</m:t>
                    </m:r>
                  </m:oMath>
                </a14:m>
                <a:r>
                  <a:rPr lang="en-US" sz="2000" b="0" i="0" dirty="0">
                    <a:solidFill>
                      <a:srgbClr val="000000"/>
                    </a:solidFill>
                    <a:effectLst/>
                    <a:latin typeface="+mj-lt"/>
                  </a:rPr>
                  <a:t>.</a:t>
                </a:r>
              </a:p>
            </p:txBody>
          </p:sp>
        </mc:Choice>
        <mc:Fallback xmlns="">
          <p:sp>
            <p:nvSpPr>
              <p:cNvPr id="11" name="TextBox 10">
                <a:extLst>
                  <a:ext uri="{FF2B5EF4-FFF2-40B4-BE49-F238E27FC236}">
                    <a16:creationId xmlns:a16="http://schemas.microsoft.com/office/drawing/2014/main" id="{38DE7897-B980-7941-545F-6612A377BEA5}"/>
                  </a:ext>
                </a:extLst>
              </p:cNvPr>
              <p:cNvSpPr txBox="1">
                <a:spLocks noRot="1" noChangeAspect="1" noMove="1" noResize="1" noEditPoints="1" noAdjustHandles="1" noChangeArrowheads="1" noChangeShapeType="1" noTextEdit="1"/>
              </p:cNvSpPr>
              <p:nvPr/>
            </p:nvSpPr>
            <p:spPr>
              <a:xfrm>
                <a:off x="676019" y="419869"/>
                <a:ext cx="8076920" cy="1994713"/>
              </a:xfrm>
              <a:prstGeom prst="rect">
                <a:avLst/>
              </a:prstGeom>
              <a:blipFill>
                <a:blip r:embed="rId3"/>
                <a:stretch>
                  <a:fillRect l="-830" r="-755" b="-4893"/>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4FAE667-7815-C904-F36E-D6285BBE0CF6}"/>
              </a:ext>
            </a:extLst>
          </p:cNvPr>
          <p:cNvGrpSpPr/>
          <p:nvPr/>
        </p:nvGrpSpPr>
        <p:grpSpPr>
          <a:xfrm>
            <a:off x="0" y="2571750"/>
            <a:ext cx="1342079" cy="510214"/>
            <a:chOff x="8441668" y="4587774"/>
            <a:chExt cx="1263473" cy="823613"/>
          </a:xfrm>
        </p:grpSpPr>
        <p:pic>
          <p:nvPicPr>
            <p:cNvPr id="24" name="Picture 23">
              <a:extLst>
                <a:ext uri="{FF2B5EF4-FFF2-40B4-BE49-F238E27FC236}">
                  <a16:creationId xmlns:a16="http://schemas.microsoft.com/office/drawing/2014/main" id="{531F5DC0-4943-5395-F69E-451E10CB3160}"/>
                </a:ext>
              </a:extLst>
            </p:cNvPr>
            <p:cNvPicPr>
              <a:picLocks noChangeAspect="1"/>
            </p:cNvPicPr>
            <p:nvPr/>
          </p:nvPicPr>
          <p:blipFill>
            <a:blip r:embed="rId4"/>
            <a:stretch>
              <a:fillRect/>
            </a:stretch>
          </p:blipFill>
          <p:spPr>
            <a:xfrm>
              <a:off x="8553553" y="4587774"/>
              <a:ext cx="962685" cy="823613"/>
            </a:xfrm>
            <a:prstGeom prst="rect">
              <a:avLst/>
            </a:prstGeom>
          </p:spPr>
        </p:pic>
        <p:sp>
          <p:nvSpPr>
            <p:cNvPr id="25" name="TextBox 24">
              <a:extLst>
                <a:ext uri="{FF2B5EF4-FFF2-40B4-BE49-F238E27FC236}">
                  <a16:creationId xmlns:a16="http://schemas.microsoft.com/office/drawing/2014/main" id="{89FE3909-9ECB-DDE1-1313-05C3F9D4647D}"/>
                </a:ext>
              </a:extLst>
            </p:cNvPr>
            <p:cNvSpPr txBox="1"/>
            <p:nvPr/>
          </p:nvSpPr>
          <p:spPr>
            <a:xfrm>
              <a:off x="8441668" y="4629957"/>
              <a:ext cx="1263473" cy="61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56A0D8A-99C1-BA65-9626-58891A45CBCF}"/>
                  </a:ext>
                </a:extLst>
              </p:cNvPr>
              <p:cNvSpPr txBox="1"/>
              <p:nvPr/>
            </p:nvSpPr>
            <p:spPr>
              <a:xfrm>
                <a:off x="1096166" y="2728919"/>
                <a:ext cx="7458166" cy="2233112"/>
              </a:xfrm>
              <a:prstGeom prst="rect">
                <a:avLst/>
              </a:prstGeom>
              <a:noFill/>
            </p:spPr>
            <p:txBody>
              <a:bodyPr wrap="square">
                <a:spAutoFit/>
              </a:bodyPr>
              <a:lstStyle/>
              <a:p>
                <a:pPr>
                  <a:lnSpc>
                    <a:spcPct val="150000"/>
                  </a:lnSpc>
                  <a:spcAft>
                    <a:spcPts val="600"/>
                  </a:spcAft>
                </a:pPr>
                <a:r>
                  <a:rPr lang="en-US" sz="2000" dirty="0">
                    <a:latin typeface="+mj-lt"/>
                    <a:ea typeface="Calibri" panose="020F0502020204030204" pitchFamily="34" charset="0"/>
                    <a:cs typeface="Times New Roman" panose="02020603050405020304" pitchFamily="18" charset="0"/>
                  </a:rPr>
                  <a:t>a) Ta </a:t>
                </a:r>
                <a:r>
                  <a:rPr lang="en-US" sz="2000" dirty="0" err="1">
                    <a:latin typeface="+mj-lt"/>
                    <a:ea typeface="Calibri" panose="020F0502020204030204" pitchFamily="34" charset="0"/>
                    <a:cs typeface="Times New Roman" panose="02020603050405020304" pitchFamily="18" charset="0"/>
                  </a:rPr>
                  <a:t>có</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r>
                      <a:rPr lang="en-US" sz="2000" i="1" smtClean="0">
                        <a:latin typeface="Cambria Math" panose="02040503050406030204" pitchFamily="18" charset="0"/>
                        <a:ea typeface="Calibri" panose="020F0502020204030204" pitchFamily="34" charset="0"/>
                        <a:cs typeface="Times New Roman" panose="02020603050405020304" pitchFamily="18" charset="0"/>
                      </a:rPr>
                      <m:t>𝑞</m:t>
                    </m:r>
                    <m:r>
                      <a:rPr lang="en-US" sz="200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𝑞</m:t>
                        </m:r>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sup>
                        </m:sSup>
                      </m:e>
                    </m:d>
                    <m:r>
                      <a:rPr lang="en-US" sz="2000" i="1" smtClean="0">
                        <a:latin typeface="Cambria Math" panose="02040503050406030204" pitchFamily="18" charset="0"/>
                        <a:ea typeface="Calibri" panose="020F0502020204030204" pitchFamily="34" charset="0"/>
                        <a:cs typeface="Times New Roman" panose="02020603050405020304" pitchFamily="18" charset="0"/>
                      </a:rPr>
                      <m:t>.</m:t>
                    </m:r>
                    <m:r>
                      <a:rPr lang="en-US" sz="2000" i="1" smtClean="0">
                        <a:latin typeface="Cambria Math" panose="02040503050406030204" pitchFamily="18" charset="0"/>
                        <a:ea typeface="Calibri" panose="020F0502020204030204" pitchFamily="34" charset="0"/>
                        <a:cs typeface="Times New Roman" panose="02020603050405020304" pitchFamily="18" charset="0"/>
                      </a:rPr>
                      <m:t>𝑞</m:t>
                    </m:r>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r>
                      <a:rPr lang="en-US" sz="2000" i="1" smtClean="0">
                        <a:latin typeface="Cambria Math" panose="02040503050406030204" pitchFamily="18" charset="0"/>
                        <a:ea typeface="Calibri" panose="020F0502020204030204" pitchFamily="34" charset="0"/>
                        <a:cs typeface="Times New Roman" panose="02020603050405020304" pitchFamily="18" charset="0"/>
                      </a:rPr>
                      <m:t>𝑞</m:t>
                    </m:r>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3</m:t>
                        </m:r>
                      </m:sup>
                    </m:sSup>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𝑆</m:t>
                        </m:r>
                      </m:e>
                      <m:sub>
                        <m:r>
                          <a:rPr lang="en-US" sz="20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r>
                      <a:rPr lang="en-US" sz="2000" i="1" smtClean="0">
                        <a:latin typeface="Cambria Math" panose="02040503050406030204" pitchFamily="18" charset="0"/>
                        <a:ea typeface="Calibri" panose="020F0502020204030204" pitchFamily="34" charset="0"/>
                        <a:cs typeface="Times New Roman" panose="02020603050405020304" pitchFamily="18" charset="0"/>
                      </a:rPr>
                      <m:t>𝑞</m:t>
                    </m:r>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r>
                      <a:rPr lang="en-US" sz="2000" i="1" smtClean="0">
                        <a:latin typeface="Cambria Math" panose="02040503050406030204" pitchFamily="18" charset="0"/>
                        <a:ea typeface="Calibri" panose="020F0502020204030204" pitchFamily="34" charset="0"/>
                        <a:cs typeface="Times New Roman" panose="02020603050405020304" pitchFamily="18" charset="0"/>
                      </a:rPr>
                      <m:t>𝑞</m:t>
                    </m:r>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𝑛</m:t>
                        </m:r>
                        <m:r>
                          <a:rPr lang="en-US" sz="2000" i="1">
                            <a:latin typeface="Cambria Math" panose="02040503050406030204" pitchFamily="18" charset="0"/>
                            <a:ea typeface="Calibri" panose="020F0502020204030204" pitchFamily="34" charset="0"/>
                            <a:cs typeface="Times New Roman" panose="02020603050405020304" pitchFamily="18" charset="0"/>
                          </a:rPr>
                          <m:t>−1</m:t>
                        </m:r>
                      </m:sup>
                    </m:sSup>
                    <m:r>
                      <a:rPr lang="en-US" sz="200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𝑞</m:t>
                        </m:r>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3</m:t>
                            </m:r>
                          </m:sup>
                        </m:sSup>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𝑛</m:t>
                            </m:r>
                          </m:sup>
                        </m:sSup>
                      </m:e>
                    </m:d>
                  </m:oMath>
                </a14:m>
                <a:r>
                  <a:rPr lang="en-US" sz="2000" i="1" dirty="0">
                    <a:latin typeface="+mj-lt"/>
                    <a:ea typeface="Times New Roman" panose="02020603050405020304" pitchFamily="18" charset="0"/>
                    <a:cs typeface="Times New Roman" panose="02020603050405020304" pitchFamily="18" charset="0"/>
                  </a:rPr>
                  <a:t> </a:t>
                </a:r>
                <a:r>
                  <a:rPr lang="en-US" sz="2000" i="1"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𝑢</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𝑞</m:t>
                        </m:r>
                      </m:e>
                      <m:sup>
                        <m:r>
                          <a:rPr lang="en-US" sz="2000" i="1">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000" i="1" dirty="0">
                    <a:latin typeface="+mj-lt"/>
                    <a:ea typeface="Times New Roman" panose="02020603050405020304" pitchFamily="18" charset="0"/>
                    <a:cs typeface="Times New Roman" panose="02020603050405020304" pitchFamily="18" charset="0"/>
                  </a:rPr>
                  <a:t> </a:t>
                </a:r>
                <a:endParaRPr lang="en-US" sz="2000" i="1" dirty="0">
                  <a:latin typeface="+mj-lt"/>
                  <a:ea typeface="Calibri" panose="020F050202020403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56A0D8A-99C1-BA65-9626-58891A45CBCF}"/>
                  </a:ext>
                </a:extLst>
              </p:cNvPr>
              <p:cNvSpPr txBox="1">
                <a:spLocks noRot="1" noChangeAspect="1" noMove="1" noResize="1" noEditPoints="1" noAdjustHandles="1" noChangeArrowheads="1" noChangeShapeType="1" noTextEdit="1"/>
              </p:cNvSpPr>
              <p:nvPr/>
            </p:nvSpPr>
            <p:spPr>
              <a:xfrm>
                <a:off x="1096166" y="2728919"/>
                <a:ext cx="7458166" cy="2233112"/>
              </a:xfrm>
              <a:prstGeom prst="rect">
                <a:avLst/>
              </a:prstGeom>
              <a:blipFill>
                <a:blip r:embed="rId5"/>
                <a:stretch>
                  <a:fillRect l="-899" b="-4480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randombar(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038"/>
        <p:cNvGrpSpPr/>
        <p:nvPr/>
      </p:nvGrpSpPr>
      <p:grpSpPr>
        <a:xfrm>
          <a:off x="0" y="0"/>
          <a:ext cx="0" cy="0"/>
          <a:chOff x="0" y="0"/>
          <a:chExt cx="0" cy="0"/>
        </a:xfrm>
      </p:grpSpPr>
      <p:sp>
        <p:nvSpPr>
          <p:cNvPr id="3" name="Rectangle 2">
            <a:extLst>
              <a:ext uri="{FF2B5EF4-FFF2-40B4-BE49-F238E27FC236}">
                <a16:creationId xmlns:a16="http://schemas.microsoft.com/office/drawing/2014/main" id="{74BC2A7A-C555-4E0C-E88E-320A06BC83F4}"/>
              </a:ext>
            </a:extLst>
          </p:cNvPr>
          <p:cNvSpPr/>
          <p:nvPr/>
        </p:nvSpPr>
        <p:spPr>
          <a:xfrm>
            <a:off x="676019" y="499449"/>
            <a:ext cx="840295" cy="400110"/>
          </a:xfrm>
          <a:prstGeom prst="rect">
            <a:avLst/>
          </a:prstGeom>
        </p:spPr>
        <p:txBody>
          <a:bodyPr wrap="none">
            <a:spAutoFit/>
          </a:bodyPr>
          <a:lstStyle/>
          <a:p>
            <a:pPr algn="ctr">
              <a:buClrTx/>
              <a:buFontTx/>
              <a:buNone/>
              <a:defRPr/>
            </a:pPr>
            <a:r>
              <a:rPr lang="en-US" sz="2000" b="1" kern="1200" dirty="0">
                <a:solidFill>
                  <a:prstClr val="black"/>
                </a:solidFill>
                <a:latin typeface="+mj-lt"/>
                <a:ea typeface="+mn-ea"/>
                <a:cs typeface="Arial" panose="020B0604020202020204" pitchFamily="34" charset="0"/>
              </a:rPr>
              <a:t>HĐ 3.</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DE7897-B980-7941-545F-6612A377BEA5}"/>
                  </a:ext>
                </a:extLst>
              </p:cNvPr>
              <p:cNvSpPr txBox="1"/>
              <p:nvPr/>
            </p:nvSpPr>
            <p:spPr>
              <a:xfrm>
                <a:off x="676019" y="419869"/>
                <a:ext cx="8076920" cy="1994713"/>
              </a:xfrm>
              <a:prstGeom prst="rect">
                <a:avLst/>
              </a:prstGeom>
              <a:noFill/>
            </p:spPr>
            <p:txBody>
              <a:bodyPr wrap="square">
                <a:spAutoFit/>
              </a:bodyPr>
              <a:lstStyle/>
              <a:p>
                <a:pPr algn="just">
                  <a:lnSpc>
                    <a:spcPct val="150000"/>
                  </a:lnSpc>
                </a:pPr>
                <a:r>
                  <a:rPr lang="en-US" sz="2000" dirty="0">
                    <a:latin typeface="+mj-lt"/>
                  </a:rPr>
                  <a:t>          </a:t>
                </a:r>
                <a:r>
                  <a:rPr lang="en-US" sz="2000" b="0" i="0" dirty="0">
                    <a:solidFill>
                      <a:srgbClr val="000000"/>
                    </a:solidFill>
                    <a:effectLst/>
                    <a:latin typeface="+mj-lt"/>
                  </a:rPr>
                  <a:t>Cho </a:t>
                </a:r>
                <a:r>
                  <a:rPr lang="en-US" sz="2000" b="0" i="0" dirty="0" err="1">
                    <a:solidFill>
                      <a:srgbClr val="000000"/>
                    </a:solidFill>
                    <a:effectLst/>
                    <a:latin typeface="+mj-lt"/>
                  </a:rPr>
                  <a:t>cấp</a:t>
                </a:r>
                <a:r>
                  <a:rPr lang="en-US" sz="2000" b="0" i="0" dirty="0">
                    <a:solidFill>
                      <a:srgbClr val="000000"/>
                    </a:solidFill>
                    <a:effectLst/>
                    <a:latin typeface="+mj-lt"/>
                  </a:rPr>
                  <a:t> </a:t>
                </a:r>
                <a:r>
                  <a:rPr lang="en-US" sz="2000" b="0" i="0" dirty="0" err="1">
                    <a:solidFill>
                      <a:srgbClr val="000000"/>
                    </a:solidFill>
                    <a:effectLst/>
                    <a:latin typeface="+mj-lt"/>
                  </a:rPr>
                  <a:t>số</a:t>
                </a:r>
                <a:r>
                  <a:rPr lang="en-US" sz="2000" b="0" i="0" dirty="0">
                    <a:solidFill>
                      <a:srgbClr val="000000"/>
                    </a:solidFill>
                    <a:effectLst/>
                    <a:latin typeface="+mj-lt"/>
                  </a:rPr>
                  <a:t> </a:t>
                </a:r>
                <a:r>
                  <a:rPr lang="en-US" sz="2000" b="0" i="0" dirty="0" err="1">
                    <a:solidFill>
                      <a:srgbClr val="000000"/>
                    </a:solidFill>
                    <a:effectLst/>
                    <a:latin typeface="+mj-lt"/>
                  </a:rPr>
                  <a:t>nhân</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m:t>
                    </m:r>
                    <m:r>
                      <a:rPr lang="en-US" sz="2000" b="0" i="1" dirty="0" smtClean="0">
                        <a:solidFill>
                          <a:srgbClr val="000000"/>
                        </a:solidFill>
                        <a:effectLst/>
                        <a:latin typeface="Cambria Math" panose="02040503050406030204" pitchFamily="18" charset="0"/>
                      </a:rPr>
                      <m:t>𝑢𝑛</m:t>
                    </m:r>
                    <m:r>
                      <a:rPr lang="en-US" sz="2000" b="0" i="1" dirty="0" smtClean="0">
                        <a:solidFill>
                          <a:srgbClr val="000000"/>
                        </a:solidFill>
                        <a:effectLst/>
                        <a:latin typeface="Cambria Math" panose="02040503050406030204" pitchFamily="18" charset="0"/>
                      </a:rPr>
                      <m:t>) </m:t>
                    </m:r>
                  </m:oMath>
                </a14:m>
                <a:r>
                  <a:rPr lang="en-US" sz="2000" b="0" i="0" dirty="0" err="1">
                    <a:solidFill>
                      <a:srgbClr val="000000"/>
                    </a:solidFill>
                    <a:effectLst/>
                    <a:latin typeface="+mj-lt"/>
                  </a:rPr>
                  <a:t>có</a:t>
                </a:r>
                <a:r>
                  <a:rPr lang="en-US" sz="2000" b="0" i="0" dirty="0">
                    <a:solidFill>
                      <a:srgbClr val="000000"/>
                    </a:solidFill>
                    <a:effectLst/>
                    <a:latin typeface="+mj-lt"/>
                  </a:rPr>
                  <a:t> </a:t>
                </a:r>
                <a:r>
                  <a:rPr lang="en-US" sz="2000" b="0" i="0" dirty="0" err="1">
                    <a:solidFill>
                      <a:srgbClr val="000000"/>
                    </a:solidFill>
                    <a:effectLst/>
                    <a:latin typeface="+mj-lt"/>
                  </a:rPr>
                  <a:t>số</a:t>
                </a:r>
                <a:r>
                  <a:rPr lang="en-US" sz="2000" b="0" i="0" dirty="0">
                    <a:solidFill>
                      <a:srgbClr val="000000"/>
                    </a:solidFill>
                    <a:effectLst/>
                    <a:latin typeface="+mj-lt"/>
                  </a:rPr>
                  <a:t> </a:t>
                </a:r>
                <a:r>
                  <a:rPr lang="en-US" sz="2000" b="0" i="0" dirty="0" err="1">
                    <a:solidFill>
                      <a:srgbClr val="000000"/>
                    </a:solidFill>
                    <a:effectLst/>
                    <a:latin typeface="+mj-lt"/>
                  </a:rPr>
                  <a:t>hạng</a:t>
                </a:r>
                <a:r>
                  <a:rPr lang="en-US" sz="2000" b="0" i="0" dirty="0">
                    <a:solidFill>
                      <a:srgbClr val="000000"/>
                    </a:solidFill>
                    <a:effectLst/>
                    <a:latin typeface="+mj-lt"/>
                  </a:rPr>
                  <a:t> </a:t>
                </a:r>
                <a:r>
                  <a:rPr lang="en-US" sz="2000" b="0" i="0" dirty="0" err="1">
                    <a:solidFill>
                      <a:srgbClr val="000000"/>
                    </a:solidFill>
                    <a:effectLst/>
                    <a:latin typeface="+mj-lt"/>
                  </a:rPr>
                  <a:t>đầu</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oMath>
                </a14:m>
                <a:r>
                  <a:rPr lang="en-US" sz="2000" b="0" i="0" dirty="0">
                    <a:solidFill>
                      <a:srgbClr val="000000"/>
                    </a:solidFill>
                    <a:effectLst/>
                    <a:latin typeface="+mj-lt"/>
                  </a:rPr>
                  <a:t>, </a:t>
                </a:r>
                <a:r>
                  <a:rPr lang="en-US" sz="2000" b="0" i="0" dirty="0" err="1">
                    <a:solidFill>
                      <a:srgbClr val="000000"/>
                    </a:solidFill>
                    <a:effectLst/>
                    <a:latin typeface="+mj-lt"/>
                  </a:rPr>
                  <a:t>công</a:t>
                </a:r>
                <a:r>
                  <a:rPr lang="en-US" sz="2000" b="0" i="0" dirty="0">
                    <a:solidFill>
                      <a:srgbClr val="000000"/>
                    </a:solidFill>
                    <a:effectLst/>
                    <a:latin typeface="+mj-lt"/>
                  </a:rPr>
                  <a:t> </a:t>
                </a:r>
                <a:r>
                  <a:rPr lang="en-US" sz="2000" b="0" i="0" dirty="0" err="1">
                    <a:solidFill>
                      <a:srgbClr val="000000"/>
                    </a:solidFill>
                    <a:effectLst/>
                    <a:latin typeface="+mj-lt"/>
                  </a:rPr>
                  <a:t>bội</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𝑞</m:t>
                    </m:r>
                    <m:r>
                      <a:rPr lang="en-US" sz="2000" b="0" i="1" dirty="0" smtClean="0">
                        <a:solidFill>
                          <a:srgbClr val="000000"/>
                        </a:solidFill>
                        <a:effectLst/>
                        <a:latin typeface="Cambria Math" panose="02040503050406030204" pitchFamily="18" charset="0"/>
                      </a:rPr>
                      <m:t> ≠ 1</m:t>
                    </m:r>
                  </m:oMath>
                </a14:m>
                <a:r>
                  <a:rPr lang="en-US" sz="2000" b="0" i="0" dirty="0">
                    <a:solidFill>
                      <a:srgbClr val="000000"/>
                    </a:solidFill>
                    <a:effectLst/>
                    <a:latin typeface="+mj-lt"/>
                  </a:rPr>
                  <a:t>. </a:t>
                </a:r>
                <a:r>
                  <a:rPr lang="en-US" sz="2000" b="0" i="0" dirty="0" err="1">
                    <a:solidFill>
                      <a:srgbClr val="000000"/>
                    </a:solidFill>
                    <a:effectLst/>
                    <a:latin typeface="+mj-lt"/>
                  </a:rPr>
                  <a:t>Đặt</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smtClean="0">
                        <a:solidFill>
                          <a:srgbClr val="000000"/>
                        </a:solidFill>
                        <a:effectLst/>
                        <a:latin typeface="Cambria Math" panose="02040503050406030204" pitchFamily="18" charset="0"/>
                      </a:rPr>
                      <m:t>𝑛</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2</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3</m:t>
                    </m:r>
                    <m:r>
                      <a:rPr lang="en-US" sz="2000" b="0" i="1" dirty="0" smtClean="0">
                        <a:solidFill>
                          <a:srgbClr val="000000"/>
                        </a:solidFill>
                        <a:effectLst/>
                        <a:latin typeface="Cambria Math" panose="02040503050406030204" pitchFamily="18" charset="0"/>
                      </a:rPr>
                      <m:t> + … + </m:t>
                    </m:r>
                    <m:sSub>
                      <m:sSubPr>
                        <m:ctrlPr>
                          <a:rPr lang="en-US" sz="2000" b="0" i="1" dirty="0" smtClean="0">
                            <a:solidFill>
                              <a:srgbClr val="000000"/>
                            </a:solidFill>
                            <a:effectLst/>
                            <a:latin typeface="Cambria Math" panose="02040503050406030204" pitchFamily="18" charset="0"/>
                          </a:rPr>
                        </m:ctrlPr>
                      </m:sSubPr>
                      <m:e>
                        <m:r>
                          <a:rPr lang="en-US" sz="2000" b="0" i="1" dirty="0" smtClean="0">
                            <a:solidFill>
                              <a:srgbClr val="000000"/>
                            </a:solidFill>
                            <a:effectLst/>
                            <a:latin typeface="Cambria Math" panose="02040503050406030204" pitchFamily="18" charset="0"/>
                          </a:rPr>
                          <m:t>𝑢</m:t>
                        </m:r>
                      </m:e>
                      <m:sub>
                        <m:r>
                          <a:rPr lang="en-US" sz="2000" b="0" i="1" dirty="0" smtClean="0">
                            <a:solidFill>
                              <a:srgbClr val="000000"/>
                            </a:solidFill>
                            <a:effectLst/>
                            <a:latin typeface="Cambria Math" panose="02040503050406030204" pitchFamily="18" charset="0"/>
                          </a:rPr>
                          <m:t>𝑛</m:t>
                        </m:r>
                      </m:sub>
                    </m:sSub>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𝑞</m:t>
                    </m:r>
                    <m:r>
                      <a:rPr lang="en-US" sz="2000" b="0" i="1" dirty="0" smtClean="0">
                        <a:solidFill>
                          <a:srgbClr val="000000"/>
                        </a:solidFill>
                        <a:effectLst/>
                        <a:latin typeface="Cambria Math" panose="02040503050406030204" pitchFamily="18" charset="0"/>
                      </a:rPr>
                      <m:t> + </m:t>
                    </m:r>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r>
                      <a:rPr lang="en-US" sz="2000" b="0" i="1" dirty="0" smtClean="0">
                        <a:solidFill>
                          <a:srgbClr val="000000"/>
                        </a:solidFill>
                        <a:effectLst/>
                        <a:latin typeface="Cambria Math" panose="02040503050406030204" pitchFamily="18" charset="0"/>
                      </a:rPr>
                      <m:t>𝑞</m:t>
                    </m:r>
                    <m:r>
                      <a:rPr lang="en-US" sz="2000" b="0" i="1" baseline="30000" dirty="0" smtClean="0">
                        <a:solidFill>
                          <a:srgbClr val="000000"/>
                        </a:solidFill>
                        <a:effectLst/>
                        <a:latin typeface="Cambria Math" panose="02040503050406030204" pitchFamily="18" charset="0"/>
                      </a:rPr>
                      <m:t>2</m:t>
                    </m:r>
                    <m:r>
                      <a:rPr lang="en-US" sz="2000" b="0" i="1" dirty="0" smtClean="0">
                        <a:solidFill>
                          <a:srgbClr val="000000"/>
                        </a:solidFill>
                        <a:effectLst/>
                        <a:latin typeface="Cambria Math" panose="02040503050406030204" pitchFamily="18" charset="0"/>
                      </a:rPr>
                      <m:t> + … +</m:t>
                    </m:r>
                    <m:sSub>
                      <m:sSubPr>
                        <m:ctrlPr>
                          <a:rPr lang="en-US" sz="2000" b="0" i="1" dirty="0" smtClean="0">
                            <a:solidFill>
                              <a:srgbClr val="000000"/>
                            </a:solidFill>
                            <a:effectLst/>
                            <a:latin typeface="Cambria Math" panose="02040503050406030204" pitchFamily="18" charset="0"/>
                          </a:rPr>
                        </m:ctrlPr>
                      </m:sSubPr>
                      <m:e>
                        <m:r>
                          <a:rPr lang="en-US" sz="2000" b="0" i="1" dirty="0" smtClean="0">
                            <a:solidFill>
                              <a:srgbClr val="000000"/>
                            </a:solidFill>
                            <a:effectLst/>
                            <a:latin typeface="Cambria Math" panose="02040503050406030204" pitchFamily="18" charset="0"/>
                          </a:rPr>
                          <m:t>𝑢</m:t>
                        </m:r>
                      </m:e>
                      <m:sub>
                        <m:r>
                          <a:rPr lang="en-US" sz="2000" b="0" i="1" dirty="0" smtClean="0">
                            <a:solidFill>
                              <a:srgbClr val="000000"/>
                            </a:solidFill>
                            <a:effectLst/>
                            <a:latin typeface="Cambria Math" panose="02040503050406030204" pitchFamily="18" charset="0"/>
                          </a:rPr>
                          <m:t>1</m:t>
                        </m:r>
                      </m:sub>
                    </m:sSub>
                    <m:sSup>
                      <m:sSupPr>
                        <m:ctrlPr>
                          <a:rPr lang="en-US" sz="2000" b="0" i="1" dirty="0" smtClean="0">
                            <a:solidFill>
                              <a:srgbClr val="000000"/>
                            </a:solidFill>
                            <a:effectLst/>
                            <a:latin typeface="Cambria Math" panose="02040503050406030204" pitchFamily="18" charset="0"/>
                          </a:rPr>
                        </m:ctrlPr>
                      </m:sSupPr>
                      <m:e>
                        <m:r>
                          <a:rPr lang="en-US" sz="2000" b="0" i="1" dirty="0" smtClean="0">
                            <a:solidFill>
                              <a:srgbClr val="000000"/>
                            </a:solidFill>
                            <a:effectLst/>
                            <a:latin typeface="Cambria Math" panose="02040503050406030204" pitchFamily="18" charset="0"/>
                          </a:rPr>
                          <m:t>𝑞</m:t>
                        </m:r>
                      </m:e>
                      <m:sup>
                        <m:r>
                          <a:rPr lang="en-US" sz="2000" b="0" i="1" dirty="0" smtClean="0">
                            <a:solidFill>
                              <a:srgbClr val="000000"/>
                            </a:solidFill>
                            <a:effectLst/>
                            <a:latin typeface="Cambria Math" panose="02040503050406030204" pitchFamily="18" charset="0"/>
                          </a:rPr>
                          <m:t>𝑛</m:t>
                        </m:r>
                        <m:r>
                          <a:rPr lang="en-US" sz="2000" b="0" i="1" dirty="0" smtClean="0">
                            <a:solidFill>
                              <a:srgbClr val="000000"/>
                            </a:solidFill>
                            <a:effectLst/>
                            <a:latin typeface="Cambria Math" panose="02040503050406030204" pitchFamily="18" charset="0"/>
                          </a:rPr>
                          <m:t>−1</m:t>
                        </m:r>
                      </m:sup>
                    </m:sSup>
                  </m:oMath>
                </a14:m>
                <a:r>
                  <a:rPr lang="en-US" sz="2000" b="0" i="0" dirty="0">
                    <a:solidFill>
                      <a:srgbClr val="000000"/>
                    </a:solidFill>
                    <a:effectLst/>
                    <a:latin typeface="+mj-lt"/>
                  </a:rPr>
                  <a:t>.</a:t>
                </a:r>
              </a:p>
              <a:p>
                <a:pPr algn="just">
                  <a:lnSpc>
                    <a:spcPct val="150000"/>
                  </a:lnSpc>
                </a:pPr>
                <a:r>
                  <a:rPr lang="en-US" sz="2000" b="0" i="0" dirty="0">
                    <a:solidFill>
                      <a:srgbClr val="000000"/>
                    </a:solidFill>
                    <a:effectLst/>
                    <a:latin typeface="+mj-lt"/>
                  </a:rPr>
                  <a:t>a) </a:t>
                </a:r>
                <a:r>
                  <a:rPr lang="en-US" sz="2000" b="0" i="0" dirty="0" err="1">
                    <a:solidFill>
                      <a:srgbClr val="000000"/>
                    </a:solidFill>
                    <a:effectLst/>
                    <a:latin typeface="+mj-lt"/>
                  </a:rPr>
                  <a:t>Tính</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err="1" smtClean="0">
                        <a:solidFill>
                          <a:srgbClr val="000000"/>
                        </a:solidFill>
                        <a:effectLst/>
                        <a:latin typeface="Cambria Math" panose="02040503050406030204" pitchFamily="18" charset="0"/>
                      </a:rPr>
                      <m:t>𝑛</m:t>
                    </m:r>
                    <m:r>
                      <a:rPr lang="en-US" sz="2000" b="0" i="1" dirty="0" err="1" smtClean="0">
                        <a:solidFill>
                          <a:srgbClr val="000000"/>
                        </a:solidFill>
                        <a:effectLst/>
                        <a:latin typeface="Cambria Math" panose="02040503050406030204" pitchFamily="18" charset="0"/>
                      </a:rPr>
                      <m:t>.</m:t>
                    </m:r>
                    <m:r>
                      <a:rPr lang="en-US" sz="2000" b="0" i="1" dirty="0" err="1" smtClean="0">
                        <a:solidFill>
                          <a:srgbClr val="000000"/>
                        </a:solidFill>
                        <a:effectLst/>
                        <a:latin typeface="Cambria Math" panose="02040503050406030204" pitchFamily="18" charset="0"/>
                      </a:rPr>
                      <m:t>𝑞</m:t>
                    </m:r>
                    <m:r>
                      <a:rPr lang="en-US" sz="2000" b="0" i="1" dirty="0" smtClean="0">
                        <a:solidFill>
                          <a:srgbClr val="000000"/>
                        </a:solidFill>
                        <a:effectLst/>
                        <a:latin typeface="Cambria Math" panose="02040503050406030204" pitchFamily="18" charset="0"/>
                      </a:rPr>
                      <m:t> </m:t>
                    </m:r>
                  </m:oMath>
                </a14:m>
                <a:r>
                  <a:rPr lang="en-US" sz="2000" b="0" i="0" dirty="0" err="1">
                    <a:solidFill>
                      <a:srgbClr val="000000"/>
                    </a:solidFill>
                    <a:effectLst/>
                    <a:latin typeface="+mj-lt"/>
                  </a:rPr>
                  <a:t>và</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smtClean="0">
                        <a:solidFill>
                          <a:srgbClr val="000000"/>
                        </a:solidFill>
                        <a:effectLst/>
                        <a:latin typeface="Cambria Math" panose="02040503050406030204" pitchFamily="18" charset="0"/>
                      </a:rPr>
                      <m:t>𝑛</m:t>
                    </m:r>
                    <m:r>
                      <a:rPr lang="en-US" sz="2000" b="0" i="1" dirty="0" smtClean="0">
                        <a:solidFill>
                          <a:srgbClr val="000000"/>
                        </a:solidFill>
                        <a:effectLst/>
                        <a:latin typeface="Cambria Math" panose="02040503050406030204" pitchFamily="18" charset="0"/>
                      </a:rPr>
                      <m:t> – </m:t>
                    </m:r>
                    <m:r>
                      <a:rPr lang="en-US" sz="2000" b="0" i="1" dirty="0" err="1" smtClean="0">
                        <a:solidFill>
                          <a:srgbClr val="000000"/>
                        </a:solidFill>
                        <a:effectLst/>
                        <a:latin typeface="Cambria Math" panose="02040503050406030204" pitchFamily="18" charset="0"/>
                      </a:rPr>
                      <m:t>𝑆</m:t>
                    </m:r>
                    <m:r>
                      <a:rPr lang="en-US" sz="2000" b="0" i="1" baseline="-25000" dirty="0" err="1" smtClean="0">
                        <a:solidFill>
                          <a:srgbClr val="000000"/>
                        </a:solidFill>
                        <a:effectLst/>
                        <a:latin typeface="Cambria Math" panose="02040503050406030204" pitchFamily="18" charset="0"/>
                      </a:rPr>
                      <m:t>𝑛</m:t>
                    </m:r>
                    <m:r>
                      <a:rPr lang="en-US" sz="2000" b="0" i="1" dirty="0" err="1" smtClean="0">
                        <a:solidFill>
                          <a:srgbClr val="000000"/>
                        </a:solidFill>
                        <a:effectLst/>
                        <a:latin typeface="Cambria Math" panose="02040503050406030204" pitchFamily="18" charset="0"/>
                      </a:rPr>
                      <m:t>.</m:t>
                    </m:r>
                    <m:r>
                      <a:rPr lang="en-US" sz="2000" b="0" i="1" dirty="0" err="1" smtClean="0">
                        <a:solidFill>
                          <a:srgbClr val="000000"/>
                        </a:solidFill>
                        <a:effectLst/>
                        <a:latin typeface="Cambria Math" panose="02040503050406030204" pitchFamily="18" charset="0"/>
                      </a:rPr>
                      <m:t>𝑞</m:t>
                    </m:r>
                  </m:oMath>
                </a14:m>
                <a:r>
                  <a:rPr lang="en-US" sz="2000" b="0" i="0" dirty="0">
                    <a:solidFill>
                      <a:srgbClr val="000000"/>
                    </a:solidFill>
                    <a:effectLst/>
                    <a:latin typeface="+mj-lt"/>
                  </a:rPr>
                  <a:t>.</a:t>
                </a:r>
              </a:p>
              <a:p>
                <a:pPr algn="just">
                  <a:lnSpc>
                    <a:spcPct val="150000"/>
                  </a:lnSpc>
                </a:pPr>
                <a:r>
                  <a:rPr lang="en-US" sz="2000" b="0" i="0" dirty="0">
                    <a:solidFill>
                      <a:srgbClr val="000000"/>
                    </a:solidFill>
                    <a:effectLst/>
                    <a:latin typeface="+mj-lt"/>
                  </a:rPr>
                  <a:t>b) </a:t>
                </a:r>
                <a:r>
                  <a:rPr lang="en-US" sz="2000" b="0" i="0" dirty="0" err="1">
                    <a:solidFill>
                      <a:srgbClr val="000000"/>
                    </a:solidFill>
                    <a:effectLst/>
                    <a:latin typeface="+mj-lt"/>
                  </a:rPr>
                  <a:t>Từ</a:t>
                </a:r>
                <a:r>
                  <a:rPr lang="en-US" sz="2000" b="0" i="0" dirty="0">
                    <a:solidFill>
                      <a:srgbClr val="000000"/>
                    </a:solidFill>
                    <a:effectLst/>
                    <a:latin typeface="+mj-lt"/>
                  </a:rPr>
                  <a:t> </a:t>
                </a:r>
                <a:r>
                  <a:rPr lang="en-US" sz="2000" b="0" i="0" dirty="0" err="1">
                    <a:solidFill>
                      <a:srgbClr val="000000"/>
                    </a:solidFill>
                    <a:effectLst/>
                    <a:latin typeface="+mj-lt"/>
                  </a:rPr>
                  <a:t>đó</a:t>
                </a:r>
                <a:r>
                  <a:rPr lang="en-US" sz="2000" b="0" i="0" dirty="0">
                    <a:solidFill>
                      <a:srgbClr val="000000"/>
                    </a:solidFill>
                    <a:effectLst/>
                    <a:latin typeface="+mj-lt"/>
                  </a:rPr>
                  <a:t>, </a:t>
                </a:r>
                <a:r>
                  <a:rPr lang="en-US" sz="2000" b="0" i="0" dirty="0" err="1">
                    <a:solidFill>
                      <a:srgbClr val="000000"/>
                    </a:solidFill>
                    <a:effectLst/>
                    <a:latin typeface="+mj-lt"/>
                  </a:rPr>
                  <a:t>hãy</a:t>
                </a:r>
                <a:r>
                  <a:rPr lang="en-US" sz="2000" b="0" i="0" dirty="0">
                    <a:solidFill>
                      <a:srgbClr val="000000"/>
                    </a:solidFill>
                    <a:effectLst/>
                    <a:latin typeface="+mj-lt"/>
                  </a:rPr>
                  <a:t> </a:t>
                </a:r>
                <a:r>
                  <a:rPr lang="en-US" sz="2000" b="0" i="0" dirty="0" err="1">
                    <a:solidFill>
                      <a:srgbClr val="000000"/>
                    </a:solidFill>
                    <a:effectLst/>
                    <a:latin typeface="+mj-lt"/>
                  </a:rPr>
                  <a:t>tìm</a:t>
                </a:r>
                <a:r>
                  <a:rPr lang="en-US" sz="2000" b="0" i="0" dirty="0">
                    <a:solidFill>
                      <a:srgbClr val="000000"/>
                    </a:solidFill>
                    <a:effectLst/>
                    <a:latin typeface="+mj-lt"/>
                  </a:rPr>
                  <a:t> </a:t>
                </a:r>
                <a:r>
                  <a:rPr lang="en-US" sz="2000" b="0" i="0" dirty="0" err="1">
                    <a:solidFill>
                      <a:srgbClr val="000000"/>
                    </a:solidFill>
                    <a:effectLst/>
                    <a:latin typeface="+mj-lt"/>
                  </a:rPr>
                  <a:t>công</a:t>
                </a:r>
                <a:r>
                  <a:rPr lang="en-US" sz="2000" b="0" i="0" dirty="0">
                    <a:solidFill>
                      <a:srgbClr val="000000"/>
                    </a:solidFill>
                    <a:effectLst/>
                    <a:latin typeface="+mj-lt"/>
                  </a:rPr>
                  <a:t> </a:t>
                </a:r>
                <a:r>
                  <a:rPr lang="en-US" sz="2000" b="0" i="0" dirty="0" err="1">
                    <a:solidFill>
                      <a:srgbClr val="000000"/>
                    </a:solidFill>
                    <a:effectLst/>
                    <a:latin typeface="+mj-lt"/>
                  </a:rPr>
                  <a:t>thức</a:t>
                </a:r>
                <a:r>
                  <a:rPr lang="en-US" sz="2000" b="0" i="0" dirty="0">
                    <a:solidFill>
                      <a:srgbClr val="000000"/>
                    </a:solidFill>
                    <a:effectLst/>
                    <a:latin typeface="+mj-lt"/>
                  </a:rPr>
                  <a:t> </a:t>
                </a:r>
                <a:r>
                  <a:rPr lang="en-US" sz="2000" b="0" i="0" dirty="0" err="1">
                    <a:solidFill>
                      <a:srgbClr val="000000"/>
                    </a:solidFill>
                    <a:effectLst/>
                    <a:latin typeface="+mj-lt"/>
                  </a:rPr>
                  <a:t>tính</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𝑆</m:t>
                    </m:r>
                    <m:r>
                      <a:rPr lang="en-US" sz="2000" b="0" i="1" baseline="-25000" dirty="0" smtClean="0">
                        <a:solidFill>
                          <a:srgbClr val="000000"/>
                        </a:solidFill>
                        <a:effectLst/>
                        <a:latin typeface="Cambria Math" panose="02040503050406030204" pitchFamily="18" charset="0"/>
                      </a:rPr>
                      <m:t>𝑛</m:t>
                    </m:r>
                  </m:oMath>
                </a14:m>
                <a:r>
                  <a:rPr lang="en-US" sz="2000" b="0" i="0" dirty="0">
                    <a:solidFill>
                      <a:srgbClr val="000000"/>
                    </a:solidFill>
                    <a:effectLst/>
                    <a:latin typeface="+mj-lt"/>
                  </a:rPr>
                  <a:t> </a:t>
                </a:r>
                <a:r>
                  <a:rPr lang="en-US" sz="2000" b="0" i="0" dirty="0" err="1">
                    <a:solidFill>
                      <a:srgbClr val="000000"/>
                    </a:solidFill>
                    <a:effectLst/>
                    <a:latin typeface="+mj-lt"/>
                  </a:rPr>
                  <a:t>theo</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𝑢</m:t>
                    </m:r>
                    <m:r>
                      <a:rPr lang="en-US" sz="2000" b="0" i="1" baseline="-25000" dirty="0" smtClean="0">
                        <a:solidFill>
                          <a:srgbClr val="000000"/>
                        </a:solidFill>
                        <a:effectLst/>
                        <a:latin typeface="Cambria Math" panose="02040503050406030204" pitchFamily="18" charset="0"/>
                      </a:rPr>
                      <m:t>1</m:t>
                    </m:r>
                  </m:oMath>
                </a14:m>
                <a:r>
                  <a:rPr lang="en-US" sz="2000" b="0" i="0" dirty="0">
                    <a:solidFill>
                      <a:srgbClr val="000000"/>
                    </a:solidFill>
                    <a:effectLst/>
                    <a:latin typeface="+mj-lt"/>
                  </a:rPr>
                  <a:t> </a:t>
                </a:r>
                <a:r>
                  <a:rPr lang="en-US" sz="2000" b="0" i="0" dirty="0" err="1">
                    <a:solidFill>
                      <a:srgbClr val="000000"/>
                    </a:solidFill>
                    <a:effectLst/>
                    <a:latin typeface="+mj-lt"/>
                  </a:rPr>
                  <a:t>và</a:t>
                </a:r>
                <a:r>
                  <a:rPr lang="en-US" sz="2000" b="0" i="0" dirty="0">
                    <a:solidFill>
                      <a:srgbClr val="000000"/>
                    </a:solidFill>
                    <a:effectLst/>
                    <a:latin typeface="+mj-lt"/>
                  </a:rPr>
                  <a:t> </a:t>
                </a:r>
                <a14:m>
                  <m:oMath xmlns:m="http://schemas.openxmlformats.org/officeDocument/2006/math">
                    <m:r>
                      <a:rPr lang="en-US" sz="2000" b="0" i="1" dirty="0" smtClean="0">
                        <a:solidFill>
                          <a:srgbClr val="000000"/>
                        </a:solidFill>
                        <a:effectLst/>
                        <a:latin typeface="Cambria Math" panose="02040503050406030204" pitchFamily="18" charset="0"/>
                      </a:rPr>
                      <m:t>𝑞</m:t>
                    </m:r>
                  </m:oMath>
                </a14:m>
                <a:r>
                  <a:rPr lang="en-US" sz="2000" b="0" i="0" dirty="0">
                    <a:solidFill>
                      <a:srgbClr val="000000"/>
                    </a:solidFill>
                    <a:effectLst/>
                    <a:latin typeface="+mj-lt"/>
                  </a:rPr>
                  <a:t>.</a:t>
                </a:r>
              </a:p>
            </p:txBody>
          </p:sp>
        </mc:Choice>
        <mc:Fallback xmlns="">
          <p:sp>
            <p:nvSpPr>
              <p:cNvPr id="11" name="TextBox 10">
                <a:extLst>
                  <a:ext uri="{FF2B5EF4-FFF2-40B4-BE49-F238E27FC236}">
                    <a16:creationId xmlns:a16="http://schemas.microsoft.com/office/drawing/2014/main" id="{38DE7897-B980-7941-545F-6612A377BEA5}"/>
                  </a:ext>
                </a:extLst>
              </p:cNvPr>
              <p:cNvSpPr txBox="1">
                <a:spLocks noRot="1" noChangeAspect="1" noMove="1" noResize="1" noEditPoints="1" noAdjustHandles="1" noChangeArrowheads="1" noChangeShapeType="1" noTextEdit="1"/>
              </p:cNvSpPr>
              <p:nvPr/>
            </p:nvSpPr>
            <p:spPr>
              <a:xfrm>
                <a:off x="676019" y="419869"/>
                <a:ext cx="8076920" cy="1994713"/>
              </a:xfrm>
              <a:prstGeom prst="rect">
                <a:avLst/>
              </a:prstGeom>
              <a:blipFill>
                <a:blip r:embed="rId3"/>
                <a:stretch>
                  <a:fillRect l="-830" r="-755"/>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4FAE667-7815-C904-F36E-D6285BBE0CF6}"/>
              </a:ext>
            </a:extLst>
          </p:cNvPr>
          <p:cNvGrpSpPr/>
          <p:nvPr/>
        </p:nvGrpSpPr>
        <p:grpSpPr>
          <a:xfrm>
            <a:off x="0" y="2571750"/>
            <a:ext cx="1342079" cy="510214"/>
            <a:chOff x="8441668" y="4587774"/>
            <a:chExt cx="1263473" cy="823613"/>
          </a:xfrm>
        </p:grpSpPr>
        <p:pic>
          <p:nvPicPr>
            <p:cNvPr id="24" name="Picture 23">
              <a:extLst>
                <a:ext uri="{FF2B5EF4-FFF2-40B4-BE49-F238E27FC236}">
                  <a16:creationId xmlns:a16="http://schemas.microsoft.com/office/drawing/2014/main" id="{531F5DC0-4943-5395-F69E-451E10CB3160}"/>
                </a:ext>
              </a:extLst>
            </p:cNvPr>
            <p:cNvPicPr>
              <a:picLocks noChangeAspect="1"/>
            </p:cNvPicPr>
            <p:nvPr/>
          </p:nvPicPr>
          <p:blipFill>
            <a:blip r:embed="rId4"/>
            <a:stretch>
              <a:fillRect/>
            </a:stretch>
          </p:blipFill>
          <p:spPr>
            <a:xfrm>
              <a:off x="8553553" y="4587774"/>
              <a:ext cx="962685" cy="823613"/>
            </a:xfrm>
            <a:prstGeom prst="rect">
              <a:avLst/>
            </a:prstGeom>
          </p:spPr>
        </p:pic>
        <p:sp>
          <p:nvSpPr>
            <p:cNvPr id="25" name="TextBox 24">
              <a:extLst>
                <a:ext uri="{FF2B5EF4-FFF2-40B4-BE49-F238E27FC236}">
                  <a16:creationId xmlns:a16="http://schemas.microsoft.com/office/drawing/2014/main" id="{89FE3909-9ECB-DDE1-1313-05C3F9D4647D}"/>
                </a:ext>
              </a:extLst>
            </p:cNvPr>
            <p:cNvSpPr txBox="1"/>
            <p:nvPr/>
          </p:nvSpPr>
          <p:spPr>
            <a:xfrm>
              <a:off x="8441668" y="4629957"/>
              <a:ext cx="1263473" cy="61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Giải</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56A0D8A-99C1-BA65-9626-58891A45CBCF}"/>
                  </a:ext>
                </a:extLst>
              </p:cNvPr>
              <p:cNvSpPr txBox="1"/>
              <p:nvPr/>
            </p:nvSpPr>
            <p:spPr>
              <a:xfrm>
                <a:off x="1096166" y="2728919"/>
                <a:ext cx="5316509" cy="2155783"/>
              </a:xfrm>
              <a:prstGeom prst="rect">
                <a:avLst/>
              </a:prstGeom>
              <a:noFill/>
            </p:spPr>
            <p:txBody>
              <a:bodyPr wrap="square">
                <a:spAutoFit/>
              </a:bodyPr>
              <a:lstStyle/>
              <a:p>
                <a:pPr>
                  <a:lnSpc>
                    <a:spcPct val="150000"/>
                  </a:lnSpc>
                  <a:spcAft>
                    <a:spcPts val="600"/>
                  </a:spcAft>
                </a:pPr>
                <a:r>
                  <a:rPr lang="en-US" sz="2000" dirty="0">
                    <a:latin typeface="+mj-lt"/>
                    <a:ea typeface="Times New Roman" panose="02020603050405020304" pitchFamily="18" charset="0"/>
                    <a:cs typeface="Times New Roman" panose="02020603050405020304" pitchFamily="18" charset="0"/>
                  </a:rPr>
                  <a:t>b) Ta </a:t>
                </a:r>
                <a:r>
                  <a:rPr lang="en-US" sz="2000" dirty="0" err="1">
                    <a:latin typeface="+mj-lt"/>
                    <a:ea typeface="Times New Roman" panose="02020603050405020304" pitchFamily="18" charset="0"/>
                    <a:cs typeface="Times New Roman" panose="02020603050405020304" pitchFamily="18" charset="0"/>
                  </a:rPr>
                  <a:t>có</a:t>
                </a:r>
                <a:r>
                  <a:rPr lang="en-US" sz="2000" dirty="0">
                    <a:latin typeface="+mj-lt"/>
                    <a:ea typeface="Times New Roman" panose="02020603050405020304" pitchFamily="18" charset="0"/>
                    <a:cs typeface="Times New Roman" panose="02020603050405020304" pitchFamily="18" charset="0"/>
                  </a:rPr>
                  <a:t>:</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u</m:t>
                        </m:r>
                      </m:e>
                      <m:sub>
                        <m:r>
                          <a:rPr lang="en-US" sz="2000">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u</m:t>
                        </m:r>
                      </m:e>
                      <m:sub>
                        <m:r>
                          <a:rPr lang="en-US" sz="2000">
                            <a:latin typeface="Cambria Math" panose="02040503050406030204" pitchFamily="18" charset="0"/>
                            <a:ea typeface="Calibri" panose="020F0502020204030204" pitchFamily="34" charset="0"/>
                            <a:cs typeface="Times New Roman" panose="02020603050405020304" pitchFamily="18" charset="0"/>
                          </a:rPr>
                          <m:t>1</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e>
                      <m: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p>
                    </m:sSup>
                  </m:oMath>
                </a14:m>
                <a:r>
                  <a:rPr lang="en-US"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b>
                    </m:sSub>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a:latin typeface="Cambria Math" panose="02040503050406030204" pitchFamily="18" charset="0"/>
                            <a:ea typeface="Calibri" panose="020F0502020204030204" pitchFamily="34" charset="0"/>
                            <a:cs typeface="Times New Roman" panose="02020603050405020304" pitchFamily="18" charset="0"/>
                          </a:rPr>
                          <m:t>1</m:t>
                        </m:r>
                        <m:r>
                          <a:rPr lang="en-US" sz="2000"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e>
                    </m:d>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u</m:t>
                        </m:r>
                      </m:e>
                      <m:sub>
                        <m:r>
                          <a:rPr lang="en-US" sz="2000">
                            <a:latin typeface="Cambria Math" panose="02040503050406030204" pitchFamily="18" charset="0"/>
                            <a:ea typeface="Calibri" panose="020F0502020204030204" pitchFamily="34" charset="0"/>
                            <a:cs typeface="Times New Roman" panose="02020603050405020304" pitchFamily="18" charset="0"/>
                          </a:rPr>
                          <m:t>1</m:t>
                        </m:r>
                      </m:sub>
                    </m:sSub>
                    <m:r>
                      <a:rPr lang="en-US" sz="2000">
                        <a:latin typeface="Cambria Math" panose="02040503050406030204" pitchFamily="18" charset="0"/>
                        <a:ea typeface="Calibri" panose="020F0502020204030204" pitchFamily="34" charset="0"/>
                        <a:cs typeface="Times New Roman" panose="02020603050405020304" pitchFamily="18" charset="0"/>
                      </a:rPr>
                      <m:t>(1</m:t>
                    </m:r>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e>
                      <m: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p>
                    </m:sSup>
                    <m:r>
                      <a:rPr lang="en-US" sz="2000">
                        <a:latin typeface="Cambria Math" panose="02040503050406030204" pitchFamily="18" charset="0"/>
                        <a:ea typeface="Calibri" panose="020F0502020204030204" pitchFamily="34" charset="0"/>
                        <a:cs typeface="Times New Roman" panose="02020603050405020304" pitchFamily="18" charset="0"/>
                      </a:rPr>
                      <m:t>)</m:t>
                    </m:r>
                  </m:oMath>
                </a14:m>
                <a:r>
                  <a:rPr lang="en-US" sz="2000" dirty="0">
                    <a:latin typeface="+mj-lt"/>
                    <a:ea typeface="Times New Roman" panose="02020603050405020304" pitchFamily="18" charset="0"/>
                    <a:cs typeface="Times New Roman" panose="02020603050405020304" pitchFamily="18" charset="0"/>
                  </a:rPr>
                  <a:t> </a:t>
                </a:r>
                <a:r>
                  <a:rPr lang="en-US" sz="20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u</m:t>
                            </m:r>
                          </m:e>
                          <m:sub>
                            <m:r>
                              <a:rPr lang="en-US" sz="2000">
                                <a:latin typeface="Cambria Math" panose="02040503050406030204" pitchFamily="18" charset="0"/>
                                <a:ea typeface="Calibri" panose="020F0502020204030204" pitchFamily="34" charset="0"/>
                                <a:cs typeface="Times New Roman" panose="02020603050405020304" pitchFamily="18" charset="0"/>
                              </a:rPr>
                              <m:t>1</m:t>
                            </m:r>
                          </m:sub>
                        </m:sSub>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a:latin typeface="Cambria Math" panose="02040503050406030204" pitchFamily="18" charset="0"/>
                                <a:ea typeface="Calibri" panose="020F0502020204030204" pitchFamily="34" charset="0"/>
                                <a:cs typeface="Times New Roman" panose="02020603050405020304" pitchFamily="18" charset="0"/>
                              </a:rPr>
                              <m:t>1</m:t>
                            </m:r>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e>
                              <m: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p>
                            </m:sSup>
                          </m:e>
                        </m:d>
                      </m:num>
                      <m:den>
                        <m:r>
                          <a:rPr lang="en-US" sz="2000">
                            <a:latin typeface="Cambria Math" panose="02040503050406030204" pitchFamily="18" charset="0"/>
                            <a:ea typeface="Calibri" panose="020F0502020204030204" pitchFamily="34" charset="0"/>
                            <a:cs typeface="Times New Roman" panose="02020603050405020304" pitchFamily="18" charset="0"/>
                          </a:rPr>
                          <m:t>1</m:t>
                        </m:r>
                        <m:r>
                          <a:rPr lang="en-US" sz="2000"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den>
                    </m:f>
                  </m:oMath>
                </a14:m>
                <a:r>
                  <a:rPr lang="en-US"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công</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thức</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tính</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S</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b>
                    </m:sSub>
                    <m:r>
                      <a:rPr lang="en-US"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u</m:t>
                            </m:r>
                          </m:e>
                          <m:sub>
                            <m:r>
                              <a:rPr lang="en-US" sz="2000">
                                <a:latin typeface="Cambria Math" panose="02040503050406030204" pitchFamily="18" charset="0"/>
                                <a:ea typeface="Calibri" panose="020F0502020204030204" pitchFamily="34" charset="0"/>
                                <a:cs typeface="Times New Roman" panose="02020603050405020304" pitchFamily="18" charset="0"/>
                              </a:rPr>
                              <m:t>1</m:t>
                            </m:r>
                          </m:sub>
                        </m:sSub>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en-US" sz="2000">
                                <a:latin typeface="Cambria Math" panose="02040503050406030204" pitchFamily="18" charset="0"/>
                                <a:ea typeface="Calibri" panose="020F0502020204030204" pitchFamily="34" charset="0"/>
                                <a:cs typeface="Times New Roman" panose="02020603050405020304" pitchFamily="18" charset="0"/>
                              </a:rPr>
                              <m:t>1</m:t>
                            </m:r>
                            <m:r>
                              <a:rPr lang="en-US"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e>
                              <m:sup>
                                <m:r>
                                  <m:rPr>
                                    <m:sty m:val="p"/>
                                  </m:rPr>
                                  <a:rPr lang="en-US" sz="2000">
                                    <a:latin typeface="Cambria Math" panose="02040503050406030204" pitchFamily="18" charset="0"/>
                                    <a:ea typeface="Calibri" panose="020F0502020204030204" pitchFamily="34" charset="0"/>
                                    <a:cs typeface="Times New Roman" panose="02020603050405020304" pitchFamily="18" charset="0"/>
                                  </a:rPr>
                                  <m:t>n</m:t>
                                </m:r>
                              </m:sup>
                            </m:sSup>
                          </m:e>
                        </m:d>
                      </m:num>
                      <m:den>
                        <m:r>
                          <a:rPr lang="en-US" sz="2000">
                            <a:latin typeface="Cambria Math" panose="02040503050406030204" pitchFamily="18" charset="0"/>
                            <a:ea typeface="Calibri" panose="020F0502020204030204" pitchFamily="34" charset="0"/>
                            <a:cs typeface="Times New Roman" panose="02020603050405020304" pitchFamily="18" charset="0"/>
                          </a:rPr>
                          <m:t>1</m:t>
                        </m:r>
                        <m:r>
                          <a:rPr lang="en-US" sz="2000"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a:latin typeface="Cambria Math" panose="02040503050406030204" pitchFamily="18" charset="0"/>
                            <a:ea typeface="Calibri" panose="020F0502020204030204" pitchFamily="34" charset="0"/>
                            <a:cs typeface="Times New Roman" panose="02020603050405020304" pitchFamily="18" charset="0"/>
                          </a:rPr>
                          <m:t>q</m:t>
                        </m:r>
                      </m:den>
                    </m:f>
                  </m:oMath>
                </a14:m>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E56A0D8A-99C1-BA65-9626-58891A45CBCF}"/>
                  </a:ext>
                </a:extLst>
              </p:cNvPr>
              <p:cNvSpPr txBox="1">
                <a:spLocks noRot="1" noChangeAspect="1" noMove="1" noResize="1" noEditPoints="1" noAdjustHandles="1" noChangeArrowheads="1" noChangeShapeType="1" noTextEdit="1"/>
              </p:cNvSpPr>
              <p:nvPr/>
            </p:nvSpPr>
            <p:spPr>
              <a:xfrm>
                <a:off x="1096166" y="2728919"/>
                <a:ext cx="5316509" cy="2155783"/>
              </a:xfrm>
              <a:prstGeom prst="rect">
                <a:avLst/>
              </a:prstGeom>
              <a:blipFill>
                <a:blip r:embed="rId5"/>
                <a:stretch>
                  <a:fillRect l="-1261"/>
                </a:stretch>
              </a:blipFill>
            </p:spPr>
            <p:txBody>
              <a:bodyPr/>
              <a:lstStyle/>
              <a:p>
                <a:r>
                  <a:rPr lang="en-US">
                    <a:noFill/>
                  </a:rPr>
                  <a:t> </a:t>
                </a:r>
              </a:p>
            </p:txBody>
          </p:sp>
        </mc:Fallback>
      </mc:AlternateContent>
    </p:spTree>
    <p:extLst>
      <p:ext uri="{BB962C8B-B14F-4D97-AF65-F5344CB8AC3E}">
        <p14:creationId xmlns:p14="http://schemas.microsoft.com/office/powerpoint/2010/main" val="16324717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4" name="Google Shape;802;p36">
            <a:extLst>
              <a:ext uri="{FF2B5EF4-FFF2-40B4-BE49-F238E27FC236}">
                <a16:creationId xmlns:a16="http://schemas.microsoft.com/office/drawing/2014/main" id="{ABD78760-6F2C-E1EE-4A7A-C2618661134C}"/>
              </a:ext>
            </a:extLst>
          </p:cNvPr>
          <p:cNvSpPr txBox="1">
            <a:spLocks/>
          </p:cNvSpPr>
          <p:nvPr/>
        </p:nvSpPr>
        <p:spPr>
          <a:xfrm>
            <a:off x="3237690" y="342899"/>
            <a:ext cx="2668620" cy="571501"/>
          </a:xfrm>
          <a:prstGeom prst="round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latin typeface="+mj-lt"/>
              </a:rPr>
              <a:t>KẾT LUẬN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FE2307-74DE-5582-D40F-01559D557335}"/>
                  </a:ext>
                </a:extLst>
              </p:cNvPr>
              <p:cNvSpPr txBox="1"/>
              <p:nvPr/>
            </p:nvSpPr>
            <p:spPr>
              <a:xfrm>
                <a:off x="595227" y="1145105"/>
                <a:ext cx="7953545" cy="2666404"/>
              </a:xfrm>
              <a:prstGeom prst="roundRect">
                <a:avLst/>
              </a:prstGeom>
              <a:solidFill>
                <a:srgbClr val="FBB7CA"/>
              </a:solidFill>
            </p:spPr>
            <p:txBody>
              <a:bodyPr wrap="square">
                <a:spAutoFit/>
              </a:bodyPr>
              <a:lstStyle/>
              <a:p>
                <a:pPr algn="just">
                  <a:lnSpc>
                    <a:spcPct val="150000"/>
                  </a:lnSpc>
                  <a:spcAft>
                    <a:spcPts val="600"/>
                  </a:spcAft>
                </a:pPr>
                <a:r>
                  <a:rPr lang="en-US" sz="2200" dirty="0">
                    <a:latin typeface="+mj-lt"/>
                    <a:ea typeface="Calibri" panose="020F0502020204030204" pitchFamily="34" charset="0"/>
                    <a:cs typeface="Times New Roman" panose="02020603050405020304" pitchFamily="18" charset="0"/>
                  </a:rPr>
                  <a:t>Cho </a:t>
                </a:r>
                <a:r>
                  <a:rPr lang="en-US" sz="2200" dirty="0" err="1">
                    <a:latin typeface="+mj-lt"/>
                    <a:ea typeface="Calibri" panose="020F0502020204030204" pitchFamily="34" charset="0"/>
                    <a:cs typeface="Times New Roman" panose="02020603050405020304" pitchFamily="18" charset="0"/>
                  </a:rPr>
                  <a:t>cấp</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số</a:t>
                </a:r>
                <a:r>
                  <a:rPr lang="en-US" sz="2200" dirty="0">
                    <a:latin typeface="+mj-lt"/>
                    <a:ea typeface="Calibri" panose="020F0502020204030204" pitchFamily="34" charset="0"/>
                    <a:cs typeface="Times New Roman" panose="02020603050405020304" pitchFamily="18" charset="0"/>
                  </a:rPr>
                  <a:t> </a:t>
                </a:r>
                <a:r>
                  <a:rPr lang="en-US" sz="2200" dirty="0" err="1">
                    <a:latin typeface="+mj-lt"/>
                    <a:ea typeface="Calibri" panose="020F0502020204030204" pitchFamily="34" charset="0"/>
                    <a:cs typeface="Times New Roman" panose="02020603050405020304" pitchFamily="18" charset="0"/>
                  </a:rPr>
                  <a:t>nhân</a:t>
                </a:r>
                <a:r>
                  <a:rPr lang="en-US" sz="2200" dirty="0">
                    <a:latin typeface="+mj-lt"/>
                    <a:ea typeface="Calibri" panose="020F0502020204030204" pitchFamily="34"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en-US" sz="2200" i="1">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200" i="1">
                        <a:latin typeface="Cambria Math" panose="02040503050406030204" pitchFamily="18" charset="0"/>
                        <a:ea typeface="Calibri" panose="020F0502020204030204" pitchFamily="34" charset="0"/>
                        <a:cs typeface="Times New Roman" panose="02020603050405020304" pitchFamily="18" charset="0"/>
                      </a:rPr>
                      <m:t>)</m:t>
                    </m:r>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có</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số</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hạng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đầu</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2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20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và</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công</a:t>
                </a:r>
                <a:r>
                  <a:rPr lang="en-US" sz="2200" dirty="0">
                    <a:latin typeface="+mj-lt"/>
                    <a:ea typeface="Times New Roman" panose="02020603050405020304" pitchFamily="18" charset="0"/>
                    <a:cs typeface="Times New Roman" panose="02020603050405020304" pitchFamily="18" charset="0"/>
                  </a:rPr>
                  <a:t> </a:t>
                </a:r>
                <a:r>
                  <a:rPr lang="en-US" sz="2200" dirty="0" err="1">
                    <a:latin typeface="+mj-lt"/>
                    <a:ea typeface="Times New Roman" panose="02020603050405020304" pitchFamily="18" charset="0"/>
                    <a:cs typeface="Times New Roman" panose="02020603050405020304" pitchFamily="18" charset="0"/>
                  </a:rPr>
                  <a:t>bội</a:t>
                </a:r>
                <a:r>
                  <a:rPr lang="en-US" sz="22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200" i="1">
                        <a:latin typeface="Cambria Math" panose="02040503050406030204" pitchFamily="18" charset="0"/>
                        <a:ea typeface="Times New Roman" panose="02020603050405020304" pitchFamily="18" charset="0"/>
                        <a:cs typeface="Times New Roman" panose="02020603050405020304" pitchFamily="18" charset="0"/>
                      </a:rPr>
                      <m:t>𝑞</m:t>
                    </m:r>
                    <m:r>
                      <a:rPr lang="en-US" sz="2200" i="1">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200" i="1"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2200" dirty="0" err="1">
                    <a:latin typeface="+mj-lt"/>
                    <a:ea typeface="Calibri" panose="020F0502020204030204" pitchFamily="34" charset="0"/>
                    <a:cs typeface="Times New Roman" panose="02020603050405020304" pitchFamily="18" charset="0"/>
                  </a:rPr>
                  <a:t>Đặt</a:t>
                </a:r>
                <a:r>
                  <a:rPr lang="en-US" sz="2200" i="1"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en-US" sz="2200" i="1">
                            <a:latin typeface="Cambria Math" panose="02040503050406030204" pitchFamily="18" charset="0"/>
                            <a:ea typeface="Calibri" panose="020F0502020204030204" pitchFamily="34" charset="0"/>
                            <a:cs typeface="Times New Roman" panose="02020603050405020304" pitchFamily="18" charset="0"/>
                          </a:rPr>
                          <m:t>𝑆</m:t>
                        </m:r>
                      </m:e>
                      <m:sub>
                        <m:r>
                          <a:rPr lang="en-US" sz="2200" i="1">
                            <a:latin typeface="Cambria Math" panose="02040503050406030204" pitchFamily="18" charset="0"/>
                            <a:ea typeface="Calibri" panose="020F0502020204030204" pitchFamily="34" charset="0"/>
                            <a:cs typeface="Times New Roman" panose="02020603050405020304" pitchFamily="18" charset="0"/>
                          </a:rPr>
                          <m:t>𝑛</m:t>
                        </m:r>
                      </m:sub>
                    </m:sSub>
                    <m:r>
                      <a:rPr lang="en-US" sz="2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en-US" sz="2200" i="1">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latin typeface="Cambria Math" panose="02040503050406030204" pitchFamily="18" charset="0"/>
                            <a:ea typeface="Calibri" panose="020F0502020204030204" pitchFamily="34" charset="0"/>
                            <a:cs typeface="Times New Roman" panose="02020603050405020304" pitchFamily="18" charset="0"/>
                          </a:rPr>
                          <m:t>1</m:t>
                        </m:r>
                      </m:sub>
                    </m:sSub>
                    <m:r>
                      <a:rPr lang="en-US" sz="2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en-US" sz="2200" i="1">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latin typeface="Cambria Math" panose="02040503050406030204" pitchFamily="18" charset="0"/>
                            <a:ea typeface="Calibri" panose="020F0502020204030204" pitchFamily="34" charset="0"/>
                            <a:cs typeface="Times New Roman" panose="02020603050405020304" pitchFamily="18" charset="0"/>
                          </a:rPr>
                          <m:t>2</m:t>
                        </m:r>
                      </m:sub>
                    </m:sSub>
                    <m:r>
                      <a:rPr lang="en-US" sz="2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en-US" sz="2200" i="1">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latin typeface="Cambria Math" panose="02040503050406030204" pitchFamily="18" charset="0"/>
                            <a:ea typeface="Calibri" panose="020F0502020204030204" pitchFamily="34" charset="0"/>
                            <a:cs typeface="Times New Roman" panose="02020603050405020304" pitchFamily="18" charset="0"/>
                          </a:rPr>
                          <m:t>3</m:t>
                        </m:r>
                      </m:sub>
                    </m:sSub>
                    <m:r>
                      <a:rPr lang="en-US" sz="22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en-US" sz="2200" i="1">
                            <a:latin typeface="Cambria Math" panose="02040503050406030204" pitchFamily="18" charset="0"/>
                            <a:ea typeface="Calibri" panose="020F0502020204030204" pitchFamily="34" charset="0"/>
                            <a:cs typeface="Times New Roman" panose="02020603050405020304" pitchFamily="18" charset="0"/>
                          </a:rPr>
                          <m:t>𝑢</m:t>
                        </m:r>
                      </m:e>
                      <m:sub>
                        <m:r>
                          <a:rPr lang="en-US" sz="2200" i="1">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200" i="1" dirty="0">
                    <a:latin typeface="+mj-lt"/>
                    <a:ea typeface="Times New Roman" panose="02020603050405020304" pitchFamily="18" charset="0"/>
                    <a:cs typeface="Times New Roman" panose="02020603050405020304" pitchFamily="18" charset="0"/>
                  </a:rPr>
                  <a:t>. </a:t>
                </a:r>
                <a:r>
                  <a:rPr lang="en-US" sz="2200" dirty="0">
                    <a:latin typeface="+mj-lt"/>
                    <a:ea typeface="Times New Roman" panose="02020603050405020304" pitchFamily="18" charset="0"/>
                    <a:cs typeface="Times New Roman" panose="02020603050405020304" pitchFamily="18" charset="0"/>
                  </a:rPr>
                  <a:t>Khi </a:t>
                </a:r>
                <a:r>
                  <a:rPr lang="en-US" sz="2200" dirty="0" err="1">
                    <a:latin typeface="+mj-lt"/>
                    <a:ea typeface="Times New Roman" panose="02020603050405020304" pitchFamily="18" charset="0"/>
                    <a:cs typeface="Times New Roman" panose="02020603050405020304" pitchFamily="18" charset="0"/>
                  </a:rPr>
                  <a:t>đó</a:t>
                </a:r>
                <a:r>
                  <a:rPr lang="en-US" sz="2200" dirty="0">
                    <a:latin typeface="+mj-lt"/>
                    <a:ea typeface="Times New Roman" panose="02020603050405020304" pitchFamily="18" charset="0"/>
                    <a:cs typeface="Times New Roman" panose="02020603050405020304" pitchFamily="18" charset="0"/>
                  </a:rPr>
                  <a:t>:</a:t>
                </a:r>
                <a:endParaRPr lang="en-US" sz="22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nl-NL" sz="2200" i="1">
                              <a:latin typeface="Cambria Math" panose="02040503050406030204" pitchFamily="18" charset="0"/>
                              <a:ea typeface="Calibri" panose="020F0502020204030204" pitchFamily="34" charset="0"/>
                              <a:cs typeface="Times New Roman" panose="02020603050405020304" pitchFamily="18" charset="0"/>
                            </a:rPr>
                            <m:t>𝑆</m:t>
                          </m:r>
                        </m:e>
                        <m:sub>
                          <m:r>
                            <a:rPr lang="nl-NL" sz="2200" i="1">
                              <a:latin typeface="Cambria Math" panose="02040503050406030204" pitchFamily="18" charset="0"/>
                              <a:ea typeface="Calibri" panose="020F0502020204030204" pitchFamily="34" charset="0"/>
                              <a:cs typeface="Times New Roman" panose="02020603050405020304" pitchFamily="18" charset="0"/>
                            </a:rPr>
                            <m:t>𝑛</m:t>
                          </m:r>
                        </m:sub>
                      </m:sSub>
                      <m:r>
                        <a:rPr lang="nl-NL" sz="2200" i="1">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200" i="1">
                                  <a:latin typeface="Cambria Math" panose="02040503050406030204" pitchFamily="18" charset="0"/>
                                  <a:ea typeface="Calibri" panose="020F0502020204030204" pitchFamily="34" charset="0"/>
                                  <a:cs typeface="Times New Roman" panose="02020603050405020304" pitchFamily="18" charset="0"/>
                                </a:rPr>
                              </m:ctrlPr>
                            </m:sSubPr>
                            <m:e>
                              <m:r>
                                <a:rPr lang="nl-NL" sz="2200" i="1">
                                  <a:latin typeface="Cambria Math" panose="02040503050406030204" pitchFamily="18" charset="0"/>
                                  <a:ea typeface="Calibri" panose="020F0502020204030204" pitchFamily="34" charset="0"/>
                                  <a:cs typeface="Times New Roman" panose="02020603050405020304" pitchFamily="18" charset="0"/>
                                </a:rPr>
                                <m:t>𝑢</m:t>
                              </m:r>
                            </m:e>
                            <m:sub>
                              <m:r>
                                <a:rPr lang="nl-NL" sz="2200" i="1">
                                  <a:latin typeface="Cambria Math" panose="02040503050406030204" pitchFamily="18" charset="0"/>
                                  <a:ea typeface="Calibri" panose="020F0502020204030204" pitchFamily="34" charset="0"/>
                                  <a:cs typeface="Times New Roman" panose="02020603050405020304" pitchFamily="18" charset="0"/>
                                </a:rPr>
                                <m:t>1</m:t>
                              </m:r>
                            </m:sub>
                          </m:sSub>
                          <m:d>
                            <m:dPr>
                              <m:ctrlPr>
                                <a:rPr lang="en-US" sz="2200" i="1">
                                  <a:latin typeface="Cambria Math" panose="02040503050406030204" pitchFamily="18" charset="0"/>
                                  <a:ea typeface="Calibri" panose="020F0502020204030204" pitchFamily="34" charset="0"/>
                                  <a:cs typeface="Times New Roman" panose="02020603050405020304" pitchFamily="18" charset="0"/>
                                </a:rPr>
                              </m:ctrlPr>
                            </m:dPr>
                            <m:e>
                              <m:r>
                                <a:rPr lang="nl-NL" sz="2200" i="1">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200" i="1">
                                      <a:latin typeface="Cambria Math" panose="02040503050406030204" pitchFamily="18" charset="0"/>
                                      <a:ea typeface="Calibri" panose="020F0502020204030204" pitchFamily="34" charset="0"/>
                                      <a:cs typeface="Times New Roman" panose="02020603050405020304" pitchFamily="18" charset="0"/>
                                    </a:rPr>
                                  </m:ctrlPr>
                                </m:sSupPr>
                                <m:e>
                                  <m:r>
                                    <a:rPr lang="nl-NL" sz="2200" i="1">
                                      <a:latin typeface="Cambria Math" panose="02040503050406030204" pitchFamily="18" charset="0"/>
                                      <a:ea typeface="Calibri" panose="020F0502020204030204" pitchFamily="34" charset="0"/>
                                      <a:cs typeface="Times New Roman" panose="02020603050405020304" pitchFamily="18" charset="0"/>
                                    </a:rPr>
                                    <m:t>𝑞</m:t>
                                  </m:r>
                                </m:e>
                                <m:sup>
                                  <m:r>
                                    <a:rPr lang="nl-NL" sz="2200" i="1">
                                      <a:latin typeface="Cambria Math" panose="02040503050406030204" pitchFamily="18" charset="0"/>
                                      <a:ea typeface="Calibri" panose="020F0502020204030204" pitchFamily="34" charset="0"/>
                                      <a:cs typeface="Times New Roman" panose="02020603050405020304" pitchFamily="18" charset="0"/>
                                    </a:rPr>
                                    <m:t>𝑛</m:t>
                                  </m:r>
                                </m:sup>
                              </m:sSup>
                            </m:e>
                          </m:d>
                        </m:num>
                        <m:den>
                          <m:r>
                            <a:rPr lang="nl-NL" sz="2200" i="1">
                              <a:latin typeface="Cambria Math" panose="02040503050406030204" pitchFamily="18" charset="0"/>
                              <a:ea typeface="Calibri" panose="020F0502020204030204" pitchFamily="34" charset="0"/>
                              <a:cs typeface="Times New Roman" panose="02020603050405020304" pitchFamily="18" charset="0"/>
                            </a:rPr>
                            <m:t>1−</m:t>
                          </m:r>
                          <m:r>
                            <a:rPr lang="nl-NL" sz="2200" i="1">
                              <a:latin typeface="Cambria Math" panose="02040503050406030204" pitchFamily="18" charset="0"/>
                              <a:ea typeface="Calibri" panose="020F0502020204030204" pitchFamily="34" charset="0"/>
                              <a:cs typeface="Times New Roman" panose="02020603050405020304" pitchFamily="18" charset="0"/>
                            </a:rPr>
                            <m:t>𝑞</m:t>
                          </m:r>
                        </m:den>
                      </m:f>
                    </m:oMath>
                  </m:oMathPara>
                </a14:m>
                <a:endParaRPr lang="en-US" sz="2200" dirty="0">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79FE2307-74DE-5582-D40F-01559D557335}"/>
                  </a:ext>
                </a:extLst>
              </p:cNvPr>
              <p:cNvSpPr txBox="1">
                <a:spLocks noRot="1" noChangeAspect="1" noMove="1" noResize="1" noEditPoints="1" noAdjustHandles="1" noChangeArrowheads="1" noChangeShapeType="1" noTextEdit="1"/>
              </p:cNvSpPr>
              <p:nvPr/>
            </p:nvSpPr>
            <p:spPr>
              <a:xfrm>
                <a:off x="595227" y="1145105"/>
                <a:ext cx="7953545" cy="2666404"/>
              </a:xfrm>
              <a:prstGeom prst="round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2A92DA30-D02A-C48B-CF63-386FEF15118A}"/>
              </a:ext>
            </a:extLst>
          </p:cNvPr>
          <p:cNvGrpSpPr/>
          <p:nvPr/>
        </p:nvGrpSpPr>
        <p:grpSpPr>
          <a:xfrm>
            <a:off x="3757843" y="4174556"/>
            <a:ext cx="2921437" cy="626045"/>
            <a:chOff x="458846" y="2399578"/>
            <a:chExt cx="8226307" cy="1106957"/>
          </a:xfrm>
        </p:grpSpPr>
        <p:grpSp>
          <p:nvGrpSpPr>
            <p:cNvPr id="6" name="Group 6">
              <a:extLst>
                <a:ext uri="{FF2B5EF4-FFF2-40B4-BE49-F238E27FC236}">
                  <a16:creationId xmlns:a16="http://schemas.microsoft.com/office/drawing/2014/main" id="{BE124B9A-5733-7ED1-9BAD-6CC331B879D7}"/>
                </a:ext>
              </a:extLst>
            </p:cNvPr>
            <p:cNvGrpSpPr/>
            <p:nvPr/>
          </p:nvGrpSpPr>
          <p:grpSpPr>
            <a:xfrm>
              <a:off x="458846" y="2439735"/>
              <a:ext cx="8226307" cy="1066800"/>
              <a:chOff x="0" y="0"/>
              <a:chExt cx="3848257" cy="1414874"/>
            </a:xfrm>
          </p:grpSpPr>
          <p:sp>
            <p:nvSpPr>
              <p:cNvPr id="8" name="Freeform 7">
                <a:extLst>
                  <a:ext uri="{FF2B5EF4-FFF2-40B4-BE49-F238E27FC236}">
                    <a16:creationId xmlns:a16="http://schemas.microsoft.com/office/drawing/2014/main" id="{316DAFF5-917D-F29B-C42E-EC25D7B0F0C3}"/>
                  </a:ext>
                </a:extLst>
              </p:cNvPr>
              <p:cNvSpPr/>
              <p:nvPr/>
            </p:nvSpPr>
            <p:spPr>
              <a:xfrm>
                <a:off x="0" y="0"/>
                <a:ext cx="3848257" cy="1414874"/>
              </a:xfrm>
              <a:custGeom>
                <a:avLst/>
                <a:gdLst/>
                <a:ahLst/>
                <a:cxnLst/>
                <a:rect l="l" t="t" r="r" b="b"/>
                <a:pathLst>
                  <a:path w="3848257" h="1414874">
                    <a:moveTo>
                      <a:pt x="0" y="0"/>
                    </a:moveTo>
                    <a:lnTo>
                      <a:pt x="3848257" y="0"/>
                    </a:lnTo>
                    <a:lnTo>
                      <a:pt x="3848257" y="1414874"/>
                    </a:lnTo>
                    <a:lnTo>
                      <a:pt x="0" y="1414874"/>
                    </a:lnTo>
                    <a:close/>
                  </a:path>
                </a:pathLst>
              </a:custGeom>
              <a:solidFill>
                <a:srgbClr val="FFFFFF">
                  <a:alpha val="28627"/>
                </a:srgbClr>
              </a:solidFill>
              <a:ln w="19050">
                <a:solidFill>
                  <a:srgbClr val="0070C0"/>
                </a:solidFill>
                <a:prstDash val="dash"/>
              </a:ln>
            </p:spPr>
            <p:txBody>
              <a:bodyPr/>
              <a:lstStyle/>
              <a:p>
                <a:endParaRPr lang="en-US" sz="2000">
                  <a:latin typeface="+mj-lt"/>
                </a:endParaRPr>
              </a:p>
            </p:txBody>
          </p:sp>
          <p:sp>
            <p:nvSpPr>
              <p:cNvPr id="9" name="TextBox 8">
                <a:extLst>
                  <a:ext uri="{FF2B5EF4-FFF2-40B4-BE49-F238E27FC236}">
                    <a16:creationId xmlns:a16="http://schemas.microsoft.com/office/drawing/2014/main" id="{24CAED51-A4B8-6629-15DF-1D026346382E}"/>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mj-lt"/>
                  <a:ea typeface="+mn-ea"/>
                  <a:cs typeface="+mn-cs"/>
                </a:endParaRP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87A2DB8-1845-9F95-3A5C-E65C4E3419BD}"/>
                    </a:ext>
                  </a:extLst>
                </p:cNvPr>
                <p:cNvSpPr/>
                <p:nvPr/>
              </p:nvSpPr>
              <p:spPr>
                <a:xfrm>
                  <a:off x="643020" y="2399578"/>
                  <a:ext cx="7795258" cy="878776"/>
                </a:xfrm>
                <a:prstGeom prst="rect">
                  <a:avLst/>
                </a:prstGeom>
              </p:spPr>
              <p:txBody>
                <a:bodyPr wrap="square">
                  <a:spAutoFit/>
                </a:bodyPr>
                <a:lstStyle/>
                <a:p>
                  <a:pPr algn="just">
                    <a:lnSpc>
                      <a:spcPct val="150000"/>
                    </a:lnSpc>
                    <a:spcAft>
                      <a:spcPts val="600"/>
                    </a:spcAft>
                  </a:pPr>
                  <a:r>
                    <a:rPr lang="en-US" sz="2000" dirty="0">
                      <a:effectLst/>
                      <a:latin typeface="+mj-lt"/>
                      <a:ea typeface="Times New Roman" panose="02020603050405020304" pitchFamily="18" charset="0"/>
                      <a:cs typeface="Times New Roman" panose="02020603050405020304" pitchFamily="18" charset="0"/>
                    </a:rPr>
                    <a:t>Nếu </a:t>
                  </a:r>
                  <a14:m>
                    <m:oMath xmlns:m="http://schemas.openxmlformats.org/officeDocument/2006/math">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𝑞</m:t>
                      </m:r>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000" dirty="0">
                      <a:effectLst/>
                      <a:latin typeface="+mj-lt"/>
                      <a:ea typeface="Calibri" panose="020F0502020204030204" pitchFamily="34" charset="0"/>
                      <a:cs typeface="Times New Roman" panose="02020603050405020304" pitchFamily="18" charset="0"/>
                    </a:rPr>
                    <a:t> </a:t>
                  </a:r>
                  <a:r>
                    <a:rPr lang="en-US" sz="2000" dirty="0" err="1">
                      <a:effectLst/>
                      <a:latin typeface="+mj-lt"/>
                      <a:ea typeface="Calibri" panose="020F0502020204030204" pitchFamily="34" charset="0"/>
                      <a:cs typeface="Times New Roman" panose="02020603050405020304" pitchFamily="18" charset="0"/>
                    </a:rPr>
                    <a:t>thì</a:t>
                  </a:r>
                  <a:r>
                    <a:rPr lang="en-US" sz="2000" dirty="0">
                      <a:effectLst/>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𝑛</m:t>
                      </m:r>
                      <m:sSub>
                        <m:sSub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sub>
                      </m:sSub>
                    </m:oMath>
                  </a14:m>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787A2DB8-1845-9F95-3A5C-E65C4E3419BD}"/>
                    </a:ext>
                  </a:extLst>
                </p:cNvPr>
                <p:cNvSpPr>
                  <a:spLocks noRot="1" noChangeAspect="1" noMove="1" noResize="1" noEditPoints="1" noAdjustHandles="1" noChangeArrowheads="1" noChangeShapeType="1" noTextEdit="1"/>
                </p:cNvSpPr>
                <p:nvPr/>
              </p:nvSpPr>
              <p:spPr>
                <a:xfrm>
                  <a:off x="643020" y="2399578"/>
                  <a:ext cx="7795258" cy="878776"/>
                </a:xfrm>
                <a:prstGeom prst="rect">
                  <a:avLst/>
                </a:prstGeom>
                <a:blipFill>
                  <a:blip r:embed="rId4"/>
                  <a:stretch>
                    <a:fillRect l="-2203" b="-22222"/>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901C32A7-947D-8DA9-0981-BA287002F10B}"/>
              </a:ext>
            </a:extLst>
          </p:cNvPr>
          <p:cNvGrpSpPr/>
          <p:nvPr/>
        </p:nvGrpSpPr>
        <p:grpSpPr>
          <a:xfrm>
            <a:off x="2057822" y="4004729"/>
            <a:ext cx="1493075" cy="461749"/>
            <a:chOff x="561054" y="4185448"/>
            <a:chExt cx="1493075" cy="461749"/>
          </a:xfrm>
        </p:grpSpPr>
        <p:pic>
          <p:nvPicPr>
            <p:cNvPr id="11" name="Picture 10">
              <a:extLst>
                <a:ext uri="{FF2B5EF4-FFF2-40B4-BE49-F238E27FC236}">
                  <a16:creationId xmlns:a16="http://schemas.microsoft.com/office/drawing/2014/main" id="{4C7F5F63-FB87-6BFE-9045-34ED90AA395F}"/>
                </a:ext>
              </a:extLst>
            </p:cNvPr>
            <p:cNvPicPr>
              <a:picLocks noChangeAspect="1"/>
            </p:cNvPicPr>
            <p:nvPr/>
          </p:nvPicPr>
          <p:blipFill>
            <a:blip r:embed="rId5"/>
            <a:stretch>
              <a:fillRect/>
            </a:stretch>
          </p:blipFill>
          <p:spPr>
            <a:xfrm flipH="1">
              <a:off x="1472676" y="4185448"/>
              <a:ext cx="581453" cy="461749"/>
            </a:xfrm>
            <a:prstGeom prst="rect">
              <a:avLst/>
            </a:prstGeom>
          </p:spPr>
        </p:pic>
        <p:sp>
          <p:nvSpPr>
            <p:cNvPr id="12" name="TextBox 11">
              <a:extLst>
                <a:ext uri="{FF2B5EF4-FFF2-40B4-BE49-F238E27FC236}">
                  <a16:creationId xmlns:a16="http://schemas.microsoft.com/office/drawing/2014/main" id="{3849101F-CA3F-210E-DF60-9A0CBED38971}"/>
                </a:ext>
              </a:extLst>
            </p:cNvPr>
            <p:cNvSpPr txBox="1"/>
            <p:nvPr/>
          </p:nvSpPr>
          <p:spPr>
            <a:xfrm>
              <a:off x="561054" y="4202889"/>
              <a:ext cx="1024302"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Chú</a:t>
              </a:r>
              <a:r>
                <a:rPr lang="vi-VN" sz="2000" b="1" dirty="0">
                  <a:latin typeface="Arial" panose="020B0604020202020204" pitchFamily="34" charset="0"/>
                  <a:cs typeface="Arial" panose="020B0604020202020204" pitchFamily="34" charset="0"/>
                </a:rPr>
                <a:t> ý</a:t>
              </a:r>
              <a:endParaRPr lang="en-US" sz="2000" b="1"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181"/>
        <p:cNvGrpSpPr/>
        <p:nvPr/>
      </p:nvGrpSpPr>
      <p:grpSpPr>
        <a:xfrm>
          <a:off x="0" y="0"/>
          <a:ext cx="0" cy="0"/>
          <a:chOff x="0" y="0"/>
          <a:chExt cx="0" cy="0"/>
        </a:xfrm>
      </p:grpSpPr>
      <p:sp>
        <p:nvSpPr>
          <p:cNvPr id="4" name="Oval Callout 29">
            <a:extLst>
              <a:ext uri="{FF2B5EF4-FFF2-40B4-BE49-F238E27FC236}">
                <a16:creationId xmlns:a16="http://schemas.microsoft.com/office/drawing/2014/main" id="{E57B902E-5AC7-D581-FB3D-0F763EAA6B02}"/>
              </a:ext>
            </a:extLst>
          </p:cNvPr>
          <p:cNvSpPr/>
          <p:nvPr/>
        </p:nvSpPr>
        <p:spPr>
          <a:xfrm>
            <a:off x="4085624" y="1559895"/>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mn-lt"/>
                <a:ea typeface="+mn-ea"/>
                <a:cs typeface="+mn-cs"/>
              </a:rPr>
              <a:t>Giải</a:t>
            </a:r>
            <a:endParaRPr kumimoji="0" lang="en-US" sz="1800" b="1" i="0" u="none" strike="noStrike" kern="1200" cap="none" spc="0" normalizeH="0" baseline="0" noProof="0" dirty="0">
              <a:ln>
                <a:noFill/>
              </a:ln>
              <a:solidFill>
                <a:prstClr val="white"/>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1491CB6-EB8A-F56F-2E25-5957DDE5DBE0}"/>
                  </a:ext>
                </a:extLst>
              </p:cNvPr>
              <p:cNvSpPr txBox="1"/>
              <p:nvPr/>
            </p:nvSpPr>
            <p:spPr>
              <a:xfrm>
                <a:off x="3934473" y="565521"/>
                <a:ext cx="4664258" cy="749692"/>
              </a:xfrm>
              <a:prstGeom prst="rect">
                <a:avLst/>
              </a:prstGeom>
              <a:noFill/>
            </p:spPr>
            <p:txBody>
              <a:bodyPr wrap="square">
                <a:spAutoFit/>
              </a:bodyPr>
              <a:lstStyle/>
              <a:p>
                <a:pPr>
                  <a:lnSpc>
                    <a:spcPct val="150000"/>
                  </a:lnSpc>
                </a:pPr>
                <a:r>
                  <a:rPr lang="en-US" sz="2200" dirty="0">
                    <a:latin typeface="+mj-lt"/>
                  </a:rPr>
                  <a:t>Tính </a:t>
                </a:r>
                <a:r>
                  <a:rPr lang="en-US" sz="2200" dirty="0" err="1">
                    <a:latin typeface="+mj-lt"/>
                  </a:rPr>
                  <a:t>tổng</a:t>
                </a:r>
                <a:r>
                  <a:rPr lang="en-US" sz="2200" dirty="0">
                    <a:latin typeface="+mj-lt"/>
                  </a:rPr>
                  <a:t> </a:t>
                </a:r>
                <a14:m>
                  <m:oMath xmlns:m="http://schemas.openxmlformats.org/officeDocument/2006/math">
                    <m:r>
                      <a:rPr lang="en-US" sz="2200" b="0" i="1" smtClean="0">
                        <a:latin typeface="Cambria Math" panose="02040503050406030204" pitchFamily="18" charset="0"/>
                      </a:rPr>
                      <m:t>𝑆</m:t>
                    </m:r>
                    <m:r>
                      <a:rPr lang="en-US" sz="2200" b="0" i="1" smtClean="0">
                        <a:latin typeface="Cambria Math" panose="02040503050406030204" pitchFamily="18" charset="0"/>
                      </a:rPr>
                      <m:t>=1+</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a:rPr lang="en-US" sz="2200" b="0" i="1" smtClean="0">
                                <a:latin typeface="Cambria Math" panose="02040503050406030204" pitchFamily="18" charset="0"/>
                              </a:rPr>
                              <m:t>2</m:t>
                            </m:r>
                          </m:sup>
                        </m:sSup>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2</m:t>
                            </m:r>
                          </m:e>
                          <m:sup>
                            <m:r>
                              <a:rPr lang="en-US" sz="2200" b="0" i="1" smtClean="0">
                                <a:latin typeface="Cambria Math" panose="02040503050406030204" pitchFamily="18" charset="0"/>
                              </a:rPr>
                              <m:t>9</m:t>
                            </m:r>
                          </m:sup>
                        </m:sSup>
                      </m:den>
                    </m:f>
                  </m:oMath>
                </a14:m>
                <a:r>
                  <a:rPr lang="en-US" sz="2200" dirty="0">
                    <a:latin typeface="+mj-lt"/>
                  </a:rPr>
                  <a:t> </a:t>
                </a:r>
              </a:p>
            </p:txBody>
          </p:sp>
        </mc:Choice>
        <mc:Fallback xmlns="">
          <p:sp>
            <p:nvSpPr>
              <p:cNvPr id="5" name="TextBox 4">
                <a:extLst>
                  <a:ext uri="{FF2B5EF4-FFF2-40B4-BE49-F238E27FC236}">
                    <a16:creationId xmlns:a16="http://schemas.microsoft.com/office/drawing/2014/main" id="{01491CB6-EB8A-F56F-2E25-5957DDE5DBE0}"/>
                  </a:ext>
                </a:extLst>
              </p:cNvPr>
              <p:cNvSpPr txBox="1">
                <a:spLocks noRot="1" noChangeAspect="1" noMove="1" noResize="1" noEditPoints="1" noAdjustHandles="1" noChangeArrowheads="1" noChangeShapeType="1" noTextEdit="1"/>
              </p:cNvSpPr>
              <p:nvPr/>
            </p:nvSpPr>
            <p:spPr>
              <a:xfrm>
                <a:off x="3934473" y="565521"/>
                <a:ext cx="4664258" cy="749692"/>
              </a:xfrm>
              <a:prstGeom prst="rect">
                <a:avLst/>
              </a:prstGeom>
              <a:blipFill>
                <a:blip r:embed="rId3"/>
                <a:stretch>
                  <a:fillRect l="-1697" b="-569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613F29A-5805-B5C0-D425-F5C5F90C132D}"/>
              </a:ext>
            </a:extLst>
          </p:cNvPr>
          <p:cNvSpPr txBox="1"/>
          <p:nvPr/>
        </p:nvSpPr>
        <p:spPr>
          <a:xfrm>
            <a:off x="673769" y="648169"/>
            <a:ext cx="3188149" cy="605909"/>
          </a:xfrm>
          <a:prstGeom prst="flowChartTerminator">
            <a:avLst/>
          </a:prstGeom>
          <a:solidFill>
            <a:srgbClr val="D4ECBA"/>
          </a:solidFill>
          <a:ln w="38100">
            <a:solidFill>
              <a:srgbClr val="00B050"/>
            </a:solidFill>
            <a:prstDash val="solid"/>
          </a:ln>
        </p:spPr>
        <p:txBody>
          <a:bodyPr wrap="square" rtlCol="0" anchor="ctr">
            <a:spAutoFit/>
          </a:bodyPr>
          <a:lstStyle/>
          <a:p>
            <a:pPr algn="ctr">
              <a:buClrTx/>
              <a:buFontTx/>
              <a:buNone/>
            </a:pPr>
            <a:r>
              <a:rPr lang="nl-NL" sz="2200" b="1" kern="1200" dirty="0" err="1">
                <a:solidFill>
                  <a:prstClr val="black"/>
                </a:solidFill>
                <a:latin typeface="+mn-lt"/>
                <a:ea typeface="+mn-ea"/>
                <a:cs typeface="Arial" panose="020B0604020202020204" pitchFamily="34" charset="0"/>
              </a:rPr>
              <a:t>Ví</a:t>
            </a:r>
            <a:r>
              <a:rPr lang="nl-NL" sz="2200" b="1" kern="1200" dirty="0">
                <a:solidFill>
                  <a:prstClr val="black"/>
                </a:solidFill>
                <a:latin typeface="+mn-lt"/>
                <a:ea typeface="+mn-ea"/>
                <a:cs typeface="Arial" panose="020B0604020202020204" pitchFamily="34" charset="0"/>
              </a:rPr>
              <a:t> </a:t>
            </a:r>
            <a:r>
              <a:rPr lang="nl-NL" sz="2200" b="1" kern="1200" dirty="0" err="1">
                <a:solidFill>
                  <a:prstClr val="black"/>
                </a:solidFill>
                <a:latin typeface="+mn-lt"/>
                <a:ea typeface="+mn-ea"/>
                <a:cs typeface="Arial" panose="020B0604020202020204" pitchFamily="34" charset="0"/>
              </a:rPr>
              <a:t>dụ</a:t>
            </a:r>
            <a:r>
              <a:rPr lang="nl-NL" sz="2200" b="1" kern="1200" dirty="0">
                <a:solidFill>
                  <a:prstClr val="black"/>
                </a:solidFill>
                <a:latin typeface="+mn-lt"/>
                <a:ea typeface="+mn-ea"/>
                <a:cs typeface="Arial" panose="020B0604020202020204" pitchFamily="34" charset="0"/>
              </a:rPr>
              <a:t> 5: SGK – tr.55</a:t>
            </a:r>
            <a:endParaRPr lang="en-US" sz="2200" kern="1200" dirty="0">
              <a:solidFill>
                <a:prstClr val="black"/>
              </a:solidFill>
              <a:latin typeface="+mn-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36CA0C-CF42-09F1-B5AF-DB04FC79E549}"/>
                  </a:ext>
                </a:extLst>
              </p:cNvPr>
              <p:cNvSpPr txBox="1"/>
              <p:nvPr/>
            </p:nvSpPr>
            <p:spPr>
              <a:xfrm>
                <a:off x="1156638" y="2200796"/>
                <a:ext cx="6830724" cy="2490041"/>
              </a:xfrm>
              <a:prstGeom prst="rect">
                <a:avLst/>
              </a:prstGeom>
              <a:noFill/>
            </p:spPr>
            <p:txBody>
              <a:bodyPr wrap="square">
                <a:spAutoFit/>
              </a:bodyPr>
              <a:lstStyle/>
              <a:p>
                <a:pPr>
                  <a:lnSpc>
                    <a:spcPct val="150000"/>
                  </a:lnSpc>
                </a:pPr>
                <a14:m>
                  <m:oMath xmlns:m="http://schemas.openxmlformats.org/officeDocument/2006/math">
                    <m:r>
                      <a:rPr lang="en-US" sz="2200" b="0" i="1" smtClean="0">
                        <a:latin typeface="Cambria Math" panose="02040503050406030204" pitchFamily="18" charset="0"/>
                      </a:rPr>
                      <m:t>𝑆</m:t>
                    </m:r>
                  </m:oMath>
                </a14:m>
                <a:r>
                  <a:rPr lang="en-US" sz="2200" dirty="0">
                    <a:latin typeface="+mj-lt"/>
                  </a:rPr>
                  <a:t> </a:t>
                </a:r>
                <a:r>
                  <a:rPr lang="en-US" sz="2200" dirty="0" err="1">
                    <a:latin typeface="+mj-lt"/>
                  </a:rPr>
                  <a:t>là</a:t>
                </a:r>
                <a:r>
                  <a:rPr lang="en-US" sz="2200" dirty="0">
                    <a:latin typeface="+mj-lt"/>
                  </a:rPr>
                  <a:t> </a:t>
                </a:r>
                <a:r>
                  <a:rPr lang="en-US" sz="2200" dirty="0" err="1">
                    <a:latin typeface="+mj-lt"/>
                  </a:rPr>
                  <a:t>tổng</a:t>
                </a:r>
                <a:r>
                  <a:rPr lang="en-US" sz="2200" dirty="0">
                    <a:latin typeface="+mj-lt"/>
                  </a:rPr>
                  <a:t> </a:t>
                </a:r>
                <a:r>
                  <a:rPr lang="en-US" sz="2200" dirty="0" err="1">
                    <a:latin typeface="+mj-lt"/>
                  </a:rPr>
                  <a:t>mười</a:t>
                </a:r>
                <a:r>
                  <a:rPr lang="en-US" sz="2200" dirty="0">
                    <a:latin typeface="+mj-lt"/>
                  </a:rPr>
                  <a:t> </a:t>
                </a:r>
                <a:r>
                  <a:rPr lang="en-US" sz="2200" dirty="0" err="1">
                    <a:latin typeface="+mj-lt"/>
                  </a:rPr>
                  <a:t>số</a:t>
                </a:r>
                <a:r>
                  <a:rPr lang="en-US" sz="2200" dirty="0">
                    <a:latin typeface="+mj-lt"/>
                  </a:rPr>
                  <a:t> </a:t>
                </a:r>
                <a:r>
                  <a:rPr lang="en-US" sz="2200" dirty="0" err="1">
                    <a:latin typeface="+mj-lt"/>
                  </a:rPr>
                  <a:t>hạng</a:t>
                </a:r>
                <a:r>
                  <a:rPr lang="en-US" sz="2200" dirty="0">
                    <a:latin typeface="+mj-lt"/>
                  </a:rPr>
                  <a:t> </a:t>
                </a:r>
                <a:r>
                  <a:rPr lang="en-US" sz="2200" dirty="0" err="1">
                    <a:latin typeface="+mj-lt"/>
                  </a:rPr>
                  <a:t>đầu</a:t>
                </a:r>
                <a:r>
                  <a:rPr lang="en-US" sz="2200" dirty="0">
                    <a:latin typeface="+mj-lt"/>
                  </a:rPr>
                  <a:t> </a:t>
                </a:r>
                <a:r>
                  <a:rPr lang="en-US" sz="2200" dirty="0" err="1">
                    <a:latin typeface="+mj-lt"/>
                  </a:rPr>
                  <a:t>của</a:t>
                </a:r>
                <a:r>
                  <a:rPr lang="en-US" sz="2200" dirty="0">
                    <a:latin typeface="+mj-lt"/>
                  </a:rPr>
                  <a:t> </a:t>
                </a:r>
                <a:r>
                  <a:rPr lang="en-US" sz="2200" dirty="0" err="1">
                    <a:latin typeface="+mj-lt"/>
                  </a:rPr>
                  <a:t>cấp</a:t>
                </a:r>
                <a:r>
                  <a:rPr lang="en-US" sz="2200" dirty="0">
                    <a:latin typeface="+mj-lt"/>
                  </a:rPr>
                  <a:t> </a:t>
                </a:r>
                <a:r>
                  <a:rPr lang="en-US" sz="2200" dirty="0" err="1">
                    <a:latin typeface="+mj-lt"/>
                  </a:rPr>
                  <a:t>số</a:t>
                </a:r>
                <a:r>
                  <a:rPr lang="en-US" sz="2200" dirty="0">
                    <a:latin typeface="+mj-lt"/>
                  </a:rPr>
                  <a:t> </a:t>
                </a:r>
                <a:r>
                  <a:rPr lang="en-US" sz="2200" dirty="0" err="1">
                    <a:latin typeface="+mj-lt"/>
                  </a:rPr>
                  <a:t>nhân</a:t>
                </a:r>
                <a:r>
                  <a:rPr lang="en-US" sz="2200" dirty="0">
                    <a:latin typeface="+mj-lt"/>
                  </a:rPr>
                  <a:t> </a:t>
                </a:r>
                <a:r>
                  <a:rPr lang="en-US" sz="2200" dirty="0" err="1">
                    <a:latin typeface="+mj-lt"/>
                  </a:rPr>
                  <a:t>có</a:t>
                </a:r>
                <a:r>
                  <a:rPr lang="en-US" sz="2200" dirty="0">
                    <a:latin typeface="+mj-lt"/>
                  </a:rPr>
                  <a:t> </a:t>
                </a:r>
                <a:r>
                  <a:rPr lang="en-US" sz="2200" dirty="0" err="1">
                    <a:latin typeface="+mj-lt"/>
                  </a:rPr>
                  <a:t>số</a:t>
                </a:r>
                <a:r>
                  <a:rPr lang="en-US" sz="2200" dirty="0">
                    <a:latin typeface="+mj-lt"/>
                  </a:rPr>
                  <a:t> </a:t>
                </a:r>
                <a:r>
                  <a:rPr lang="en-US" sz="2200" dirty="0" err="1">
                    <a:latin typeface="+mj-lt"/>
                  </a:rPr>
                  <a:t>hạng</a:t>
                </a:r>
                <a:r>
                  <a:rPr lang="en-US" sz="2200" dirty="0">
                    <a:latin typeface="+mj-lt"/>
                  </a:rPr>
                  <a:t> </a:t>
                </a:r>
                <a:r>
                  <a:rPr lang="en-US" sz="2200" dirty="0" err="1">
                    <a:latin typeface="+mj-lt"/>
                  </a:rPr>
                  <a:t>đầu</a:t>
                </a:r>
                <a:r>
                  <a:rPr lang="en-US" sz="2200" dirty="0">
                    <a:latin typeface="+mj-lt"/>
                  </a:rPr>
                  <a: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𝑢</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=1</m:t>
                    </m:r>
                  </m:oMath>
                </a14:m>
                <a:r>
                  <a:rPr lang="en-US" sz="2200" dirty="0">
                    <a:latin typeface="+mj-lt"/>
                  </a:rPr>
                  <a:t> </a:t>
                </a:r>
                <a:r>
                  <a:rPr lang="en-US" sz="2200" dirty="0" err="1">
                    <a:latin typeface="+mj-lt"/>
                  </a:rPr>
                  <a:t>và</a:t>
                </a:r>
                <a:r>
                  <a:rPr lang="en-US" sz="2200" dirty="0">
                    <a:latin typeface="+mj-lt"/>
                  </a:rPr>
                  <a:t> </a:t>
                </a:r>
                <a:r>
                  <a:rPr lang="en-US" sz="2200" dirty="0" err="1">
                    <a:latin typeface="+mj-lt"/>
                  </a:rPr>
                  <a:t>công</a:t>
                </a:r>
                <a:r>
                  <a:rPr lang="en-US" sz="2200" dirty="0">
                    <a:latin typeface="+mj-lt"/>
                  </a:rPr>
                  <a:t> </a:t>
                </a:r>
                <a:r>
                  <a:rPr lang="en-US" sz="2200" dirty="0" err="1">
                    <a:latin typeface="+mj-lt"/>
                  </a:rPr>
                  <a:t>bội</a:t>
                </a:r>
                <a:r>
                  <a:rPr lang="en-US" sz="2200" dirty="0">
                    <a:latin typeface="+mj-lt"/>
                  </a:rPr>
                  <a:t> </a:t>
                </a:r>
                <a14:m>
                  <m:oMath xmlns:m="http://schemas.openxmlformats.org/officeDocument/2006/math">
                    <m:r>
                      <a:rPr lang="en-US" sz="2200" b="0" i="1" smtClean="0">
                        <a:latin typeface="Cambria Math" panose="02040503050406030204" pitchFamily="18" charset="0"/>
                      </a:rPr>
                      <m:t>𝑞</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oMath>
                </a14:m>
                <a:endParaRPr lang="en-US" sz="2200" dirty="0">
                  <a:latin typeface="+mj-lt"/>
                </a:endParaRPr>
              </a:p>
              <a:p>
                <a:pPr>
                  <a:lnSpc>
                    <a:spcPct val="150000"/>
                  </a:lnSpc>
                </a:pPr>
                <a:r>
                  <a:rPr lang="en-US" sz="2200" dirty="0" err="1">
                    <a:latin typeface="+mj-lt"/>
                  </a:rPr>
                  <a:t>Vậy</a:t>
                </a:r>
                <a:r>
                  <a:rPr lang="en-US" sz="2200" dirty="0">
                    <a:latin typeface="+mj-lt"/>
                  </a:rPr>
                  <a:t> </a:t>
                </a:r>
                <a14:m>
                  <m:oMath xmlns:m="http://schemas.openxmlformats.org/officeDocument/2006/math">
                    <m:r>
                      <a:rPr lang="en-US" sz="2200" b="0" i="1" smtClean="0">
                        <a:latin typeface="Cambria Math" panose="02040503050406030204" pitchFamily="18" charset="0"/>
                      </a:rPr>
                      <m:t>𝑆</m:t>
                    </m:r>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1−</m:t>
                            </m:r>
                            <m:sSup>
                              <m:sSupPr>
                                <m:ctrlPr>
                                  <a:rPr lang="en-US" sz="2200" b="0" i="1" smtClean="0">
                                    <a:latin typeface="Cambria Math" panose="02040503050406030204" pitchFamily="18" charset="0"/>
                                  </a:rPr>
                                </m:ctrlPr>
                              </m:sSupPr>
                              <m:e>
                                <m:d>
                                  <m:dPr>
                                    <m:ctrlPr>
                                      <a:rPr lang="en-US" sz="2200" b="0" i="1" smtClean="0">
                                        <a:latin typeface="Cambria Math" panose="02040503050406030204" pitchFamily="18" charset="0"/>
                                      </a:rPr>
                                    </m:ctrlPr>
                                  </m:dPr>
                                  <m:e>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e>
                                </m:d>
                              </m:e>
                              <m:sup>
                                <m:r>
                                  <a:rPr lang="en-US" sz="2200" b="0" i="1" smtClean="0">
                                    <a:latin typeface="Cambria Math" panose="02040503050406030204" pitchFamily="18" charset="0"/>
                                  </a:rPr>
                                  <m:t>10</m:t>
                                </m:r>
                              </m:sup>
                            </m:sSup>
                          </m:e>
                        </m:d>
                      </m:num>
                      <m:den>
                        <m:r>
                          <a:rPr lang="en-US" sz="2200" b="0" i="1" smtClean="0">
                            <a:latin typeface="Cambria Math" panose="02040503050406030204" pitchFamily="18" charset="0"/>
                          </a:rPr>
                          <m:t>1−</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den>
                        </m:f>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1 023</m:t>
                        </m:r>
                      </m:num>
                      <m:den>
                        <m:r>
                          <a:rPr lang="en-US" sz="2200" b="0" i="1" smtClean="0">
                            <a:latin typeface="Cambria Math" panose="02040503050406030204" pitchFamily="18" charset="0"/>
                          </a:rPr>
                          <m:t>512</m:t>
                        </m:r>
                      </m:den>
                    </m:f>
                  </m:oMath>
                </a14:m>
                <a:endParaRPr lang="en-US" sz="2200" dirty="0">
                  <a:latin typeface="+mj-lt"/>
                </a:endParaRPr>
              </a:p>
            </p:txBody>
          </p:sp>
        </mc:Choice>
        <mc:Fallback xmlns="">
          <p:sp>
            <p:nvSpPr>
              <p:cNvPr id="7" name="TextBox 6">
                <a:extLst>
                  <a:ext uri="{FF2B5EF4-FFF2-40B4-BE49-F238E27FC236}">
                    <a16:creationId xmlns:a16="http://schemas.microsoft.com/office/drawing/2014/main" id="{3F36CA0C-CF42-09F1-B5AF-DB04FC79E549}"/>
                  </a:ext>
                </a:extLst>
              </p:cNvPr>
              <p:cNvSpPr txBox="1">
                <a:spLocks noRot="1" noChangeAspect="1" noMove="1" noResize="1" noEditPoints="1" noAdjustHandles="1" noChangeArrowheads="1" noChangeShapeType="1" noTextEdit="1"/>
              </p:cNvSpPr>
              <p:nvPr/>
            </p:nvSpPr>
            <p:spPr>
              <a:xfrm>
                <a:off x="1156638" y="2200796"/>
                <a:ext cx="6830724" cy="2490041"/>
              </a:xfrm>
              <a:prstGeom prst="rect">
                <a:avLst/>
              </a:prstGeom>
              <a:blipFill>
                <a:blip r:embed="rId4"/>
                <a:stretch>
                  <a:fillRect l="-1161"/>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9D671FB-2423-1576-7BDF-FC6C302946D6}"/>
              </a:ext>
            </a:extLst>
          </p:cNvPr>
          <p:cNvPicPr>
            <a:picLocks noChangeAspect="1"/>
          </p:cNvPicPr>
          <p:nvPr/>
        </p:nvPicPr>
        <p:blipFill>
          <a:blip r:embed="rId5"/>
          <a:stretch>
            <a:fillRect/>
          </a:stretch>
        </p:blipFill>
        <p:spPr>
          <a:xfrm>
            <a:off x="7360920" y="3956922"/>
            <a:ext cx="1885950" cy="1060847"/>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156"/>
        <p:cNvGrpSpPr/>
        <p:nvPr/>
      </p:nvGrpSpPr>
      <p:grpSpPr>
        <a:xfrm>
          <a:off x="0" y="0"/>
          <a:ext cx="0" cy="0"/>
          <a:chOff x="0" y="0"/>
          <a:chExt cx="0" cy="0"/>
        </a:xfrm>
      </p:grpSpPr>
      <p:grpSp>
        <p:nvGrpSpPr>
          <p:cNvPr id="12" name="Group 11">
            <a:extLst>
              <a:ext uri="{FF2B5EF4-FFF2-40B4-BE49-F238E27FC236}">
                <a16:creationId xmlns:a16="http://schemas.microsoft.com/office/drawing/2014/main" id="{4CC0C20C-DDCA-E6FF-470E-92FE59928E31}"/>
              </a:ext>
            </a:extLst>
          </p:cNvPr>
          <p:cNvGrpSpPr/>
          <p:nvPr/>
        </p:nvGrpSpPr>
        <p:grpSpPr>
          <a:xfrm>
            <a:off x="367867" y="186932"/>
            <a:ext cx="2114343" cy="739140"/>
            <a:chOff x="1624734" y="1360680"/>
            <a:chExt cx="5309466" cy="1569778"/>
          </a:xfrm>
        </p:grpSpPr>
        <p:sp>
          <p:nvSpPr>
            <p:cNvPr id="13" name="Rectangle 12">
              <a:extLst>
                <a:ext uri="{FF2B5EF4-FFF2-40B4-BE49-F238E27FC236}">
                  <a16:creationId xmlns:a16="http://schemas.microsoft.com/office/drawing/2014/main" id="{2A9317CB-1F25-3FD6-EC06-7DE29F2EA0CE}"/>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4" name="Rectangle 13">
              <a:extLst>
                <a:ext uri="{FF2B5EF4-FFF2-40B4-BE49-F238E27FC236}">
                  <a16:creationId xmlns:a16="http://schemas.microsoft.com/office/drawing/2014/main" id="{4B997A35-A7DA-93A5-79B2-688995795243}"/>
                </a:ext>
              </a:extLst>
            </p:cNvPr>
            <p:cNvSpPr/>
            <p:nvPr/>
          </p:nvSpPr>
          <p:spPr>
            <a:xfrm>
              <a:off x="1882801" y="1549559"/>
              <a:ext cx="4793328" cy="1192020"/>
            </a:xfrm>
            <a:prstGeom prst="rect">
              <a:avLst/>
            </a:prstGeom>
            <a:solidFill>
              <a:schemeClr val="bg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latin typeface="+mj-lt"/>
                  <a:ea typeface="+mn-ea"/>
                  <a:cs typeface="Arial" panose="020B0604020202020204" pitchFamily="34" charset="0"/>
                </a:rPr>
                <a:t>Luyện</a:t>
              </a:r>
              <a:r>
                <a:rPr lang="en-US" sz="2200" b="1" kern="1200" dirty="0">
                  <a:solidFill>
                    <a:prstClr val="black"/>
                  </a:solidFill>
                  <a:latin typeface="+mj-lt"/>
                  <a:ea typeface="+mn-ea"/>
                  <a:cs typeface="Arial" panose="020B0604020202020204" pitchFamily="34" charset="0"/>
                </a:rPr>
                <a:t> </a:t>
              </a:r>
              <a:r>
                <a:rPr lang="en-US" sz="2200" b="1" kern="1200" dirty="0" err="1">
                  <a:solidFill>
                    <a:prstClr val="black"/>
                  </a:solidFill>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4</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935749-4107-EA2C-23C7-1FD3CF777D8A}"/>
                  </a:ext>
                </a:extLst>
              </p:cNvPr>
              <p:cNvSpPr txBox="1"/>
              <p:nvPr/>
            </p:nvSpPr>
            <p:spPr>
              <a:xfrm>
                <a:off x="399384" y="275867"/>
                <a:ext cx="8158617" cy="2087366"/>
              </a:xfrm>
              <a:prstGeom prst="rect">
                <a:avLst/>
              </a:prstGeom>
              <a:noFill/>
            </p:spPr>
            <p:txBody>
              <a:bodyPr wrap="square">
                <a:spAutoFit/>
              </a:bodyPr>
              <a:lstStyle/>
              <a:p>
                <a:pPr algn="just">
                  <a:lnSpc>
                    <a:spcPct val="200000"/>
                  </a:lnSpc>
                </a:pPr>
                <a:r>
                  <a:rPr lang="en-US" sz="2000" dirty="0">
                    <a:latin typeface="+mj-lt"/>
                  </a:rPr>
                  <a:t>		   </a:t>
                </a:r>
                <a:r>
                  <a:rPr lang="en-US" sz="2000" dirty="0" err="1">
                    <a:latin typeface="+mj-lt"/>
                  </a:rPr>
                  <a:t>Tính</a:t>
                </a:r>
                <a:r>
                  <a:rPr lang="en-US" sz="2000" dirty="0">
                    <a:latin typeface="+mj-lt"/>
                  </a:rPr>
                  <a:t> </a:t>
                </a:r>
                <a:r>
                  <a:rPr lang="en-US" sz="2000" dirty="0" err="1">
                    <a:latin typeface="+mj-lt"/>
                  </a:rPr>
                  <a:t>tổng</a:t>
                </a:r>
                <a:r>
                  <a:rPr lang="en-US" sz="2000" dirty="0">
                    <a:latin typeface="+mj-lt"/>
                  </a:rPr>
                  <a:t> n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mỗi</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sau</a:t>
                </a:r>
                <a:r>
                  <a:rPr lang="en-US" sz="2000" dirty="0">
                    <a:latin typeface="+mj-lt"/>
                  </a:rPr>
                  <a:t>:</a:t>
                </a:r>
              </a:p>
              <a:p>
                <a:pPr algn="just">
                  <a:lnSpc>
                    <a:spcPct val="200000"/>
                  </a:lnSpc>
                </a:pPr>
                <a:r>
                  <a:rPr lang="en-US" sz="2000" dirty="0">
                    <a:latin typeface="+mj-lt"/>
                  </a:rPr>
                  <a:t>	a) </a:t>
                </a:r>
                <a14:m>
                  <m:oMath xmlns:m="http://schemas.openxmlformats.org/officeDocument/2006/math">
                    <m:r>
                      <a:rPr lang="en-US" sz="2000" i="1" dirty="0" smtClean="0">
                        <a:latin typeface="Cambria Math" panose="02040503050406030204" pitchFamily="18" charset="0"/>
                      </a:rPr>
                      <m:t>3; – 6; 12; – 24; … </m:t>
                    </m:r>
                  </m:oMath>
                </a14:m>
                <a:r>
                  <a:rPr lang="en-US" sz="2000" dirty="0" err="1">
                    <a:latin typeface="+mj-lt"/>
                  </a:rPr>
                  <a:t>với</a:t>
                </a:r>
                <a:r>
                  <a:rPr lang="en-US" sz="2000" dirty="0">
                    <a:latin typeface="+mj-lt"/>
                  </a:rPr>
                  <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 12</m:t>
                    </m:r>
                  </m:oMath>
                </a14:m>
                <a:r>
                  <a:rPr lang="en-US" sz="2000" dirty="0">
                    <a:latin typeface="+mj-lt"/>
                  </a:rPr>
                  <a:t>;</a:t>
                </a:r>
              </a:p>
              <a:p>
                <a:pPr algn="just">
                  <a:lnSpc>
                    <a:spcPct val="200000"/>
                  </a:lnSpc>
                </a:pPr>
                <a:r>
                  <a:rPr lang="en-US" sz="2000" dirty="0">
                    <a:latin typeface="+mj-lt"/>
                  </a:rPr>
                  <a:t>	b) </a:t>
                </a:r>
                <a14:m>
                  <m:oMath xmlns:m="http://schemas.openxmlformats.org/officeDocument/2006/math">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i="1" dirty="0" smtClean="0">
                            <a:latin typeface="Cambria Math" panose="02040503050406030204" pitchFamily="18" charset="0"/>
                          </a:rPr>
                          <m:t>10</m:t>
                        </m:r>
                      </m:den>
                    </m:f>
                    <m:r>
                      <a:rPr lang="en-US" sz="200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i="1" dirty="0" smtClean="0">
                            <a:latin typeface="Cambria Math" panose="02040503050406030204" pitchFamily="18" charset="0"/>
                          </a:rPr>
                          <m:t>100</m:t>
                        </m:r>
                      </m:den>
                    </m:f>
                    <m:r>
                      <a:rPr lang="en-US" sz="200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i="1" dirty="0" smtClean="0">
                            <a:latin typeface="Cambria Math" panose="02040503050406030204" pitchFamily="18" charset="0"/>
                          </a:rPr>
                          <m:t>1000</m:t>
                        </m:r>
                      </m:den>
                    </m:f>
                    <m:r>
                      <a:rPr lang="en-US" sz="2000" i="1" dirty="0" smtClean="0">
                        <a:latin typeface="Cambria Math" panose="02040503050406030204" pitchFamily="18" charset="0"/>
                      </a:rPr>
                      <m:t>,… </m:t>
                    </m:r>
                  </m:oMath>
                </a14:m>
                <a:r>
                  <a:rPr lang="en-US" sz="2000" dirty="0" err="1">
                    <a:latin typeface="+mj-lt"/>
                  </a:rPr>
                  <a:t>với</a:t>
                </a:r>
                <a:r>
                  <a:rPr lang="en-US" sz="2000" dirty="0">
                    <a:latin typeface="+mj-lt"/>
                  </a:rPr>
                  <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 5</m:t>
                    </m:r>
                  </m:oMath>
                </a14:m>
                <a:r>
                  <a:rPr lang="en-US" sz="2000" dirty="0">
                    <a:latin typeface="+mj-lt"/>
                  </a:rPr>
                  <a:t>.</a:t>
                </a:r>
              </a:p>
            </p:txBody>
          </p:sp>
        </mc:Choice>
        <mc:Fallback xmlns="">
          <p:sp>
            <p:nvSpPr>
              <p:cNvPr id="15" name="TextBox 14">
                <a:extLst>
                  <a:ext uri="{FF2B5EF4-FFF2-40B4-BE49-F238E27FC236}">
                    <a16:creationId xmlns:a16="http://schemas.microsoft.com/office/drawing/2014/main" id="{28935749-4107-EA2C-23C7-1FD3CF777D8A}"/>
                  </a:ext>
                </a:extLst>
              </p:cNvPr>
              <p:cNvSpPr txBox="1">
                <a:spLocks noRot="1" noChangeAspect="1" noMove="1" noResize="1" noEditPoints="1" noAdjustHandles="1" noChangeArrowheads="1" noChangeShapeType="1" noTextEdit="1"/>
              </p:cNvSpPr>
              <p:nvPr/>
            </p:nvSpPr>
            <p:spPr>
              <a:xfrm>
                <a:off x="399384" y="275867"/>
                <a:ext cx="8158617" cy="2087366"/>
              </a:xfrm>
              <a:prstGeom prst="rect">
                <a:avLst/>
              </a:prstGeom>
              <a:blipFill>
                <a:blip r:embed="rId3"/>
                <a:stretch>
                  <a:fillRect b="-875"/>
                </a:stretch>
              </a:blipFill>
            </p:spPr>
            <p:txBody>
              <a:bodyPr/>
              <a:lstStyle/>
              <a:p>
                <a:r>
                  <a:rPr lang="en-US">
                    <a:noFill/>
                  </a:rPr>
                  <a:t> </a:t>
                </a:r>
              </a:p>
            </p:txBody>
          </p:sp>
        </mc:Fallback>
      </mc:AlternateContent>
      <p:sp>
        <p:nvSpPr>
          <p:cNvPr id="17" name="Oval Callout 29">
            <a:extLst>
              <a:ext uri="{FF2B5EF4-FFF2-40B4-BE49-F238E27FC236}">
                <a16:creationId xmlns:a16="http://schemas.microsoft.com/office/drawing/2014/main" id="{476CE2C6-BBE2-6F00-2EA3-3133D59429BA}"/>
              </a:ext>
            </a:extLst>
          </p:cNvPr>
          <p:cNvSpPr/>
          <p:nvPr/>
        </p:nvSpPr>
        <p:spPr>
          <a:xfrm>
            <a:off x="7433953" y="2320887"/>
            <a:ext cx="972752" cy="364371"/>
          </a:xfrm>
          <a:prstGeom prst="wedgeEllipseCallout">
            <a:avLst>
              <a:gd name="adj1" fmla="val -23844"/>
              <a:gd name="adj2" fmla="val 82399"/>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978EA8-1B51-D4D7-BA38-849423A42DA7}"/>
                  </a:ext>
                </a:extLst>
              </p:cNvPr>
              <p:cNvSpPr txBox="1"/>
              <p:nvPr/>
            </p:nvSpPr>
            <p:spPr>
              <a:xfrm>
                <a:off x="215316" y="2969165"/>
                <a:ext cx="8526751" cy="1898468"/>
              </a:xfrm>
              <a:prstGeom prst="rect">
                <a:avLst/>
              </a:prstGeom>
              <a:noFill/>
            </p:spPr>
            <p:txBody>
              <a:bodyPr wrap="square">
                <a:spAutoFit/>
              </a:bodyPr>
              <a:lstStyle/>
              <a:p>
                <a:pPr algn="just">
                  <a:lnSpc>
                    <a:spcPct val="150000"/>
                  </a:lnSpc>
                  <a:spcAft>
                    <a:spcPts val="600"/>
                  </a:spcAft>
                </a:pPr>
                <a:r>
                  <a:rPr lang="nl-NL" sz="2000" dirty="0">
                    <a:latin typeface="+mj-lt"/>
                    <a:ea typeface="Calibri" panose="020F0502020204030204" pitchFamily="34" charset="0"/>
                    <a:cs typeface="Times New Roman" panose="02020603050405020304" pitchFamily="18" charset="0"/>
                  </a:rPr>
                  <a:t>a) Ta có: 3; – 6; 12; – 24; ... </a:t>
                </a:r>
                <a:r>
                  <a:rPr lang="nl-NL" sz="2000" dirty="0" err="1">
                    <a:latin typeface="+mj-lt"/>
                    <a:ea typeface="Calibri" panose="020F0502020204030204" pitchFamily="34" charset="0"/>
                    <a:cs typeface="Times New Roman" panose="02020603050405020304" pitchFamily="18" charset="0"/>
                  </a:rPr>
                  <a:t>là</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cấp</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số</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nhân</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với</a:t>
                </a:r>
                <a:r>
                  <a:rPr lang="nl-NL" sz="20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2000">
                            <a:latin typeface="Cambria Math" panose="02040503050406030204" pitchFamily="18" charset="0"/>
                            <a:ea typeface="Calibri" panose="020F0502020204030204" pitchFamily="34" charset="0"/>
                            <a:cs typeface="Times New Roman" panose="02020603050405020304" pitchFamily="18" charset="0"/>
                          </a:rPr>
                          <m:t>u</m:t>
                        </m:r>
                      </m:e>
                      <m:sub>
                        <m:r>
                          <a:rPr lang="nl-NL" sz="2000">
                            <a:latin typeface="Cambria Math" panose="02040503050406030204" pitchFamily="18" charset="0"/>
                            <a:ea typeface="Calibri" panose="020F0502020204030204" pitchFamily="34" charset="0"/>
                            <a:cs typeface="Times New Roman" panose="02020603050405020304" pitchFamily="18" charset="0"/>
                          </a:rPr>
                          <m:t>1</m:t>
                        </m:r>
                      </m:sub>
                    </m:sSub>
                    <m:r>
                      <a:rPr lang="nl-NL" sz="2000">
                        <a:latin typeface="Cambria Math" panose="02040503050406030204" pitchFamily="18" charset="0"/>
                        <a:ea typeface="Calibri" panose="020F0502020204030204" pitchFamily="34" charset="0"/>
                        <a:cs typeface="Times New Roman" panose="02020603050405020304" pitchFamily="18" charset="0"/>
                      </a:rPr>
                      <m:t>=3</m:t>
                    </m:r>
                  </m:oMath>
                </a14:m>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và</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công</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bội</a:t>
                </a:r>
                <a:r>
                  <a:rPr lang="nl-NL"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q</m:t>
                    </m:r>
                    <m:r>
                      <a:rPr lang="nl-NL" sz="2000">
                        <a:latin typeface="Cambria Math" panose="02040503050406030204" pitchFamily="18" charset="0"/>
                        <a:ea typeface="Times New Roman" panose="02020603050405020304" pitchFamily="18" charset="0"/>
                        <a:cs typeface="Times New Roman" panose="02020603050405020304" pitchFamily="18" charset="0"/>
                      </a:rPr>
                      <m:t>=</m:t>
                    </m:r>
                    <m:r>
                      <a:rPr lang="nl-NL" sz="2000" i="1">
                        <a:latin typeface="Cambria Math" panose="02040503050406030204" pitchFamily="18" charset="0"/>
                        <a:ea typeface="Times New Roman" panose="02020603050405020304" pitchFamily="18" charset="0"/>
                        <a:cs typeface="Times New Roman" panose="02020603050405020304" pitchFamily="18" charset="0"/>
                      </a:rPr>
                      <m:t>−</m:t>
                    </m:r>
                    <m:r>
                      <a:rPr lang="nl-NL" sz="2000">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2000" dirty="0" err="1">
                    <a:latin typeface="+mj-lt"/>
                    <a:ea typeface="Calibri" panose="020F0502020204030204" pitchFamily="34" charset="0"/>
                    <a:cs typeface="Times New Roman" panose="02020603050405020304" pitchFamily="18" charset="0"/>
                  </a:rPr>
                  <a:t>Khi</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đó</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tổng</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của</a:t>
                </a:r>
                <a:r>
                  <a:rPr lang="nl-NL" sz="2000" dirty="0">
                    <a:latin typeface="+mj-lt"/>
                    <a:ea typeface="Calibri" panose="020F0502020204030204" pitchFamily="34" charset="0"/>
                    <a:cs typeface="Times New Roman" panose="02020603050405020304" pitchFamily="18" charset="0"/>
                  </a:rPr>
                  <a:t> 12 </a:t>
                </a:r>
                <a:r>
                  <a:rPr lang="nl-NL" sz="2000" dirty="0" err="1">
                    <a:latin typeface="+mj-lt"/>
                    <a:ea typeface="Calibri" panose="020F0502020204030204" pitchFamily="34" charset="0"/>
                    <a:cs typeface="Times New Roman" panose="02020603050405020304" pitchFamily="18" charset="0"/>
                  </a:rPr>
                  <a:t>số</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hạng</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đầu</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của</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cấp</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số</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nhân</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đã</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cho</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là</a:t>
                </a:r>
                <a:r>
                  <a:rPr lang="nl-NL"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nl-NL" sz="2000">
                            <a:latin typeface="Cambria Math" panose="02040503050406030204" pitchFamily="18" charset="0"/>
                            <a:ea typeface="Calibri" panose="020F0502020204030204" pitchFamily="34" charset="0"/>
                            <a:cs typeface="Times New Roman" panose="02020603050405020304" pitchFamily="18" charset="0"/>
                          </a:rPr>
                          <m:t>S</m:t>
                        </m:r>
                      </m:e>
                      <m:sub>
                        <m:r>
                          <a:rPr lang="nl-NL" sz="2000">
                            <a:latin typeface="Cambria Math" panose="02040503050406030204" pitchFamily="18" charset="0"/>
                            <a:ea typeface="Calibri" panose="020F0502020204030204" pitchFamily="34" charset="0"/>
                            <a:cs typeface="Times New Roman" panose="02020603050405020304" pitchFamily="18" charset="0"/>
                          </a:rPr>
                          <m:t>12</m:t>
                        </m:r>
                      </m:sub>
                    </m:sSub>
                    <m:r>
                      <a:rPr lang="nl-NL" sz="200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a:latin typeface="Cambria Math" panose="02040503050406030204" pitchFamily="18" charset="0"/>
                            <a:ea typeface="Calibri" panose="020F0502020204030204" pitchFamily="34" charset="0"/>
                            <a:cs typeface="Times New Roman" panose="02020603050405020304" pitchFamily="18" charset="0"/>
                          </a:rPr>
                          <m:t>3</m:t>
                        </m:r>
                        <m:d>
                          <m:dPr>
                            <m:begChr m:val="["/>
                            <m:endChr m:val="]"/>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nl-NL" sz="2000">
                                <a:latin typeface="Cambria Math" panose="02040503050406030204" pitchFamily="18" charset="0"/>
                                <a:ea typeface="Calibri" panose="020F0502020204030204" pitchFamily="34" charset="0"/>
                                <a:cs typeface="Times New Roman" panose="02020603050405020304" pitchFamily="18" charset="0"/>
                              </a:rPr>
                              <m:t>1</m:t>
                            </m:r>
                            <m:r>
                              <a:rPr lang="nl-NL" sz="2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nl-NL" sz="2000" i="1">
                                        <a:latin typeface="Cambria Math" panose="02040503050406030204" pitchFamily="18" charset="0"/>
                                        <a:ea typeface="Calibri" panose="020F0502020204030204" pitchFamily="34" charset="0"/>
                                        <a:cs typeface="Times New Roman" panose="02020603050405020304" pitchFamily="18" charset="0"/>
                                      </a:rPr>
                                      <m:t>−</m:t>
                                    </m:r>
                                    <m:r>
                                      <a:rPr lang="nl-NL" sz="2000">
                                        <a:latin typeface="Cambria Math" panose="02040503050406030204" pitchFamily="18" charset="0"/>
                                        <a:ea typeface="Calibri" panose="020F0502020204030204" pitchFamily="34" charset="0"/>
                                        <a:cs typeface="Times New Roman" panose="02020603050405020304" pitchFamily="18" charset="0"/>
                                      </a:rPr>
                                      <m:t>2</m:t>
                                    </m:r>
                                  </m:e>
                                </m:d>
                              </m:e>
                              <m:sup>
                                <m:r>
                                  <a:rPr lang="nl-NL" sz="2000">
                                    <a:latin typeface="Cambria Math" panose="02040503050406030204" pitchFamily="18" charset="0"/>
                                    <a:ea typeface="Calibri" panose="020F0502020204030204" pitchFamily="34" charset="0"/>
                                    <a:cs typeface="Times New Roman" panose="02020603050405020304" pitchFamily="18" charset="0"/>
                                  </a:rPr>
                                  <m:t>12</m:t>
                                </m:r>
                              </m:sup>
                            </m:sSup>
                          </m:e>
                        </m:d>
                      </m:num>
                      <m:den>
                        <m:r>
                          <a:rPr lang="nl-NL" sz="2000">
                            <a:latin typeface="Cambria Math" panose="02040503050406030204" pitchFamily="18" charset="0"/>
                            <a:ea typeface="Calibri" panose="020F0502020204030204" pitchFamily="34" charset="0"/>
                            <a:cs typeface="Times New Roman" panose="02020603050405020304" pitchFamily="18" charset="0"/>
                          </a:rPr>
                          <m:t>1</m:t>
                        </m:r>
                        <m:r>
                          <a:rPr lang="nl-NL"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nl-NL" sz="2000" i="1">
                                <a:latin typeface="Cambria Math" panose="02040503050406030204" pitchFamily="18" charset="0"/>
                                <a:ea typeface="Calibri" panose="020F0502020204030204" pitchFamily="34" charset="0"/>
                                <a:cs typeface="Times New Roman" panose="02020603050405020304" pitchFamily="18" charset="0"/>
                              </a:rPr>
                              <m:t>−</m:t>
                            </m:r>
                            <m:r>
                              <a:rPr lang="nl-NL" sz="2000">
                                <a:latin typeface="Cambria Math" panose="02040503050406030204" pitchFamily="18" charset="0"/>
                                <a:ea typeface="Calibri" panose="020F0502020204030204" pitchFamily="34" charset="0"/>
                                <a:cs typeface="Times New Roman" panose="02020603050405020304" pitchFamily="18" charset="0"/>
                              </a:rPr>
                              <m:t>2</m:t>
                            </m:r>
                          </m:e>
                        </m:d>
                      </m:den>
                    </m:f>
                    <m:r>
                      <a:rPr lang="nl-NL" sz="2000">
                        <a:latin typeface="Cambria Math" panose="02040503050406030204" pitchFamily="18" charset="0"/>
                        <a:ea typeface="Calibri" panose="020F0502020204030204" pitchFamily="34" charset="0"/>
                        <a:cs typeface="Times New Roman" panose="02020603050405020304" pitchFamily="18" charset="0"/>
                      </a:rPr>
                      <m:t>=</m:t>
                    </m:r>
                    <m:r>
                      <a:rPr lang="nl-NL" sz="2000" i="1">
                        <a:latin typeface="Cambria Math" panose="02040503050406030204" pitchFamily="18" charset="0"/>
                        <a:ea typeface="Calibri" panose="020F0502020204030204" pitchFamily="34" charset="0"/>
                        <a:cs typeface="Times New Roman" panose="02020603050405020304" pitchFamily="18" charset="0"/>
                      </a:rPr>
                      <m:t>−</m:t>
                    </m:r>
                    <m:r>
                      <a:rPr lang="nl-NL" sz="2000">
                        <a:latin typeface="Cambria Math" panose="02040503050406030204" pitchFamily="18" charset="0"/>
                        <a:ea typeface="Calibri" panose="020F0502020204030204" pitchFamily="34" charset="0"/>
                        <a:cs typeface="Times New Roman" panose="02020603050405020304" pitchFamily="18" charset="0"/>
                      </a:rPr>
                      <m:t>4095</m:t>
                    </m:r>
                  </m:oMath>
                </a14:m>
                <a:r>
                  <a:rPr lang="nl-NL" sz="2000" dirty="0">
                    <a:latin typeface="+mj-lt"/>
                    <a:ea typeface="Times New Roman" panose="02020603050405020304" pitchFamily="18" charset="0"/>
                    <a:cs typeface="Times New Roman" panose="02020603050405020304" pitchFamily="18" charset="0"/>
                  </a:rPr>
                  <a:t> </a:t>
                </a:r>
                <a:r>
                  <a:rPr lang="en-US" sz="2000" kern="100" dirty="0">
                    <a:effectLst/>
                    <a:latin typeface="+mj-lt"/>
                    <a:ea typeface="Times New Roman" panose="02020603050405020304" pitchFamily="18" charset="0"/>
                    <a:cs typeface="Times New Roman" panose="02020603050405020304" pitchFamily="18" charset="0"/>
                  </a:rPr>
                  <a:t> </a:t>
                </a:r>
                <a:endParaRPr lang="en-US" sz="2000" kern="100" dirty="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F978EA8-1B51-D4D7-BA38-849423A42DA7}"/>
                  </a:ext>
                </a:extLst>
              </p:cNvPr>
              <p:cNvSpPr txBox="1">
                <a:spLocks noRot="1" noChangeAspect="1" noMove="1" noResize="1" noEditPoints="1" noAdjustHandles="1" noChangeArrowheads="1" noChangeShapeType="1" noTextEdit="1"/>
              </p:cNvSpPr>
              <p:nvPr/>
            </p:nvSpPr>
            <p:spPr>
              <a:xfrm>
                <a:off x="215316" y="2969165"/>
                <a:ext cx="8526751" cy="1898468"/>
              </a:xfrm>
              <a:prstGeom prst="rect">
                <a:avLst/>
              </a:prstGeom>
              <a:blipFill>
                <a:blip r:embed="rId4"/>
                <a:stretch>
                  <a:fillRect l="-715"/>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156"/>
        <p:cNvGrpSpPr/>
        <p:nvPr/>
      </p:nvGrpSpPr>
      <p:grpSpPr>
        <a:xfrm>
          <a:off x="0" y="0"/>
          <a:ext cx="0" cy="0"/>
          <a:chOff x="0" y="0"/>
          <a:chExt cx="0" cy="0"/>
        </a:xfrm>
      </p:grpSpPr>
      <p:grpSp>
        <p:nvGrpSpPr>
          <p:cNvPr id="12" name="Group 11">
            <a:extLst>
              <a:ext uri="{FF2B5EF4-FFF2-40B4-BE49-F238E27FC236}">
                <a16:creationId xmlns:a16="http://schemas.microsoft.com/office/drawing/2014/main" id="{4CC0C20C-DDCA-E6FF-470E-92FE59928E31}"/>
              </a:ext>
            </a:extLst>
          </p:cNvPr>
          <p:cNvGrpSpPr/>
          <p:nvPr/>
        </p:nvGrpSpPr>
        <p:grpSpPr>
          <a:xfrm>
            <a:off x="367867" y="186932"/>
            <a:ext cx="2114343" cy="739140"/>
            <a:chOff x="1624734" y="1360680"/>
            <a:chExt cx="5309466" cy="1569778"/>
          </a:xfrm>
        </p:grpSpPr>
        <p:sp>
          <p:nvSpPr>
            <p:cNvPr id="13" name="Rectangle 12">
              <a:extLst>
                <a:ext uri="{FF2B5EF4-FFF2-40B4-BE49-F238E27FC236}">
                  <a16:creationId xmlns:a16="http://schemas.microsoft.com/office/drawing/2014/main" id="{2A9317CB-1F25-3FD6-EC06-7DE29F2EA0CE}"/>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4" name="Rectangle 13">
              <a:extLst>
                <a:ext uri="{FF2B5EF4-FFF2-40B4-BE49-F238E27FC236}">
                  <a16:creationId xmlns:a16="http://schemas.microsoft.com/office/drawing/2014/main" id="{4B997A35-A7DA-93A5-79B2-688995795243}"/>
                </a:ext>
              </a:extLst>
            </p:cNvPr>
            <p:cNvSpPr/>
            <p:nvPr/>
          </p:nvSpPr>
          <p:spPr>
            <a:xfrm>
              <a:off x="1882801" y="1549559"/>
              <a:ext cx="4793328" cy="1192020"/>
            </a:xfrm>
            <a:prstGeom prst="rect">
              <a:avLst/>
            </a:prstGeom>
            <a:solidFill>
              <a:schemeClr val="bg2">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latin typeface="+mj-lt"/>
                  <a:ea typeface="+mn-ea"/>
                  <a:cs typeface="Arial" panose="020B0604020202020204" pitchFamily="34" charset="0"/>
                </a:rPr>
                <a:t>Luyện</a:t>
              </a:r>
              <a:r>
                <a:rPr lang="en-US" sz="2200" b="1" kern="1200" dirty="0">
                  <a:solidFill>
                    <a:prstClr val="black"/>
                  </a:solidFill>
                  <a:latin typeface="+mj-lt"/>
                  <a:ea typeface="+mn-ea"/>
                  <a:cs typeface="Arial" panose="020B0604020202020204" pitchFamily="34" charset="0"/>
                </a:rPr>
                <a:t> </a:t>
              </a:r>
              <a:r>
                <a:rPr lang="en-US" sz="2200" b="1" kern="1200" dirty="0" err="1">
                  <a:solidFill>
                    <a:prstClr val="black"/>
                  </a:solidFill>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4</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8935749-4107-EA2C-23C7-1FD3CF777D8A}"/>
                  </a:ext>
                </a:extLst>
              </p:cNvPr>
              <p:cNvSpPr txBox="1"/>
              <p:nvPr/>
            </p:nvSpPr>
            <p:spPr>
              <a:xfrm>
                <a:off x="399384" y="275867"/>
                <a:ext cx="8158617" cy="2087366"/>
              </a:xfrm>
              <a:prstGeom prst="rect">
                <a:avLst/>
              </a:prstGeom>
              <a:noFill/>
            </p:spPr>
            <p:txBody>
              <a:bodyPr wrap="square">
                <a:spAutoFit/>
              </a:bodyPr>
              <a:lstStyle/>
              <a:p>
                <a:pPr algn="just">
                  <a:lnSpc>
                    <a:spcPct val="200000"/>
                  </a:lnSpc>
                </a:pPr>
                <a:r>
                  <a:rPr lang="en-US" sz="2000" dirty="0">
                    <a:latin typeface="+mj-lt"/>
                  </a:rPr>
                  <a:t>		   </a:t>
                </a:r>
                <a:r>
                  <a:rPr lang="en-US" sz="2000" dirty="0" err="1">
                    <a:latin typeface="+mj-lt"/>
                  </a:rPr>
                  <a:t>Tính</a:t>
                </a:r>
                <a:r>
                  <a:rPr lang="en-US" sz="2000" dirty="0">
                    <a:latin typeface="+mj-lt"/>
                  </a:rPr>
                  <a:t> </a:t>
                </a:r>
                <a:r>
                  <a:rPr lang="en-US" sz="2000" dirty="0" err="1">
                    <a:latin typeface="+mj-lt"/>
                  </a:rPr>
                  <a:t>tổng</a:t>
                </a:r>
                <a:r>
                  <a:rPr lang="en-US" sz="2000" dirty="0">
                    <a:latin typeface="+mj-lt"/>
                  </a:rPr>
                  <a:t> n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mỗi</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sau</a:t>
                </a:r>
                <a:r>
                  <a:rPr lang="en-US" sz="2000" dirty="0">
                    <a:latin typeface="+mj-lt"/>
                  </a:rPr>
                  <a:t>:</a:t>
                </a:r>
              </a:p>
              <a:p>
                <a:pPr algn="just">
                  <a:lnSpc>
                    <a:spcPct val="200000"/>
                  </a:lnSpc>
                </a:pPr>
                <a:r>
                  <a:rPr lang="en-US" sz="2000" dirty="0">
                    <a:latin typeface="+mj-lt"/>
                  </a:rPr>
                  <a:t>	a) </a:t>
                </a:r>
                <a14:m>
                  <m:oMath xmlns:m="http://schemas.openxmlformats.org/officeDocument/2006/math">
                    <m:r>
                      <a:rPr lang="en-US" sz="2000" i="1" dirty="0" smtClean="0">
                        <a:latin typeface="Cambria Math" panose="02040503050406030204" pitchFamily="18" charset="0"/>
                      </a:rPr>
                      <m:t>3; – 6; 12; – 24; … </m:t>
                    </m:r>
                  </m:oMath>
                </a14:m>
                <a:r>
                  <a:rPr lang="en-US" sz="2000" dirty="0" err="1">
                    <a:latin typeface="+mj-lt"/>
                  </a:rPr>
                  <a:t>với</a:t>
                </a:r>
                <a:r>
                  <a:rPr lang="en-US" sz="2000" dirty="0">
                    <a:latin typeface="+mj-lt"/>
                  </a:rPr>
                  <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 12</m:t>
                    </m:r>
                  </m:oMath>
                </a14:m>
                <a:r>
                  <a:rPr lang="en-US" sz="2000" dirty="0">
                    <a:latin typeface="+mj-lt"/>
                  </a:rPr>
                  <a:t>;</a:t>
                </a:r>
              </a:p>
              <a:p>
                <a:pPr algn="just">
                  <a:lnSpc>
                    <a:spcPct val="200000"/>
                  </a:lnSpc>
                </a:pPr>
                <a:r>
                  <a:rPr lang="en-US" sz="2000" dirty="0">
                    <a:latin typeface="+mj-lt"/>
                  </a:rPr>
                  <a:t>	b) </a:t>
                </a:r>
                <a14:m>
                  <m:oMath xmlns:m="http://schemas.openxmlformats.org/officeDocument/2006/math">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i="1" dirty="0" smtClean="0">
                            <a:latin typeface="Cambria Math" panose="02040503050406030204" pitchFamily="18" charset="0"/>
                          </a:rPr>
                          <m:t>10</m:t>
                        </m:r>
                      </m:den>
                    </m:f>
                    <m:r>
                      <a:rPr lang="en-US" sz="200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i="1" dirty="0" smtClean="0">
                            <a:latin typeface="Cambria Math" panose="02040503050406030204" pitchFamily="18" charset="0"/>
                          </a:rPr>
                          <m:t>100</m:t>
                        </m:r>
                      </m:den>
                    </m:f>
                    <m:r>
                      <a:rPr lang="en-US" sz="200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i="1" dirty="0" smtClean="0">
                            <a:latin typeface="Cambria Math" panose="02040503050406030204" pitchFamily="18" charset="0"/>
                          </a:rPr>
                          <m:t>1000</m:t>
                        </m:r>
                      </m:den>
                    </m:f>
                    <m:r>
                      <a:rPr lang="en-US" sz="2000" i="1" dirty="0" smtClean="0">
                        <a:latin typeface="Cambria Math" panose="02040503050406030204" pitchFamily="18" charset="0"/>
                      </a:rPr>
                      <m:t>,… </m:t>
                    </m:r>
                  </m:oMath>
                </a14:m>
                <a:r>
                  <a:rPr lang="en-US" sz="2000" dirty="0" err="1">
                    <a:latin typeface="+mj-lt"/>
                  </a:rPr>
                  <a:t>với</a:t>
                </a:r>
                <a:r>
                  <a:rPr lang="en-US" sz="2000" dirty="0">
                    <a:latin typeface="+mj-lt"/>
                  </a:rPr>
                  <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 = 5</m:t>
                    </m:r>
                  </m:oMath>
                </a14:m>
                <a:r>
                  <a:rPr lang="en-US" sz="2000" dirty="0">
                    <a:latin typeface="+mj-lt"/>
                  </a:rPr>
                  <a:t>.</a:t>
                </a:r>
              </a:p>
            </p:txBody>
          </p:sp>
        </mc:Choice>
        <mc:Fallback xmlns="">
          <p:sp>
            <p:nvSpPr>
              <p:cNvPr id="15" name="TextBox 14">
                <a:extLst>
                  <a:ext uri="{FF2B5EF4-FFF2-40B4-BE49-F238E27FC236}">
                    <a16:creationId xmlns:a16="http://schemas.microsoft.com/office/drawing/2014/main" id="{28935749-4107-EA2C-23C7-1FD3CF777D8A}"/>
                  </a:ext>
                </a:extLst>
              </p:cNvPr>
              <p:cNvSpPr txBox="1">
                <a:spLocks noRot="1" noChangeAspect="1" noMove="1" noResize="1" noEditPoints="1" noAdjustHandles="1" noChangeArrowheads="1" noChangeShapeType="1" noTextEdit="1"/>
              </p:cNvSpPr>
              <p:nvPr/>
            </p:nvSpPr>
            <p:spPr>
              <a:xfrm>
                <a:off x="399384" y="275867"/>
                <a:ext cx="8158617" cy="2087366"/>
              </a:xfrm>
              <a:prstGeom prst="rect">
                <a:avLst/>
              </a:prstGeom>
              <a:blipFill>
                <a:blip r:embed="rId3"/>
                <a:stretch>
                  <a:fillRect b="-875"/>
                </a:stretch>
              </a:blipFill>
            </p:spPr>
            <p:txBody>
              <a:bodyPr/>
              <a:lstStyle/>
              <a:p>
                <a:r>
                  <a:rPr lang="en-US">
                    <a:noFill/>
                  </a:rPr>
                  <a:t> </a:t>
                </a:r>
              </a:p>
            </p:txBody>
          </p:sp>
        </mc:Fallback>
      </mc:AlternateContent>
      <p:sp>
        <p:nvSpPr>
          <p:cNvPr id="17" name="Oval Callout 29">
            <a:extLst>
              <a:ext uri="{FF2B5EF4-FFF2-40B4-BE49-F238E27FC236}">
                <a16:creationId xmlns:a16="http://schemas.microsoft.com/office/drawing/2014/main" id="{476CE2C6-BBE2-6F00-2EA3-3133D59429BA}"/>
              </a:ext>
            </a:extLst>
          </p:cNvPr>
          <p:cNvSpPr/>
          <p:nvPr/>
        </p:nvSpPr>
        <p:spPr>
          <a:xfrm>
            <a:off x="7422078" y="2138701"/>
            <a:ext cx="972752" cy="364371"/>
          </a:xfrm>
          <a:prstGeom prst="wedgeEllipseCallout">
            <a:avLst>
              <a:gd name="adj1" fmla="val -23844"/>
              <a:gd name="adj2" fmla="val 82399"/>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F978EA8-1B51-D4D7-BA38-849423A42DA7}"/>
                  </a:ext>
                </a:extLst>
              </p:cNvPr>
              <p:cNvSpPr txBox="1"/>
              <p:nvPr/>
            </p:nvSpPr>
            <p:spPr>
              <a:xfrm>
                <a:off x="267195" y="2503072"/>
                <a:ext cx="8609610" cy="2569742"/>
              </a:xfrm>
              <a:prstGeom prst="rect">
                <a:avLst/>
              </a:prstGeom>
              <a:noFill/>
            </p:spPr>
            <p:txBody>
              <a:bodyPr wrap="square">
                <a:spAutoFit/>
              </a:bodyPr>
              <a:lstStyle/>
              <a:p>
                <a:pPr algn="just">
                  <a:lnSpc>
                    <a:spcPct val="150000"/>
                  </a:lnSpc>
                  <a:spcAft>
                    <a:spcPts val="600"/>
                  </a:spcAft>
                </a:pPr>
                <a:r>
                  <a:rPr lang="nl-NL" sz="2000" dirty="0">
                    <a:latin typeface="+mj-lt"/>
                    <a:ea typeface="Times New Roman" panose="02020603050405020304" pitchFamily="18" charset="0"/>
                    <a:cs typeface="Times New Roman" panose="02020603050405020304" pitchFamily="18" charset="0"/>
                  </a:rPr>
                  <a:t>b) Ta có: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a:latin typeface="Cambria Math" panose="02040503050406030204" pitchFamily="18" charset="0"/>
                            <a:ea typeface="Times New Roman" panose="02020603050405020304" pitchFamily="18" charset="0"/>
                            <a:cs typeface="Times New Roman" panose="02020603050405020304" pitchFamily="18" charset="0"/>
                          </a:rPr>
                          <m:t>10</m:t>
                        </m:r>
                      </m:den>
                    </m:f>
                    <m:r>
                      <a:rPr lang="nl-NL"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a:latin typeface="Cambria Math" panose="02040503050406030204" pitchFamily="18" charset="0"/>
                            <a:ea typeface="Times New Roman" panose="02020603050405020304" pitchFamily="18" charset="0"/>
                            <a:cs typeface="Times New Roman" panose="02020603050405020304" pitchFamily="18" charset="0"/>
                          </a:rPr>
                          <m:t>100</m:t>
                        </m:r>
                      </m:den>
                    </m:f>
                    <m:r>
                      <a:rPr lang="nl-NL"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a:latin typeface="Cambria Math" panose="02040503050406030204" pitchFamily="18" charset="0"/>
                            <a:ea typeface="Times New Roman" panose="02020603050405020304" pitchFamily="18" charset="0"/>
                            <a:cs typeface="Times New Roman" panose="02020603050405020304" pitchFamily="18" charset="0"/>
                          </a:rPr>
                          <m:t>1000</m:t>
                        </m:r>
                      </m:den>
                    </m:f>
                    <m:r>
                      <a:rPr lang="nl-NL" sz="2000">
                        <a:latin typeface="Cambria Math" panose="02040503050406030204" pitchFamily="18" charset="0"/>
                        <a:ea typeface="Times New Roman" panose="02020603050405020304" pitchFamily="18" charset="0"/>
                        <a:cs typeface="Times New Roman" panose="02020603050405020304" pitchFamily="18" charset="0"/>
                      </a:rPr>
                      <m:t>;…</m:t>
                    </m:r>
                  </m:oMath>
                </a14:m>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là</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một</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cấp</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số</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nhân</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với</a:t>
                </a:r>
                <a:r>
                  <a:rPr lang="nl-NL" sz="20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u</m:t>
                        </m:r>
                      </m:e>
                      <m:sub>
                        <m:r>
                          <a:rPr lang="nl-NL" sz="2000">
                            <a:latin typeface="Cambria Math" panose="02040503050406030204" pitchFamily="18" charset="0"/>
                            <a:ea typeface="Times New Roman" panose="02020603050405020304" pitchFamily="18" charset="0"/>
                            <a:cs typeface="Times New Roman" panose="02020603050405020304" pitchFamily="18" charset="0"/>
                          </a:rPr>
                          <m:t>1</m:t>
                        </m:r>
                      </m:sub>
                    </m:sSub>
                    <m:r>
                      <a:rPr lang="nl-NL"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và</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công</a:t>
                </a:r>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bội</a:t>
                </a:r>
                <a:r>
                  <a:rPr lang="nl-NL"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q</m:t>
                    </m:r>
                    <m:r>
                      <a:rPr lang="nl-NL"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nl-NL" sz="2000">
                            <a:latin typeface="Cambria Math" panose="02040503050406030204" pitchFamily="18" charset="0"/>
                            <a:ea typeface="Times New Roman" panose="02020603050405020304" pitchFamily="18" charset="0"/>
                            <a:cs typeface="Times New Roman" panose="02020603050405020304" pitchFamily="18" charset="0"/>
                          </a:rPr>
                          <m:t>1</m:t>
                        </m:r>
                      </m:num>
                      <m:den>
                        <m:r>
                          <a:rPr lang="nl-NL" sz="2000">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nl-NL"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nl-NL" sz="2000" dirty="0" err="1">
                    <a:latin typeface="+mj-lt"/>
                    <a:ea typeface="Calibri" panose="020F0502020204030204" pitchFamily="34" charset="0"/>
                    <a:cs typeface="Times New Roman" panose="02020603050405020304" pitchFamily="18" charset="0"/>
                  </a:rPr>
                  <a:t>Khi</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đó</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tổng</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của</a:t>
                </a:r>
                <a:r>
                  <a:rPr lang="nl-NL" sz="2000" dirty="0">
                    <a:latin typeface="+mj-lt"/>
                    <a:ea typeface="Calibri" panose="020F0502020204030204" pitchFamily="34" charset="0"/>
                    <a:cs typeface="Times New Roman" panose="02020603050405020304" pitchFamily="18" charset="0"/>
                  </a:rPr>
                  <a:t> 5 </a:t>
                </a:r>
                <a:r>
                  <a:rPr lang="nl-NL" sz="2000" dirty="0" err="1">
                    <a:latin typeface="+mj-lt"/>
                    <a:ea typeface="Calibri" panose="020F0502020204030204" pitchFamily="34" charset="0"/>
                    <a:cs typeface="Times New Roman" panose="02020603050405020304" pitchFamily="18" charset="0"/>
                  </a:rPr>
                  <a:t>số</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hạng</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đầu</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của</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cấp</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số</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nhân</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đã</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cho</a:t>
                </a:r>
                <a:r>
                  <a:rPr lang="nl-NL" sz="2000" dirty="0">
                    <a:latin typeface="+mj-lt"/>
                    <a:ea typeface="Calibri" panose="020F0502020204030204" pitchFamily="34" charset="0"/>
                    <a:cs typeface="Times New Roman" panose="02020603050405020304" pitchFamily="18" charset="0"/>
                  </a:rPr>
                  <a:t> </a:t>
                </a:r>
                <a:r>
                  <a:rPr lang="nl-NL" sz="2000" dirty="0" err="1">
                    <a:latin typeface="+mj-lt"/>
                    <a:ea typeface="Calibri" panose="020F0502020204030204" pitchFamily="34" charset="0"/>
                    <a:cs typeface="Times New Roman" panose="02020603050405020304" pitchFamily="18" charset="0"/>
                  </a:rPr>
                  <a:t>là</a:t>
                </a:r>
                <a:r>
                  <a:rPr lang="nl-NL" sz="2000" dirty="0">
                    <a:latin typeface="+mj-lt"/>
                    <a:ea typeface="Calibri" panose="020F0502020204030204" pitchFamily="34"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latin typeface="Cambria Math" panose="02040503050406030204" pitchFamily="18" charset="0"/>
                            <a:ea typeface="Calibri" panose="020F0502020204030204" pitchFamily="34" charset="0"/>
                            <a:cs typeface="Times New Roman" panose="02020603050405020304" pitchFamily="18" charset="0"/>
                          </a:rPr>
                        </m:ctrlPr>
                      </m:sSubPr>
                      <m:e>
                        <m:r>
                          <a:rPr lang="nl-NL" sz="2000" i="1">
                            <a:latin typeface="Cambria Math" panose="02040503050406030204" pitchFamily="18" charset="0"/>
                            <a:ea typeface="Calibri" panose="020F0502020204030204" pitchFamily="34" charset="0"/>
                            <a:cs typeface="Times New Roman" panose="02020603050405020304" pitchFamily="18" charset="0"/>
                          </a:rPr>
                          <m:t>𝑆</m:t>
                        </m:r>
                      </m:e>
                      <m:sub>
                        <m:r>
                          <a:rPr lang="nl-NL" sz="2000" i="1">
                            <a:latin typeface="Cambria Math" panose="02040503050406030204" pitchFamily="18" charset="0"/>
                            <a:ea typeface="Calibri" panose="020F0502020204030204" pitchFamily="34" charset="0"/>
                            <a:cs typeface="Times New Roman" panose="02020603050405020304" pitchFamily="18" charset="0"/>
                          </a:rPr>
                          <m:t>5</m:t>
                        </m:r>
                      </m:sub>
                    </m:sSub>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i="1">
                                <a:latin typeface="Cambria Math" panose="02040503050406030204" pitchFamily="18" charset="0"/>
                                <a:ea typeface="Calibri" panose="020F0502020204030204" pitchFamily="34" charset="0"/>
                                <a:cs typeface="Times New Roman" panose="02020603050405020304" pitchFamily="18" charset="0"/>
                              </a:rPr>
                              <m:t>1</m:t>
                            </m:r>
                          </m:num>
                          <m:den>
                            <m:r>
                              <a:rPr lang="nl-NL" sz="2000" i="1">
                                <a:latin typeface="Cambria Math" panose="02040503050406030204" pitchFamily="18" charset="0"/>
                                <a:ea typeface="Calibri" panose="020F0502020204030204" pitchFamily="34" charset="0"/>
                                <a:cs typeface="Times New Roman" panose="02020603050405020304" pitchFamily="18" charset="0"/>
                              </a:rPr>
                              <m:t>10</m:t>
                            </m:r>
                          </m:den>
                        </m:f>
                        <m:d>
                          <m:dPr>
                            <m:begChr m:val="["/>
                            <m:endChr m:val="]"/>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r>
                              <a:rPr lang="nl-NL" sz="2000" i="1">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i="1">
                                            <a:latin typeface="Cambria Math" panose="02040503050406030204" pitchFamily="18" charset="0"/>
                                            <a:ea typeface="Calibri" panose="020F0502020204030204" pitchFamily="34" charset="0"/>
                                            <a:cs typeface="Times New Roman" panose="02020603050405020304" pitchFamily="18" charset="0"/>
                                          </a:rPr>
                                          <m:t>1</m:t>
                                        </m:r>
                                      </m:num>
                                      <m:den>
                                        <m:r>
                                          <a:rPr lang="nl-NL" sz="2000" i="1">
                                            <a:latin typeface="Cambria Math" panose="02040503050406030204" pitchFamily="18" charset="0"/>
                                            <a:ea typeface="Calibri" panose="020F0502020204030204" pitchFamily="34" charset="0"/>
                                            <a:cs typeface="Times New Roman" panose="02020603050405020304" pitchFamily="18" charset="0"/>
                                          </a:rPr>
                                          <m:t>10</m:t>
                                        </m:r>
                                      </m:den>
                                    </m:f>
                                  </m:e>
                                </m:d>
                              </m:e>
                              <m:sup>
                                <m:r>
                                  <a:rPr lang="nl-NL" sz="2000" i="1">
                                    <a:latin typeface="Cambria Math" panose="02040503050406030204" pitchFamily="18" charset="0"/>
                                    <a:ea typeface="Calibri" panose="020F0502020204030204" pitchFamily="34" charset="0"/>
                                    <a:cs typeface="Times New Roman" panose="02020603050405020304" pitchFamily="18" charset="0"/>
                                  </a:rPr>
                                  <m:t>5</m:t>
                                </m:r>
                              </m:sup>
                            </m:sSup>
                          </m:e>
                        </m:d>
                      </m:num>
                      <m:den>
                        <m:r>
                          <a:rPr lang="nl-NL" sz="2000" i="1">
                            <a:latin typeface="Cambria Math" panose="02040503050406030204" pitchFamily="18" charset="0"/>
                            <a:ea typeface="Calibri" panose="020F0502020204030204" pitchFamily="34" charset="0"/>
                            <a:cs typeface="Times New Roman" panose="02020603050405020304" pitchFamily="18" charset="0"/>
                          </a:rPr>
                          <m:t>1−</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i="1">
                                <a:latin typeface="Cambria Math" panose="02040503050406030204" pitchFamily="18" charset="0"/>
                                <a:ea typeface="Calibri" panose="020F0502020204030204" pitchFamily="34" charset="0"/>
                                <a:cs typeface="Times New Roman" panose="02020603050405020304" pitchFamily="18" charset="0"/>
                              </a:rPr>
                              <m:t>1</m:t>
                            </m:r>
                          </m:num>
                          <m:den>
                            <m:r>
                              <a:rPr lang="nl-NL" sz="2000" i="1">
                                <a:latin typeface="Cambria Math" panose="02040503050406030204" pitchFamily="18" charset="0"/>
                                <a:ea typeface="Calibri" panose="020F0502020204030204" pitchFamily="34" charset="0"/>
                                <a:cs typeface="Times New Roman" panose="02020603050405020304" pitchFamily="18" charset="0"/>
                              </a:rPr>
                              <m:t>10</m:t>
                            </m:r>
                          </m:den>
                        </m:f>
                      </m:den>
                    </m:f>
                    <m:r>
                      <a:rPr lang="nl-NL" sz="2000" i="1">
                        <a:latin typeface="Cambria Math" panose="02040503050406030204" pitchFamily="18" charset="0"/>
                        <a:ea typeface="Calibri" panose="020F0502020204030204" pitchFamily="34" charset="0"/>
                        <a:cs typeface="Times New Roman" panose="02020603050405020304" pitchFamily="18" charset="0"/>
                      </a:rPr>
                      <m:t>=0,11111</m:t>
                    </m:r>
                  </m:oMath>
                </a14:m>
                <a:r>
                  <a:rPr lang="nl-NL" sz="2000" dirty="0">
                    <a:latin typeface="+mj-lt"/>
                    <a:ea typeface="Times New Roman" panose="02020603050405020304" pitchFamily="18" charset="0"/>
                    <a:cs typeface="Times New Roman" panose="02020603050405020304" pitchFamily="18" charset="0"/>
                  </a:rPr>
                  <a:t> </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F978EA8-1B51-D4D7-BA38-849423A42DA7}"/>
                  </a:ext>
                </a:extLst>
              </p:cNvPr>
              <p:cNvSpPr txBox="1">
                <a:spLocks noRot="1" noChangeAspect="1" noMove="1" noResize="1" noEditPoints="1" noAdjustHandles="1" noChangeArrowheads="1" noChangeShapeType="1" noTextEdit="1"/>
              </p:cNvSpPr>
              <p:nvPr/>
            </p:nvSpPr>
            <p:spPr>
              <a:xfrm>
                <a:off x="267195" y="2503072"/>
                <a:ext cx="8609610" cy="2569742"/>
              </a:xfrm>
              <a:prstGeom prst="rect">
                <a:avLst/>
              </a:prstGeom>
              <a:blipFill>
                <a:blip r:embed="rId4"/>
                <a:stretch>
                  <a:fillRect l="-779"/>
                </a:stretch>
              </a:blipFill>
            </p:spPr>
            <p:txBody>
              <a:bodyPr/>
              <a:lstStyle/>
              <a:p>
                <a:r>
                  <a:rPr lang="en-US">
                    <a:noFill/>
                  </a:rPr>
                  <a:t> </a:t>
                </a:r>
              </a:p>
            </p:txBody>
          </p:sp>
        </mc:Fallback>
      </mc:AlternateContent>
    </p:spTree>
    <p:extLst>
      <p:ext uri="{BB962C8B-B14F-4D97-AF65-F5344CB8AC3E}">
        <p14:creationId xmlns:p14="http://schemas.microsoft.com/office/powerpoint/2010/main" val="373391879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181"/>
        <p:cNvGrpSpPr/>
        <p:nvPr/>
      </p:nvGrpSpPr>
      <p:grpSpPr>
        <a:xfrm>
          <a:off x="0" y="0"/>
          <a:ext cx="0" cy="0"/>
          <a:chOff x="0" y="0"/>
          <a:chExt cx="0" cy="0"/>
        </a:xfrm>
      </p:grpSpPr>
      <p:sp>
        <p:nvSpPr>
          <p:cNvPr id="6" name="TextBox 5">
            <a:extLst>
              <a:ext uri="{FF2B5EF4-FFF2-40B4-BE49-F238E27FC236}">
                <a16:creationId xmlns:a16="http://schemas.microsoft.com/office/drawing/2014/main" id="{1613F29A-5805-B5C0-D425-F5C5F90C132D}"/>
              </a:ext>
            </a:extLst>
          </p:cNvPr>
          <p:cNvSpPr txBox="1"/>
          <p:nvPr/>
        </p:nvSpPr>
        <p:spPr>
          <a:xfrm>
            <a:off x="2977924" y="510922"/>
            <a:ext cx="3188149" cy="605909"/>
          </a:xfrm>
          <a:prstGeom prst="flowChartTerminator">
            <a:avLst/>
          </a:prstGeom>
          <a:solidFill>
            <a:schemeClr val="bg2">
              <a:lumMod val="20000"/>
              <a:lumOff val="80000"/>
            </a:schemeClr>
          </a:solidFill>
          <a:ln w="38100">
            <a:solidFill>
              <a:schemeClr val="bg2">
                <a:lumMod val="75000"/>
              </a:schemeClr>
            </a:solidFill>
            <a:prstDash val="soli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Ví</a:t>
            </a:r>
            <a:r>
              <a:rPr kumimoji="0" lang="nl-NL"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kumimoji="0" lang="nl-NL"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dụ</a:t>
            </a:r>
            <a:r>
              <a:rPr kumimoji="0" lang="nl-NL"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6: SGK – tr.</a:t>
            </a:r>
            <a:r>
              <a:rPr lang="nl-NL" sz="2200" b="1" kern="1200" noProof="0" dirty="0">
                <a:solidFill>
                  <a:prstClr val="black"/>
                </a:solidFill>
                <a:ea typeface="+mn-ea"/>
                <a:cs typeface="Arial" panose="020B0604020202020204" pitchFamily="34" charset="0"/>
              </a:rPr>
              <a:t>55</a:t>
            </a:r>
            <a:endParaRPr kumimoji="0" lang="en-US" sz="2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p:pic>
        <p:nvPicPr>
          <p:cNvPr id="9" name="Picture 8">
            <a:extLst>
              <a:ext uri="{FF2B5EF4-FFF2-40B4-BE49-F238E27FC236}">
                <a16:creationId xmlns:a16="http://schemas.microsoft.com/office/drawing/2014/main" id="{D9D671FB-2423-1576-7BDF-FC6C302946D6}"/>
              </a:ext>
            </a:extLst>
          </p:cNvPr>
          <p:cNvPicPr>
            <a:picLocks noChangeAspect="1"/>
          </p:cNvPicPr>
          <p:nvPr/>
        </p:nvPicPr>
        <p:blipFill>
          <a:blip r:embed="rId3"/>
          <a:stretch>
            <a:fillRect/>
          </a:stretch>
        </p:blipFill>
        <p:spPr>
          <a:xfrm>
            <a:off x="7483067" y="4209225"/>
            <a:ext cx="1660933" cy="934275"/>
          </a:xfrm>
          <a:prstGeom prst="rect">
            <a:avLst/>
          </a:prstGeom>
        </p:spPr>
      </p:pic>
      <p:sp>
        <p:nvSpPr>
          <p:cNvPr id="5" name="TextBox 4">
            <a:extLst>
              <a:ext uri="{FF2B5EF4-FFF2-40B4-BE49-F238E27FC236}">
                <a16:creationId xmlns:a16="http://schemas.microsoft.com/office/drawing/2014/main" id="{01491CB6-EB8A-F56F-2E25-5957DDE5DBE0}"/>
              </a:ext>
            </a:extLst>
          </p:cNvPr>
          <p:cNvSpPr txBox="1"/>
          <p:nvPr/>
        </p:nvSpPr>
        <p:spPr>
          <a:xfrm>
            <a:off x="635838" y="1253075"/>
            <a:ext cx="7872322" cy="307654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200" dirty="0"/>
              <a:t>Giả </a:t>
            </a:r>
            <a:r>
              <a:rPr lang="en-US" sz="2200" dirty="0" err="1"/>
              <a:t>sử</a:t>
            </a:r>
            <a:r>
              <a:rPr lang="en-US" sz="2200" dirty="0"/>
              <a:t> </a:t>
            </a:r>
            <a:r>
              <a:rPr lang="en-US" sz="2200" dirty="0" err="1"/>
              <a:t>anh</a:t>
            </a:r>
            <a:r>
              <a:rPr lang="en-US" sz="2200" dirty="0"/>
              <a:t> </a:t>
            </a:r>
            <a:r>
              <a:rPr lang="en-US" sz="2200" dirty="0" err="1"/>
              <a:t>Tuấn</a:t>
            </a:r>
            <a:r>
              <a:rPr lang="en-US" sz="2200" dirty="0"/>
              <a:t> </a:t>
            </a:r>
            <a:r>
              <a:rPr lang="en-US" sz="2200" dirty="0" err="1"/>
              <a:t>kí</a:t>
            </a:r>
            <a:r>
              <a:rPr lang="en-US" sz="2200" dirty="0"/>
              <a:t> </a:t>
            </a:r>
            <a:r>
              <a:rPr lang="en-US" sz="2200" dirty="0" err="1"/>
              <a:t>hợp</a:t>
            </a:r>
            <a:r>
              <a:rPr lang="en-US" sz="2200" dirty="0"/>
              <a:t> </a:t>
            </a:r>
            <a:r>
              <a:rPr lang="en-US" sz="2200" dirty="0" err="1"/>
              <a:t>đồng</a:t>
            </a:r>
            <a:r>
              <a:rPr lang="en-US" sz="2200" dirty="0"/>
              <a:t> </a:t>
            </a:r>
            <a:r>
              <a:rPr lang="en-US" sz="2200" dirty="0" err="1"/>
              <a:t>lao</a:t>
            </a:r>
            <a:r>
              <a:rPr lang="en-US" sz="2200" dirty="0"/>
              <a:t> </a:t>
            </a:r>
            <a:r>
              <a:rPr lang="en-US" sz="2200" dirty="0" err="1"/>
              <a:t>động</a:t>
            </a:r>
            <a:r>
              <a:rPr lang="en-US" sz="2200" dirty="0"/>
              <a:t> </a:t>
            </a:r>
            <a:r>
              <a:rPr lang="en-US" sz="2200" dirty="0" err="1"/>
              <a:t>trong</a:t>
            </a:r>
            <a:r>
              <a:rPr lang="en-US" sz="2200" dirty="0"/>
              <a:t> 10 </a:t>
            </a:r>
            <a:r>
              <a:rPr lang="en-US" sz="2200" dirty="0" err="1"/>
              <a:t>năm</a:t>
            </a:r>
            <a:r>
              <a:rPr lang="en-US" sz="2200" dirty="0"/>
              <a:t> </a:t>
            </a:r>
            <a:r>
              <a:rPr lang="en-US" sz="2200" dirty="0" err="1"/>
              <a:t>với</a:t>
            </a:r>
            <a:r>
              <a:rPr lang="en-US" sz="2200" dirty="0"/>
              <a:t> </a:t>
            </a:r>
            <a:r>
              <a:rPr lang="en-US" sz="2200" dirty="0" err="1"/>
              <a:t>điều</a:t>
            </a:r>
            <a:r>
              <a:rPr lang="en-US" sz="2200" dirty="0"/>
              <a:t> </a:t>
            </a:r>
            <a:r>
              <a:rPr lang="en-US" sz="2200" dirty="0" err="1"/>
              <a:t>khoản</a:t>
            </a:r>
            <a:r>
              <a:rPr lang="en-US" sz="2200" dirty="0"/>
              <a:t> </a:t>
            </a:r>
            <a:r>
              <a:rPr lang="en-US" sz="2200" dirty="0" err="1"/>
              <a:t>về</a:t>
            </a:r>
            <a:r>
              <a:rPr lang="en-US" sz="2200" dirty="0"/>
              <a:t> </a:t>
            </a:r>
            <a:r>
              <a:rPr lang="en-US" sz="2200" dirty="0" err="1"/>
              <a:t>tiền</a:t>
            </a:r>
            <a:r>
              <a:rPr lang="en-US" sz="2200" dirty="0"/>
              <a:t> </a:t>
            </a:r>
            <a:r>
              <a:rPr lang="en-US" sz="2200" dirty="0" err="1"/>
              <a:t>lương</a:t>
            </a:r>
            <a:r>
              <a:rPr lang="en-US" sz="2200" dirty="0"/>
              <a:t> </a:t>
            </a:r>
            <a:r>
              <a:rPr lang="en-US" sz="2200" dirty="0" err="1"/>
              <a:t>như</a:t>
            </a:r>
            <a:r>
              <a:rPr lang="en-US" sz="2200" dirty="0"/>
              <a:t> </a:t>
            </a:r>
            <a:r>
              <a:rPr lang="en-US" sz="2200" dirty="0" err="1"/>
              <a:t>sau</a:t>
            </a:r>
            <a:r>
              <a:rPr lang="en-US" sz="2200" dirty="0"/>
              <a:t>: </a:t>
            </a:r>
            <a:r>
              <a:rPr lang="en-US" sz="2200" dirty="0" err="1"/>
              <a:t>Năm</a:t>
            </a:r>
            <a:r>
              <a:rPr lang="en-US" sz="2200" dirty="0"/>
              <a:t> </a:t>
            </a:r>
            <a:r>
              <a:rPr lang="en-US" sz="2200" dirty="0" err="1"/>
              <a:t>thứ</a:t>
            </a:r>
            <a:r>
              <a:rPr lang="en-US" sz="2200" dirty="0"/>
              <a:t> </a:t>
            </a:r>
            <a:r>
              <a:rPr lang="en-US" sz="2200" dirty="0" err="1"/>
              <a:t>nhất</a:t>
            </a:r>
            <a:r>
              <a:rPr lang="en-US" sz="2200" dirty="0"/>
              <a:t>, </a:t>
            </a:r>
            <a:r>
              <a:rPr lang="en-US" sz="2200" dirty="0" err="1"/>
              <a:t>tiền</a:t>
            </a:r>
            <a:r>
              <a:rPr lang="en-US" sz="2200" dirty="0"/>
              <a:t> </a:t>
            </a:r>
            <a:r>
              <a:rPr lang="en-US" sz="2200" dirty="0" err="1"/>
              <a:t>lương</a:t>
            </a:r>
            <a:r>
              <a:rPr lang="en-US" sz="2200" dirty="0"/>
              <a:t> </a:t>
            </a:r>
            <a:r>
              <a:rPr lang="en-US" sz="2200" dirty="0" err="1"/>
              <a:t>của</a:t>
            </a:r>
            <a:r>
              <a:rPr lang="en-US" sz="2200" dirty="0"/>
              <a:t> </a:t>
            </a:r>
            <a:r>
              <a:rPr lang="en-US" sz="2200" dirty="0" err="1"/>
              <a:t>anh</a:t>
            </a:r>
            <a:r>
              <a:rPr lang="en-US" sz="2200" dirty="0"/>
              <a:t> </a:t>
            </a:r>
            <a:r>
              <a:rPr lang="en-US" sz="2200" dirty="0" err="1"/>
              <a:t>Tuấn</a:t>
            </a:r>
            <a:r>
              <a:rPr lang="en-US" sz="2200" dirty="0"/>
              <a:t> </a:t>
            </a:r>
            <a:r>
              <a:rPr lang="en-US" sz="2200" dirty="0" err="1"/>
              <a:t>là</a:t>
            </a:r>
            <a:r>
              <a:rPr lang="en-US" sz="2200" dirty="0"/>
              <a:t> 60 </a:t>
            </a:r>
            <a:r>
              <a:rPr lang="en-US" sz="2200" dirty="0" err="1"/>
              <a:t>triệu</a:t>
            </a:r>
            <a:r>
              <a:rPr lang="en-US" sz="2200" dirty="0"/>
              <a:t>. </a:t>
            </a:r>
            <a:r>
              <a:rPr lang="en-US" sz="2200" dirty="0" err="1"/>
              <a:t>Kể</a:t>
            </a:r>
            <a:r>
              <a:rPr lang="en-US" sz="2200" dirty="0"/>
              <a:t> </a:t>
            </a:r>
            <a:r>
              <a:rPr lang="en-US" sz="2200" dirty="0" err="1"/>
              <a:t>từ</a:t>
            </a:r>
            <a:r>
              <a:rPr lang="en-US" sz="2200" dirty="0"/>
              <a:t> </a:t>
            </a:r>
            <a:r>
              <a:rPr lang="en-US" sz="2200" dirty="0" err="1"/>
              <a:t>năm</a:t>
            </a:r>
            <a:r>
              <a:rPr lang="en-US" sz="2200" dirty="0"/>
              <a:t> </a:t>
            </a:r>
            <a:r>
              <a:rPr lang="en-US" sz="2200" dirty="0" err="1"/>
              <a:t>thứ</a:t>
            </a:r>
            <a:r>
              <a:rPr lang="en-US" sz="2200" dirty="0"/>
              <a:t> </a:t>
            </a:r>
            <a:r>
              <a:rPr lang="en-US" sz="2200" dirty="0" err="1"/>
              <a:t>hai</a:t>
            </a:r>
            <a:r>
              <a:rPr lang="en-US" sz="2200" dirty="0"/>
              <a:t> </a:t>
            </a:r>
            <a:r>
              <a:rPr lang="en-US" sz="2200" dirty="0" err="1"/>
              <a:t>trở</a:t>
            </a:r>
            <a:r>
              <a:rPr lang="en-US" sz="2200" dirty="0"/>
              <a:t> </a:t>
            </a:r>
            <a:r>
              <a:rPr lang="en-US" sz="2200" dirty="0" err="1"/>
              <a:t>đi</a:t>
            </a:r>
            <a:r>
              <a:rPr lang="en-US" sz="2200" dirty="0"/>
              <a:t>, </a:t>
            </a:r>
            <a:r>
              <a:rPr lang="en-US" sz="2200" dirty="0" err="1"/>
              <a:t>mỗi</a:t>
            </a:r>
            <a:r>
              <a:rPr lang="en-US" sz="2200" dirty="0"/>
              <a:t> </a:t>
            </a:r>
            <a:r>
              <a:rPr lang="en-US" sz="2200" dirty="0" err="1"/>
              <a:t>năm</a:t>
            </a:r>
            <a:r>
              <a:rPr lang="en-US" sz="2200" dirty="0"/>
              <a:t> </a:t>
            </a:r>
            <a:r>
              <a:rPr lang="en-US" sz="2200" dirty="0" err="1"/>
              <a:t>tiền</a:t>
            </a:r>
            <a:r>
              <a:rPr lang="en-US" sz="2200" dirty="0"/>
              <a:t> </a:t>
            </a:r>
            <a:r>
              <a:rPr lang="en-US" sz="2200" dirty="0" err="1"/>
              <a:t>lương</a:t>
            </a:r>
            <a:r>
              <a:rPr lang="en-US" sz="2200" dirty="0"/>
              <a:t> </a:t>
            </a:r>
            <a:r>
              <a:rPr lang="en-US" sz="2200" dirty="0" err="1"/>
              <a:t>của</a:t>
            </a:r>
            <a:r>
              <a:rPr lang="en-US" sz="2200" dirty="0"/>
              <a:t> </a:t>
            </a:r>
            <a:r>
              <a:rPr lang="en-US" sz="2200" dirty="0" err="1"/>
              <a:t>anh</a:t>
            </a:r>
            <a:r>
              <a:rPr lang="en-US" sz="2200" dirty="0"/>
              <a:t> </a:t>
            </a:r>
            <a:r>
              <a:rPr lang="en-US" sz="2200" dirty="0" err="1"/>
              <a:t>Tuấn</a:t>
            </a:r>
            <a:r>
              <a:rPr lang="en-US" sz="2200" dirty="0"/>
              <a:t> </a:t>
            </a:r>
            <a:r>
              <a:rPr lang="en-US" sz="2200" dirty="0" err="1"/>
              <a:t>được</a:t>
            </a:r>
            <a:r>
              <a:rPr lang="en-US" sz="2200" dirty="0"/>
              <a:t> </a:t>
            </a:r>
            <a:r>
              <a:rPr lang="en-US" sz="2200" dirty="0" err="1"/>
              <a:t>tăng</a:t>
            </a:r>
            <a:r>
              <a:rPr lang="en-US" sz="2200" dirty="0"/>
              <a:t> </a:t>
            </a:r>
            <a:r>
              <a:rPr lang="en-US" sz="2200" dirty="0" err="1"/>
              <a:t>lên</a:t>
            </a:r>
            <a:r>
              <a:rPr lang="en-US" sz="2200" dirty="0"/>
              <a:t> 8%. </a:t>
            </a:r>
            <a:r>
              <a:rPr lang="en-US" sz="2200" dirty="0" err="1"/>
              <a:t>Tính</a:t>
            </a:r>
            <a:r>
              <a:rPr lang="en-US" sz="2200" dirty="0"/>
              <a:t> </a:t>
            </a:r>
            <a:r>
              <a:rPr lang="en-US" sz="2200" dirty="0" err="1"/>
              <a:t>tổng</a:t>
            </a:r>
            <a:r>
              <a:rPr lang="en-US" sz="2200" dirty="0"/>
              <a:t> </a:t>
            </a:r>
            <a:r>
              <a:rPr lang="en-US" sz="2200" dirty="0" err="1"/>
              <a:t>số</a:t>
            </a:r>
            <a:r>
              <a:rPr lang="en-US" sz="2200" dirty="0"/>
              <a:t> </a:t>
            </a:r>
            <a:r>
              <a:rPr lang="en-US" sz="2200" dirty="0" err="1"/>
              <a:t>tiền</a:t>
            </a:r>
            <a:r>
              <a:rPr lang="en-US" sz="2200" dirty="0"/>
              <a:t> </a:t>
            </a:r>
            <a:r>
              <a:rPr lang="en-US" sz="2200" dirty="0" err="1"/>
              <a:t>lương</a:t>
            </a:r>
            <a:r>
              <a:rPr lang="en-US" sz="2200" dirty="0"/>
              <a:t> </a:t>
            </a:r>
            <a:r>
              <a:rPr lang="en-US" sz="2200" dirty="0" err="1"/>
              <a:t>anh</a:t>
            </a:r>
            <a:r>
              <a:rPr lang="en-US" sz="2200" dirty="0"/>
              <a:t> </a:t>
            </a:r>
            <a:r>
              <a:rPr lang="en-US" sz="2200" dirty="0" err="1"/>
              <a:t>Tuấn</a:t>
            </a:r>
            <a:r>
              <a:rPr lang="en-US" sz="2200" dirty="0"/>
              <a:t> </a:t>
            </a:r>
            <a:r>
              <a:rPr lang="en-US" sz="2200" dirty="0" err="1"/>
              <a:t>lĩnh</a:t>
            </a:r>
            <a:r>
              <a:rPr lang="en-US" sz="2200" dirty="0"/>
              <a:t> </a:t>
            </a:r>
            <a:r>
              <a:rPr lang="en-US" sz="2200" dirty="0" err="1"/>
              <a:t>được</a:t>
            </a:r>
            <a:r>
              <a:rPr lang="en-US" sz="2200" dirty="0"/>
              <a:t> </a:t>
            </a:r>
            <a:r>
              <a:rPr lang="en-US" sz="2200" dirty="0" err="1"/>
              <a:t>trong</a:t>
            </a:r>
            <a:r>
              <a:rPr lang="en-US" sz="2200" dirty="0"/>
              <a:t> 10 </a:t>
            </a:r>
            <a:r>
              <a:rPr lang="en-US" sz="2200" dirty="0" err="1"/>
              <a:t>năm</a:t>
            </a:r>
            <a:r>
              <a:rPr lang="en-US" sz="2200" dirty="0"/>
              <a:t> </a:t>
            </a:r>
            <a:r>
              <a:rPr lang="en-US" sz="2200" dirty="0" err="1"/>
              <a:t>đầu</a:t>
            </a:r>
            <a:r>
              <a:rPr lang="en-US" sz="2200" dirty="0"/>
              <a:t> </a:t>
            </a:r>
            <a:r>
              <a:rPr lang="en-US" sz="2200" dirty="0" err="1"/>
              <a:t>đi</a:t>
            </a:r>
            <a:r>
              <a:rPr lang="en-US" sz="2200" dirty="0"/>
              <a:t> </a:t>
            </a:r>
            <a:r>
              <a:rPr lang="en-US" sz="2200" dirty="0" err="1"/>
              <a:t>làm</a:t>
            </a:r>
            <a:r>
              <a:rPr lang="en-US" sz="2200" dirty="0"/>
              <a:t> (</a:t>
            </a:r>
            <a:r>
              <a:rPr lang="en-US" sz="2200" dirty="0" err="1"/>
              <a:t>đơn</a:t>
            </a:r>
            <a:r>
              <a:rPr lang="en-US" sz="2200" dirty="0"/>
              <a:t> </a:t>
            </a:r>
            <a:r>
              <a:rPr lang="en-US" sz="2200" dirty="0" err="1"/>
              <a:t>vị</a:t>
            </a:r>
            <a:r>
              <a:rPr lang="en-US" sz="2200" dirty="0"/>
              <a:t>: </a:t>
            </a:r>
            <a:r>
              <a:rPr lang="en-US" sz="2200" dirty="0" err="1"/>
              <a:t>triệu</a:t>
            </a:r>
            <a:r>
              <a:rPr lang="en-US" sz="2200" dirty="0"/>
              <a:t> </a:t>
            </a:r>
            <a:r>
              <a:rPr lang="en-US" sz="2200" dirty="0" err="1"/>
              <a:t>đồng</a:t>
            </a:r>
            <a:r>
              <a:rPr lang="en-US" sz="2200" dirty="0"/>
              <a:t>, </a:t>
            </a:r>
            <a:r>
              <a:rPr lang="en-US" sz="2200" dirty="0" err="1"/>
              <a:t>làm</a:t>
            </a:r>
            <a:r>
              <a:rPr lang="en-US" sz="2200" dirty="0"/>
              <a:t> </a:t>
            </a:r>
            <a:r>
              <a:rPr lang="en-US" sz="2200" dirty="0" err="1"/>
              <a:t>tròn</a:t>
            </a:r>
            <a:r>
              <a:rPr lang="en-US" sz="2200" dirty="0"/>
              <a:t> </a:t>
            </a:r>
            <a:r>
              <a:rPr lang="en-US" sz="2200" dirty="0" err="1"/>
              <a:t>kết</a:t>
            </a:r>
            <a:r>
              <a:rPr lang="en-US" sz="2200" dirty="0"/>
              <a:t> </a:t>
            </a:r>
            <a:r>
              <a:rPr lang="en-US" sz="2200" dirty="0" err="1"/>
              <a:t>quả</a:t>
            </a:r>
            <a:r>
              <a:rPr lang="en-US" sz="2200" dirty="0"/>
              <a:t> </a:t>
            </a:r>
            <a:r>
              <a:rPr lang="en-US" sz="2200" dirty="0" err="1"/>
              <a:t>đến</a:t>
            </a:r>
            <a:r>
              <a:rPr lang="en-US" sz="2200" dirty="0"/>
              <a:t> </a:t>
            </a:r>
            <a:r>
              <a:rPr lang="en-US" sz="2200" dirty="0" err="1"/>
              <a:t>hàng</a:t>
            </a:r>
            <a:r>
              <a:rPr lang="en-US" sz="2200" dirty="0"/>
              <a:t> </a:t>
            </a:r>
            <a:r>
              <a:rPr lang="en-US" sz="2200" dirty="0" err="1"/>
              <a:t>phần</a:t>
            </a:r>
            <a:r>
              <a:rPr lang="en-US" sz="2200" dirty="0"/>
              <a:t> </a:t>
            </a:r>
            <a:r>
              <a:rPr lang="en-US" sz="2200" dirty="0" err="1"/>
              <a:t>nghìn</a:t>
            </a:r>
            <a:r>
              <a:rPr lang="en-US" sz="2200" dirty="0"/>
              <a:t>).</a:t>
            </a:r>
            <a:endParaRPr kumimoji="0" lang="en-US" sz="2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277729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181"/>
        <p:cNvGrpSpPr/>
        <p:nvPr/>
      </p:nvGrpSpPr>
      <p:grpSpPr>
        <a:xfrm>
          <a:off x="0" y="0"/>
          <a:ext cx="0" cy="0"/>
          <a:chOff x="0" y="0"/>
          <a:chExt cx="0" cy="0"/>
        </a:xfrm>
      </p:grpSpPr>
      <p:sp>
        <p:nvSpPr>
          <p:cNvPr id="4" name="Oval Callout 29">
            <a:extLst>
              <a:ext uri="{FF2B5EF4-FFF2-40B4-BE49-F238E27FC236}">
                <a16:creationId xmlns:a16="http://schemas.microsoft.com/office/drawing/2014/main" id="{E57B902E-5AC7-D581-FB3D-0F763EAA6B02}"/>
              </a:ext>
            </a:extLst>
          </p:cNvPr>
          <p:cNvSpPr/>
          <p:nvPr/>
        </p:nvSpPr>
        <p:spPr>
          <a:xfrm>
            <a:off x="469471" y="1149086"/>
            <a:ext cx="972752" cy="425555"/>
          </a:xfrm>
          <a:prstGeom prst="wedgeEllipseCallout">
            <a:avLst>
              <a:gd name="adj1" fmla="val 24988"/>
              <a:gd name="adj2" fmla="val 8068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a:sym typeface="Arial"/>
              </a:rPr>
              <a:t>Giải</a:t>
            </a:r>
            <a:endParaRPr kumimoji="0" lang="en-US" sz="1800" b="1" i="0" u="none" strike="noStrike" kern="1200" cap="none" spc="0" normalizeH="0" baseline="0" noProof="0" dirty="0">
              <a:ln>
                <a:noFill/>
              </a:ln>
              <a:solidFill>
                <a:prstClr val="white"/>
              </a:solidFill>
              <a:effectLst/>
              <a:uLnTx/>
              <a:uFillTx/>
              <a:latin typeface="Arial"/>
              <a:ea typeface="+mn-ea"/>
              <a:cs typeface="Arial"/>
              <a:sym typeface="Arial"/>
            </a:endParaRPr>
          </a:p>
        </p:txBody>
      </p:sp>
      <p:sp>
        <p:nvSpPr>
          <p:cNvPr id="6" name="TextBox 5">
            <a:extLst>
              <a:ext uri="{FF2B5EF4-FFF2-40B4-BE49-F238E27FC236}">
                <a16:creationId xmlns:a16="http://schemas.microsoft.com/office/drawing/2014/main" id="{1613F29A-5805-B5C0-D425-F5C5F90C132D}"/>
              </a:ext>
            </a:extLst>
          </p:cNvPr>
          <p:cNvSpPr txBox="1"/>
          <p:nvPr/>
        </p:nvSpPr>
        <p:spPr>
          <a:xfrm>
            <a:off x="2977925" y="391547"/>
            <a:ext cx="3188149" cy="605909"/>
          </a:xfrm>
          <a:prstGeom prst="flowChartTerminator">
            <a:avLst/>
          </a:prstGeom>
          <a:solidFill>
            <a:schemeClr val="bg2">
              <a:lumMod val="20000"/>
              <a:lumOff val="80000"/>
            </a:schemeClr>
          </a:solidFill>
          <a:ln w="38100">
            <a:solidFill>
              <a:schemeClr val="bg2">
                <a:lumMod val="75000"/>
              </a:schemeClr>
            </a:solidFill>
            <a:prstDash val="solid"/>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Ví</a:t>
            </a:r>
            <a:r>
              <a:rPr kumimoji="0" lang="nl-NL"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a:t>
            </a:r>
            <a:r>
              <a:rPr kumimoji="0" lang="nl-NL" sz="2200" b="1"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sym typeface="Arial"/>
              </a:rPr>
              <a:t>dụ</a:t>
            </a:r>
            <a:r>
              <a:rPr kumimoji="0" lang="nl-NL" sz="22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rPr>
              <a:t> 6: SGK – tr.55</a:t>
            </a:r>
            <a:endParaRPr kumimoji="0" lang="en-US" sz="22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F36CA0C-CF42-09F1-B5AF-DB04FC79E549}"/>
                  </a:ext>
                </a:extLst>
              </p:cNvPr>
              <p:cNvSpPr txBox="1"/>
              <p:nvPr/>
            </p:nvSpPr>
            <p:spPr>
              <a:xfrm>
                <a:off x="504699" y="1783692"/>
                <a:ext cx="8134599" cy="280871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j-lt"/>
                    <a:sym typeface="Arial"/>
                  </a:rPr>
                  <a:t>Gọi </a:t>
                </a:r>
                <a14:m>
                  <m:oMath xmlns:m="http://schemas.openxmlformats.org/officeDocument/2006/math">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sub>
                    </m:sSub>
                  </m:oMath>
                </a14:m>
                <a:r>
                  <a:rPr kumimoji="0" lang="en-US" sz="1800" b="0" i="0" u="none" strike="noStrike" kern="0" cap="none" spc="0" normalizeH="0" baseline="0" noProof="0" dirty="0">
                    <a:ln>
                      <a:noFill/>
                    </a:ln>
                    <a:solidFill>
                      <a:srgbClr val="000000"/>
                    </a:solidFill>
                    <a:effectLst/>
                    <a:uLnTx/>
                    <a:uFillTx/>
                    <a:latin typeface="+mj-lt"/>
                    <a:sym typeface="Arial"/>
                  </a:rPr>
                  <a:t> </a:t>
                </a:r>
                <a:r>
                  <a:rPr kumimoji="0" lang="en-US" sz="1800" b="0" i="0" u="none" strike="noStrike" kern="0" cap="none" spc="0" normalizeH="0" baseline="0" noProof="0" dirty="0" err="1">
                    <a:ln>
                      <a:noFill/>
                    </a:ln>
                    <a:solidFill>
                      <a:srgbClr val="000000"/>
                    </a:solidFill>
                    <a:effectLst/>
                    <a:uLnTx/>
                    <a:uFillTx/>
                    <a:latin typeface="+mj-lt"/>
                    <a:sym typeface="Arial"/>
                  </a:rPr>
                  <a:t>là</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số</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tiền</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lương</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triệu</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đồng</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anh</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Tuấn</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được</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lĩnh</a:t>
                </a:r>
                <a:r>
                  <a:rPr kumimoji="0" lang="en-US" sz="1800" b="0" i="0" u="none" strike="noStrike" kern="0" cap="none" spc="0" normalizeH="0" noProof="0" dirty="0">
                    <a:ln>
                      <a:noFill/>
                    </a:ln>
                    <a:solidFill>
                      <a:srgbClr val="000000"/>
                    </a:solidFill>
                    <a:effectLst/>
                    <a:uLnTx/>
                    <a:uFillTx/>
                    <a:latin typeface="+mj-lt"/>
                    <a:sym typeface="Arial"/>
                  </a:rPr>
                  <a:t> ở </a:t>
                </a:r>
                <a:r>
                  <a:rPr kumimoji="0" lang="en-US" sz="1800" b="0" i="0" u="none" strike="noStrike" kern="0" cap="none" spc="0" normalizeH="0" noProof="0" dirty="0" err="1">
                    <a:ln>
                      <a:noFill/>
                    </a:ln>
                    <a:solidFill>
                      <a:srgbClr val="000000"/>
                    </a:solidFill>
                    <a:effectLst/>
                    <a:uLnTx/>
                    <a:uFillTx/>
                    <a:latin typeface="+mj-lt"/>
                    <a:sym typeface="Arial"/>
                  </a:rPr>
                  <a:t>năm</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làm</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việc</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thứ</a:t>
                </a:r>
                <a:r>
                  <a:rPr kumimoji="0" lang="en-US" sz="1800" b="0" i="0" u="none" strike="noStrike" kern="0" cap="none" spc="0" normalizeH="0" noProof="0" dirty="0">
                    <a:ln>
                      <a:noFill/>
                    </a:ln>
                    <a:solidFill>
                      <a:srgbClr val="000000"/>
                    </a:solidFill>
                    <a:effectLst/>
                    <a:uLnTx/>
                    <a:uFillTx/>
                    <a:latin typeface="+mj-lt"/>
                    <a:sym typeface="Arial"/>
                  </a:rPr>
                  <a:t> </a:t>
                </a:r>
                <a14:m>
                  <m:oMath xmlns:m="http://schemas.openxmlformats.org/officeDocument/2006/math">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𝑛</m:t>
                    </m:r>
                  </m:oMath>
                </a14:m>
                <a:r>
                  <a:rPr kumimoji="0" lang="en-US" sz="1800" b="0" i="0" u="none" strike="noStrike" kern="0" cap="none" spc="0" normalizeH="0" baseline="0" noProof="0" dirty="0">
                    <a:ln>
                      <a:noFill/>
                    </a:ln>
                    <a:solidFill>
                      <a:srgbClr val="000000"/>
                    </a:solidFill>
                    <a:effectLst/>
                    <a:uLnTx/>
                    <a:uFillTx/>
                    <a:latin typeface="+mj-lt"/>
                    <a:sym typeface="Arial"/>
                  </a:rPr>
                  <a:t>.</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latin typeface="+mj-lt"/>
                  </a:rPr>
                  <a:t>Ta </a:t>
                </a:r>
                <a:r>
                  <a:rPr lang="en-US" sz="1800" dirty="0" err="1">
                    <a:latin typeface="+mj-lt"/>
                  </a:rPr>
                  <a:t>có</a:t>
                </a:r>
                <a:r>
                  <a:rPr lang="en-US" sz="1800" dirty="0">
                    <a:latin typeface="+mj-lt"/>
                  </a:rPr>
                  <a: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=60</m:t>
                    </m:r>
                  </m:oMath>
                </a14:m>
                <a:endParaRPr kumimoji="0" lang="en-US" sz="1800" b="0" i="0" u="none" strike="noStrike" kern="0" cap="none" spc="0" normalizeH="0" baseline="0" noProof="0" dirty="0">
                  <a:ln>
                    <a:noFill/>
                  </a:ln>
                  <a:solidFill>
                    <a:srgbClr val="000000"/>
                  </a:solidFill>
                  <a:effectLst/>
                  <a:uLnTx/>
                  <a:uFillTx/>
                  <a:latin typeface="+mj-lt"/>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.0,08=</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1+0,08</m:t>
                          </m:r>
                        </m:e>
                      </m:d>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sSub>
                        <m:sSub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𝑢</m:t>
                          </m:r>
                        </m:e>
                        <m: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𝑛</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sub>
                      </m:sSub>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.1,08</m:t>
                      </m:r>
                    </m:oMath>
                  </m:oMathPara>
                </a14:m>
                <a:endParaRPr kumimoji="0" lang="en-US" sz="1800" b="0" i="0" u="none" strike="noStrike" kern="0" cap="none" spc="0" normalizeH="0" baseline="0" noProof="0" dirty="0">
                  <a:ln>
                    <a:noFill/>
                  </a:ln>
                  <a:solidFill>
                    <a:srgbClr val="000000"/>
                  </a:solidFill>
                  <a:effectLst/>
                  <a:uLnTx/>
                  <a:uFillTx/>
                  <a:latin typeface="+mj-lt"/>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latin typeface="+mj-lt"/>
                  </a:rPr>
                  <a:t>Do </a:t>
                </a:r>
                <a:r>
                  <a:rPr lang="en-US" sz="1800" dirty="0" err="1">
                    <a:latin typeface="+mj-lt"/>
                  </a:rPr>
                  <a:t>đó</a:t>
                </a:r>
                <a:r>
                  <a:rPr lang="en-US" sz="1800" dirty="0">
                    <a:latin typeface="+mj-lt"/>
                  </a:rPr>
                  <a:t>, </a:t>
                </a:r>
                <a14:m>
                  <m:oMath xmlns:m="http://schemas.openxmlformats.org/officeDocument/2006/math">
                    <m:d>
                      <m:dPr>
                        <m:ctrlPr>
                          <a:rPr lang="en-US" sz="1800" b="0" i="1" smtClean="0">
                            <a:latin typeface="Cambria Math" panose="02040503050406030204" pitchFamily="18" charset="0"/>
                          </a:rPr>
                        </m:ctrlPr>
                      </m:dPr>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sub>
                        </m:sSub>
                      </m:e>
                    </m:d>
                  </m:oMath>
                </a14:m>
                <a:r>
                  <a:rPr kumimoji="0" lang="en-US" sz="1800" b="0" i="0" u="none" strike="noStrike" kern="0" cap="none" spc="0" normalizeH="0" baseline="0" noProof="0" dirty="0">
                    <a:ln>
                      <a:noFill/>
                    </a:ln>
                    <a:solidFill>
                      <a:srgbClr val="000000"/>
                    </a:solidFill>
                    <a:effectLst/>
                    <a:uLnTx/>
                    <a:uFillTx/>
                    <a:latin typeface="+mj-lt"/>
                    <a:sym typeface="Arial"/>
                  </a:rPr>
                  <a:t> </a:t>
                </a:r>
                <a:r>
                  <a:rPr kumimoji="0" lang="en-US" sz="1800" b="0" i="0" u="none" strike="noStrike" kern="0" cap="none" spc="0" normalizeH="0" baseline="0" noProof="0" dirty="0" err="1">
                    <a:ln>
                      <a:noFill/>
                    </a:ln>
                    <a:solidFill>
                      <a:srgbClr val="000000"/>
                    </a:solidFill>
                    <a:effectLst/>
                    <a:uLnTx/>
                    <a:uFillTx/>
                    <a:latin typeface="+mj-lt"/>
                    <a:sym typeface="Arial"/>
                  </a:rPr>
                  <a:t>là</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cấp</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số</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nhân</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có</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số</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hạng</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đầu</a:t>
                </a:r>
                <a:r>
                  <a:rPr kumimoji="0" lang="en-US" sz="1800" b="0" i="0" u="none" strike="noStrike" kern="0" cap="none" spc="0" normalizeH="0" noProof="0" dirty="0">
                    <a:ln>
                      <a:noFill/>
                    </a:ln>
                    <a:solidFill>
                      <a:srgbClr val="000000"/>
                    </a:solidFill>
                    <a:effectLst/>
                    <a:uLnTx/>
                    <a:uFillTx/>
                    <a:latin typeface="+mj-lt"/>
                    <a:sym typeface="Arial"/>
                  </a:rPr>
                  <a:t> </a:t>
                </a:r>
                <a14:m>
                  <m:oMath xmlns:m="http://schemas.openxmlformats.org/officeDocument/2006/math">
                    <m:sSub>
                      <m:sSubPr>
                        <m:ctrlP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𝑢</m:t>
                        </m:r>
                      </m:e>
                      <m:sub>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1</m:t>
                        </m:r>
                      </m:sub>
                    </m:sSub>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=60</m:t>
                    </m:r>
                  </m:oMath>
                </a14:m>
                <a:r>
                  <a:rPr kumimoji="0" lang="en-US" sz="1800" b="0" i="0" u="none" strike="noStrike" kern="0" cap="none" spc="0" normalizeH="0" baseline="0" noProof="0" dirty="0">
                    <a:ln>
                      <a:noFill/>
                    </a:ln>
                    <a:solidFill>
                      <a:srgbClr val="000000"/>
                    </a:solidFill>
                    <a:effectLst/>
                    <a:uLnTx/>
                    <a:uFillTx/>
                    <a:latin typeface="+mj-lt"/>
                    <a:sym typeface="Arial"/>
                  </a:rPr>
                  <a:t>, </a:t>
                </a:r>
                <a:r>
                  <a:rPr kumimoji="0" lang="en-US" sz="1800" b="0" i="0" u="none" strike="noStrike" kern="0" cap="none" spc="0" normalizeH="0" baseline="0" noProof="0" dirty="0" err="1">
                    <a:ln>
                      <a:noFill/>
                    </a:ln>
                    <a:solidFill>
                      <a:srgbClr val="000000"/>
                    </a:solidFill>
                    <a:effectLst/>
                    <a:uLnTx/>
                    <a:uFillTx/>
                    <a:latin typeface="+mj-lt"/>
                    <a:sym typeface="Arial"/>
                  </a:rPr>
                  <a:t>công</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bội</a:t>
                </a:r>
                <a:r>
                  <a:rPr kumimoji="0" lang="en-US" sz="1800" b="0" i="0" u="none" strike="noStrike" kern="0" cap="none" spc="0" normalizeH="0" noProof="0" dirty="0">
                    <a:ln>
                      <a:noFill/>
                    </a:ln>
                    <a:solidFill>
                      <a:srgbClr val="000000"/>
                    </a:solidFill>
                    <a:effectLst/>
                    <a:uLnTx/>
                    <a:uFillTx/>
                    <a:latin typeface="+mj-lt"/>
                    <a:sym typeface="Arial"/>
                  </a:rPr>
                  <a:t> </a:t>
                </a:r>
                <a14:m>
                  <m:oMath xmlns:m="http://schemas.openxmlformats.org/officeDocument/2006/math">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𝑞</m:t>
                    </m:r>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=1,08</m:t>
                    </m:r>
                  </m:oMath>
                </a14:m>
                <a:endParaRPr kumimoji="0" lang="en-US" sz="1800" b="0" i="0" u="none" strike="noStrike" kern="0" cap="none" spc="0" normalizeH="0" baseline="0" noProof="0" dirty="0">
                  <a:ln>
                    <a:noFill/>
                  </a:ln>
                  <a:solidFill>
                    <a:srgbClr val="000000"/>
                  </a:solidFill>
                  <a:effectLst/>
                  <a:uLnTx/>
                  <a:uFillTx/>
                  <a:latin typeface="+mj-lt"/>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1800" noProof="0" dirty="0" err="1">
                    <a:latin typeface="+mj-lt"/>
                  </a:rPr>
                  <a:t>Áp</a:t>
                </a:r>
                <a:r>
                  <a:rPr lang="en-US" sz="1800" noProof="0" dirty="0">
                    <a:latin typeface="+mj-lt"/>
                  </a:rPr>
                  <a:t> </a:t>
                </a:r>
                <a:r>
                  <a:rPr lang="en-US" sz="1800" noProof="0" dirty="0" err="1">
                    <a:latin typeface="+mj-lt"/>
                  </a:rPr>
                  <a:t>dụng</a:t>
                </a:r>
                <a:r>
                  <a:rPr lang="en-US" sz="1800" noProof="0" dirty="0">
                    <a:latin typeface="+mj-lt"/>
                  </a:rPr>
                  <a:t> </a:t>
                </a:r>
                <a:r>
                  <a:rPr lang="en-US" sz="1800" noProof="0" dirty="0" err="1">
                    <a:latin typeface="+mj-lt"/>
                  </a:rPr>
                  <a:t>công</a:t>
                </a:r>
                <a:r>
                  <a:rPr lang="en-US" sz="1800" noProof="0" dirty="0">
                    <a:latin typeface="+mj-lt"/>
                  </a:rPr>
                  <a:t> </a:t>
                </a:r>
                <a:r>
                  <a:rPr lang="en-US" sz="1800" noProof="0" dirty="0" err="1">
                    <a:latin typeface="+mj-lt"/>
                  </a:rPr>
                  <a:t>thức</a:t>
                </a:r>
                <a:r>
                  <a:rPr lang="en-US" sz="1800" noProof="0" dirty="0">
                    <a:latin typeface="+mj-lt"/>
                  </a:rPr>
                  <a:t> </a:t>
                </a:r>
                <a:r>
                  <a:rPr lang="en-US" sz="1800" noProof="0" dirty="0" err="1">
                    <a:latin typeface="+mj-lt"/>
                  </a:rPr>
                  <a:t>tính</a:t>
                </a:r>
                <a:r>
                  <a:rPr lang="en-US" sz="1800" noProof="0" dirty="0">
                    <a:latin typeface="+mj-lt"/>
                  </a:rPr>
                  <a:t> </a:t>
                </a:r>
                <a:r>
                  <a:rPr lang="en-US" sz="1800" noProof="0" dirty="0" err="1">
                    <a:latin typeface="+mj-lt"/>
                  </a:rPr>
                  <a:t>tổng</a:t>
                </a:r>
                <a:r>
                  <a:rPr lang="en-US" sz="1800" noProof="0" dirty="0">
                    <a:latin typeface="+mj-lt"/>
                  </a:rPr>
                  <a:t> </a:t>
                </a:r>
                <a14:m>
                  <m:oMath xmlns:m="http://schemas.openxmlformats.org/officeDocument/2006/math">
                    <m:sSub>
                      <m:sSubPr>
                        <m:ctrlPr>
                          <a:rPr lang="en-US" sz="1800" b="0" i="1" noProof="0" smtClean="0">
                            <a:latin typeface="Cambria Math" panose="02040503050406030204" pitchFamily="18" charset="0"/>
                          </a:rPr>
                        </m:ctrlPr>
                      </m:sSubPr>
                      <m:e>
                        <m:r>
                          <a:rPr lang="en-US" sz="1800" b="0" i="1" noProof="0" smtClean="0">
                            <a:latin typeface="Cambria Math" panose="02040503050406030204" pitchFamily="18" charset="0"/>
                          </a:rPr>
                          <m:t>𝑆</m:t>
                        </m:r>
                      </m:e>
                      <m:sub>
                        <m:r>
                          <a:rPr lang="en-US" sz="1800" b="0" i="1" noProof="0" smtClean="0">
                            <a:latin typeface="Cambria Math" panose="02040503050406030204" pitchFamily="18" charset="0"/>
                          </a:rPr>
                          <m:t>𝑛</m:t>
                        </m:r>
                      </m:sub>
                    </m:sSub>
                  </m:oMath>
                </a14:m>
                <a:r>
                  <a:rPr kumimoji="0" lang="en-US" sz="1800" b="0" i="0" u="none" strike="noStrike" kern="0" cap="none" spc="0" normalizeH="0" baseline="0" noProof="0" dirty="0">
                    <a:ln>
                      <a:noFill/>
                    </a:ln>
                    <a:solidFill>
                      <a:srgbClr val="000000"/>
                    </a:solidFill>
                    <a:effectLst/>
                    <a:uLnTx/>
                    <a:uFillTx/>
                    <a:latin typeface="+mj-lt"/>
                    <a:sym typeface="Arial"/>
                  </a:rPr>
                  <a:t>, ta </a:t>
                </a:r>
                <a:r>
                  <a:rPr kumimoji="0" lang="en-US" sz="1800" b="0" i="0" u="none" strike="noStrike" kern="0" cap="none" spc="0" normalizeH="0" baseline="0" noProof="0" dirty="0" err="1">
                    <a:ln>
                      <a:noFill/>
                    </a:ln>
                    <a:solidFill>
                      <a:srgbClr val="000000"/>
                    </a:solidFill>
                    <a:effectLst/>
                    <a:uLnTx/>
                    <a:uFillTx/>
                    <a:latin typeface="+mj-lt"/>
                    <a:sym typeface="Arial"/>
                  </a:rPr>
                  <a:t>có</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tổng</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số</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tiền</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lương</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anh</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Tuấn</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lĩnh</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được</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trong</a:t>
                </a:r>
                <a:r>
                  <a:rPr kumimoji="0" lang="en-US" sz="1800" b="0" i="0" u="none" strike="noStrike" kern="0" cap="none" spc="0" normalizeH="0" noProof="0" dirty="0">
                    <a:ln>
                      <a:noFill/>
                    </a:ln>
                    <a:solidFill>
                      <a:srgbClr val="000000"/>
                    </a:solidFill>
                    <a:effectLst/>
                    <a:uLnTx/>
                    <a:uFillTx/>
                    <a:latin typeface="+mj-lt"/>
                    <a:sym typeface="Arial"/>
                  </a:rPr>
                  <a:t> 10 </a:t>
                </a:r>
                <a:r>
                  <a:rPr kumimoji="0" lang="en-US" sz="1800" b="0" i="0" u="none" strike="noStrike" kern="0" cap="none" spc="0" normalizeH="0" noProof="0" dirty="0" err="1">
                    <a:ln>
                      <a:noFill/>
                    </a:ln>
                    <a:solidFill>
                      <a:srgbClr val="000000"/>
                    </a:solidFill>
                    <a:effectLst/>
                    <a:uLnTx/>
                    <a:uFillTx/>
                    <a:latin typeface="+mj-lt"/>
                    <a:sym typeface="Arial"/>
                  </a:rPr>
                  <a:t>năm</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đầu</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đi</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làm</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là</a:t>
                </a:r>
                <a:r>
                  <a:rPr kumimoji="0" lang="en-US" sz="1800" b="0" i="0" u="none" strike="noStrike" kern="0" cap="none" spc="0" normalizeH="0" noProof="0" dirty="0">
                    <a:ln>
                      <a:noFill/>
                    </a:ln>
                    <a:solidFill>
                      <a:srgbClr val="000000"/>
                    </a:solidFill>
                    <a:effectLst/>
                    <a:uLnTx/>
                    <a:uFillTx/>
                    <a:latin typeface="+mj-lt"/>
                    <a:sym typeface="Arial"/>
                  </a:rPr>
                  <a:t>: </a:t>
                </a:r>
                <a14:m>
                  <m:oMath xmlns:m="http://schemas.openxmlformats.org/officeDocument/2006/math">
                    <m:sSub>
                      <m:sSubPr>
                        <m:ctrlP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ctrlPr>
                      </m:sSubPr>
                      <m:e>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𝑆</m:t>
                        </m:r>
                      </m:e>
                      <m:sub>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10</m:t>
                        </m:r>
                      </m:sub>
                    </m:sSub>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60</m:t>
                        </m:r>
                        <m:d>
                          <m:dPr>
                            <m:ctrlP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ctrlPr>
                          </m:dPr>
                          <m:e>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1−</m:t>
                            </m:r>
                            <m:sSup>
                              <m:sSupPr>
                                <m:ctrlP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ctrlPr>
                              </m:sSupPr>
                              <m:e>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0,08</m:t>
                                </m:r>
                              </m:e>
                              <m:sup>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10</m:t>
                                </m:r>
                              </m:sup>
                            </m:sSup>
                          </m:e>
                        </m:d>
                      </m:num>
                      <m:den>
                        <m:r>
                          <a:rPr kumimoji="0" lang="en-US" sz="1800" b="0" i="1" u="none" strike="noStrike" kern="0" cap="none" spc="0" normalizeH="0" noProof="0" smtClean="0">
                            <a:ln>
                              <a:noFill/>
                            </a:ln>
                            <a:solidFill>
                              <a:srgbClr val="000000"/>
                            </a:solidFill>
                            <a:effectLst/>
                            <a:uLnTx/>
                            <a:uFillTx/>
                            <a:latin typeface="Cambria Math" panose="02040503050406030204" pitchFamily="18" charset="0"/>
                            <a:sym typeface="Arial"/>
                          </a:rPr>
                          <m:t>1−0,08</m:t>
                        </m:r>
                      </m:den>
                    </m:f>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869,194</m:t>
                    </m:r>
                  </m:oMath>
                </a14:m>
                <a:r>
                  <a:rPr kumimoji="0" lang="en-US" sz="1800" b="0" i="0" u="none" strike="noStrike" kern="0" cap="none" spc="0" normalizeH="0" baseline="0" noProof="0" dirty="0">
                    <a:ln>
                      <a:noFill/>
                    </a:ln>
                    <a:solidFill>
                      <a:srgbClr val="000000"/>
                    </a:solidFill>
                    <a:effectLst/>
                    <a:uLnTx/>
                    <a:uFillTx/>
                    <a:latin typeface="+mj-lt"/>
                    <a:sym typeface="Arial"/>
                  </a:rPr>
                  <a:t> (</a:t>
                </a:r>
                <a:r>
                  <a:rPr kumimoji="0" lang="en-US" sz="1800" b="0" i="0" u="none" strike="noStrike" kern="0" cap="none" spc="0" normalizeH="0" baseline="0" noProof="0" dirty="0" err="1">
                    <a:ln>
                      <a:noFill/>
                    </a:ln>
                    <a:solidFill>
                      <a:srgbClr val="000000"/>
                    </a:solidFill>
                    <a:effectLst/>
                    <a:uLnTx/>
                    <a:uFillTx/>
                    <a:latin typeface="+mj-lt"/>
                    <a:sym typeface="Arial"/>
                  </a:rPr>
                  <a:t>triệu</a:t>
                </a:r>
                <a:r>
                  <a:rPr kumimoji="0" lang="en-US" sz="1800" b="0" i="0" u="none" strike="noStrike" kern="0" cap="none" spc="0" normalizeH="0" noProof="0" dirty="0">
                    <a:ln>
                      <a:noFill/>
                    </a:ln>
                    <a:solidFill>
                      <a:srgbClr val="000000"/>
                    </a:solidFill>
                    <a:effectLst/>
                    <a:uLnTx/>
                    <a:uFillTx/>
                    <a:latin typeface="+mj-lt"/>
                    <a:sym typeface="Arial"/>
                  </a:rPr>
                  <a:t> </a:t>
                </a:r>
                <a:r>
                  <a:rPr kumimoji="0" lang="en-US" sz="1800" b="0" i="0" u="none" strike="noStrike" kern="0" cap="none" spc="0" normalizeH="0" noProof="0" dirty="0" err="1">
                    <a:ln>
                      <a:noFill/>
                    </a:ln>
                    <a:solidFill>
                      <a:srgbClr val="000000"/>
                    </a:solidFill>
                    <a:effectLst/>
                    <a:uLnTx/>
                    <a:uFillTx/>
                    <a:latin typeface="+mj-lt"/>
                    <a:sym typeface="Arial"/>
                  </a:rPr>
                  <a:t>đồng</a:t>
                </a:r>
                <a:r>
                  <a:rPr kumimoji="0" lang="en-US" sz="1800" b="0" i="0" u="none" strike="noStrike" kern="0" cap="none" spc="0" normalizeH="0" noProof="0" dirty="0">
                    <a:ln>
                      <a:noFill/>
                    </a:ln>
                    <a:solidFill>
                      <a:srgbClr val="000000"/>
                    </a:solidFill>
                    <a:effectLst/>
                    <a:uLnTx/>
                    <a:uFillTx/>
                    <a:latin typeface="+mj-lt"/>
                    <a:sym typeface="Arial"/>
                  </a:rPr>
                  <a:t>)</a:t>
                </a:r>
                <a:endParaRPr kumimoji="0" lang="en-US" sz="1800" b="0" i="0" u="none" strike="noStrike" kern="0" cap="none" spc="0" normalizeH="0" baseline="0" noProof="0" dirty="0">
                  <a:ln>
                    <a:noFill/>
                  </a:ln>
                  <a:solidFill>
                    <a:srgbClr val="000000"/>
                  </a:solidFill>
                  <a:effectLst/>
                  <a:uLnTx/>
                  <a:uFillTx/>
                  <a:latin typeface="+mj-lt"/>
                  <a:sym typeface="Arial"/>
                </a:endParaRPr>
              </a:p>
            </p:txBody>
          </p:sp>
        </mc:Choice>
        <mc:Fallback xmlns="">
          <p:sp>
            <p:nvSpPr>
              <p:cNvPr id="7" name="TextBox 6">
                <a:extLst>
                  <a:ext uri="{FF2B5EF4-FFF2-40B4-BE49-F238E27FC236}">
                    <a16:creationId xmlns:a16="http://schemas.microsoft.com/office/drawing/2014/main" id="{3F36CA0C-CF42-09F1-B5AF-DB04FC79E549}"/>
                  </a:ext>
                </a:extLst>
              </p:cNvPr>
              <p:cNvSpPr txBox="1">
                <a:spLocks noRot="1" noChangeAspect="1" noMove="1" noResize="1" noEditPoints="1" noAdjustHandles="1" noChangeArrowheads="1" noChangeShapeType="1" noTextEdit="1"/>
              </p:cNvSpPr>
              <p:nvPr/>
            </p:nvSpPr>
            <p:spPr>
              <a:xfrm>
                <a:off x="504699" y="1783692"/>
                <a:ext cx="8134599" cy="2808718"/>
              </a:xfrm>
              <a:prstGeom prst="rect">
                <a:avLst/>
              </a:prstGeom>
              <a:blipFill>
                <a:blip r:embed="rId3"/>
                <a:stretch>
                  <a:fillRect l="-67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D9D671FB-2423-1576-7BDF-FC6C302946D6}"/>
              </a:ext>
            </a:extLst>
          </p:cNvPr>
          <p:cNvPicPr>
            <a:picLocks noChangeAspect="1"/>
          </p:cNvPicPr>
          <p:nvPr/>
        </p:nvPicPr>
        <p:blipFill>
          <a:blip r:embed="rId4"/>
          <a:stretch>
            <a:fillRect/>
          </a:stretch>
        </p:blipFill>
        <p:spPr>
          <a:xfrm>
            <a:off x="7658100" y="4209225"/>
            <a:ext cx="1660933" cy="934275"/>
          </a:xfrm>
          <a:prstGeom prst="rect">
            <a:avLst/>
          </a:prstGeom>
        </p:spPr>
      </p:pic>
    </p:spTree>
    <p:extLst>
      <p:ext uri="{BB962C8B-B14F-4D97-AF65-F5344CB8AC3E}">
        <p14:creationId xmlns:p14="http://schemas.microsoft.com/office/powerpoint/2010/main" val="2267427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7"/>
          <p:cNvSpPr txBox="1">
            <a:spLocks noGrp="1"/>
          </p:cNvSpPr>
          <p:nvPr>
            <p:ph type="title"/>
          </p:nvPr>
        </p:nvSpPr>
        <p:spPr>
          <a:xfrm>
            <a:off x="2458371" y="2203720"/>
            <a:ext cx="4227257" cy="7472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b="1" dirty="0">
                <a:latin typeface="+mj-lt"/>
              </a:rPr>
              <a:t>LUYỆN TẬP</a:t>
            </a:r>
            <a:endParaRPr sz="3500" b="1" dirty="0">
              <a:latin typeface="+mj-lt"/>
            </a:endParaRPr>
          </a:p>
        </p:txBody>
      </p:sp>
      <p:grpSp>
        <p:nvGrpSpPr>
          <p:cNvPr id="1015" name="Google Shape;1015;p47"/>
          <p:cNvGrpSpPr/>
          <p:nvPr/>
        </p:nvGrpSpPr>
        <p:grpSpPr>
          <a:xfrm rot="5400000">
            <a:off x="7738105" y="3951684"/>
            <a:ext cx="738667" cy="502594"/>
            <a:chOff x="200200" y="2278225"/>
            <a:chExt cx="862425" cy="586800"/>
          </a:xfrm>
        </p:grpSpPr>
        <p:sp>
          <p:nvSpPr>
            <p:cNvPr id="1016" name="Google Shape;1016;p4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47"/>
          <p:cNvGrpSpPr/>
          <p:nvPr/>
        </p:nvGrpSpPr>
        <p:grpSpPr>
          <a:xfrm>
            <a:off x="4404733" y="696255"/>
            <a:ext cx="535749" cy="547122"/>
            <a:chOff x="3477650" y="837700"/>
            <a:chExt cx="314425" cy="321100"/>
          </a:xfrm>
        </p:grpSpPr>
        <p:sp>
          <p:nvSpPr>
            <p:cNvPr id="1021" name="Google Shape;1021;p4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7"/>
          <p:cNvGrpSpPr/>
          <p:nvPr/>
        </p:nvGrpSpPr>
        <p:grpSpPr>
          <a:xfrm>
            <a:off x="2745049" y="3446620"/>
            <a:ext cx="1088187" cy="1088241"/>
            <a:chOff x="5486600" y="4383575"/>
            <a:chExt cx="497025" cy="497050"/>
          </a:xfrm>
        </p:grpSpPr>
        <p:sp>
          <p:nvSpPr>
            <p:cNvPr id="1024" name="Google Shape;1024;p47"/>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 y="287706"/>
            <a:ext cx="9144000" cy="2078784"/>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1826032"/>
            <a:ext cx="9144000" cy="3317469"/>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buClrTx/>
            </a:pPr>
            <a:endParaRPr lang="vi-VN" sz="1350" kern="1200" noProof="1">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DF90C372-A858-AA21-3A9F-93AD2BB7CB50}"/>
              </a:ext>
            </a:extLst>
          </p:cNvPr>
          <p:cNvSpPr/>
          <p:nvPr/>
        </p:nvSpPr>
        <p:spPr>
          <a:xfrm>
            <a:off x="500962" y="449509"/>
            <a:ext cx="8139793" cy="13765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pPr>
            <a:r>
              <a:rPr lang="vi-VN" sz="2400" kern="1200" noProof="1">
                <a:solidFill>
                  <a:schemeClr val="tx1"/>
                </a:solidFill>
                <a:latin typeface="Arial" panose="020B0604020202020204" pitchFamily="34" charset="0"/>
                <a:cs typeface="Arial" panose="020B0604020202020204" pitchFamily="34" charset="0"/>
              </a:rPr>
              <a:t>Câu hỏi</a:t>
            </a:r>
            <a:r>
              <a:rPr lang="en-US" sz="2400" kern="1200" noProof="1">
                <a:solidFill>
                  <a:schemeClr val="tx1"/>
                </a:solidFill>
                <a:latin typeface="Arial" panose="020B0604020202020204" pitchFamily="34" charset="0"/>
                <a:cs typeface="Arial" panose="020B0604020202020204" pitchFamily="34" charset="0"/>
              </a:rPr>
              <a:t> 2: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Cho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–1; 1; –1; 1; –1; …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Khẳng</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nào</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sau</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đây</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chemeClr val="tx1"/>
                </a:solidFill>
                <a:latin typeface="Arial" panose="020B0604020202020204" pitchFamily="34" charset="0"/>
                <a:ea typeface="Calibri" panose="020F0502020204030204" pitchFamily="34" charset="0"/>
                <a:cs typeface="Arial" panose="020B0604020202020204" pitchFamily="34" charset="0"/>
              </a:rPr>
              <a:t>đúng</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vi-VN" sz="2400" kern="1200" noProof="1">
              <a:solidFill>
                <a:schemeClr val="tx1"/>
              </a:solidFill>
              <a:latin typeface="Arial" panose="020B0604020202020204" pitchFamily="34" charset="0"/>
              <a:cs typeface="Arial" panose="020B0604020202020204" pitchFamily="34" charset="0"/>
            </a:endParaRPr>
          </a:p>
        </p:txBody>
      </p:sp>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8" y="3515286"/>
            <a:ext cx="2314221" cy="1643097"/>
          </a:xfrm>
          <a:prstGeom prst="rect">
            <a:avLst/>
          </a:prstGeom>
        </p:spPr>
      </p:pic>
      <p:pic>
        <p:nvPicPr>
          <p:cNvPr id="4" name="Picture 3">
            <a:hlinkClick r:id="rId6" action="ppaction://hlinksldjump"/>
            <a:extLst>
              <a:ext uri="{FF2B5EF4-FFF2-40B4-BE49-F238E27FC236}">
                <a16:creationId xmlns:a16="http://schemas.microsoft.com/office/drawing/2014/main" id="{D22FC818-3E29-27E4-90FD-28C396F2847A}"/>
              </a:ext>
            </a:extLst>
          </p:cNvPr>
          <p:cNvPicPr>
            <a:picLocks noChangeAspect="1"/>
          </p:cNvPicPr>
          <p:nvPr/>
        </p:nvPicPr>
        <p:blipFill>
          <a:blip r:embed="rId7"/>
          <a:stretch>
            <a:fillRect/>
          </a:stretch>
        </p:blipFill>
        <p:spPr>
          <a:xfrm>
            <a:off x="8039100" y="4124608"/>
            <a:ext cx="1259445" cy="1026335"/>
          </a:xfrm>
          <a:prstGeom prst="rect">
            <a:avLst/>
          </a:prstGeom>
        </p:spPr>
      </p:pic>
      <p:sp>
        <p:nvSpPr>
          <p:cNvPr id="8" name="Đáp án đúng">
            <a:extLst>
              <a:ext uri="{FF2B5EF4-FFF2-40B4-BE49-F238E27FC236}">
                <a16:creationId xmlns:a16="http://schemas.microsoft.com/office/drawing/2014/main" id="{72583F86-878E-52BF-028E-9A713E7BC1F6}"/>
              </a:ext>
            </a:extLst>
          </p:cNvPr>
          <p:cNvSpPr/>
          <p:nvPr/>
        </p:nvSpPr>
        <p:spPr>
          <a:xfrm>
            <a:off x="914399" y="2281427"/>
            <a:ext cx="3401292" cy="8664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A.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này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không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phải</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là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cấp</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nhân</a:t>
            </a:r>
            <a:endParaRPr lang="vi-VN" sz="2000" kern="12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Đáp án sai 1">
                <a:extLst>
                  <a:ext uri="{FF2B5EF4-FFF2-40B4-BE49-F238E27FC236}">
                    <a16:creationId xmlns:a16="http://schemas.microsoft.com/office/drawing/2014/main" id="{9B468983-7E2A-6C5C-84E1-E5ECF03B7B26}"/>
                  </a:ext>
                </a:extLst>
              </p:cNvPr>
              <p:cNvSpPr/>
              <p:nvPr/>
            </p:nvSpPr>
            <p:spPr>
              <a:xfrm>
                <a:off x="914400" y="3358061"/>
                <a:ext cx="3401292" cy="8664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B.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hạng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tổng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quát</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algn="ctr" defTabSz="685835">
                  <a:lnSpc>
                    <a:spcPct val="150000"/>
                  </a:lnSpc>
                  <a:buClrTx/>
                  <a:defRPr/>
                </a:pP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b>
                      </m:s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vi-VN" sz="2000" kern="1200" noProof="1">
                  <a:solidFill>
                    <a:schemeClr val="tx1"/>
                  </a:solidFill>
                  <a:latin typeface="Arial" panose="020B0604020202020204" pitchFamily="34" charset="0"/>
                  <a:cs typeface="Arial" panose="020B0604020202020204" pitchFamily="34" charset="0"/>
                </a:endParaRPr>
              </a:p>
            </p:txBody>
          </p:sp>
        </mc:Choice>
        <mc:Fallback xmlns="">
          <p:sp>
            <p:nvSpPr>
              <p:cNvPr id="9" name="Đáp án sai 1">
                <a:extLst>
                  <a:ext uri="{FF2B5EF4-FFF2-40B4-BE49-F238E27FC236}">
                    <a16:creationId xmlns:a16="http://schemas.microsoft.com/office/drawing/2014/main" id="{9B468983-7E2A-6C5C-84E1-E5ECF03B7B26}"/>
                  </a:ext>
                </a:extLst>
              </p:cNvPr>
              <p:cNvSpPr>
                <a:spLocks noRot="1" noChangeAspect="1" noMove="1" noResize="1" noEditPoints="1" noAdjustHandles="1" noChangeArrowheads="1" noChangeShapeType="1" noTextEdit="1"/>
              </p:cNvSpPr>
              <p:nvPr/>
            </p:nvSpPr>
            <p:spPr>
              <a:xfrm>
                <a:off x="914400" y="3358061"/>
                <a:ext cx="3401292" cy="866487"/>
              </a:xfrm>
              <a:prstGeom prst="roundRect">
                <a:avLst/>
              </a:prstGeom>
              <a:blipFill>
                <a:blip r:embed="rId8"/>
                <a:stretch>
                  <a:fillRect t="-7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Đáp án sai 2">
                <a:extLst>
                  <a:ext uri="{FF2B5EF4-FFF2-40B4-BE49-F238E27FC236}">
                    <a16:creationId xmlns:a16="http://schemas.microsoft.com/office/drawing/2014/main" id="{90F5F18A-7FDF-A40B-93D0-B0F4D7EB9A20}"/>
                  </a:ext>
                </a:extLst>
              </p:cNvPr>
              <p:cNvSpPr/>
              <p:nvPr/>
            </p:nvSpPr>
            <p:spPr>
              <a:xfrm>
                <a:off x="4835236" y="2281427"/>
                <a:ext cx="3401292" cy="8664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C.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này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là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cấp</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nhân</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q</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kern="1200" noProof="1">
                  <a:solidFill>
                    <a:schemeClr val="tx1"/>
                  </a:solidFill>
                  <a:latin typeface="Arial" panose="020B0604020202020204" pitchFamily="34" charset="0"/>
                  <a:cs typeface="Arial" panose="020B0604020202020204" pitchFamily="34" charset="0"/>
                </a:endParaRPr>
              </a:p>
            </p:txBody>
          </p:sp>
        </mc:Choice>
        <mc:Fallback xmlns="">
          <p:sp>
            <p:nvSpPr>
              <p:cNvPr id="10" name="Đáp án sai 2">
                <a:extLst>
                  <a:ext uri="{FF2B5EF4-FFF2-40B4-BE49-F238E27FC236}">
                    <a16:creationId xmlns:a16="http://schemas.microsoft.com/office/drawing/2014/main" id="{90F5F18A-7FDF-A40B-93D0-B0F4D7EB9A20}"/>
                  </a:ext>
                </a:extLst>
              </p:cNvPr>
              <p:cNvSpPr>
                <a:spLocks noRot="1" noChangeAspect="1" noMove="1" noResize="1" noEditPoints="1" noAdjustHandles="1" noChangeArrowheads="1" noChangeShapeType="1" noTextEdit="1"/>
              </p:cNvSpPr>
              <p:nvPr/>
            </p:nvSpPr>
            <p:spPr>
              <a:xfrm>
                <a:off x="4835236" y="2281427"/>
                <a:ext cx="3401292" cy="866487"/>
              </a:xfrm>
              <a:prstGeom prst="roundRect">
                <a:avLst/>
              </a:prstGeom>
              <a:blipFill>
                <a:blip r:embed="rId9"/>
                <a:stretch>
                  <a:fillRect b="-1760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3">
                <a:extLst>
                  <a:ext uri="{FF2B5EF4-FFF2-40B4-BE49-F238E27FC236}">
                    <a16:creationId xmlns:a16="http://schemas.microsoft.com/office/drawing/2014/main" id="{739FA465-0C19-6BB8-9502-D3940D1E9904}"/>
                  </a:ext>
                </a:extLst>
              </p:cNvPr>
              <p:cNvSpPr/>
              <p:nvPr/>
            </p:nvSpPr>
            <p:spPr>
              <a:xfrm>
                <a:off x="4835236" y="3358061"/>
                <a:ext cx="3401292" cy="8664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D. </a:t>
                </a:r>
                <a:r>
                  <a:rPr lang="fr-FR"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Số</a:t>
                </a:r>
                <a:r>
                  <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hạng</a:t>
                </a:r>
                <a:r>
                  <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tổng</a:t>
                </a:r>
                <a:r>
                  <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quát</a:t>
                </a:r>
                <a:r>
                  <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2000" i="1" dirty="0">
                  <a:solidFill>
                    <a:schemeClr val="tx1"/>
                  </a:solidFill>
                  <a:latin typeface="Cambria Math" panose="02040503050406030204" pitchFamily="18" charset="0"/>
                  <a:ea typeface="Times New Roman" panose="02020603050405020304" pitchFamily="18" charset="0"/>
                  <a:cs typeface="Times New Roman" panose="02020603050405020304" pitchFamily="18" charset="0"/>
                </a:endParaRPr>
              </a:p>
              <a:p>
                <a:pPr algn="ctr" defTabSz="685835">
                  <a:lnSpc>
                    <a:spcPct val="150000"/>
                  </a:lnSpc>
                  <a:buClrTx/>
                  <a:defRPr/>
                </a:pPr>
                <a14:m>
                  <m:oMathPara xmlns:m="http://schemas.openxmlformats.org/officeDocument/2006/math">
                    <m:oMathParaPr>
                      <m:jc m:val="centerGroup"/>
                    </m:oMathParaPr>
                    <m:oMath xmlns:m="http://schemas.openxmlformats.org/officeDocument/2006/math">
                      <m:sSub>
                        <m:sSubPr>
                          <m:ctrlPr>
                            <a:rPr lang="en-US" sz="20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fr-FR" sz="2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n</m:t>
                          </m:r>
                        </m:sub>
                      </m:sSub>
                      <m:r>
                        <a:rPr lang="fr-FR" sz="2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m:t>
                          </m:r>
                        </m:e>
                      </m:d>
                      <m:r>
                        <a:rPr lang="fr-FR" sz="2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fr-FR" sz="20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n</m:t>
                      </m:r>
                    </m:oMath>
                  </m:oMathPara>
                </a14:m>
                <a:endParaRPr lang="vi-VN" sz="2000" kern="1200" noProof="1">
                  <a:solidFill>
                    <a:schemeClr val="tx1"/>
                  </a:solidFill>
                  <a:latin typeface="Arial" panose="020B0604020202020204" pitchFamily="34" charset="0"/>
                  <a:cs typeface="Arial" panose="020B0604020202020204" pitchFamily="34" charset="0"/>
                </a:endParaRPr>
              </a:p>
            </p:txBody>
          </p:sp>
        </mc:Choice>
        <mc:Fallback xmlns="">
          <p:sp>
            <p:nvSpPr>
              <p:cNvPr id="11" name="Đáp án sai 3">
                <a:extLst>
                  <a:ext uri="{FF2B5EF4-FFF2-40B4-BE49-F238E27FC236}">
                    <a16:creationId xmlns:a16="http://schemas.microsoft.com/office/drawing/2014/main" id="{739FA465-0C19-6BB8-9502-D3940D1E9904}"/>
                  </a:ext>
                </a:extLst>
              </p:cNvPr>
              <p:cNvSpPr>
                <a:spLocks noRot="1" noChangeAspect="1" noMove="1" noResize="1" noEditPoints="1" noAdjustHandles="1" noChangeArrowheads="1" noChangeShapeType="1" noTextEdit="1"/>
              </p:cNvSpPr>
              <p:nvPr/>
            </p:nvSpPr>
            <p:spPr>
              <a:xfrm>
                <a:off x="4835236" y="3358061"/>
                <a:ext cx="3401292" cy="866487"/>
              </a:xfrm>
              <a:prstGeom prst="roundRect">
                <a:avLst/>
              </a:prstGeom>
              <a:blipFill>
                <a:blip r:embed="rId10"/>
                <a:stretch>
                  <a:fillRect t="-7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đúng">
                <a:extLst>
                  <a:ext uri="{FF2B5EF4-FFF2-40B4-BE49-F238E27FC236}">
                    <a16:creationId xmlns:a16="http://schemas.microsoft.com/office/drawing/2014/main" id="{CD6770E3-8E6B-28A4-64DD-C13E63901226}"/>
                  </a:ext>
                </a:extLst>
              </p:cNvPr>
              <p:cNvSpPr/>
              <p:nvPr/>
            </p:nvSpPr>
            <p:spPr>
              <a:xfrm>
                <a:off x="4835236" y="2281426"/>
                <a:ext cx="3401292" cy="866487"/>
              </a:xfrm>
              <a:prstGeom prst="roundRect">
                <a:avLst/>
              </a:prstGeom>
              <a:solidFill>
                <a:srgbClr val="A6F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C.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này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là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cấp</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nhân</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q</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kern="1200" noProof="1">
                  <a:solidFill>
                    <a:schemeClr val="tx1"/>
                  </a:solidFill>
                  <a:cs typeface="Arial" panose="020B0604020202020204" pitchFamily="34" charset="0"/>
                </a:endParaRPr>
              </a:p>
            </p:txBody>
          </p:sp>
        </mc:Choice>
        <mc:Fallback xmlns="">
          <p:sp>
            <p:nvSpPr>
              <p:cNvPr id="12" name="Đáp án đúng">
                <a:extLst>
                  <a:ext uri="{FF2B5EF4-FFF2-40B4-BE49-F238E27FC236}">
                    <a16:creationId xmlns:a16="http://schemas.microsoft.com/office/drawing/2014/main" id="{CD6770E3-8E6B-28A4-64DD-C13E63901226}"/>
                  </a:ext>
                </a:extLst>
              </p:cNvPr>
              <p:cNvSpPr>
                <a:spLocks noRot="1" noChangeAspect="1" noMove="1" noResize="1" noEditPoints="1" noAdjustHandles="1" noChangeArrowheads="1" noChangeShapeType="1" noTextEdit="1"/>
              </p:cNvSpPr>
              <p:nvPr/>
            </p:nvSpPr>
            <p:spPr>
              <a:xfrm>
                <a:off x="4835236" y="2281426"/>
                <a:ext cx="3401292" cy="866487"/>
              </a:xfrm>
              <a:prstGeom prst="roundRect">
                <a:avLst/>
              </a:prstGeom>
              <a:blipFill>
                <a:blip r:embed="rId11"/>
                <a:stretch>
                  <a:fillRect b="-1760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477609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4A9A1C-D16D-4F82-F204-254288FC823D}"/>
                  </a:ext>
                </a:extLst>
              </p:cNvPr>
              <p:cNvSpPr txBox="1"/>
              <p:nvPr/>
            </p:nvSpPr>
            <p:spPr>
              <a:xfrm>
                <a:off x="593766" y="1092290"/>
                <a:ext cx="8550234" cy="3323987"/>
              </a:xfrm>
              <a:prstGeom prst="rect">
                <a:avLst/>
              </a:prstGeom>
              <a:noFill/>
            </p:spPr>
            <p:txBody>
              <a:bodyPr wrap="square">
                <a:spAutoFit/>
              </a:bodyPr>
              <a:lstStyle/>
              <a:p>
                <a:pPr algn="just">
                  <a:lnSpc>
                    <a:spcPct val="150000"/>
                  </a:lnSpc>
                </a:pPr>
                <a:r>
                  <a:rPr lang="nl-NL" sz="2000" dirty="0" smtClean="0">
                    <a:effectLst/>
                    <a:latin typeface="+mj-lt"/>
                    <a:ea typeface="Times New Roman" panose="02020603050405020304" pitchFamily="18" charset="0"/>
                    <a:cs typeface="Times New Roman" panose="02020603050405020304" pitchFamily="18" charset="0"/>
                  </a:rPr>
                  <a:t>+ </a:t>
                </a:r>
                <a:r>
                  <a:rPr lang="nl-NL" sz="2000" dirty="0" err="1">
                    <a:effectLst/>
                    <a:latin typeface="+mj-lt"/>
                    <a:ea typeface="Times New Roman" panose="02020603050405020304" pitchFamily="18" charset="0"/>
                    <a:cs typeface="Times New Roman" panose="02020603050405020304" pitchFamily="18" charset="0"/>
                  </a:rPr>
                  <a:t>Số</a:t>
                </a:r>
                <a:r>
                  <a:rPr lang="nl-NL" sz="2000" dirty="0">
                    <a:effectLst/>
                    <a:latin typeface="+mj-lt"/>
                    <a:ea typeface="Times New Roman" panose="02020603050405020304" pitchFamily="18" charset="0"/>
                    <a:cs typeface="Times New Roman" panose="02020603050405020304" pitchFamily="18" charset="0"/>
                  </a:rPr>
                  <a:t> </a:t>
                </a:r>
                <a:r>
                  <a:rPr lang="nl-NL" sz="2000" dirty="0" err="1">
                    <a:effectLst/>
                    <a:latin typeface="+mj-lt"/>
                    <a:ea typeface="Times New Roman" panose="02020603050405020304" pitchFamily="18" charset="0"/>
                    <a:cs typeface="Times New Roman" panose="02020603050405020304" pitchFamily="18" charset="0"/>
                  </a:rPr>
                  <a:t>lượng</a:t>
                </a:r>
                <a:r>
                  <a:rPr lang="nl-NL" sz="2000" dirty="0">
                    <a:effectLst/>
                    <a:latin typeface="+mj-lt"/>
                    <a:ea typeface="Times New Roman" panose="02020603050405020304" pitchFamily="18" charset="0"/>
                    <a:cs typeface="Times New Roman" panose="02020603050405020304" pitchFamily="18" charset="0"/>
                  </a:rPr>
                  <a:t> vi </a:t>
                </a:r>
                <a:r>
                  <a:rPr lang="nl-NL" sz="2000" dirty="0" err="1">
                    <a:effectLst/>
                    <a:latin typeface="+mj-lt"/>
                    <a:ea typeface="Times New Roman" panose="02020603050405020304" pitchFamily="18" charset="0"/>
                    <a:cs typeface="Times New Roman" panose="02020603050405020304" pitchFamily="18" charset="0"/>
                  </a:rPr>
                  <a:t>khuẩn</a:t>
                </a:r>
                <a:r>
                  <a:rPr lang="nl-NL" sz="2000" dirty="0">
                    <a:effectLst/>
                    <a:latin typeface="+mj-lt"/>
                    <a:ea typeface="Times New Roman" panose="02020603050405020304" pitchFamily="18" charset="0"/>
                    <a:cs typeface="Times New Roman" panose="02020603050405020304" pitchFamily="18" charset="0"/>
                  </a:rPr>
                  <a:t> </a:t>
                </a:r>
                <a:r>
                  <a:rPr lang="nl-NL" sz="2000" dirty="0" err="1">
                    <a:effectLst/>
                    <a:latin typeface="+mj-lt"/>
                    <a:ea typeface="Times New Roman" panose="02020603050405020304" pitchFamily="18" charset="0"/>
                    <a:cs typeface="Times New Roman" panose="02020603050405020304" pitchFamily="18" charset="0"/>
                  </a:rPr>
                  <a:t>lúc</a:t>
                </a:r>
                <a:r>
                  <a:rPr lang="nl-NL" sz="2000" dirty="0">
                    <a:effectLst/>
                    <a:latin typeface="+mj-lt"/>
                    <a:ea typeface="Times New Roman" panose="02020603050405020304" pitchFamily="18" charset="0"/>
                    <a:cs typeface="Times New Roman" panose="02020603050405020304" pitchFamily="18" charset="0"/>
                  </a:rPr>
                  <a:t> </a:t>
                </a:r>
                <a:r>
                  <a:rPr lang="nl-NL" sz="2000" dirty="0" err="1">
                    <a:effectLst/>
                    <a:latin typeface="+mj-lt"/>
                    <a:ea typeface="Times New Roman" panose="02020603050405020304" pitchFamily="18" charset="0"/>
                    <a:cs typeface="Times New Roman" panose="02020603050405020304" pitchFamily="18" charset="0"/>
                  </a:rPr>
                  <a:t>đầu</a:t>
                </a:r>
                <a:r>
                  <a:rPr lang="nl-NL" sz="2000" dirty="0">
                    <a:effectLst/>
                    <a:latin typeface="+mj-lt"/>
                    <a:ea typeface="Times New Roman" panose="02020603050405020304" pitchFamily="18" charset="0"/>
                    <a:cs typeface="Times New Roman" panose="02020603050405020304" pitchFamily="18" charset="0"/>
                  </a:rPr>
                  <a:t> </a:t>
                </a:r>
                <a:r>
                  <a:rPr lang="nl-NL" sz="2000" dirty="0" err="1">
                    <a:effectLst/>
                    <a:latin typeface="+mj-lt"/>
                    <a:ea typeface="Times New Roman" panose="02020603050405020304" pitchFamily="18" charset="0"/>
                    <a:cs typeface="Times New Roman" panose="02020603050405020304" pitchFamily="18" charset="0"/>
                  </a:rPr>
                  <a:t>là</a:t>
                </a:r>
                <a:r>
                  <a:rPr lang="nl-NL" sz="2000" dirty="0">
                    <a:effectLst/>
                    <a:latin typeface="+mj-lt"/>
                    <a:ea typeface="Times New Roman" panose="02020603050405020304" pitchFamily="18" charset="0"/>
                    <a:cs typeface="Times New Roman" panose="02020603050405020304" pitchFamily="18" charset="0"/>
                  </a:rPr>
                  <a:t> 100 (vi </a:t>
                </a:r>
                <a:r>
                  <a:rPr lang="nl-NL" sz="2000" dirty="0" err="1">
                    <a:effectLst/>
                    <a:latin typeface="+mj-lt"/>
                    <a:ea typeface="Times New Roman" panose="02020603050405020304" pitchFamily="18" charset="0"/>
                    <a:cs typeface="Times New Roman" panose="02020603050405020304" pitchFamily="18" charset="0"/>
                  </a:rPr>
                  <a:t>khuẩn</a:t>
                </a:r>
                <a:r>
                  <a:rPr lang="nl-NL"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ð"/>
                </a:pPr>
                <a:r>
                  <a:rPr lang="nl-NL" sz="2000" dirty="0" smtClean="0">
                    <a:effectLst/>
                    <a:latin typeface="+mj-lt"/>
                    <a:ea typeface="Times New Roman" panose="02020603050405020304" pitchFamily="18" charset="0"/>
                    <a:cs typeface="Times New Roman" panose="02020603050405020304" pitchFamily="18" charset="0"/>
                  </a:rPr>
                  <a:t>Số </a:t>
                </a:r>
                <a:r>
                  <a:rPr lang="nl-NL" sz="2000" dirty="0">
                    <a:effectLst/>
                    <a:latin typeface="+mj-lt"/>
                    <a:ea typeface="Times New Roman" panose="02020603050405020304" pitchFamily="18" charset="0"/>
                    <a:cs typeface="Times New Roman" panose="02020603050405020304" pitchFamily="18" charset="0"/>
                  </a:rPr>
                  <a:t>lượng vi khuẩn sau </a:t>
                </a:r>
                <a:endParaRPr lang="vi-VN" sz="2000" dirty="0" smtClean="0">
                  <a:effectLst/>
                  <a:latin typeface="+mj-lt"/>
                  <a:ea typeface="Times New Roman" panose="02020603050405020304" pitchFamily="18" charset="0"/>
                  <a:cs typeface="Times New Roman" panose="02020603050405020304" pitchFamily="18" charset="0"/>
                </a:endParaRPr>
              </a:p>
              <a:p>
                <a:pPr algn="just">
                  <a:lnSpc>
                    <a:spcPct val="150000"/>
                  </a:lnSpc>
                </a:pPr>
                <a:r>
                  <a:rPr lang="vi-VN" sz="2000" dirty="0" smtClean="0">
                    <a:effectLst/>
                    <a:latin typeface="+mj-lt"/>
                    <a:ea typeface="Times New Roman" panose="02020603050405020304" pitchFamily="18" charset="0"/>
                    <a:cs typeface="Times New Roman" panose="02020603050405020304" pitchFamily="18" charset="0"/>
                  </a:rPr>
                  <a:t>     - </a:t>
                </a:r>
                <a:r>
                  <a:rPr lang="nl-NL" sz="2000" dirty="0" smtClean="0">
                    <a:effectLst/>
                    <a:latin typeface="+mj-lt"/>
                    <a:ea typeface="Times New Roman" panose="02020603050405020304" pitchFamily="18" charset="0"/>
                    <a:cs typeface="Times New Roman" panose="02020603050405020304" pitchFamily="18" charset="0"/>
                  </a:rPr>
                  <a:t>lần </a:t>
                </a:r>
                <a:r>
                  <a:rPr lang="nl-NL" sz="2000" dirty="0">
                    <a:effectLst/>
                    <a:latin typeface="+mj-lt"/>
                    <a:ea typeface="Times New Roman" panose="02020603050405020304" pitchFamily="18" charset="0"/>
                    <a:cs typeface="Times New Roman" panose="02020603050405020304" pitchFamily="18" charset="0"/>
                  </a:rPr>
                  <a:t>nhân đôi </a:t>
                </a:r>
                <a:r>
                  <a:rPr lang="vi-VN" sz="2000" dirty="0" smtClean="0">
                    <a:effectLst/>
                    <a:latin typeface="+mj-lt"/>
                    <a:ea typeface="Times New Roman" panose="02020603050405020304" pitchFamily="18" charset="0"/>
                    <a:cs typeface="Times New Roman" panose="02020603050405020304" pitchFamily="18" charset="0"/>
                  </a:rPr>
                  <a:t>thứ </a:t>
                </a:r>
                <a:r>
                  <a:rPr lang="vi-VN" sz="2000" dirty="0" smtClean="0">
                    <a:solidFill>
                      <a:srgbClr val="FF0000"/>
                    </a:solidFill>
                    <a:effectLst/>
                    <a:latin typeface="+mj-lt"/>
                    <a:ea typeface="Times New Roman" panose="02020603050405020304" pitchFamily="18" charset="0"/>
                    <a:cs typeface="Times New Roman" panose="02020603050405020304" pitchFamily="18" charset="0"/>
                  </a:rPr>
                  <a:t>nhất</a:t>
                </a:r>
                <a:r>
                  <a:rPr lang="nl-NL" sz="2000" dirty="0" smtClean="0">
                    <a:effectLst/>
                    <a:latin typeface="+mj-lt"/>
                    <a:ea typeface="Times New Roman" panose="02020603050405020304" pitchFamily="18" charset="0"/>
                    <a:cs typeface="Times New Roman" panose="02020603050405020304" pitchFamily="18" charset="0"/>
                  </a:rPr>
                  <a:t>: </a:t>
                </a:r>
                <a:r>
                  <a:rPr lang="nl-NL" sz="2000" dirty="0">
                    <a:effectLst/>
                    <a:latin typeface="+mj-lt"/>
                    <a:ea typeface="Times New Roman" panose="02020603050405020304" pitchFamily="18" charset="0"/>
                    <a:cs typeface="Times New Roman" panose="02020603050405020304" pitchFamily="18" charset="0"/>
                  </a:rPr>
                  <a:t>100.</a:t>
                </a:r>
                <a:r>
                  <a:rPr lang="nl-NL" sz="2000" dirty="0">
                    <a:solidFill>
                      <a:srgbClr val="FF0000"/>
                    </a:solidFill>
                    <a:effectLst/>
                    <a:latin typeface="+mj-lt"/>
                    <a:ea typeface="Times New Roman" panose="02020603050405020304" pitchFamily="18" charset="0"/>
                    <a:cs typeface="Times New Roman" panose="02020603050405020304" pitchFamily="18" charset="0"/>
                  </a:rPr>
                  <a:t>2</a:t>
                </a:r>
                <a:r>
                  <a:rPr lang="nl-NL" sz="2000" dirty="0">
                    <a:effectLst/>
                    <a:latin typeface="+mj-lt"/>
                    <a:ea typeface="Times New Roman" panose="02020603050405020304" pitchFamily="18" charset="0"/>
                    <a:cs typeface="Times New Roman" panose="02020603050405020304" pitchFamily="18" charset="0"/>
                  </a:rPr>
                  <a:t> = 200 (vi khuẩn</a:t>
                </a:r>
                <a:r>
                  <a:rPr lang="nl-NL" sz="2000" dirty="0" smtClean="0">
                    <a:effectLst/>
                    <a:latin typeface="+mj-lt"/>
                    <a:ea typeface="Times New Roman" panose="02020603050405020304" pitchFamily="18" charset="0"/>
                    <a:cs typeface="Times New Roman" panose="02020603050405020304" pitchFamily="18" charset="0"/>
                  </a:rPr>
                  <a:t>).</a:t>
                </a:r>
                <a:r>
                  <a:rPr lang="vi-VN" sz="2000" dirty="0" smtClean="0">
                    <a:effectLst/>
                    <a:latin typeface="+mj-lt"/>
                    <a:ea typeface="Times New Roman" panose="02020603050405020304" pitchFamily="18" charset="0"/>
                    <a:cs typeface="Times New Roman" panose="02020603050405020304" pitchFamily="18" charset="0"/>
                  </a:rPr>
                  <a:t> </a:t>
                </a:r>
                <a:endParaRPr lang="en-US" sz="2000" dirty="0">
                  <a:effectLst/>
                  <a:latin typeface="+mj-lt"/>
                  <a:ea typeface="Calibri" panose="020F0502020204030204" pitchFamily="34" charset="0"/>
                  <a:cs typeface="Times New Roman" panose="02020603050405020304" pitchFamily="18" charset="0"/>
                </a:endParaRPr>
              </a:p>
              <a:p>
                <a:pPr algn="just">
                  <a:lnSpc>
                    <a:spcPct val="150000"/>
                  </a:lnSpc>
                </a:pPr>
                <a:r>
                  <a:rPr lang="vi-VN" sz="2000" dirty="0" smtClean="0">
                    <a:effectLst/>
                    <a:latin typeface="+mj-lt"/>
                    <a:ea typeface="Times New Roman" panose="02020603050405020304" pitchFamily="18" charset="0"/>
                    <a:cs typeface="Times New Roman" panose="02020603050405020304" pitchFamily="18" charset="0"/>
                  </a:rPr>
                  <a:t>      - </a:t>
                </a:r>
                <a:r>
                  <a:rPr lang="nl-NL" sz="2000" dirty="0" smtClean="0">
                    <a:effectLst/>
                    <a:latin typeface="+mj-lt"/>
                    <a:ea typeface="Times New Roman" panose="02020603050405020304" pitchFamily="18" charset="0"/>
                    <a:cs typeface="Times New Roman" panose="02020603050405020304" pitchFamily="18" charset="0"/>
                  </a:rPr>
                  <a:t>lần </a:t>
                </a:r>
                <a:r>
                  <a:rPr lang="nl-NL" sz="2000" dirty="0">
                    <a:effectLst/>
                    <a:latin typeface="+mj-lt"/>
                    <a:ea typeface="Times New Roman" panose="02020603050405020304" pitchFamily="18" charset="0"/>
                    <a:cs typeface="Times New Roman" panose="02020603050405020304" pitchFamily="18" charset="0"/>
                  </a:rPr>
                  <a:t>nhân đôi lần </a:t>
                </a:r>
                <a:r>
                  <a:rPr lang="nl-NL" sz="2000" dirty="0">
                    <a:solidFill>
                      <a:srgbClr val="FF0000"/>
                    </a:solidFill>
                    <a:effectLst/>
                    <a:latin typeface="+mj-lt"/>
                    <a:ea typeface="Times New Roman" panose="02020603050405020304" pitchFamily="18" charset="0"/>
                    <a:cs typeface="Times New Roman" panose="02020603050405020304" pitchFamily="18" charset="0"/>
                  </a:rPr>
                  <a:t>hai</a:t>
                </a:r>
                <a:r>
                  <a:rPr lang="nl-NL"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100.2.2=</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100.2</m:t>
                        </m:r>
                      </m:e>
                      <m:sup>
                        <m:r>
                          <a:rPr lang="nl-NL" sz="2000"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nl-NL" sz="2000" i="0" smtClean="0">
                        <a:effectLst/>
                        <a:latin typeface="Cambria Math" panose="02040503050406030204" pitchFamily="18" charset="0"/>
                        <a:ea typeface="Times New Roman" panose="02020603050405020304" pitchFamily="18" charset="0"/>
                        <a:cs typeface="Times New Roman" panose="02020603050405020304" pitchFamily="18" charset="0"/>
                      </a:rPr>
                      <m:t>=400</m:t>
                    </m:r>
                  </m:oMath>
                </a14:m>
                <a:r>
                  <a:rPr lang="nl-NL" sz="2000" dirty="0">
                    <a:effectLst/>
                    <a:latin typeface="+mj-lt"/>
                    <a:ea typeface="Times New Roman" panose="02020603050405020304" pitchFamily="18" charset="0"/>
                    <a:cs typeface="Times New Roman" panose="02020603050405020304" pitchFamily="18" charset="0"/>
                  </a:rPr>
                  <a:t> (vi khuẩn</a:t>
                </a:r>
                <a:r>
                  <a:rPr lang="nl-NL" sz="2000" dirty="0" smtClean="0">
                    <a:effectLst/>
                    <a:latin typeface="+mj-lt"/>
                    <a:ea typeface="Times New Roman" panose="02020603050405020304" pitchFamily="18" charset="0"/>
                    <a:cs typeface="Times New Roman" panose="02020603050405020304" pitchFamily="18" charset="0"/>
                  </a:rPr>
                  <a:t>)</a:t>
                </a:r>
                <a:endParaRPr lang="vi-VN" sz="2000" dirty="0" smtClean="0">
                  <a:effectLst/>
                  <a:latin typeface="+mj-lt"/>
                  <a:ea typeface="Times New Roman" panose="02020603050405020304" pitchFamily="18" charset="0"/>
                  <a:cs typeface="Times New Roman" panose="02020603050405020304" pitchFamily="18" charset="0"/>
                </a:endParaRPr>
              </a:p>
              <a:p>
                <a:pPr algn="just">
                  <a:lnSpc>
                    <a:spcPct val="150000"/>
                  </a:lnSpc>
                </a:pPr>
                <a:r>
                  <a:rPr lang="vi-VN" sz="2000" dirty="0" smtClean="0">
                    <a:ea typeface="Calibri" panose="020F0502020204030204" pitchFamily="34" charset="0"/>
                    <a:cs typeface="Times New Roman" panose="02020603050405020304" pitchFamily="18" charset="0"/>
                  </a:rPr>
                  <a:t>     - lần </a:t>
                </a:r>
                <a:r>
                  <a:rPr lang="vi-VN" sz="2000" dirty="0">
                    <a:ea typeface="Calibri" panose="020F0502020204030204" pitchFamily="34" charset="0"/>
                    <a:cs typeface="Times New Roman" panose="02020603050405020304" pitchFamily="18" charset="0"/>
                  </a:rPr>
                  <a:t>nhân đôi thứ </a:t>
                </a:r>
                <a:r>
                  <a:rPr lang="vi-VN" sz="2000" dirty="0">
                    <a:solidFill>
                      <a:srgbClr val="FF0000"/>
                    </a:solidFill>
                    <a:ea typeface="Calibri" panose="020F0502020204030204" pitchFamily="34" charset="0"/>
                    <a:cs typeface="Times New Roman" panose="02020603050405020304" pitchFamily="18" charset="0"/>
                  </a:rPr>
                  <a:t>ba</a:t>
                </a:r>
                <a:r>
                  <a:rPr lang="vi-VN" sz="2000" dirty="0">
                    <a:ea typeface="Calibri" panose="020F0502020204030204" pitchFamily="34" charset="0"/>
                    <a:cs typeface="Times New Roman" panose="02020603050405020304" pitchFamily="18" charset="0"/>
                  </a:rPr>
                  <a:t> là:  </a:t>
                </a:r>
                <a14:m>
                  <m:oMath xmlns:m="http://schemas.openxmlformats.org/officeDocument/2006/math">
                    <m:r>
                      <a:rPr lang="vi-VN" sz="2000" i="1">
                        <a:latin typeface="Cambria Math" panose="02040503050406030204" pitchFamily="18" charset="0"/>
                        <a:ea typeface="Calibri" panose="020F0502020204030204" pitchFamily="34" charset="0"/>
                        <a:cs typeface="Times New Roman" panose="02020603050405020304" pitchFamily="18" charset="0"/>
                      </a:rPr>
                      <m:t>100.2.2.2=</m:t>
                    </m:r>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100.2</m:t>
                        </m:r>
                      </m:e>
                      <m:sup>
                        <m:r>
                          <a:rPr lang="vi-VN" sz="2000" i="1" baseline="3000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3</m:t>
                        </m:r>
                      </m:sup>
                    </m:sSup>
                    <m:r>
                      <a:rPr lang="vi-VN" sz="2000" i="1">
                        <a:latin typeface="Cambria Math" panose="02040503050406030204" pitchFamily="18" charset="0"/>
                        <a:ea typeface="Calibri" panose="020F0502020204030204" pitchFamily="34" charset="0"/>
                        <a:cs typeface="Times New Roman" panose="02020603050405020304" pitchFamily="18" charset="0"/>
                      </a:rPr>
                      <m:t>=800</m:t>
                    </m:r>
                  </m:oMath>
                </a14:m>
                <a:r>
                  <a:rPr lang="vi-VN" sz="2000" dirty="0">
                    <a:ea typeface="Calibri" panose="020F0502020204030204" pitchFamily="34" charset="0"/>
                    <a:cs typeface="Times New Roman" panose="02020603050405020304" pitchFamily="18" charset="0"/>
                  </a:rPr>
                  <a:t> (vi khuẩn</a:t>
                </a:r>
                <a:r>
                  <a:rPr lang="vi-VN" sz="2000" dirty="0" smtClean="0">
                    <a:ea typeface="Calibri" panose="020F0502020204030204" pitchFamily="34" charset="0"/>
                    <a:cs typeface="Times New Roman" panose="02020603050405020304" pitchFamily="18" charset="0"/>
                  </a:rPr>
                  <a:t>).</a:t>
                </a:r>
              </a:p>
              <a:p>
                <a:pPr algn="just">
                  <a:lnSpc>
                    <a:spcPct val="150000"/>
                  </a:lnSpc>
                </a:pPr>
                <a:r>
                  <a:rPr lang="vi-VN" sz="2000" dirty="0" smtClean="0">
                    <a:ea typeface="Calibri" panose="020F0502020204030204" pitchFamily="34" charset="0"/>
                    <a:cs typeface="Times New Roman" panose="02020603050405020304" pitchFamily="18" charset="0"/>
                  </a:rPr>
                  <a:t>     - lần </a:t>
                </a:r>
                <a:r>
                  <a:rPr lang="vi-VN" sz="2000" dirty="0">
                    <a:ea typeface="Calibri" panose="020F0502020204030204" pitchFamily="34" charset="0"/>
                    <a:cs typeface="Times New Roman" panose="02020603050405020304" pitchFamily="18" charset="0"/>
                  </a:rPr>
                  <a:t>nhân đôi thứ </a:t>
                </a:r>
                <a:r>
                  <a:rPr lang="vi-VN" sz="2000" dirty="0">
                    <a:solidFill>
                      <a:srgbClr val="FF0000"/>
                    </a:solidFill>
                    <a:ea typeface="Calibri" panose="020F0502020204030204" pitchFamily="34" charset="0"/>
                    <a:cs typeface="Times New Roman" panose="02020603050405020304" pitchFamily="18" charset="0"/>
                  </a:rPr>
                  <a:t>n</a:t>
                </a:r>
                <a:r>
                  <a:rPr lang="vi-VN" sz="2000" dirty="0">
                    <a:ea typeface="Calibri" panose="020F0502020204030204" pitchFamily="34" charset="0"/>
                    <a:cs typeface="Times New Roman" panose="02020603050405020304" pitchFamily="18" charset="0"/>
                  </a:rPr>
                  <a:t> là</a:t>
                </a:r>
                <a:r>
                  <a:rPr lang="vi-VN" sz="2000" dirty="0" smtClean="0">
                    <a:ea typeface="Calibri" panose="020F0502020204030204" pitchFamily="34" charset="0"/>
                    <a:cs typeface="Times New Roman" panose="02020603050405020304" pitchFamily="18" charset="0"/>
                  </a:rPr>
                  <a:t>:</a:t>
                </a:r>
                <a:r>
                  <a:rPr lang="vi-VN" sz="2000" dirty="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100.2</m:t>
                        </m:r>
                      </m:e>
                      <m:sup>
                        <m:r>
                          <a:rPr lang="vi-VN" sz="2000" i="1" baseline="3000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𝑛</m:t>
                        </m:r>
                      </m:sup>
                    </m:sSup>
                    <m:r>
                      <a:rPr lang="vi-VN" sz="2000" i="1" baseline="30000">
                        <a:latin typeface="Cambria Math" panose="02040503050406030204" pitchFamily="18" charset="0"/>
                        <a:ea typeface="Calibri" panose="020F0502020204030204" pitchFamily="34" charset="0"/>
                        <a:cs typeface="Times New Roman" panose="02020603050405020304" pitchFamily="18" charset="0"/>
                      </a:rPr>
                      <m:t> </m:t>
                    </m:r>
                  </m:oMath>
                </a14:m>
                <a:r>
                  <a:rPr lang="vi-VN" sz="2000" dirty="0">
                    <a:ea typeface="Calibri" panose="020F0502020204030204" pitchFamily="34" charset="0"/>
                    <a:cs typeface="Times New Roman" panose="02020603050405020304" pitchFamily="18" charset="0"/>
                  </a:rPr>
                  <a:t>(vi khuẩn</a:t>
                </a:r>
                <a:r>
                  <a:rPr lang="vi-VN" sz="2000" dirty="0" smtClean="0">
                    <a:ea typeface="Calibri" panose="020F0502020204030204" pitchFamily="34" charset="0"/>
                    <a:cs typeface="Times New Roman" panose="02020603050405020304" pitchFamily="18" charset="0"/>
                  </a:rPr>
                  <a:t>)</a:t>
                </a:r>
              </a:p>
              <a:p>
                <a:pPr algn="just">
                  <a:lnSpc>
                    <a:spcPct val="150000"/>
                  </a:lnSpc>
                </a:pPr>
                <a:r>
                  <a:rPr lang="vi-VN" sz="2000" dirty="0">
                    <a:ea typeface="Calibri" panose="020F0502020204030204" pitchFamily="34" charset="0"/>
                    <a:cs typeface="Times New Roman" panose="02020603050405020304" pitchFamily="18" charset="0"/>
                  </a:rPr>
                  <a:t>Vậy số lượng vi khuẩn sau 180 = </a:t>
                </a:r>
                <a:r>
                  <a:rPr lang="vi-VN" sz="2000" dirty="0">
                    <a:solidFill>
                      <a:srgbClr val="FF0000"/>
                    </a:solidFill>
                    <a:ea typeface="Calibri" panose="020F0502020204030204" pitchFamily="34" charset="0"/>
                    <a:cs typeface="Times New Roman" panose="02020603050405020304" pitchFamily="18" charset="0"/>
                  </a:rPr>
                  <a:t>9</a:t>
                </a:r>
                <a:r>
                  <a:rPr lang="vi-VN" sz="2000" dirty="0">
                    <a:ea typeface="Calibri" panose="020F0502020204030204" pitchFamily="34" charset="0"/>
                    <a:cs typeface="Times New Roman" panose="02020603050405020304" pitchFamily="18" charset="0"/>
                  </a:rPr>
                  <a:t>.20 phút là:</a:t>
                </a:r>
                <a:r>
                  <a:rPr lang="en-US" sz="2000" dirty="0">
                    <a:ea typeface="Calibri" panose="020F0502020204030204" pitchFamily="34"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vi-VN" sz="2000" i="1">
                            <a:latin typeface="Cambria Math" panose="02040503050406030204" pitchFamily="18" charset="0"/>
                            <a:ea typeface="Calibri" panose="020F0502020204030204" pitchFamily="34" charset="0"/>
                            <a:cs typeface="Times New Roman" panose="02020603050405020304" pitchFamily="18" charset="0"/>
                          </a:rPr>
                          <m:t>100.2</m:t>
                        </m:r>
                      </m:e>
                      <m:sup>
                        <m:r>
                          <a:rPr lang="vi-VN" sz="2000" i="1" baseline="30000">
                            <a:solidFill>
                              <a:srgbClr val="FF0000"/>
                            </a:solidFill>
                            <a:latin typeface="Cambria Math" panose="02040503050406030204" pitchFamily="18" charset="0"/>
                            <a:ea typeface="Calibri" panose="020F0502020204030204" pitchFamily="34" charset="0"/>
                            <a:cs typeface="Times New Roman" panose="02020603050405020304" pitchFamily="18" charset="0"/>
                          </a:rPr>
                          <m:t>9</m:t>
                        </m:r>
                      </m:sup>
                    </m:sSup>
                    <m:r>
                      <a:rPr lang="vi-VN" sz="2000" i="1">
                        <a:latin typeface="Cambria Math" panose="02040503050406030204" pitchFamily="18" charset="0"/>
                        <a:ea typeface="Calibri" panose="020F0502020204030204" pitchFamily="34" charset="0"/>
                        <a:cs typeface="Times New Roman" panose="02020603050405020304" pitchFamily="18" charset="0"/>
                      </a:rPr>
                      <m:t>=51</m:t>
                    </m:r>
                    <m:r>
                      <a:rPr lang="vi-VN" sz="2000" b="0" i="1" smtClean="0">
                        <a:latin typeface="Cambria Math" panose="02040503050406030204" pitchFamily="18" charset="0"/>
                        <a:ea typeface="Calibri" panose="020F0502020204030204" pitchFamily="34" charset="0"/>
                        <a:cs typeface="Times New Roman" panose="02020603050405020304" pitchFamily="18" charset="0"/>
                      </a:rPr>
                      <m:t>.</m:t>
                    </m:r>
                    <m:r>
                      <a:rPr lang="vi-VN" sz="2000" i="1">
                        <a:latin typeface="Cambria Math" panose="02040503050406030204" pitchFamily="18" charset="0"/>
                        <a:ea typeface="Calibri" panose="020F0502020204030204" pitchFamily="34" charset="0"/>
                        <a:cs typeface="Times New Roman" panose="02020603050405020304" pitchFamily="18" charset="0"/>
                      </a:rPr>
                      <m:t>200</m:t>
                    </m:r>
                  </m:oMath>
                </a14:m>
                <a:r>
                  <a:rPr lang="vi-VN" sz="2000" dirty="0">
                    <a:ea typeface="Calibri" panose="020F0502020204030204" pitchFamily="34" charset="0"/>
                    <a:cs typeface="Times New Roman" panose="02020603050405020304" pitchFamily="18" charset="0"/>
                  </a:rPr>
                  <a:t> (vi khuẩn</a:t>
                </a:r>
                <a:r>
                  <a:rPr lang="vi-VN" sz="1800" dirty="0" smtClean="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A14A9A1C-D16D-4F82-F204-254288FC823D}"/>
                  </a:ext>
                </a:extLst>
              </p:cNvPr>
              <p:cNvSpPr txBox="1">
                <a:spLocks noRot="1" noChangeAspect="1" noMove="1" noResize="1" noEditPoints="1" noAdjustHandles="1" noChangeArrowheads="1" noChangeShapeType="1" noTextEdit="1"/>
              </p:cNvSpPr>
              <p:nvPr/>
            </p:nvSpPr>
            <p:spPr>
              <a:xfrm>
                <a:off x="593766" y="1092290"/>
                <a:ext cx="8550234" cy="3323987"/>
              </a:xfrm>
              <a:prstGeom prst="rect">
                <a:avLst/>
              </a:prstGeom>
              <a:blipFill>
                <a:blip r:embed="rId3"/>
                <a:stretch>
                  <a:fillRect l="-713" b="-734"/>
                </a:stretch>
              </a:blipFill>
            </p:spPr>
            <p:txBody>
              <a:bodyPr/>
              <a:lstStyle/>
              <a:p>
                <a:r>
                  <a:rPr lang="vi-VN">
                    <a:noFill/>
                  </a:rPr>
                  <a:t> </a:t>
                </a:r>
              </a:p>
            </p:txBody>
          </p:sp>
        </mc:Fallback>
      </mc:AlternateContent>
      <p:pic>
        <p:nvPicPr>
          <p:cNvPr id="5" name="Picture 4">
            <a:extLst>
              <a:ext uri="{FF2B5EF4-FFF2-40B4-BE49-F238E27FC236}">
                <a16:creationId xmlns:a16="http://schemas.microsoft.com/office/drawing/2014/main" id="{93F0ACCA-4B43-FEE9-8FDD-561DEE8178E4}"/>
              </a:ext>
            </a:extLst>
          </p:cNvPr>
          <p:cNvPicPr>
            <a:picLocks noChangeAspect="1"/>
          </p:cNvPicPr>
          <p:nvPr/>
        </p:nvPicPr>
        <p:blipFill>
          <a:blip r:embed="rId4"/>
          <a:srcRect/>
          <a:stretch/>
        </p:blipFill>
        <p:spPr>
          <a:xfrm>
            <a:off x="6195442" y="2347"/>
            <a:ext cx="2948558" cy="2376570"/>
          </a:xfrm>
          <a:prstGeom prst="rect">
            <a:avLst/>
          </a:prstGeom>
        </p:spPr>
      </p:pic>
      <p:sp>
        <p:nvSpPr>
          <p:cNvPr id="9" name="Rectangle 8">
            <a:extLst>
              <a:ext uri="{FF2B5EF4-FFF2-40B4-BE49-F238E27FC236}">
                <a16:creationId xmlns:a16="http://schemas.microsoft.com/office/drawing/2014/main" id="{B5D40C68-A517-DD2E-29F2-C83A712CDF78}"/>
              </a:ext>
            </a:extLst>
          </p:cNvPr>
          <p:cNvSpPr/>
          <p:nvPr/>
        </p:nvSpPr>
        <p:spPr>
          <a:xfrm>
            <a:off x="614392" y="660593"/>
            <a:ext cx="1090046" cy="4308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0070C0"/>
                </a:solidFill>
                <a:effectLst/>
                <a:uLnTx/>
                <a:uFillTx/>
                <a:latin typeface="+mj-lt"/>
                <a:ea typeface="+mn-ea"/>
                <a:cs typeface="Arial" panose="020B0604020202020204" pitchFamily="34" charset="0"/>
              </a:rPr>
              <a:t>Gợi</a:t>
            </a:r>
            <a:r>
              <a:rPr lang="en-US" sz="2200" b="1" u="sng" kern="1200" dirty="0">
                <a:solidFill>
                  <a:srgbClr val="0070C0"/>
                </a:solidFill>
                <a:latin typeface="+mj-lt"/>
                <a:ea typeface="+mn-ea"/>
                <a:cs typeface="Arial" panose="020B0604020202020204" pitchFamily="34" charset="0"/>
              </a:rPr>
              <a:t> ý:</a:t>
            </a:r>
            <a:endParaRPr kumimoji="0" lang="en-US" sz="2200" b="1" i="0" u="sng" strike="noStrike" kern="1200" cap="none" spc="0" normalizeH="0" baseline="0" noProof="0" dirty="0">
              <a:ln>
                <a:noFill/>
              </a:ln>
              <a:solidFill>
                <a:srgbClr val="0070C0"/>
              </a:solidFill>
              <a:effectLst/>
              <a:uLnTx/>
              <a:uFillTx/>
              <a:latin typeface="+mj-lt"/>
              <a:ea typeface="+mn-ea"/>
              <a:cs typeface="Arial" panose="020B0604020202020204" pitchFamily="34" charset="0"/>
            </a:endParaRPr>
          </a:p>
        </p:txBody>
      </p:sp>
    </p:spTree>
    <p:extLst>
      <p:ext uri="{BB962C8B-B14F-4D97-AF65-F5344CB8AC3E}">
        <p14:creationId xmlns:p14="http://schemas.microsoft.com/office/powerpoint/2010/main" val="1476443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 y="287706"/>
            <a:ext cx="9144000" cy="2078784"/>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1826032"/>
            <a:ext cx="9144000" cy="3317469"/>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buClrTx/>
            </a:pPr>
            <a:endParaRPr lang="vi-VN" sz="1350" kern="1200" noProof="1">
              <a:solidFill>
                <a:prstClr val="black"/>
              </a:solidFill>
              <a:latin typeface="Arial" panose="020B0604020202020204" pitchFamily="34" charset="0"/>
              <a:cs typeface="Arial" panose="020B0604020202020204" pitchFamily="34" charset="0"/>
            </a:endParaRPr>
          </a:p>
        </p:txBody>
      </p:sp>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8" y="3515286"/>
            <a:ext cx="2314221" cy="1643097"/>
          </a:xfrm>
          <a:prstGeom prst="rect">
            <a:avLst/>
          </a:prstGeom>
        </p:spPr>
      </p:pic>
      <mc:AlternateContent xmlns:mc="http://schemas.openxmlformats.org/markup-compatibility/2006" xmlns:a14="http://schemas.microsoft.com/office/drawing/2010/main">
        <mc:Choice Requires="a14">
          <p:sp>
            <p:nvSpPr>
              <p:cNvPr id="11" name="Đáp án đúng">
                <a:extLst>
                  <a:ext uri="{FF2B5EF4-FFF2-40B4-BE49-F238E27FC236}">
                    <a16:creationId xmlns:a16="http://schemas.microsoft.com/office/drawing/2014/main" id="{A4FFC7F1-1A24-BA46-DBA2-0CD9CA7A7888}"/>
                  </a:ext>
                </a:extLst>
              </p:cNvPr>
              <p:cNvSpPr/>
              <p:nvPr/>
            </p:nvSpPr>
            <p:spPr>
              <a:xfrm>
                <a:off x="914400" y="2114145"/>
                <a:ext cx="3401292" cy="10263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340" indent="-180340">
                  <a:spcAft>
                    <a:spcPts val="600"/>
                  </a:spcAft>
                  <a:tabLst>
                    <a:tab pos="180340" algn="l"/>
                    <a:tab pos="288290" algn="l"/>
                    <a:tab pos="467995" algn="l"/>
                    <a:tab pos="540385" algn="l"/>
                    <a:tab pos="648335" algn="l"/>
                    <a:tab pos="1260475" algn="l"/>
                    <a:tab pos="3780790" algn="l"/>
                  </a:tabLst>
                </a:pPr>
                <a:r>
                  <a:rPr lang="en-US" sz="2000" kern="1200" noProof="1">
                    <a:solidFill>
                      <a:schemeClr val="tx1"/>
                    </a:solidFill>
                    <a:latin typeface="Arial" panose="020B0604020202020204" pitchFamily="34" charset="0"/>
                    <a:cs typeface="Arial" panose="020B0604020202020204" pitchFamily="34" charset="0"/>
                  </a:rPr>
                  <a:t>A.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này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là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cấp</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nhân</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có</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q</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defTabSz="685835">
                  <a:buClrTx/>
                  <a:defRPr/>
                </a:pPr>
                <a:endParaRPr lang="vi-VN" sz="2000" kern="1200" noProof="1">
                  <a:solidFill>
                    <a:schemeClr val="tx1"/>
                  </a:solidFill>
                  <a:latin typeface="Arial" panose="020B0604020202020204" pitchFamily="34" charset="0"/>
                  <a:cs typeface="Arial" panose="020B0604020202020204" pitchFamily="34" charset="0"/>
                </a:endParaRPr>
              </a:p>
            </p:txBody>
          </p:sp>
        </mc:Choice>
        <mc:Fallback xmlns="">
          <p:sp>
            <p:nvSpPr>
              <p:cNvPr id="11" name="Đáp án đúng">
                <a:extLst>
                  <a:ext uri="{FF2B5EF4-FFF2-40B4-BE49-F238E27FC236}">
                    <a16:creationId xmlns:a16="http://schemas.microsoft.com/office/drawing/2014/main" id="{A4FFC7F1-1A24-BA46-DBA2-0CD9CA7A7888}"/>
                  </a:ext>
                </a:extLst>
              </p:cNvPr>
              <p:cNvSpPr>
                <a:spLocks noRot="1" noChangeAspect="1" noMove="1" noResize="1" noEditPoints="1" noAdjustHandles="1" noChangeArrowheads="1" noChangeShapeType="1" noTextEdit="1"/>
              </p:cNvSpPr>
              <p:nvPr/>
            </p:nvSpPr>
            <p:spPr>
              <a:xfrm>
                <a:off x="914400" y="2114145"/>
                <a:ext cx="3401292" cy="1026335"/>
              </a:xfrm>
              <a:prstGeom prst="roundRect">
                <a:avLst/>
              </a:prstGeom>
              <a:blipFill>
                <a:blip r:embed="rId6"/>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1">
                <a:extLst>
                  <a:ext uri="{FF2B5EF4-FFF2-40B4-BE49-F238E27FC236}">
                    <a16:creationId xmlns:a16="http://schemas.microsoft.com/office/drawing/2014/main" id="{C23B0DDF-18F3-C4DA-E106-5C54FD8AEB34}"/>
                  </a:ext>
                </a:extLst>
              </p:cNvPr>
              <p:cNvSpPr/>
              <p:nvPr/>
            </p:nvSpPr>
            <p:spPr>
              <a:xfrm>
                <a:off x="914400" y="3358061"/>
                <a:ext cx="3401292" cy="10263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340" indent="-180340">
                  <a:spcAft>
                    <a:spcPts val="600"/>
                  </a:spcAft>
                  <a:tabLst>
                    <a:tab pos="180340" algn="l"/>
                    <a:tab pos="288290" algn="l"/>
                    <a:tab pos="467995" algn="l"/>
                    <a:tab pos="540385" algn="l"/>
                    <a:tab pos="648335" algn="l"/>
                    <a:tab pos="1260475" algn="l"/>
                    <a:tab pos="3780790" algn="l"/>
                  </a:tabLst>
                </a:pPr>
                <a:r>
                  <a:rPr lang="en-US" sz="2000" kern="1200" noProof="1">
                    <a:solidFill>
                      <a:schemeClr val="tx1"/>
                    </a:solidFill>
                    <a:latin typeface="Arial" panose="020B0604020202020204" pitchFamily="34" charset="0"/>
                    <a:cs typeface="Arial" panose="020B0604020202020204" pitchFamily="34" charset="0"/>
                  </a:rPr>
                  <a:t>B.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hạng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tổng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quát</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180340" indent="-180340">
                  <a:spcAft>
                    <a:spcPts val="600"/>
                  </a:spcAft>
                  <a:tabLst>
                    <a:tab pos="180340" algn="l"/>
                    <a:tab pos="288290" algn="l"/>
                    <a:tab pos="467995" algn="l"/>
                    <a:tab pos="540385" algn="l"/>
                    <a:tab pos="648335" algn="l"/>
                    <a:tab pos="1260475" algn="l"/>
                    <a:tab pos="3780790" algn="l"/>
                  </a:tabLst>
                </a:pPr>
                <a14:m>
                  <m:oMath xmlns:m="http://schemas.openxmlformats.org/officeDocument/2006/math">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b>
                    </m:s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r>
                              <a:rPr lang="fr-FR"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p>
                        </m:sSup>
                      </m:den>
                    </m:f>
                  </m:oMath>
                </a14:m>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a:spcAft>
                    <a:spcPts val="800"/>
                  </a:spcAft>
                </a:pPr>
                <a:endParaRPr lang="en-US" sz="20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Đáp án sai 1">
                <a:extLst>
                  <a:ext uri="{FF2B5EF4-FFF2-40B4-BE49-F238E27FC236}">
                    <a16:creationId xmlns:a16="http://schemas.microsoft.com/office/drawing/2014/main" id="{C23B0DDF-18F3-C4DA-E106-5C54FD8AEB34}"/>
                  </a:ext>
                </a:extLst>
              </p:cNvPr>
              <p:cNvSpPr>
                <a:spLocks noRot="1" noChangeAspect="1" noMove="1" noResize="1" noEditPoints="1" noAdjustHandles="1" noChangeArrowheads="1" noChangeShapeType="1" noTextEdit="1"/>
              </p:cNvSpPr>
              <p:nvPr/>
            </p:nvSpPr>
            <p:spPr>
              <a:xfrm>
                <a:off x="914400" y="3358061"/>
                <a:ext cx="3401292" cy="1026335"/>
              </a:xfrm>
              <a:prstGeom prst="roundRect">
                <a:avLst/>
              </a:prstGeom>
              <a:blipFill>
                <a:blip r:embed="rId7"/>
                <a:stretch>
                  <a:fillRect l="-35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Đáp án sai 2">
                <a:extLst>
                  <a:ext uri="{FF2B5EF4-FFF2-40B4-BE49-F238E27FC236}">
                    <a16:creationId xmlns:a16="http://schemas.microsoft.com/office/drawing/2014/main" id="{574917DF-9513-B3B1-0814-998BB5B017D1}"/>
                  </a:ext>
                </a:extLst>
              </p:cNvPr>
              <p:cNvSpPr/>
              <p:nvPr/>
            </p:nvSpPr>
            <p:spPr>
              <a:xfrm>
                <a:off x="4835237" y="2114145"/>
                <a:ext cx="3401292" cy="10263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340" indent="-180340">
                  <a:spcAft>
                    <a:spcPts val="600"/>
                  </a:spcAft>
                  <a:tabLst>
                    <a:tab pos="180340" algn="l"/>
                    <a:tab pos="288290" algn="l"/>
                    <a:tab pos="467995" algn="l"/>
                    <a:tab pos="540385" algn="l"/>
                    <a:tab pos="648335" algn="l"/>
                    <a:tab pos="1260475" algn="l"/>
                    <a:tab pos="3780790" algn="l"/>
                  </a:tabLst>
                </a:pPr>
                <a:r>
                  <a:rPr lang="en-US" sz="2000" kern="1200" noProof="1">
                    <a:solidFill>
                      <a:prstClr val="black"/>
                    </a:solidFill>
                    <a:latin typeface="Arial" panose="020B0604020202020204" pitchFamily="34" charset="0"/>
                    <a:cs typeface="Arial" panose="020B0604020202020204" pitchFamily="34" charset="0"/>
                  </a:rPr>
                  <a:t>C.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hạng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tổng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quát</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180340" indent="-180340">
                  <a:spcAft>
                    <a:spcPts val="600"/>
                  </a:spcAft>
                  <a:tabLst>
                    <a:tab pos="180340" algn="l"/>
                    <a:tab pos="288290" algn="l"/>
                    <a:tab pos="467995" algn="l"/>
                    <a:tab pos="540385" algn="l"/>
                    <a:tab pos="648335" algn="l"/>
                    <a:tab pos="1260475" algn="l"/>
                    <a:tab pos="3780790" algn="l"/>
                  </a:tabLst>
                </a:pPr>
                <a14:m>
                  <m:oMath xmlns:m="http://schemas.openxmlformats.org/officeDocument/2006/math">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b>
                    </m:s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3" name="Đáp án sai 2">
                <a:extLst>
                  <a:ext uri="{FF2B5EF4-FFF2-40B4-BE49-F238E27FC236}">
                    <a16:creationId xmlns:a16="http://schemas.microsoft.com/office/drawing/2014/main" id="{574917DF-9513-B3B1-0814-998BB5B017D1}"/>
                  </a:ext>
                </a:extLst>
              </p:cNvPr>
              <p:cNvSpPr>
                <a:spLocks noRot="1" noChangeAspect="1" noMove="1" noResize="1" noEditPoints="1" noAdjustHandles="1" noChangeArrowheads="1" noChangeShapeType="1" noTextEdit="1"/>
              </p:cNvSpPr>
              <p:nvPr/>
            </p:nvSpPr>
            <p:spPr>
              <a:xfrm>
                <a:off x="4835237" y="2114145"/>
                <a:ext cx="3401292" cy="1026335"/>
              </a:xfrm>
              <a:prstGeom prst="roundRect">
                <a:avLst/>
              </a:prstGeom>
              <a:blipFill>
                <a:blip r:embed="rId8"/>
                <a:stretch>
                  <a:fillRect l="-358"/>
                </a:stretch>
              </a:blipFill>
              <a:ln>
                <a:noFill/>
              </a:ln>
            </p:spPr>
            <p:txBody>
              <a:bodyPr/>
              <a:lstStyle/>
              <a:p>
                <a:r>
                  <a:rPr lang="en-US">
                    <a:noFill/>
                  </a:rPr>
                  <a:t> </a:t>
                </a:r>
              </a:p>
            </p:txBody>
          </p:sp>
        </mc:Fallback>
      </mc:AlternateContent>
      <p:sp>
        <p:nvSpPr>
          <p:cNvPr id="14" name="Đáp án sai 3">
            <a:extLst>
              <a:ext uri="{FF2B5EF4-FFF2-40B4-BE49-F238E27FC236}">
                <a16:creationId xmlns:a16="http://schemas.microsoft.com/office/drawing/2014/main" id="{FEE1D38D-3DDB-FD3B-60EF-A1A97CFCB2E8}"/>
              </a:ext>
            </a:extLst>
          </p:cNvPr>
          <p:cNvSpPr/>
          <p:nvPr/>
        </p:nvSpPr>
        <p:spPr>
          <a:xfrm>
            <a:off x="4835236" y="3358061"/>
            <a:ext cx="3401292" cy="10263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35">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D.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này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là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giảm</a:t>
            </a:r>
            <a:endParaRPr lang="vi-VN" sz="2000" kern="1200" noProof="1">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1E8BE878-1A35-8080-8E47-B37423610705}"/>
                  </a:ext>
                </a:extLst>
              </p:cNvPr>
              <p:cNvSpPr/>
              <p:nvPr/>
            </p:nvSpPr>
            <p:spPr>
              <a:xfrm>
                <a:off x="500962" y="449509"/>
                <a:ext cx="8139793" cy="13765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35">
                  <a:lnSpc>
                    <a:spcPct val="150000"/>
                  </a:lnSpc>
                  <a:buClrTx/>
                </a:pPr>
                <a:r>
                  <a:rPr lang="vi-VN" sz="2400" kern="1200" noProof="1">
                    <a:solidFill>
                      <a:schemeClr val="tx1"/>
                    </a:solidFill>
                    <a:latin typeface="Arial" panose="020B0604020202020204" pitchFamily="34" charset="0"/>
                    <a:cs typeface="Arial" panose="020B0604020202020204" pitchFamily="34" charset="0"/>
                  </a:rPr>
                  <a:t>Câu hỏi</a:t>
                </a:r>
                <a:r>
                  <a:rPr lang="en-US" sz="2400" kern="1200" noProof="1">
                    <a:solidFill>
                      <a:schemeClr val="tx1"/>
                    </a:solidFill>
                    <a:latin typeface="Arial" panose="020B0604020202020204" pitchFamily="34" charset="0"/>
                    <a:cs typeface="Arial" panose="020B0604020202020204" pitchFamily="34" charset="0"/>
                  </a:rPr>
                  <a:t> 3: </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Cho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dãy</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den>
                    </m:f>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8</m:t>
                        </m:r>
                      </m:den>
                    </m:f>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16</m:t>
                        </m:r>
                      </m:den>
                    </m:f>
                    <m:r>
                      <a:rPr lang="fr-FR" sz="24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Khẳng</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định</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nào</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sau</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đây</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 là </a:t>
                </a:r>
                <a:r>
                  <a:rPr lang="fr-FR" sz="2400" dirty="0" err="1">
                    <a:solidFill>
                      <a:schemeClr val="tx1"/>
                    </a:solidFill>
                    <a:latin typeface="Arial" panose="020B0604020202020204" pitchFamily="34" charset="0"/>
                    <a:ea typeface="Calibri" panose="020F0502020204030204" pitchFamily="34" charset="0"/>
                    <a:cs typeface="Arial" panose="020B0604020202020204" pitchFamily="34" charset="0"/>
                  </a:rPr>
                  <a:t>sai</a:t>
                </a:r>
                <a:r>
                  <a:rPr lang="fr-FR" sz="24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defTabSz="685835">
                  <a:lnSpc>
                    <a:spcPct val="150000"/>
                  </a:lnSpc>
                  <a:buClrTx/>
                </a:pPr>
                <a:endParaRPr lang="vi-VN" sz="2250" kern="1200" noProof="1">
                  <a:solidFill>
                    <a:schemeClr val="tx1"/>
                  </a:solidFill>
                  <a:latin typeface="Arial" panose="020B0604020202020204" pitchFamily="34" charset="0"/>
                  <a:cs typeface="Arial" panose="020B0604020202020204" pitchFamily="34" charset="0"/>
                </a:endParaRPr>
              </a:p>
            </p:txBody>
          </p:sp>
        </mc:Choice>
        <mc:Fallback xmlns="">
          <p:sp>
            <p:nvSpPr>
              <p:cNvPr id="16" name="Rectangle: Rounded Corners 15">
                <a:extLst>
                  <a:ext uri="{FF2B5EF4-FFF2-40B4-BE49-F238E27FC236}">
                    <a16:creationId xmlns:a16="http://schemas.microsoft.com/office/drawing/2014/main" id="{1E8BE878-1A35-8080-8E47-B37423610705}"/>
                  </a:ext>
                </a:extLst>
              </p:cNvPr>
              <p:cNvSpPr>
                <a:spLocks noRot="1" noChangeAspect="1" noMove="1" noResize="1" noEditPoints="1" noAdjustHandles="1" noChangeArrowheads="1" noChangeShapeType="1" noTextEdit="1"/>
              </p:cNvSpPr>
              <p:nvPr/>
            </p:nvSpPr>
            <p:spPr>
              <a:xfrm>
                <a:off x="500962" y="449509"/>
                <a:ext cx="8139793" cy="1376524"/>
              </a:xfrm>
              <a:prstGeom prst="roundRect">
                <a:avLst/>
              </a:prstGeom>
              <a:blipFill>
                <a:blip r:embed="rId9"/>
                <a:stretch>
                  <a:fillRect b="-13274"/>
                </a:stretch>
              </a:blipFill>
              <a:ln>
                <a:noFill/>
              </a:ln>
            </p:spPr>
            <p:txBody>
              <a:bodyPr/>
              <a:lstStyle/>
              <a:p>
                <a:r>
                  <a:rPr lang="en-US">
                    <a:noFill/>
                  </a:rPr>
                  <a:t> </a:t>
                </a:r>
              </a:p>
            </p:txBody>
          </p:sp>
        </mc:Fallback>
      </mc:AlternateContent>
      <p:pic>
        <p:nvPicPr>
          <p:cNvPr id="3" name="Picture 2">
            <a:hlinkClick r:id="rId10" action="ppaction://hlinksldjump"/>
            <a:extLst>
              <a:ext uri="{FF2B5EF4-FFF2-40B4-BE49-F238E27FC236}">
                <a16:creationId xmlns:a16="http://schemas.microsoft.com/office/drawing/2014/main" id="{865E76FE-017C-33A8-5D08-8269E5FF68A8}"/>
              </a:ext>
            </a:extLst>
          </p:cNvPr>
          <p:cNvPicPr>
            <a:picLocks noChangeAspect="1"/>
          </p:cNvPicPr>
          <p:nvPr/>
        </p:nvPicPr>
        <p:blipFill>
          <a:blip r:embed="rId11"/>
          <a:stretch>
            <a:fillRect/>
          </a:stretch>
        </p:blipFill>
        <p:spPr>
          <a:xfrm>
            <a:off x="8039100" y="4124608"/>
            <a:ext cx="1259445" cy="1026335"/>
          </a:xfrm>
          <a:prstGeom prst="rect">
            <a:avLst/>
          </a:prstGeom>
        </p:spPr>
      </p:pic>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03CECB44-2582-028B-4FB3-D2CB5385536F}"/>
                  </a:ext>
                </a:extLst>
              </p:cNvPr>
              <p:cNvSpPr/>
              <p:nvPr/>
            </p:nvSpPr>
            <p:spPr>
              <a:xfrm>
                <a:off x="4835236" y="2114144"/>
                <a:ext cx="3401292" cy="1056489"/>
              </a:xfrm>
              <a:prstGeom prst="roundRect">
                <a:avLst/>
              </a:prstGeom>
              <a:solidFill>
                <a:srgbClr val="A6F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340" indent="-180340">
                  <a:spcAft>
                    <a:spcPts val="600"/>
                  </a:spcAft>
                  <a:tabLst>
                    <a:tab pos="180340" algn="l"/>
                    <a:tab pos="288290" algn="l"/>
                    <a:tab pos="467995" algn="l"/>
                    <a:tab pos="540385" algn="l"/>
                    <a:tab pos="648335" algn="l"/>
                    <a:tab pos="1260475" algn="l"/>
                    <a:tab pos="3780790" algn="l"/>
                  </a:tabLst>
                </a:pPr>
                <a:r>
                  <a:rPr lang="en-US" sz="2000" kern="1200" noProof="1">
                    <a:solidFill>
                      <a:prstClr val="black"/>
                    </a:solidFill>
                    <a:latin typeface="Arial" panose="020B0604020202020204" pitchFamily="34" charset="0"/>
                    <a:cs typeface="Arial" panose="020B0604020202020204" pitchFamily="34" charset="0"/>
                  </a:rPr>
                  <a:t>C.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hạng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tổng</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schemeClr val="tx1"/>
                    </a:solidFill>
                    <a:latin typeface="Arial" panose="020B0604020202020204" pitchFamily="34" charset="0"/>
                    <a:ea typeface="Calibri" panose="020F0502020204030204" pitchFamily="34" charset="0"/>
                    <a:cs typeface="Arial" panose="020B0604020202020204" pitchFamily="34" charset="0"/>
                  </a:rPr>
                  <a:t>quát</a:t>
                </a:r>
                <a:r>
                  <a:rPr lang="fr-FR"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marL="180340" indent="-180340">
                  <a:spcAft>
                    <a:spcPts val="600"/>
                  </a:spcAft>
                  <a:tabLst>
                    <a:tab pos="180340" algn="l"/>
                    <a:tab pos="288290" algn="l"/>
                    <a:tab pos="467995" algn="l"/>
                    <a:tab pos="540385" algn="l"/>
                    <a:tab pos="648335" algn="l"/>
                    <a:tab pos="1260475" algn="l"/>
                    <a:tab pos="3780790" algn="l"/>
                  </a:tabLst>
                </a:pPr>
                <a14:m>
                  <m:oMath xmlns:m="http://schemas.openxmlformats.org/officeDocument/2006/math">
                    <m:sSub>
                      <m:sSub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b>
                    </m:sSub>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fr-FR" sz="20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r>
                  <a:rPr lang="en-US" sz="2000" dirty="0">
                    <a:solidFill>
                      <a:schemeClr val="tx1"/>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5" name="Đáp án đúng">
                <a:extLst>
                  <a:ext uri="{FF2B5EF4-FFF2-40B4-BE49-F238E27FC236}">
                    <a16:creationId xmlns:a16="http://schemas.microsoft.com/office/drawing/2014/main" id="{03CECB44-2582-028B-4FB3-D2CB5385536F}"/>
                  </a:ext>
                </a:extLst>
              </p:cNvPr>
              <p:cNvSpPr>
                <a:spLocks noRot="1" noChangeAspect="1" noMove="1" noResize="1" noEditPoints="1" noAdjustHandles="1" noChangeArrowheads="1" noChangeShapeType="1" noTextEdit="1"/>
              </p:cNvSpPr>
              <p:nvPr/>
            </p:nvSpPr>
            <p:spPr>
              <a:xfrm>
                <a:off x="4835236" y="2114144"/>
                <a:ext cx="3401292" cy="1056489"/>
              </a:xfrm>
              <a:prstGeom prst="roundRect">
                <a:avLst/>
              </a:prstGeom>
              <a:blipFill>
                <a:blip r:embed="rId12"/>
                <a:stretch>
                  <a:fillRect l="-35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19038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 y="287706"/>
            <a:ext cx="9144000" cy="2078784"/>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1826032"/>
            <a:ext cx="9144000" cy="3317469"/>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buClrTx/>
            </a:pPr>
            <a:endParaRPr lang="vi-VN" sz="1350" kern="1200" noProof="1">
              <a:solidFill>
                <a:prstClr val="black"/>
              </a:solidFill>
              <a:latin typeface="Arial" panose="020B0604020202020204" pitchFamily="34" charset="0"/>
              <a:cs typeface="Arial" panose="020B0604020202020204" pitchFamily="34" charset="0"/>
            </a:endParaRPr>
          </a:p>
        </p:txBody>
      </p:sp>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88" y="3515286"/>
            <a:ext cx="2314221" cy="1643097"/>
          </a:xfrm>
          <a:prstGeom prst="rect">
            <a:avLst/>
          </a:prstGeom>
        </p:spPr>
      </p:pic>
      <p:sp>
        <p:nvSpPr>
          <p:cNvPr id="11" name="Đáp án đúng">
            <a:extLst>
              <a:ext uri="{FF2B5EF4-FFF2-40B4-BE49-F238E27FC236}">
                <a16:creationId xmlns:a16="http://schemas.microsoft.com/office/drawing/2014/main" id="{60F62086-0E41-EBA7-FF95-EEBA4A4938A8}"/>
              </a:ext>
            </a:extLst>
          </p:cNvPr>
          <p:cNvSpPr/>
          <p:nvPr/>
        </p:nvSpPr>
        <p:spPr>
          <a:xfrm>
            <a:off x="914399" y="2082091"/>
            <a:ext cx="3401292" cy="10263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buClrTx/>
              <a:defRPr/>
            </a:pPr>
            <a:r>
              <a:rPr lang="en-US" sz="2200" kern="1200" noProof="1">
                <a:solidFill>
                  <a:prstClr val="black"/>
                </a:solidFill>
                <a:latin typeface="Arial" panose="020B0604020202020204" pitchFamily="34" charset="0"/>
                <a:cs typeface="Arial" panose="020B0604020202020204" pitchFamily="34" charset="0"/>
              </a:rPr>
              <a:t>A. Số hạng thứ 103</a:t>
            </a:r>
            <a:endParaRPr lang="vi-VN" sz="2200" kern="1200" noProof="1">
              <a:solidFill>
                <a:prstClr val="black"/>
              </a:solidFill>
              <a:latin typeface="Arial" panose="020B0604020202020204" pitchFamily="34" charset="0"/>
              <a:cs typeface="Arial" panose="020B0604020202020204" pitchFamily="34" charset="0"/>
            </a:endParaRPr>
          </a:p>
        </p:txBody>
      </p:sp>
      <p:sp>
        <p:nvSpPr>
          <p:cNvPr id="12" name="Đáp án sai 1">
            <a:extLst>
              <a:ext uri="{FF2B5EF4-FFF2-40B4-BE49-F238E27FC236}">
                <a16:creationId xmlns:a16="http://schemas.microsoft.com/office/drawing/2014/main" id="{754D97DD-1281-4430-A5F4-D71F00776125}"/>
              </a:ext>
            </a:extLst>
          </p:cNvPr>
          <p:cNvSpPr/>
          <p:nvPr/>
        </p:nvSpPr>
        <p:spPr>
          <a:xfrm>
            <a:off x="914399" y="3206572"/>
            <a:ext cx="3401292" cy="10263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buClrTx/>
              <a:defRPr/>
            </a:pPr>
            <a:r>
              <a:rPr lang="en-US" sz="2200" kern="1200" noProof="1">
                <a:solidFill>
                  <a:prstClr val="black"/>
                </a:solidFill>
                <a:latin typeface="Arial" panose="020B0604020202020204" pitchFamily="34" charset="0"/>
                <a:cs typeface="Arial" panose="020B0604020202020204" pitchFamily="34" charset="0"/>
              </a:rPr>
              <a:t>B. Số hạng thứ 104</a:t>
            </a:r>
            <a:endParaRPr lang="vi-VN" sz="2200" kern="1200" noProof="1">
              <a:solidFill>
                <a:prstClr val="black"/>
              </a:solidFill>
              <a:latin typeface="Arial" panose="020B0604020202020204" pitchFamily="34" charset="0"/>
              <a:cs typeface="Arial" panose="020B0604020202020204" pitchFamily="34" charset="0"/>
            </a:endParaRPr>
          </a:p>
        </p:txBody>
      </p:sp>
      <p:sp>
        <p:nvSpPr>
          <p:cNvPr id="13" name="Đáp án sai 2">
            <a:extLst>
              <a:ext uri="{FF2B5EF4-FFF2-40B4-BE49-F238E27FC236}">
                <a16:creationId xmlns:a16="http://schemas.microsoft.com/office/drawing/2014/main" id="{422104B6-D0A2-D3A2-E68C-693CA5DD4F19}"/>
              </a:ext>
            </a:extLst>
          </p:cNvPr>
          <p:cNvSpPr/>
          <p:nvPr/>
        </p:nvSpPr>
        <p:spPr>
          <a:xfrm>
            <a:off x="4835236" y="2082091"/>
            <a:ext cx="3401292" cy="10263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buClrTx/>
              <a:defRPr/>
            </a:pPr>
            <a:r>
              <a:rPr lang="en-US" sz="2200" kern="1200" noProof="1">
                <a:solidFill>
                  <a:prstClr val="black"/>
                </a:solidFill>
                <a:latin typeface="Arial" panose="020B0604020202020204" pitchFamily="34" charset="0"/>
                <a:cs typeface="Arial" panose="020B0604020202020204" pitchFamily="34" charset="0"/>
              </a:rPr>
              <a:t>C. Số hạng thứ 105</a:t>
            </a:r>
            <a:endParaRPr lang="vi-VN" sz="2200" kern="1200" noProof="1">
              <a:solidFill>
                <a:prstClr val="black"/>
              </a:solidFill>
              <a:latin typeface="Arial" panose="020B0604020202020204" pitchFamily="34" charset="0"/>
              <a:cs typeface="Arial" panose="020B0604020202020204" pitchFamily="34" charset="0"/>
            </a:endParaRPr>
          </a:p>
        </p:txBody>
      </p:sp>
      <p:sp>
        <p:nvSpPr>
          <p:cNvPr id="14" name="Đáp án sai 3">
            <a:extLst>
              <a:ext uri="{FF2B5EF4-FFF2-40B4-BE49-F238E27FC236}">
                <a16:creationId xmlns:a16="http://schemas.microsoft.com/office/drawing/2014/main" id="{91960023-BF08-89D1-ECB4-22860B371095}"/>
              </a:ext>
            </a:extLst>
          </p:cNvPr>
          <p:cNvSpPr/>
          <p:nvPr/>
        </p:nvSpPr>
        <p:spPr>
          <a:xfrm>
            <a:off x="4835235" y="3206572"/>
            <a:ext cx="3401292" cy="10263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lnSpc>
                <a:spcPct val="150000"/>
              </a:lnSpc>
              <a:buClrTx/>
              <a:defRPr/>
            </a:pPr>
            <a:r>
              <a:rPr lang="en-US" sz="2200" kern="1200" noProof="1">
                <a:solidFill>
                  <a:prstClr val="black"/>
                </a:solidFill>
                <a:latin typeface="Arial" panose="020B0604020202020204" pitchFamily="34" charset="0"/>
                <a:cs typeface="Arial" panose="020B0604020202020204" pitchFamily="34" charset="0"/>
              </a:rPr>
              <a:t>D. Không là số hạng của cấp số đã cho</a:t>
            </a:r>
            <a:endParaRPr lang="vi-VN" sz="2200" kern="1200" noProof="1">
              <a:solidFill>
                <a:prstClr val="black"/>
              </a:solidFill>
              <a:latin typeface="Arial" panose="020B0604020202020204" pitchFamily="34" charset="0"/>
              <a:cs typeface="Arial" panose="020B0604020202020204" pitchFamily="34" charset="0"/>
            </a:endParaRPr>
          </a:p>
        </p:txBody>
      </p:sp>
      <p:sp>
        <p:nvSpPr>
          <p:cNvPr id="15" name="Đáp án đúng">
            <a:extLst>
              <a:ext uri="{FF2B5EF4-FFF2-40B4-BE49-F238E27FC236}">
                <a16:creationId xmlns:a16="http://schemas.microsoft.com/office/drawing/2014/main" id="{3FA73170-A273-61F1-7154-982DEF69DEA9}"/>
              </a:ext>
            </a:extLst>
          </p:cNvPr>
          <p:cNvSpPr/>
          <p:nvPr/>
        </p:nvSpPr>
        <p:spPr>
          <a:xfrm>
            <a:off x="916405" y="3206572"/>
            <a:ext cx="3399286" cy="1026334"/>
          </a:xfrm>
          <a:prstGeom prst="roundRect">
            <a:avLst/>
          </a:prstGeom>
          <a:solidFill>
            <a:srgbClr val="A6F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35">
              <a:buClrTx/>
              <a:defRPr/>
            </a:pPr>
            <a:r>
              <a:rPr lang="en-US" sz="2200" kern="1200" noProof="1">
                <a:solidFill>
                  <a:prstClr val="black"/>
                </a:solidFill>
                <a:latin typeface="Arial" panose="020B0604020202020204" pitchFamily="34" charset="0"/>
                <a:cs typeface="Arial" panose="020B0604020202020204" pitchFamily="34" charset="0"/>
              </a:rPr>
              <a:t>B. Số hạng thứ 104</a:t>
            </a:r>
            <a:endParaRPr lang="vi-VN" sz="2200" kern="1200" noProof="1">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0E177D64-5801-A8C3-17C1-4919A9CE991D}"/>
                  </a:ext>
                </a:extLst>
              </p:cNvPr>
              <p:cNvSpPr/>
              <p:nvPr/>
            </p:nvSpPr>
            <p:spPr>
              <a:xfrm>
                <a:off x="500962" y="449509"/>
                <a:ext cx="8139793" cy="13765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685835">
                  <a:lnSpc>
                    <a:spcPct val="150000"/>
                  </a:lnSpc>
                  <a:buClrTx/>
                </a:pPr>
                <a:r>
                  <a:rPr lang="vi-VN" sz="2200" kern="1200" noProof="1">
                    <a:solidFill>
                      <a:prstClr val="black"/>
                    </a:solidFill>
                    <a:latin typeface="Arial" panose="020B0604020202020204" pitchFamily="34" charset="0"/>
                    <a:cs typeface="Arial" panose="020B0604020202020204" pitchFamily="34" charset="0"/>
                  </a:rPr>
                  <a:t>Câu hỏi</a:t>
                </a:r>
                <a:r>
                  <a:rPr lang="en-US" sz="2200" kern="1200" noProof="1">
                    <a:solidFill>
                      <a:prstClr val="black"/>
                    </a:solidFill>
                    <a:latin typeface="Arial" panose="020B0604020202020204" pitchFamily="34" charset="0"/>
                    <a:cs typeface="Arial" panose="020B0604020202020204" pitchFamily="34" charset="0"/>
                  </a:rPr>
                  <a:t> 4: </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Cho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cấp</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nhân</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b>
                    </m:sSub>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với</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b>
                    </m:sSub>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m:rPr>
                        <m:sty m:val="p"/>
                      </m:rP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q</m:t>
                    </m:r>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10</m:t>
                        </m:r>
                      </m:den>
                    </m:f>
                  </m:oMath>
                </a14:m>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10</m:t>
                            </m:r>
                          </m:e>
                          <m:sup>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103</m:t>
                            </m:r>
                          </m:sup>
                        </m:sSup>
                      </m:den>
                    </m:f>
                  </m:oMath>
                </a14:m>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là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hạng</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thứ</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mấy</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fr-FR" sz="2200" dirty="0" err="1">
                    <a:solidFill>
                      <a:schemeClr val="tx1"/>
                    </a:solidFill>
                    <a:latin typeface="Arial" panose="020B0604020202020204" pitchFamily="34" charset="0"/>
                    <a:ea typeface="Calibri" panose="020F0502020204030204" pitchFamily="34" charset="0"/>
                    <a:cs typeface="Arial" panose="020B0604020202020204" pitchFamily="34" charset="0"/>
                  </a:rPr>
                  <a:t>của</a:t>
                </a:r>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n</m:t>
                        </m:r>
                      </m:sub>
                    </m:sSub>
                    <m:r>
                      <a:rPr lang="fr-FR" sz="22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fr-FR" sz="22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22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2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Rounded Corners 15">
                <a:extLst>
                  <a:ext uri="{FF2B5EF4-FFF2-40B4-BE49-F238E27FC236}">
                    <a16:creationId xmlns:a16="http://schemas.microsoft.com/office/drawing/2014/main" id="{0E177D64-5801-A8C3-17C1-4919A9CE991D}"/>
                  </a:ext>
                </a:extLst>
              </p:cNvPr>
              <p:cNvSpPr>
                <a:spLocks noRot="1" noChangeAspect="1" noMove="1" noResize="1" noEditPoints="1" noAdjustHandles="1" noChangeArrowheads="1" noChangeShapeType="1" noTextEdit="1"/>
              </p:cNvSpPr>
              <p:nvPr/>
            </p:nvSpPr>
            <p:spPr>
              <a:xfrm>
                <a:off x="500962" y="449509"/>
                <a:ext cx="8139793" cy="1376524"/>
              </a:xfrm>
              <a:prstGeom prst="roundRect">
                <a:avLst/>
              </a:prstGeom>
              <a:blipFill>
                <a:blip r:embed="rId6"/>
                <a:stretch>
                  <a:fillRect/>
                </a:stretch>
              </a:blipFill>
              <a:ln>
                <a:noFill/>
              </a:ln>
            </p:spPr>
            <p:txBody>
              <a:bodyPr/>
              <a:lstStyle/>
              <a:p>
                <a:r>
                  <a:rPr lang="en-US">
                    <a:noFill/>
                  </a:rPr>
                  <a:t> </a:t>
                </a:r>
              </a:p>
            </p:txBody>
          </p:sp>
        </mc:Fallback>
      </mc:AlternateContent>
      <p:pic>
        <p:nvPicPr>
          <p:cNvPr id="3" name="Picture 2">
            <a:hlinkClick r:id="rId7" action="ppaction://hlinksldjump"/>
            <a:extLst>
              <a:ext uri="{FF2B5EF4-FFF2-40B4-BE49-F238E27FC236}">
                <a16:creationId xmlns:a16="http://schemas.microsoft.com/office/drawing/2014/main" id="{D16CD3D6-21C7-59BF-4317-FF63366A895B}"/>
              </a:ext>
            </a:extLst>
          </p:cNvPr>
          <p:cNvPicPr>
            <a:picLocks noChangeAspect="1"/>
          </p:cNvPicPr>
          <p:nvPr/>
        </p:nvPicPr>
        <p:blipFill>
          <a:blip r:embed="rId8"/>
          <a:stretch>
            <a:fillRect/>
          </a:stretch>
        </p:blipFill>
        <p:spPr>
          <a:xfrm>
            <a:off x="8039100" y="4124608"/>
            <a:ext cx="1259445" cy="1026335"/>
          </a:xfrm>
          <a:prstGeom prst="rect">
            <a:avLst/>
          </a:prstGeom>
        </p:spPr>
      </p:pic>
    </p:spTree>
    <p:extLst>
      <p:ext uri="{BB962C8B-B14F-4D97-AF65-F5344CB8AC3E}">
        <p14:creationId xmlns:p14="http://schemas.microsoft.com/office/powerpoint/2010/main" val="1683636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57"/>
        <p:cNvGrpSpPr/>
        <p:nvPr/>
      </p:nvGrpSpPr>
      <p:grpSpPr>
        <a:xfrm>
          <a:off x="0" y="0"/>
          <a:ext cx="0" cy="0"/>
          <a:chOff x="0" y="0"/>
          <a:chExt cx="0" cy="0"/>
        </a:xfrm>
      </p:grpSpPr>
      <p:sp>
        <p:nvSpPr>
          <p:cNvPr id="4" name="TextBox 3">
            <a:extLst>
              <a:ext uri="{FF2B5EF4-FFF2-40B4-BE49-F238E27FC236}">
                <a16:creationId xmlns:a16="http://schemas.microsoft.com/office/drawing/2014/main" id="{3E9D38DA-B346-B729-7C1E-405415974930}"/>
              </a:ext>
            </a:extLst>
          </p:cNvPr>
          <p:cNvSpPr txBox="1"/>
          <p:nvPr/>
        </p:nvSpPr>
        <p:spPr>
          <a:xfrm>
            <a:off x="738676" y="475691"/>
            <a:ext cx="2960250" cy="594560"/>
          </a:xfrm>
          <a:prstGeom prst="roundRect">
            <a:avLst/>
          </a:prstGeom>
          <a:solidFill>
            <a:srgbClr val="D4ECBA"/>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2: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56</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8DBBB1-6FF4-8ADC-3836-614C6CD34E87}"/>
                  </a:ext>
                </a:extLst>
              </p:cNvPr>
              <p:cNvSpPr txBox="1"/>
              <p:nvPr/>
            </p:nvSpPr>
            <p:spPr>
              <a:xfrm>
                <a:off x="738676" y="1308557"/>
                <a:ext cx="6951097" cy="1215910"/>
              </a:xfrm>
              <a:prstGeom prst="rect">
                <a:avLst/>
              </a:prstGeom>
              <a:noFill/>
            </p:spPr>
            <p:txBody>
              <a:bodyPr wrap="square">
                <a:spAutoFit/>
              </a:bodyPr>
              <a:lstStyle/>
              <a:p>
                <a:pPr>
                  <a:lnSpc>
                    <a:spcPct val="150000"/>
                  </a:lnSpc>
                  <a:buClrTx/>
                  <a:defRPr/>
                </a:pPr>
                <a:r>
                  <a:rPr lang="vi-VN" sz="2000" dirty="0"/>
                  <a:t>Chứng minh mỗi dãy số (u</a:t>
                </a:r>
                <a:r>
                  <a:rPr lang="vi-VN" sz="2000" baseline="-25000" dirty="0"/>
                  <a:t>n</a:t>
                </a:r>
                <a:r>
                  <a:rPr lang="vi-VN" sz="2000" dirty="0"/>
                  <a:t>) với </a:t>
                </a:r>
                <a14:m>
                  <m:oMath xmlns:m="http://schemas.openxmlformats.org/officeDocument/2006/math">
                    <m:sSub>
                      <m:sSubPr>
                        <m:ctrlPr>
                          <a:rPr lang="en-US" sz="2000" b="0" i="1" kern="1200" smtClean="0">
                            <a:solidFill>
                              <a:prstClr val="black"/>
                            </a:solidFill>
                            <a:latin typeface="Cambria Math" panose="02040503050406030204" pitchFamily="18" charset="0"/>
                            <a:ea typeface="+mn-ea"/>
                            <a:cs typeface="Arial" panose="020B0604020202020204" pitchFamily="34" charset="0"/>
                          </a:rPr>
                        </m:ctrlPr>
                      </m:sSubPr>
                      <m:e>
                        <m:r>
                          <a:rPr lang="en-US" sz="2000" b="0" i="1" kern="1200" smtClean="0">
                            <a:solidFill>
                              <a:prstClr val="black"/>
                            </a:solidFill>
                            <a:latin typeface="Cambria Math" panose="02040503050406030204" pitchFamily="18" charset="0"/>
                            <a:ea typeface="+mn-ea"/>
                            <a:cs typeface="Arial" panose="020B0604020202020204" pitchFamily="34" charset="0"/>
                          </a:rPr>
                          <m:t>𝑢</m:t>
                        </m:r>
                      </m:e>
                      <m:sub>
                        <m:r>
                          <a:rPr lang="en-US" sz="2000" b="0" i="1" kern="1200" smtClean="0">
                            <a:solidFill>
                              <a:prstClr val="black"/>
                            </a:solidFill>
                            <a:latin typeface="Cambria Math" panose="02040503050406030204" pitchFamily="18" charset="0"/>
                            <a:ea typeface="+mn-ea"/>
                            <a:cs typeface="Arial" panose="020B0604020202020204" pitchFamily="34" charset="0"/>
                          </a:rPr>
                          <m:t>𝑛</m:t>
                        </m:r>
                      </m:sub>
                    </m:sSub>
                    <m:r>
                      <a:rPr lang="en-US" sz="2000" b="0" i="1" kern="1200" smtClean="0">
                        <a:solidFill>
                          <a:prstClr val="black"/>
                        </a:solidFill>
                        <a:latin typeface="Cambria Math" panose="02040503050406030204" pitchFamily="18" charset="0"/>
                        <a:ea typeface="+mn-ea"/>
                        <a:cs typeface="Arial" panose="020B0604020202020204" pitchFamily="34" charset="0"/>
                      </a:rPr>
                      <m:t>=</m:t>
                    </m:r>
                    <m:f>
                      <m:fPr>
                        <m:ctrlPr>
                          <a:rPr lang="en-US" sz="2000" b="0" i="1" kern="1200" smtClean="0">
                            <a:solidFill>
                              <a:prstClr val="black"/>
                            </a:solidFill>
                            <a:latin typeface="Cambria Math" panose="02040503050406030204" pitchFamily="18" charset="0"/>
                            <a:ea typeface="+mn-ea"/>
                            <a:cs typeface="Arial" panose="020B0604020202020204" pitchFamily="34" charset="0"/>
                          </a:rPr>
                        </m:ctrlPr>
                      </m:fPr>
                      <m:num>
                        <m:r>
                          <a:rPr lang="en-US" sz="2000" b="0" i="1" kern="1200" smtClean="0">
                            <a:solidFill>
                              <a:prstClr val="black"/>
                            </a:solidFill>
                            <a:latin typeface="Cambria Math" panose="02040503050406030204" pitchFamily="18" charset="0"/>
                            <a:ea typeface="+mn-ea"/>
                            <a:cs typeface="Arial" panose="020B0604020202020204" pitchFamily="34" charset="0"/>
                          </a:rPr>
                          <m:t>5</m:t>
                        </m:r>
                      </m:num>
                      <m:den>
                        <m:sSup>
                          <m:sSupPr>
                            <m:ctrlPr>
                              <a:rPr lang="en-US" sz="2000" b="0" i="1" kern="1200" smtClean="0">
                                <a:solidFill>
                                  <a:prstClr val="black"/>
                                </a:solidFill>
                                <a:latin typeface="Cambria Math" panose="02040503050406030204" pitchFamily="18" charset="0"/>
                                <a:ea typeface="+mn-ea"/>
                                <a:cs typeface="Arial" panose="020B0604020202020204" pitchFamily="34" charset="0"/>
                              </a:rPr>
                            </m:ctrlPr>
                          </m:sSupPr>
                          <m:e>
                            <m:r>
                              <a:rPr lang="en-US" sz="2000" b="0" i="1" kern="1200" smtClean="0">
                                <a:solidFill>
                                  <a:prstClr val="black"/>
                                </a:solidFill>
                                <a:latin typeface="Cambria Math" panose="02040503050406030204" pitchFamily="18" charset="0"/>
                                <a:ea typeface="+mn-ea"/>
                                <a:cs typeface="Arial" panose="020B0604020202020204" pitchFamily="34" charset="0"/>
                              </a:rPr>
                              <m:t>3</m:t>
                            </m:r>
                          </m:e>
                          <m:sup>
                            <m:r>
                              <a:rPr lang="en-US" sz="2000" b="0" i="1" kern="1200" smtClean="0">
                                <a:solidFill>
                                  <a:prstClr val="black"/>
                                </a:solidFill>
                                <a:latin typeface="Cambria Math" panose="02040503050406030204" pitchFamily="18" charset="0"/>
                                <a:ea typeface="+mn-ea"/>
                                <a:cs typeface="Arial" panose="020B0604020202020204" pitchFamily="34" charset="0"/>
                              </a:rPr>
                              <m:t>𝑛</m:t>
                            </m:r>
                          </m:sup>
                        </m:sSup>
                      </m:den>
                    </m:f>
                  </m:oMath>
                </a14:m>
                <a:r>
                  <a:rPr lang="en-US" sz="2000" kern="1200" dirty="0" smtClean="0">
                    <a:solidFill>
                      <a:prstClr val="black"/>
                    </a:solidFill>
                    <a:latin typeface="+mj-lt"/>
                    <a:ea typeface="+mn-ea"/>
                    <a:cs typeface="Arial" panose="020B0604020202020204" pitchFamily="34" charset="0"/>
                  </a:rPr>
                  <a:t> </a:t>
                </a:r>
                <a:r>
                  <a:rPr lang="vi-VN" sz="2000" dirty="0"/>
                  <a:t>là cấp số nhân:</a:t>
                </a:r>
                <a:endParaRPr lang="en-US" sz="2000" kern="1200" dirty="0">
                  <a:solidFill>
                    <a:prstClr val="black"/>
                  </a:solidFill>
                  <a:cs typeface="Arial" panose="020B0604020202020204" pitchFamily="34" charset="0"/>
                </a:endParaRPr>
              </a:p>
              <a:p>
                <a:pPr>
                  <a:lnSpc>
                    <a:spcPct val="150000"/>
                  </a:lnSpc>
                  <a:buClrTx/>
                  <a:defRPr/>
                </a:pPr>
                <a:r>
                  <a:rPr lang="en-US" sz="2000" kern="1200" dirty="0">
                    <a:solidFill>
                      <a:prstClr val="black"/>
                    </a:solidFill>
                    <a:latin typeface="+mj-lt"/>
                    <a:ea typeface="+mn-ea"/>
                    <a:cs typeface="Arial" panose="020B0604020202020204" pitchFamily="34" charset="0"/>
                  </a:rPr>
                  <a:t>	</a:t>
                </a:r>
              </a:p>
            </p:txBody>
          </p:sp>
        </mc:Choice>
        <mc:Fallback xmlns="">
          <p:sp>
            <p:nvSpPr>
              <p:cNvPr id="6" name="TextBox 5">
                <a:extLst>
                  <a:ext uri="{FF2B5EF4-FFF2-40B4-BE49-F238E27FC236}">
                    <a16:creationId xmlns:a16="http://schemas.microsoft.com/office/drawing/2014/main" id="{548DBBB1-6FF4-8ADC-3836-614C6CD34E87}"/>
                  </a:ext>
                </a:extLst>
              </p:cNvPr>
              <p:cNvSpPr txBox="1">
                <a:spLocks noRot="1" noChangeAspect="1" noMove="1" noResize="1" noEditPoints="1" noAdjustHandles="1" noChangeArrowheads="1" noChangeShapeType="1" noTextEdit="1"/>
              </p:cNvSpPr>
              <p:nvPr/>
            </p:nvSpPr>
            <p:spPr>
              <a:xfrm>
                <a:off x="738676" y="1308557"/>
                <a:ext cx="6951097" cy="1215910"/>
              </a:xfrm>
              <a:prstGeom prst="rect">
                <a:avLst/>
              </a:prstGeom>
              <a:blipFill>
                <a:blip r:embed="rId3"/>
                <a:stretch>
                  <a:fillRect l="-877"/>
                </a:stretch>
              </a:blipFill>
            </p:spPr>
            <p:txBody>
              <a:bodyPr/>
              <a:lstStyle/>
              <a:p>
                <a:r>
                  <a:rPr lang="vi-VN">
                    <a:noFill/>
                  </a:rPr>
                  <a:t> </a:t>
                </a:r>
              </a:p>
            </p:txBody>
          </p:sp>
        </mc:Fallback>
      </mc:AlternateContent>
      <p:sp>
        <p:nvSpPr>
          <p:cNvPr id="7" name="Oval Callout 29">
            <a:extLst>
              <a:ext uri="{FF2B5EF4-FFF2-40B4-BE49-F238E27FC236}">
                <a16:creationId xmlns:a16="http://schemas.microsoft.com/office/drawing/2014/main" id="{4AEB4DEA-4B95-7420-F185-ABBC9A763E71}"/>
              </a:ext>
            </a:extLst>
          </p:cNvPr>
          <p:cNvSpPr/>
          <p:nvPr/>
        </p:nvSpPr>
        <p:spPr>
          <a:xfrm>
            <a:off x="6920264" y="2402918"/>
            <a:ext cx="972752" cy="364371"/>
          </a:xfrm>
          <a:prstGeom prst="wedgeEllipseCallout">
            <a:avLst>
              <a:gd name="adj1" fmla="val -34938"/>
              <a:gd name="adj2" fmla="val 8517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0E5625-E514-6CAF-D843-0D0612A15BB7}"/>
                  </a:ext>
                </a:extLst>
              </p:cNvPr>
              <p:cNvSpPr txBox="1"/>
              <p:nvPr/>
            </p:nvSpPr>
            <p:spPr>
              <a:xfrm>
                <a:off x="878573" y="2207304"/>
                <a:ext cx="5640705" cy="2088970"/>
              </a:xfrm>
              <a:prstGeom prst="rect">
                <a:avLst/>
              </a:prstGeom>
              <a:noFill/>
            </p:spPr>
            <p:txBody>
              <a:bodyPr wrap="square">
                <a:spAutoFit/>
              </a:bodyPr>
              <a:lstStyle/>
              <a:p>
                <a:pPr>
                  <a:lnSpc>
                    <a:spcPct val="150000"/>
                  </a:lnSpc>
                  <a:spcAft>
                    <a:spcPts val="600"/>
                  </a:spcAft>
                </a:pPr>
                <a:r>
                  <a:rPr lang="en-US" sz="2000" dirty="0" smtClean="0">
                    <a:latin typeface="+mj-lt"/>
                    <a:ea typeface="Times New Roman" panose="02020603050405020304" pitchFamily="18" charset="0"/>
                    <a:cs typeface="Times New Roman" panose="02020603050405020304" pitchFamily="18" charset="0"/>
                  </a:rPr>
                  <a:t>Ta </a:t>
                </a:r>
                <a:r>
                  <a:rPr lang="en-US" sz="2000" dirty="0">
                    <a:latin typeface="+mj-lt"/>
                    <a:ea typeface="Times New Roman" panose="02020603050405020304" pitchFamily="18" charset="0"/>
                    <a:cs typeface="Times New Roman" panose="02020603050405020304" pitchFamily="18" charset="0"/>
                  </a:rPr>
                  <a:t>có: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5</m:t>
                        </m:r>
                      </m:num>
                      <m:den>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3</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sup>
                        </m:sSup>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Xét</a:t>
                </a:r>
                <a:r>
                  <a:rPr lang="en-US" sz="2000" dirty="0">
                    <a:latin typeface="+mj-lt"/>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den>
                    </m:f>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5</m:t>
                        </m:r>
                      </m:num>
                      <m:den>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3</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r>
                              <a:rPr lang="en-US" sz="2000" i="1">
                                <a:latin typeface="Cambria Math" panose="02040503050406030204" pitchFamily="18" charset="0"/>
                                <a:ea typeface="Times New Roman" panose="02020603050405020304" pitchFamily="18" charset="0"/>
                                <a:cs typeface="Times New Roman" panose="02020603050405020304" pitchFamily="18" charset="0"/>
                              </a:rPr>
                              <m:t>+1</m:t>
                            </m:r>
                          </m:sup>
                        </m:sSup>
                      </m:den>
                    </m:f>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5</m:t>
                        </m:r>
                      </m:num>
                      <m:den>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000" i="1">
                                <a:latin typeface="Cambria Math" panose="02040503050406030204" pitchFamily="18" charset="0"/>
                                <a:ea typeface="Times New Roman" panose="02020603050405020304" pitchFamily="18" charset="0"/>
                                <a:cs typeface="Times New Roman" panose="02020603050405020304" pitchFamily="18" charset="0"/>
                              </a:rPr>
                              <m:t>3</m:t>
                            </m:r>
                          </m:e>
                          <m:sup>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p>
                        </m:sSup>
                      </m:den>
                    </m:f>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2000" dirty="0" err="1">
                    <a:latin typeface="+mj-lt"/>
                    <a:ea typeface="Times New Roman" panose="02020603050405020304" pitchFamily="18" charset="0"/>
                    <a:cs typeface="Times New Roman" panose="02020603050405020304" pitchFamily="18" charset="0"/>
                  </a:rPr>
                  <a:t>Vì</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vậy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dãy</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đã</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cho</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là</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một</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cấp</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số</a:t>
                </a:r>
                <a:r>
                  <a:rPr lang="en-US" sz="2000" dirty="0">
                    <a:latin typeface="+mj-lt"/>
                    <a:ea typeface="Times New Roman" panose="02020603050405020304" pitchFamily="18" charset="0"/>
                    <a:cs typeface="Times New Roman" panose="02020603050405020304" pitchFamily="18" charset="0"/>
                  </a:rPr>
                  <a:t> </a:t>
                </a:r>
                <a:r>
                  <a:rPr lang="en-US" sz="2000" dirty="0" err="1">
                    <a:latin typeface="+mj-lt"/>
                    <a:ea typeface="Times New Roman" panose="02020603050405020304" pitchFamily="18" charset="0"/>
                    <a:cs typeface="Times New Roman" panose="02020603050405020304" pitchFamily="18" charset="0"/>
                  </a:rPr>
                  <a:t>nhân</a:t>
                </a:r>
                <a:r>
                  <a:rPr lang="en-US" sz="2000" dirty="0">
                    <a:latin typeface="+mj-lt"/>
                    <a:ea typeface="Times New Roman" panose="02020603050405020304" pitchFamily="18" charset="0"/>
                    <a:cs typeface="Times New Roman" panose="02020603050405020304" pitchFamily="18"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A0E5625-E514-6CAF-D843-0D0612A15BB7}"/>
                  </a:ext>
                </a:extLst>
              </p:cNvPr>
              <p:cNvSpPr txBox="1">
                <a:spLocks noRot="1" noChangeAspect="1" noMove="1" noResize="1" noEditPoints="1" noAdjustHandles="1" noChangeArrowheads="1" noChangeShapeType="1" noTextEdit="1"/>
              </p:cNvSpPr>
              <p:nvPr/>
            </p:nvSpPr>
            <p:spPr>
              <a:xfrm>
                <a:off x="878573" y="2207304"/>
                <a:ext cx="5640705" cy="2088970"/>
              </a:xfrm>
              <a:prstGeom prst="rect">
                <a:avLst/>
              </a:prstGeom>
              <a:blipFill>
                <a:blip r:embed="rId4"/>
                <a:stretch>
                  <a:fillRect l="-1081" b="-1749"/>
                </a:stretch>
              </a:blipFill>
            </p:spPr>
            <p:txBody>
              <a:bodyPr/>
              <a:lstStyle/>
              <a:p>
                <a:r>
                  <a:rPr lang="vi-VN">
                    <a:noFill/>
                  </a:rPr>
                  <a:t> </a:t>
                </a:r>
              </a:p>
            </p:txBody>
          </p:sp>
        </mc:Fallback>
      </mc:AlternateContent>
      <p:pic>
        <p:nvPicPr>
          <p:cNvPr id="11" name="Picture 10">
            <a:extLst>
              <a:ext uri="{FF2B5EF4-FFF2-40B4-BE49-F238E27FC236}">
                <a16:creationId xmlns:a16="http://schemas.microsoft.com/office/drawing/2014/main" id="{763E104D-A1D6-500B-2325-E7D70E5B8444}"/>
              </a:ext>
            </a:extLst>
          </p:cNvPr>
          <p:cNvPicPr>
            <a:picLocks noChangeAspect="1"/>
          </p:cNvPicPr>
          <p:nvPr/>
        </p:nvPicPr>
        <p:blipFill>
          <a:blip r:embed="rId5"/>
          <a:stretch>
            <a:fillRect/>
          </a:stretch>
        </p:blipFill>
        <p:spPr>
          <a:xfrm flipH="1">
            <a:off x="6312961" y="3381851"/>
            <a:ext cx="3160110" cy="1761649"/>
          </a:xfrm>
          <a:prstGeom prst="rect">
            <a:avLst/>
          </a:prstGeom>
        </p:spPr>
      </p:pic>
    </p:spTree>
    <p:extLst>
      <p:ext uri="{BB962C8B-B14F-4D97-AF65-F5344CB8AC3E}">
        <p14:creationId xmlns:p14="http://schemas.microsoft.com/office/powerpoint/2010/main" val="8722002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6" name="TextBox 5">
            <a:extLst>
              <a:ext uri="{FF2B5EF4-FFF2-40B4-BE49-F238E27FC236}">
                <a16:creationId xmlns:a16="http://schemas.microsoft.com/office/drawing/2014/main" id="{8CFECAFA-4E44-9305-AA18-AF8FA072F8EB}"/>
              </a:ext>
            </a:extLst>
          </p:cNvPr>
          <p:cNvSpPr txBox="1"/>
          <p:nvPr/>
        </p:nvSpPr>
        <p:spPr>
          <a:xfrm>
            <a:off x="2986608" y="277129"/>
            <a:ext cx="2960250" cy="594560"/>
          </a:xfrm>
          <a:prstGeom prst="roundRect">
            <a:avLst/>
          </a:prstGeom>
          <a:solidFill>
            <a:schemeClr val="bg2">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3</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54</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7" name="TextBox 6">
            <a:extLst>
              <a:ext uri="{FF2B5EF4-FFF2-40B4-BE49-F238E27FC236}">
                <a16:creationId xmlns:a16="http://schemas.microsoft.com/office/drawing/2014/main" id="{5915D12E-E4DE-993B-B1EB-D4CA77EA5339}"/>
              </a:ext>
            </a:extLst>
          </p:cNvPr>
          <p:cNvSpPr txBox="1"/>
          <p:nvPr/>
        </p:nvSpPr>
        <p:spPr>
          <a:xfrm>
            <a:off x="898732" y="923898"/>
            <a:ext cx="7346536" cy="496996"/>
          </a:xfrm>
          <a:prstGeom prst="rect">
            <a:avLst/>
          </a:prstGeom>
          <a:noFill/>
        </p:spPr>
        <p:txBody>
          <a:bodyPr wrap="square">
            <a:spAutoFit/>
          </a:bodyPr>
          <a:lstStyle/>
          <a:p>
            <a:pPr>
              <a:lnSpc>
                <a:spcPct val="150000"/>
              </a:lnSpc>
              <a:buClrTx/>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 – 5, </a:t>
            </a:r>
            <a:r>
              <a:rPr lang="en-US" sz="2000" dirty="0" err="1">
                <a:latin typeface="+mj-lt"/>
              </a:rPr>
              <a:t>công</a:t>
            </a:r>
            <a:r>
              <a:rPr lang="en-US" sz="2000" dirty="0">
                <a:latin typeface="+mj-lt"/>
              </a:rPr>
              <a:t> </a:t>
            </a:r>
            <a:r>
              <a:rPr lang="en-US" sz="2000" dirty="0" err="1">
                <a:latin typeface="+mj-lt"/>
              </a:rPr>
              <a:t>bội</a:t>
            </a:r>
            <a:r>
              <a:rPr lang="en-US" sz="2000" dirty="0">
                <a:latin typeface="+mj-lt"/>
              </a:rPr>
              <a:t> q = 2.</a:t>
            </a:r>
            <a:endParaRPr lang="en-US" sz="2000" kern="1200" dirty="0">
              <a:solidFill>
                <a:prstClr val="black"/>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id="{13A19467-544B-EA91-5633-7B1882C512E1}"/>
              </a:ext>
            </a:extLst>
          </p:cNvPr>
          <p:cNvSpPr txBox="1"/>
          <p:nvPr/>
        </p:nvSpPr>
        <p:spPr>
          <a:xfrm>
            <a:off x="750297" y="1433212"/>
            <a:ext cx="7643406" cy="1477328"/>
          </a:xfrm>
          <a:prstGeom prst="rect">
            <a:avLst/>
          </a:prstGeom>
          <a:noFill/>
        </p:spPr>
        <p:txBody>
          <a:bodyPr wrap="square">
            <a:spAutoFit/>
          </a:bodyPr>
          <a:lstStyle/>
          <a:p>
            <a:pPr algn="just">
              <a:lnSpc>
                <a:spcPct val="150000"/>
              </a:lnSpc>
            </a:pPr>
            <a:r>
              <a:rPr lang="en-US" sz="2000" dirty="0">
                <a:latin typeface="+mj-lt"/>
              </a:rPr>
              <a:t>a) Tìm </a:t>
            </a:r>
            <a:r>
              <a:rPr lang="en-US" sz="2000" dirty="0" smtClean="0">
                <a:latin typeface="+mj-lt"/>
              </a:rPr>
              <a:t>u</a:t>
            </a:r>
            <a:r>
              <a:rPr lang="en-US" sz="2000" baseline="-25000" dirty="0">
                <a:latin typeface="+mj-lt"/>
              </a:rPr>
              <a:t>9</a:t>
            </a:r>
            <a:r>
              <a:rPr lang="en-US" sz="2000" dirty="0" smtClean="0">
                <a:latin typeface="+mj-lt"/>
              </a:rPr>
              <a:t>;</a:t>
            </a:r>
            <a:endParaRPr lang="en-US" sz="2000" dirty="0">
              <a:latin typeface="+mj-lt"/>
            </a:endParaRPr>
          </a:p>
          <a:p>
            <a:pPr algn="just">
              <a:lnSpc>
                <a:spcPct val="150000"/>
              </a:lnSpc>
            </a:pPr>
            <a:r>
              <a:rPr lang="en-US" sz="2000" dirty="0">
                <a:latin typeface="+mj-lt"/>
              </a:rPr>
              <a:t>b) </a:t>
            </a:r>
            <a:r>
              <a:rPr lang="en-US" sz="2000" dirty="0" err="1">
                <a:latin typeface="+mj-lt"/>
              </a:rPr>
              <a:t>Số</a:t>
            </a:r>
            <a:r>
              <a:rPr lang="en-US" sz="2000" dirty="0">
                <a:latin typeface="+mj-lt"/>
              </a:rPr>
              <a:t> – 320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bao </a:t>
            </a:r>
            <a:r>
              <a:rPr lang="en-US" sz="2000" dirty="0" err="1">
                <a:latin typeface="+mj-lt"/>
              </a:rPr>
              <a:t>nhiêu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160 </a:t>
            </a:r>
            <a:r>
              <a:rPr lang="en-US" sz="2000" dirty="0" err="1">
                <a:latin typeface="+mj-lt"/>
              </a:rPr>
              <a:t>có</a:t>
            </a:r>
            <a:r>
              <a:rPr lang="en-US" sz="2000" dirty="0">
                <a:latin typeface="+mj-lt"/>
              </a:rPr>
              <a:t> </a:t>
            </a:r>
            <a:r>
              <a:rPr lang="en-US" sz="2000" dirty="0" err="1">
                <a:latin typeface="+mj-lt"/>
              </a:rPr>
              <a:t>phải</a:t>
            </a:r>
            <a:r>
              <a:rPr lang="en-US" sz="2000" dirty="0">
                <a:latin typeface="+mj-lt"/>
              </a:rPr>
              <a:t> </a:t>
            </a:r>
            <a:r>
              <a:rPr lang="en-US" sz="2000" dirty="0" err="1">
                <a:latin typeface="+mj-lt"/>
              </a:rPr>
              <a:t>là</a:t>
            </a:r>
            <a:r>
              <a:rPr lang="en-US" sz="2000" dirty="0">
                <a:latin typeface="+mj-lt"/>
              </a:rPr>
              <a:t> </a:t>
            </a:r>
            <a:r>
              <a:rPr lang="en-US" sz="2000" dirty="0" err="1">
                <a:latin typeface="+mj-lt"/>
              </a:rPr>
              <a:t>một</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p:pic>
        <p:nvPicPr>
          <p:cNvPr id="3" name="Picture 2">
            <a:extLst>
              <a:ext uri="{FF2B5EF4-FFF2-40B4-BE49-F238E27FC236}">
                <a16:creationId xmlns:a16="http://schemas.microsoft.com/office/drawing/2014/main" id="{1E6793DA-1D24-2121-929F-2917799A99E8}"/>
              </a:ext>
            </a:extLst>
          </p:cNvPr>
          <p:cNvPicPr>
            <a:picLocks noChangeAspect="1"/>
          </p:cNvPicPr>
          <p:nvPr/>
        </p:nvPicPr>
        <p:blipFill>
          <a:blip r:embed="rId3"/>
          <a:stretch>
            <a:fillRect/>
          </a:stretch>
        </p:blipFill>
        <p:spPr>
          <a:xfrm>
            <a:off x="7552706" y="4140231"/>
            <a:ext cx="1573211" cy="884931"/>
          </a:xfrm>
          <a:prstGeom prst="rect">
            <a:avLst/>
          </a:prstGeom>
        </p:spPr>
      </p:pic>
      <p:sp>
        <p:nvSpPr>
          <p:cNvPr id="2" name="Oval Callout 29">
            <a:extLst>
              <a:ext uri="{FF2B5EF4-FFF2-40B4-BE49-F238E27FC236}">
                <a16:creationId xmlns:a16="http://schemas.microsoft.com/office/drawing/2014/main" id="{75480461-CFC4-4B47-F35B-7A864FBD76CD}"/>
              </a:ext>
            </a:extLst>
          </p:cNvPr>
          <p:cNvSpPr/>
          <p:nvPr/>
        </p:nvSpPr>
        <p:spPr>
          <a:xfrm>
            <a:off x="263921" y="3010673"/>
            <a:ext cx="972752" cy="364371"/>
          </a:xfrm>
          <a:prstGeom prst="wedgeEllipseCallout">
            <a:avLst>
              <a:gd name="adj1" fmla="val 31871"/>
              <a:gd name="adj2" fmla="val 88918"/>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ECD7EA-90A9-4314-CCBB-2EF2417677ED}"/>
                  </a:ext>
                </a:extLst>
              </p:cNvPr>
              <p:cNvSpPr txBox="1"/>
              <p:nvPr/>
            </p:nvSpPr>
            <p:spPr>
              <a:xfrm>
                <a:off x="1236674" y="3293081"/>
                <a:ext cx="7643405" cy="1515415"/>
              </a:xfrm>
              <a:prstGeom prst="rect">
                <a:avLst/>
              </a:prstGeom>
              <a:noFill/>
            </p:spPr>
            <p:txBody>
              <a:bodyPr wrap="square">
                <a:spAutoFit/>
              </a:bodyPr>
              <a:lstStyle/>
              <a:p>
                <a:pPr>
                  <a:lnSpc>
                    <a:spcPct val="150000"/>
                  </a:lnSpc>
                  <a:spcAft>
                    <a:spcPts val="600"/>
                  </a:spcAft>
                </a:pPr>
                <a:r>
                  <a:rPr lang="vi-VN" sz="2000" dirty="0">
                    <a:effectLst/>
                    <a:latin typeface="+mn-lt"/>
                    <a:ea typeface="Times New Roman" panose="02020603050405020304" pitchFamily="18" charset="0"/>
                    <a:cs typeface="Times New Roman" panose="02020603050405020304" pitchFamily="18" charset="0"/>
                  </a:rPr>
                  <a:t>a) Ta có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effectLst/>
                    <a:latin typeface="+mn-lt"/>
                    <a:ea typeface="Times New Roman" panose="02020603050405020304" pitchFamily="18" charset="0"/>
                    <a:cs typeface="Times New Roman" panose="02020603050405020304" pitchFamily="18" charset="0"/>
                  </a:rPr>
                  <a:t> là cấp số nhân có số hạng đầu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vi-VN" sz="2000" dirty="0">
                    <a:effectLst/>
                    <a:latin typeface="+mn-lt"/>
                    <a:ea typeface="Times New Roman" panose="02020603050405020304" pitchFamily="18" charset="0"/>
                    <a:cs typeface="Times New Roman" panose="02020603050405020304" pitchFamily="18" charset="0"/>
                  </a:rPr>
                  <a:t> và công bội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000" dirty="0">
                    <a:effectLst/>
                    <a:latin typeface="+mn-lt"/>
                    <a:ea typeface="Times New Roman" panose="02020603050405020304" pitchFamily="18" charset="0"/>
                    <a:cs typeface="Times New Roman" panose="02020603050405020304" pitchFamily="18" charset="0"/>
                  </a:rPr>
                  <a:t> có số hạng tổng quát là: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5.2</m:t>
                        </m:r>
                      </m:e>
                      <m:sup>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m:t>
                        </m:r>
                      </m:sup>
                    </m:sSup>
                  </m:oMath>
                </a14:m>
                <a:r>
                  <a:rPr lang="vi-VN" sz="2000" dirty="0">
                    <a:effectLst/>
                    <a:latin typeface="+mn-lt"/>
                    <a:ea typeface="Times New Roman" panose="02020603050405020304" pitchFamily="18" charset="0"/>
                    <a:cs typeface="Times New Roman" panose="02020603050405020304" pitchFamily="18" charset="0"/>
                  </a:rPr>
                  <a:t> với mọi </a:t>
                </a:r>
                <a14:m>
                  <m:oMath xmlns:m="http://schemas.openxmlformats.org/officeDocument/2006/math">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ℕ</m:t>
                        </m:r>
                      </m:e>
                      <m:sup>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vi-VN" sz="2000" dirty="0">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effectLst/>
                    <a:latin typeface="+mn-lt"/>
                    <a:ea typeface="Times New Roman" panose="02020603050405020304" pitchFamily="18" charset="0"/>
                    <a:cs typeface="Times New Roman" panose="02020603050405020304" pitchFamily="18" charset="0"/>
                  </a:rPr>
                  <a:t>Vậy </a:t>
                </a:r>
                <a14:m>
                  <m:oMath xmlns:m="http://schemas.openxmlformats.org/officeDocument/2006/math">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9</m:t>
                        </m:r>
                      </m:sub>
                    </m:sSub>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5.2</m:t>
                        </m:r>
                      </m:e>
                      <m:sup>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9−1</m:t>
                        </m:r>
                      </m:sup>
                    </m:sSup>
                    <m:r>
                      <a:rPr lang="vi-VN" sz="2000" i="1">
                        <a:effectLst/>
                        <a:latin typeface="Cambria Math" panose="02040503050406030204" pitchFamily="18" charset="0"/>
                        <a:ea typeface="Times New Roman" panose="02020603050405020304" pitchFamily="18" charset="0"/>
                        <a:cs typeface="Times New Roman" panose="02020603050405020304" pitchFamily="18" charset="0"/>
                      </a:rPr>
                      <m:t>=−1280</m:t>
                    </m:r>
                  </m:oMath>
                </a14:m>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FECD7EA-90A9-4314-CCBB-2EF2417677ED}"/>
                  </a:ext>
                </a:extLst>
              </p:cNvPr>
              <p:cNvSpPr txBox="1">
                <a:spLocks noRot="1" noChangeAspect="1" noMove="1" noResize="1" noEditPoints="1" noAdjustHandles="1" noChangeArrowheads="1" noChangeShapeType="1" noTextEdit="1"/>
              </p:cNvSpPr>
              <p:nvPr/>
            </p:nvSpPr>
            <p:spPr>
              <a:xfrm>
                <a:off x="1236674" y="3293081"/>
                <a:ext cx="7643405" cy="1515415"/>
              </a:xfrm>
              <a:prstGeom prst="rect">
                <a:avLst/>
              </a:prstGeom>
              <a:blipFill>
                <a:blip r:embed="rId4"/>
                <a:stretch>
                  <a:fillRect l="-877" r="-399" b="-642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2"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6" name="TextBox 5">
            <a:extLst>
              <a:ext uri="{FF2B5EF4-FFF2-40B4-BE49-F238E27FC236}">
                <a16:creationId xmlns:a16="http://schemas.microsoft.com/office/drawing/2014/main" id="{8CFECAFA-4E44-9305-AA18-AF8FA072F8EB}"/>
              </a:ext>
            </a:extLst>
          </p:cNvPr>
          <p:cNvSpPr txBox="1"/>
          <p:nvPr/>
        </p:nvSpPr>
        <p:spPr>
          <a:xfrm>
            <a:off x="2986608" y="277129"/>
            <a:ext cx="2960250" cy="594560"/>
          </a:xfrm>
          <a:prstGeom prst="roundRect">
            <a:avLst/>
          </a:prstGeom>
          <a:solidFill>
            <a:schemeClr val="bg2">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3</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54</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7" name="TextBox 6">
            <a:extLst>
              <a:ext uri="{FF2B5EF4-FFF2-40B4-BE49-F238E27FC236}">
                <a16:creationId xmlns:a16="http://schemas.microsoft.com/office/drawing/2014/main" id="{5915D12E-E4DE-993B-B1EB-D4CA77EA5339}"/>
              </a:ext>
            </a:extLst>
          </p:cNvPr>
          <p:cNvSpPr txBox="1"/>
          <p:nvPr/>
        </p:nvSpPr>
        <p:spPr>
          <a:xfrm>
            <a:off x="898732" y="923898"/>
            <a:ext cx="7346536" cy="496996"/>
          </a:xfrm>
          <a:prstGeom prst="rect">
            <a:avLst/>
          </a:prstGeom>
          <a:noFill/>
        </p:spPr>
        <p:txBody>
          <a:bodyPr wrap="square">
            <a:spAutoFit/>
          </a:bodyPr>
          <a:lstStyle/>
          <a:p>
            <a:pPr>
              <a:lnSpc>
                <a:spcPct val="150000"/>
              </a:lnSpc>
              <a:buClrTx/>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 – 5, </a:t>
            </a:r>
            <a:r>
              <a:rPr lang="en-US" sz="2000" dirty="0" err="1">
                <a:latin typeface="+mj-lt"/>
              </a:rPr>
              <a:t>công</a:t>
            </a:r>
            <a:r>
              <a:rPr lang="en-US" sz="2000" dirty="0">
                <a:latin typeface="+mj-lt"/>
              </a:rPr>
              <a:t> </a:t>
            </a:r>
            <a:r>
              <a:rPr lang="en-US" sz="2000" dirty="0" err="1">
                <a:latin typeface="+mj-lt"/>
              </a:rPr>
              <a:t>bội</a:t>
            </a:r>
            <a:r>
              <a:rPr lang="en-US" sz="2000" dirty="0">
                <a:latin typeface="+mj-lt"/>
              </a:rPr>
              <a:t> q = 2.</a:t>
            </a:r>
            <a:endParaRPr lang="en-US" sz="2000" kern="1200" dirty="0">
              <a:solidFill>
                <a:prstClr val="black"/>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id="{13A19467-544B-EA91-5633-7B1882C512E1}"/>
              </a:ext>
            </a:extLst>
          </p:cNvPr>
          <p:cNvSpPr txBox="1"/>
          <p:nvPr/>
        </p:nvSpPr>
        <p:spPr>
          <a:xfrm>
            <a:off x="750297" y="1433212"/>
            <a:ext cx="7643406" cy="1420325"/>
          </a:xfrm>
          <a:prstGeom prst="rect">
            <a:avLst/>
          </a:prstGeom>
          <a:noFill/>
        </p:spPr>
        <p:txBody>
          <a:bodyPr wrap="square">
            <a:spAutoFit/>
          </a:bodyPr>
          <a:lstStyle/>
          <a:p>
            <a:pPr algn="just">
              <a:lnSpc>
                <a:spcPct val="150000"/>
              </a:lnSpc>
            </a:pPr>
            <a:r>
              <a:rPr lang="en-US" sz="2000" dirty="0">
                <a:latin typeface="+mj-lt"/>
              </a:rPr>
              <a:t>a) </a:t>
            </a:r>
            <a:r>
              <a:rPr lang="en-US" sz="2000" dirty="0" err="1">
                <a:latin typeface="+mj-lt"/>
              </a:rPr>
              <a:t>Tìm</a:t>
            </a:r>
            <a:r>
              <a:rPr lang="en-US" sz="2000" dirty="0">
                <a:latin typeface="+mj-lt"/>
              </a:rPr>
              <a:t> u</a:t>
            </a:r>
            <a:r>
              <a:rPr lang="en-US" sz="2000" baseline="-25000" dirty="0">
                <a:latin typeface="+mj-lt"/>
              </a:rPr>
              <a:t>n</a:t>
            </a:r>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 320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bao </a:t>
            </a:r>
            <a:r>
              <a:rPr lang="en-US" sz="2000" dirty="0" err="1">
                <a:latin typeface="+mj-lt"/>
              </a:rPr>
              <a:t>nhiêu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160 </a:t>
            </a:r>
            <a:r>
              <a:rPr lang="en-US" sz="2000" dirty="0" err="1">
                <a:latin typeface="+mj-lt"/>
              </a:rPr>
              <a:t>có</a:t>
            </a:r>
            <a:r>
              <a:rPr lang="en-US" sz="2000" dirty="0">
                <a:latin typeface="+mj-lt"/>
              </a:rPr>
              <a:t> </a:t>
            </a:r>
            <a:r>
              <a:rPr lang="en-US" sz="2000" dirty="0" err="1">
                <a:latin typeface="+mj-lt"/>
              </a:rPr>
              <a:t>phải</a:t>
            </a:r>
            <a:r>
              <a:rPr lang="en-US" sz="2000" dirty="0">
                <a:latin typeface="+mj-lt"/>
              </a:rPr>
              <a:t> </a:t>
            </a:r>
            <a:r>
              <a:rPr lang="en-US" sz="2000" dirty="0" err="1">
                <a:latin typeface="+mj-lt"/>
              </a:rPr>
              <a:t>là</a:t>
            </a:r>
            <a:r>
              <a:rPr lang="en-US" sz="2000" dirty="0">
                <a:latin typeface="+mj-lt"/>
              </a:rPr>
              <a:t> </a:t>
            </a:r>
            <a:r>
              <a:rPr lang="en-US" sz="2000" dirty="0" err="1">
                <a:latin typeface="+mj-lt"/>
              </a:rPr>
              <a:t>một</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p:pic>
        <p:nvPicPr>
          <p:cNvPr id="3" name="Picture 2">
            <a:extLst>
              <a:ext uri="{FF2B5EF4-FFF2-40B4-BE49-F238E27FC236}">
                <a16:creationId xmlns:a16="http://schemas.microsoft.com/office/drawing/2014/main" id="{1E6793DA-1D24-2121-929F-2917799A99E8}"/>
              </a:ext>
            </a:extLst>
          </p:cNvPr>
          <p:cNvPicPr>
            <a:picLocks noChangeAspect="1"/>
          </p:cNvPicPr>
          <p:nvPr/>
        </p:nvPicPr>
        <p:blipFill>
          <a:blip r:embed="rId3"/>
          <a:stretch>
            <a:fillRect/>
          </a:stretch>
        </p:blipFill>
        <p:spPr>
          <a:xfrm>
            <a:off x="7552706" y="4140231"/>
            <a:ext cx="1573211" cy="884931"/>
          </a:xfrm>
          <a:prstGeom prst="rect">
            <a:avLst/>
          </a:prstGeom>
        </p:spPr>
      </p:pic>
      <p:sp>
        <p:nvSpPr>
          <p:cNvPr id="2" name="Oval Callout 29">
            <a:extLst>
              <a:ext uri="{FF2B5EF4-FFF2-40B4-BE49-F238E27FC236}">
                <a16:creationId xmlns:a16="http://schemas.microsoft.com/office/drawing/2014/main" id="{75480461-CFC4-4B47-F35B-7A864FBD76CD}"/>
              </a:ext>
            </a:extLst>
          </p:cNvPr>
          <p:cNvSpPr/>
          <p:nvPr/>
        </p:nvSpPr>
        <p:spPr>
          <a:xfrm>
            <a:off x="263921" y="3010673"/>
            <a:ext cx="972752" cy="364371"/>
          </a:xfrm>
          <a:prstGeom prst="wedgeEllipseCallout">
            <a:avLst>
              <a:gd name="adj1" fmla="val 31871"/>
              <a:gd name="adj2" fmla="val 88918"/>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ECD7EA-90A9-4314-CCBB-2EF2417677ED}"/>
                  </a:ext>
                </a:extLst>
              </p:cNvPr>
              <p:cNvSpPr txBox="1"/>
              <p:nvPr/>
            </p:nvSpPr>
            <p:spPr>
              <a:xfrm>
                <a:off x="1236673" y="3375044"/>
                <a:ext cx="7609872" cy="1092607"/>
              </a:xfrm>
              <a:prstGeom prst="rect">
                <a:avLst/>
              </a:prstGeom>
              <a:noFill/>
            </p:spPr>
            <p:txBody>
              <a:bodyPr wrap="square">
                <a:spAutoFit/>
              </a:bodyPr>
              <a:lstStyle/>
              <a:p>
                <a:pPr>
                  <a:lnSpc>
                    <a:spcPct val="150000"/>
                  </a:lnSpc>
                  <a:spcAft>
                    <a:spcPts val="600"/>
                  </a:spcAft>
                </a:pPr>
                <a:r>
                  <a:rPr lang="vi-VN" sz="2000" dirty="0" smtClean="0">
                    <a:latin typeface="+mn-lt"/>
                    <a:ea typeface="Times New Roman" panose="02020603050405020304" pitchFamily="18" charset="0"/>
                    <a:cs typeface="Times New Roman" panose="02020603050405020304" pitchFamily="18" charset="0"/>
                  </a:rPr>
                  <a:t>b) Xét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0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1">
                            <a:latin typeface="Cambria Math" panose="02040503050406030204" pitchFamily="18" charset="0"/>
                            <a:ea typeface="Times New Roman" panose="02020603050405020304" pitchFamily="18" charset="0"/>
                            <a:cs typeface="Times New Roman" panose="02020603050405020304" pitchFamily="18" charset="0"/>
                          </a:rPr>
                          <m:t>5</m:t>
                        </m:r>
                        <m:r>
                          <a:rPr lang="vi-VN" sz="2000" b="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2000" i="1">
                            <a:latin typeface="Cambria Math" panose="02040503050406030204" pitchFamily="18" charset="0"/>
                            <a:ea typeface="Times New Roman" panose="02020603050405020304" pitchFamily="18" charset="0"/>
                            <a:cs typeface="Times New Roman" panose="02020603050405020304" pitchFamily="18" charset="0"/>
                          </a:rPr>
                          <m:t>2</m:t>
                        </m:r>
                      </m:e>
                      <m:sup>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latin typeface="Cambria Math" panose="02040503050406030204" pitchFamily="18" charset="0"/>
                            <a:ea typeface="Times New Roman" panose="02020603050405020304" pitchFamily="18" charset="0"/>
                            <a:cs typeface="Times New Roman" panose="02020603050405020304" pitchFamily="18" charset="0"/>
                          </a:rPr>
                          <m:t>−1</m:t>
                        </m:r>
                      </m:sup>
                    </m:sSup>
                    <m:r>
                      <a:rPr lang="vi-VN" sz="2000" i="1">
                        <a:latin typeface="Cambria Math" panose="02040503050406030204" pitchFamily="18" charset="0"/>
                        <a:ea typeface="Times New Roman" panose="02020603050405020304" pitchFamily="18" charset="0"/>
                        <a:cs typeface="Times New Roman" panose="02020603050405020304" pitchFamily="18" charset="0"/>
                      </a:rPr>
                      <m:t>=−320⟺</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1">
                            <a:latin typeface="Cambria Math" panose="02040503050406030204" pitchFamily="18" charset="0"/>
                            <a:ea typeface="Times New Roman" panose="02020603050405020304" pitchFamily="18" charset="0"/>
                            <a:cs typeface="Times New Roman" panose="02020603050405020304" pitchFamily="18" charset="0"/>
                          </a:rPr>
                          <m:t>2</m:t>
                        </m:r>
                      </m:e>
                      <m:sup>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latin typeface="Cambria Math" panose="02040503050406030204" pitchFamily="18" charset="0"/>
                            <a:ea typeface="Times New Roman" panose="02020603050405020304" pitchFamily="18" charset="0"/>
                            <a:cs typeface="Times New Roman" panose="02020603050405020304" pitchFamily="18" charset="0"/>
                          </a:rPr>
                          <m:t>−1</m:t>
                        </m:r>
                      </m:sup>
                    </m:sSup>
                    <m:r>
                      <a:rPr lang="vi-VN" sz="2000" i="1">
                        <a:latin typeface="Cambria Math" panose="02040503050406030204" pitchFamily="18" charset="0"/>
                        <a:ea typeface="Times New Roman" panose="02020603050405020304" pitchFamily="18" charset="0"/>
                        <a:cs typeface="Times New Roman" panose="02020603050405020304" pitchFamily="18" charset="0"/>
                      </a:rPr>
                      <m:t>=64⟺</m:t>
                    </m:r>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latin typeface="Cambria Math" panose="02040503050406030204" pitchFamily="18" charset="0"/>
                        <a:ea typeface="Times New Roman" panose="02020603050405020304" pitchFamily="18" charset="0"/>
                        <a:cs typeface="Times New Roman" panose="02020603050405020304" pitchFamily="18" charset="0"/>
                      </a:rPr>
                      <m:t>−1=6⟺</m:t>
                    </m:r>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latin typeface="Cambria Math" panose="02040503050406030204" pitchFamily="18" charset="0"/>
                        <a:ea typeface="Times New Roman" panose="02020603050405020304" pitchFamily="18" charset="0"/>
                        <a:cs typeface="Times New Roman" panose="02020603050405020304" pitchFamily="18" charset="0"/>
                      </a:rPr>
                      <m:t>=7</m:t>
                    </m:r>
                  </m:oMath>
                </a14:m>
                <a:r>
                  <a:rPr lang="vi-VN" sz="2000" dirty="0">
                    <a:latin typeface="+mn-lt"/>
                    <a:ea typeface="Times New Roman" panose="02020603050405020304" pitchFamily="18" charset="0"/>
                    <a:cs typeface="Times New Roman" panose="02020603050405020304" pitchFamily="18" charset="0"/>
                  </a:rPr>
                  <a:t> </a:t>
                </a:r>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Vậy số – 320 là số hạng thứ 7 của cấp số nhân.</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FECD7EA-90A9-4314-CCBB-2EF2417677ED}"/>
                  </a:ext>
                </a:extLst>
              </p:cNvPr>
              <p:cNvSpPr txBox="1">
                <a:spLocks noRot="1" noChangeAspect="1" noMove="1" noResize="1" noEditPoints="1" noAdjustHandles="1" noChangeArrowheads="1" noChangeShapeType="1" noTextEdit="1"/>
              </p:cNvSpPr>
              <p:nvPr/>
            </p:nvSpPr>
            <p:spPr>
              <a:xfrm>
                <a:off x="1236673" y="3375044"/>
                <a:ext cx="7609872" cy="1092607"/>
              </a:xfrm>
              <a:prstGeom prst="rect">
                <a:avLst/>
              </a:prstGeom>
              <a:blipFill>
                <a:blip r:embed="rId4"/>
                <a:stretch>
                  <a:fillRect l="-881" b="-4469"/>
                </a:stretch>
              </a:blipFill>
            </p:spPr>
            <p:txBody>
              <a:bodyPr/>
              <a:lstStyle/>
              <a:p>
                <a:r>
                  <a:rPr lang="vi-VN">
                    <a:noFill/>
                  </a:rPr>
                  <a:t> </a:t>
                </a:r>
              </a:p>
            </p:txBody>
          </p:sp>
        </mc:Fallback>
      </mc:AlternateContent>
    </p:spTree>
    <p:extLst>
      <p:ext uri="{BB962C8B-B14F-4D97-AF65-F5344CB8AC3E}">
        <p14:creationId xmlns:p14="http://schemas.microsoft.com/office/powerpoint/2010/main" val="12417798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6" name="TextBox 5">
            <a:extLst>
              <a:ext uri="{FF2B5EF4-FFF2-40B4-BE49-F238E27FC236}">
                <a16:creationId xmlns:a16="http://schemas.microsoft.com/office/drawing/2014/main" id="{8CFECAFA-4E44-9305-AA18-AF8FA072F8EB}"/>
              </a:ext>
            </a:extLst>
          </p:cNvPr>
          <p:cNvSpPr txBox="1"/>
          <p:nvPr/>
        </p:nvSpPr>
        <p:spPr>
          <a:xfrm>
            <a:off x="2986608" y="277129"/>
            <a:ext cx="2960250" cy="594560"/>
          </a:xfrm>
          <a:prstGeom prst="roundRect">
            <a:avLst/>
          </a:prstGeom>
          <a:solidFill>
            <a:schemeClr val="bg2">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Bài</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tập</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a:t>
            </a:r>
            <a:r>
              <a:rPr lang="nl-NL" sz="2100" b="1" kern="1200" dirty="0">
                <a:latin typeface="+mj-lt"/>
                <a:ea typeface="+mn-ea"/>
                <a:cs typeface="Arial" panose="020B0604020202020204" pitchFamily="34" charset="0"/>
              </a:rPr>
              <a:t>3</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 SGK – </a:t>
            </a:r>
            <a:r>
              <a:rPr kumimoji="0" lang="nl-NL" sz="2100" b="1" i="0" u="none" strike="noStrike" kern="1200" cap="none" spc="0" normalizeH="0" baseline="0" noProof="0" dirty="0" err="1">
                <a:ln>
                  <a:noFill/>
                </a:ln>
                <a:effectLst/>
                <a:uLnTx/>
                <a:uFillTx/>
                <a:latin typeface="+mj-lt"/>
                <a:ea typeface="+mn-ea"/>
                <a:cs typeface="Arial" panose="020B0604020202020204" pitchFamily="34" charset="0"/>
              </a:rPr>
              <a:t>tr</a:t>
            </a:r>
            <a:r>
              <a:rPr kumimoji="0" lang="nl-NL" sz="2100" b="1" i="0" u="none" strike="noStrike" kern="1200" cap="none" spc="0" normalizeH="0" baseline="0" noProof="0" dirty="0">
                <a:ln>
                  <a:noFill/>
                </a:ln>
                <a:effectLst/>
                <a:uLnTx/>
                <a:uFillTx/>
                <a:latin typeface="+mj-lt"/>
                <a:ea typeface="+mn-ea"/>
                <a:cs typeface="Arial" panose="020B0604020202020204" pitchFamily="34" charset="0"/>
              </a:rPr>
              <a:t>.</a:t>
            </a:r>
            <a:r>
              <a:rPr lang="nl-NL" sz="2100" b="1" kern="1200" dirty="0">
                <a:latin typeface="+mj-lt"/>
                <a:ea typeface="+mn-ea"/>
                <a:cs typeface="Arial" panose="020B0604020202020204" pitchFamily="34" charset="0"/>
              </a:rPr>
              <a:t>54</a:t>
            </a:r>
            <a:endParaRPr kumimoji="0" lang="en-US" sz="2100" b="0" i="0" u="none" strike="noStrike" kern="1200" cap="none" spc="0" normalizeH="0" baseline="0" noProof="0" dirty="0">
              <a:ln>
                <a:noFill/>
              </a:ln>
              <a:effectLst/>
              <a:uLnTx/>
              <a:uFillTx/>
              <a:latin typeface="+mj-lt"/>
              <a:ea typeface="+mn-ea"/>
              <a:cs typeface="Arial" panose="020B0604020202020204" pitchFamily="34" charset="0"/>
            </a:endParaRPr>
          </a:p>
        </p:txBody>
      </p:sp>
      <p:sp>
        <p:nvSpPr>
          <p:cNvPr id="7" name="TextBox 6">
            <a:extLst>
              <a:ext uri="{FF2B5EF4-FFF2-40B4-BE49-F238E27FC236}">
                <a16:creationId xmlns:a16="http://schemas.microsoft.com/office/drawing/2014/main" id="{5915D12E-E4DE-993B-B1EB-D4CA77EA5339}"/>
              </a:ext>
            </a:extLst>
          </p:cNvPr>
          <p:cNvSpPr txBox="1"/>
          <p:nvPr/>
        </p:nvSpPr>
        <p:spPr>
          <a:xfrm>
            <a:off x="898732" y="923898"/>
            <a:ext cx="7346536" cy="496996"/>
          </a:xfrm>
          <a:prstGeom prst="rect">
            <a:avLst/>
          </a:prstGeom>
          <a:noFill/>
        </p:spPr>
        <p:txBody>
          <a:bodyPr wrap="square">
            <a:spAutoFit/>
          </a:bodyPr>
          <a:lstStyle/>
          <a:p>
            <a:pPr>
              <a:lnSpc>
                <a:spcPct val="150000"/>
              </a:lnSpc>
              <a:buClrTx/>
              <a:defRPr/>
            </a:pP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u</a:t>
            </a:r>
            <a:r>
              <a:rPr lang="en-US" sz="2000" baseline="-25000" dirty="0">
                <a:latin typeface="+mj-lt"/>
              </a:rPr>
              <a:t>1</a:t>
            </a:r>
            <a:r>
              <a:rPr lang="en-US" sz="2000" dirty="0">
                <a:latin typeface="+mj-lt"/>
              </a:rPr>
              <a:t> = – 5, </a:t>
            </a:r>
            <a:r>
              <a:rPr lang="en-US" sz="2000" dirty="0" err="1">
                <a:latin typeface="+mj-lt"/>
              </a:rPr>
              <a:t>công</a:t>
            </a:r>
            <a:r>
              <a:rPr lang="en-US" sz="2000" dirty="0">
                <a:latin typeface="+mj-lt"/>
              </a:rPr>
              <a:t> </a:t>
            </a:r>
            <a:r>
              <a:rPr lang="en-US" sz="2000" dirty="0" err="1">
                <a:latin typeface="+mj-lt"/>
              </a:rPr>
              <a:t>bội</a:t>
            </a:r>
            <a:r>
              <a:rPr lang="en-US" sz="2000" dirty="0">
                <a:latin typeface="+mj-lt"/>
              </a:rPr>
              <a:t> q = 2.</a:t>
            </a:r>
            <a:endParaRPr lang="en-US" sz="2000" kern="1200" dirty="0">
              <a:solidFill>
                <a:prstClr val="black"/>
              </a:solidFill>
              <a:latin typeface="+mj-lt"/>
              <a:ea typeface="+mn-ea"/>
              <a:cs typeface="Arial" panose="020B0604020202020204" pitchFamily="34" charset="0"/>
            </a:endParaRPr>
          </a:p>
        </p:txBody>
      </p:sp>
      <p:sp>
        <p:nvSpPr>
          <p:cNvPr id="8" name="TextBox 7">
            <a:extLst>
              <a:ext uri="{FF2B5EF4-FFF2-40B4-BE49-F238E27FC236}">
                <a16:creationId xmlns:a16="http://schemas.microsoft.com/office/drawing/2014/main" id="{13A19467-544B-EA91-5633-7B1882C512E1}"/>
              </a:ext>
            </a:extLst>
          </p:cNvPr>
          <p:cNvSpPr txBox="1"/>
          <p:nvPr/>
        </p:nvSpPr>
        <p:spPr>
          <a:xfrm>
            <a:off x="750297" y="1433212"/>
            <a:ext cx="7643406" cy="1420325"/>
          </a:xfrm>
          <a:prstGeom prst="rect">
            <a:avLst/>
          </a:prstGeom>
          <a:noFill/>
        </p:spPr>
        <p:txBody>
          <a:bodyPr wrap="square">
            <a:spAutoFit/>
          </a:bodyPr>
          <a:lstStyle/>
          <a:p>
            <a:pPr algn="just">
              <a:lnSpc>
                <a:spcPct val="150000"/>
              </a:lnSpc>
            </a:pPr>
            <a:r>
              <a:rPr lang="en-US" sz="2000" dirty="0">
                <a:latin typeface="+mj-lt"/>
              </a:rPr>
              <a:t>a) </a:t>
            </a:r>
            <a:r>
              <a:rPr lang="en-US" sz="2000" dirty="0" err="1">
                <a:latin typeface="+mj-lt"/>
              </a:rPr>
              <a:t>Tìm</a:t>
            </a:r>
            <a:r>
              <a:rPr lang="en-US" sz="2000" dirty="0">
                <a:latin typeface="+mj-lt"/>
              </a:rPr>
              <a:t> u</a:t>
            </a:r>
            <a:r>
              <a:rPr lang="en-US" sz="2000" baseline="-25000" dirty="0">
                <a:latin typeface="+mj-lt"/>
              </a:rPr>
              <a:t>n</a:t>
            </a:r>
            <a:r>
              <a:rPr lang="en-US" sz="2000" dirty="0">
                <a:latin typeface="+mj-lt"/>
              </a:rPr>
              <a:t>;</a:t>
            </a:r>
          </a:p>
          <a:p>
            <a:pPr algn="just">
              <a:lnSpc>
                <a:spcPct val="150000"/>
              </a:lnSpc>
            </a:pPr>
            <a:r>
              <a:rPr lang="en-US" sz="2000" dirty="0">
                <a:latin typeface="+mj-lt"/>
              </a:rPr>
              <a:t>b) </a:t>
            </a:r>
            <a:r>
              <a:rPr lang="en-US" sz="2000" dirty="0" err="1">
                <a:latin typeface="+mj-lt"/>
              </a:rPr>
              <a:t>Số</a:t>
            </a:r>
            <a:r>
              <a:rPr lang="en-US" sz="2000" dirty="0">
                <a:latin typeface="+mj-lt"/>
              </a:rPr>
              <a:t> – 320 </a:t>
            </a:r>
            <a:r>
              <a:rPr lang="en-US" sz="2000" dirty="0" err="1">
                <a:latin typeface="+mj-lt"/>
              </a:rPr>
              <a:t>là</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thứ</a:t>
            </a:r>
            <a:r>
              <a:rPr lang="en-US" sz="2000" dirty="0">
                <a:latin typeface="+mj-lt"/>
              </a:rPr>
              <a:t> bao </a:t>
            </a:r>
            <a:r>
              <a:rPr lang="en-US" sz="2000" dirty="0" err="1">
                <a:latin typeface="+mj-lt"/>
              </a:rPr>
              <a:t>nhiêu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trên</a:t>
            </a:r>
            <a:r>
              <a:rPr lang="en-US" sz="2000" dirty="0">
                <a:latin typeface="+mj-lt"/>
              </a:rPr>
              <a:t>?</a:t>
            </a:r>
          </a:p>
          <a:p>
            <a:pPr algn="just">
              <a:lnSpc>
                <a:spcPct val="150000"/>
              </a:lnSpc>
            </a:pPr>
            <a:r>
              <a:rPr lang="en-US" sz="2000" dirty="0">
                <a:latin typeface="+mj-lt"/>
              </a:rPr>
              <a:t>c) </a:t>
            </a:r>
            <a:r>
              <a:rPr lang="en-US" sz="2000" dirty="0" err="1">
                <a:latin typeface="+mj-lt"/>
              </a:rPr>
              <a:t>Số</a:t>
            </a:r>
            <a:r>
              <a:rPr lang="en-US" sz="2000" dirty="0">
                <a:latin typeface="+mj-lt"/>
              </a:rPr>
              <a:t> 160 </a:t>
            </a:r>
            <a:r>
              <a:rPr lang="en-US" sz="2000" dirty="0" err="1">
                <a:latin typeface="+mj-lt"/>
              </a:rPr>
              <a:t>có</a:t>
            </a:r>
            <a:r>
              <a:rPr lang="en-US" sz="2000" dirty="0">
                <a:latin typeface="+mj-lt"/>
              </a:rPr>
              <a:t> </a:t>
            </a:r>
            <a:r>
              <a:rPr lang="en-US" sz="2000" dirty="0" err="1">
                <a:latin typeface="+mj-lt"/>
              </a:rPr>
              <a:t>phải</a:t>
            </a:r>
            <a:r>
              <a:rPr lang="en-US" sz="2000" dirty="0">
                <a:latin typeface="+mj-lt"/>
              </a:rPr>
              <a:t> </a:t>
            </a:r>
            <a:r>
              <a:rPr lang="en-US" sz="2000" dirty="0" err="1">
                <a:latin typeface="+mj-lt"/>
              </a:rPr>
              <a:t>là</a:t>
            </a:r>
            <a:r>
              <a:rPr lang="en-US" sz="2000" dirty="0">
                <a:latin typeface="+mj-lt"/>
              </a:rPr>
              <a:t> </a:t>
            </a:r>
            <a:r>
              <a:rPr lang="en-US" sz="2000" dirty="0" err="1">
                <a:latin typeface="+mj-lt"/>
              </a:rPr>
              <a:t>một</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a:t>
            </a:r>
          </a:p>
        </p:txBody>
      </p:sp>
      <p:pic>
        <p:nvPicPr>
          <p:cNvPr id="3" name="Picture 2">
            <a:extLst>
              <a:ext uri="{FF2B5EF4-FFF2-40B4-BE49-F238E27FC236}">
                <a16:creationId xmlns:a16="http://schemas.microsoft.com/office/drawing/2014/main" id="{1E6793DA-1D24-2121-929F-2917799A99E8}"/>
              </a:ext>
            </a:extLst>
          </p:cNvPr>
          <p:cNvPicPr>
            <a:picLocks noChangeAspect="1"/>
          </p:cNvPicPr>
          <p:nvPr/>
        </p:nvPicPr>
        <p:blipFill>
          <a:blip r:embed="rId3"/>
          <a:stretch>
            <a:fillRect/>
          </a:stretch>
        </p:blipFill>
        <p:spPr>
          <a:xfrm>
            <a:off x="7552706" y="4140231"/>
            <a:ext cx="1573211" cy="884931"/>
          </a:xfrm>
          <a:prstGeom prst="rect">
            <a:avLst/>
          </a:prstGeom>
        </p:spPr>
      </p:pic>
      <p:sp>
        <p:nvSpPr>
          <p:cNvPr id="2" name="Oval Callout 29">
            <a:extLst>
              <a:ext uri="{FF2B5EF4-FFF2-40B4-BE49-F238E27FC236}">
                <a16:creationId xmlns:a16="http://schemas.microsoft.com/office/drawing/2014/main" id="{75480461-CFC4-4B47-F35B-7A864FBD76CD}"/>
              </a:ext>
            </a:extLst>
          </p:cNvPr>
          <p:cNvSpPr/>
          <p:nvPr/>
        </p:nvSpPr>
        <p:spPr>
          <a:xfrm>
            <a:off x="263921" y="3010673"/>
            <a:ext cx="972752" cy="364371"/>
          </a:xfrm>
          <a:prstGeom prst="wedgeEllipseCallout">
            <a:avLst>
              <a:gd name="adj1" fmla="val 31871"/>
              <a:gd name="adj2" fmla="val 88918"/>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FECD7EA-90A9-4314-CCBB-2EF2417677ED}"/>
                  </a:ext>
                </a:extLst>
              </p:cNvPr>
              <p:cNvSpPr txBox="1"/>
              <p:nvPr/>
            </p:nvSpPr>
            <p:spPr>
              <a:xfrm>
                <a:off x="1090670" y="3142384"/>
                <a:ext cx="7766891" cy="1985159"/>
              </a:xfrm>
              <a:prstGeom prst="rect">
                <a:avLst/>
              </a:prstGeom>
              <a:noFill/>
            </p:spPr>
            <p:txBody>
              <a:bodyPr wrap="square">
                <a:spAutoFit/>
              </a:bodyPr>
              <a:lstStyle/>
              <a:p>
                <a:pPr>
                  <a:lnSpc>
                    <a:spcPct val="150000"/>
                  </a:lnSpc>
                  <a:spcAft>
                    <a:spcPts val="600"/>
                  </a:spcAft>
                </a:pPr>
                <a:r>
                  <a:rPr lang="en-US" sz="1800" dirty="0">
                    <a:latin typeface="+mj-lt"/>
                    <a:ea typeface="Times New Roman" panose="02020603050405020304" pitchFamily="18" charset="0"/>
                    <a:cs typeface="Times New Roman" panose="02020603050405020304" pitchFamily="18" charset="0"/>
                  </a:rPr>
                  <a:t>c) </a:t>
                </a:r>
                <a:r>
                  <a:rPr lang="en-US" sz="1800" dirty="0" err="1">
                    <a:latin typeface="+mj-lt"/>
                    <a:ea typeface="Times New Roman" panose="02020603050405020304" pitchFamily="18" charset="0"/>
                    <a:cs typeface="Times New Roman" panose="02020603050405020304" pitchFamily="18" charset="0"/>
                  </a:rPr>
                  <a:t>Xét</a:t>
                </a:r>
                <a:r>
                  <a:rPr lang="en-US" sz="1800" dirty="0">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𝑢</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latin typeface="Cambria Math" panose="02040503050406030204" pitchFamily="18" charset="0"/>
                            <a:ea typeface="Times New Roman" panose="02020603050405020304" pitchFamily="18" charset="0"/>
                            <a:cs typeface="Times New Roman" panose="02020603050405020304" pitchFamily="18" charset="0"/>
                          </a:rPr>
                          <m:t>5.2</m:t>
                        </m:r>
                      </m:e>
                      <m:sup>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sz="1800" i="1">
                        <a:latin typeface="Cambria Math" panose="02040503050406030204" pitchFamily="18" charset="0"/>
                        <a:ea typeface="Times New Roman" panose="02020603050405020304" pitchFamily="18" charset="0"/>
                        <a:cs typeface="Times New Roman" panose="02020603050405020304" pitchFamily="18" charset="0"/>
                      </a:rPr>
                      <m:t>=160⟺</m:t>
                    </m:r>
                    <m:sSup>
                      <m:sSup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latin typeface="Cambria Math" panose="02040503050406030204" pitchFamily="18" charset="0"/>
                            <a:ea typeface="Times New Roman" panose="02020603050405020304" pitchFamily="18" charset="0"/>
                            <a:cs typeface="Times New Roman" panose="02020603050405020304" pitchFamily="18" charset="0"/>
                          </a:rPr>
                          <m:t>2</m:t>
                        </m:r>
                      </m:e>
                      <m:sup>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latin typeface="Cambria Math" panose="02040503050406030204" pitchFamily="18" charset="0"/>
                            <a:ea typeface="Times New Roman" panose="02020603050405020304" pitchFamily="18" charset="0"/>
                            <a:cs typeface="Times New Roman" panose="02020603050405020304" pitchFamily="18" charset="0"/>
                          </a:rPr>
                          <m:t>−1</m:t>
                        </m:r>
                      </m:sup>
                    </m:sSup>
                    <m:r>
                      <a:rPr lang="en-US" sz="1800" i="1">
                        <a:latin typeface="Cambria Math" panose="02040503050406030204" pitchFamily="18" charset="0"/>
                        <a:ea typeface="Times New Roman" panose="02020603050405020304" pitchFamily="18" charset="0"/>
                        <a:cs typeface="Times New Roman" panose="02020603050405020304" pitchFamily="18" charset="0"/>
                      </a:rPr>
                      <m:t>=−32⟺</m:t>
                    </m:r>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latin typeface="Cambria Math" panose="02040503050406030204" pitchFamily="18" charset="0"/>
                        <a:ea typeface="Times New Roman" panose="02020603050405020304" pitchFamily="18" charset="0"/>
                        <a:cs typeface="Times New Roman" panose="02020603050405020304" pitchFamily="18" charset="0"/>
                      </a:rPr>
                      <m:t>−1=−5⟺</m:t>
                    </m:r>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1800" dirty="0">
                    <a:latin typeface="+mj-lt"/>
                    <a:ea typeface="Times New Roman" panose="02020603050405020304" pitchFamily="18" charset="0"/>
                    <a:cs typeface="Times New Roman" panose="02020603050405020304" pitchFamily="18" charset="0"/>
                  </a:rPr>
                  <a:t> </a:t>
                </a:r>
                <a:endParaRPr lang="en-US" sz="18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1800" dirty="0">
                    <a:latin typeface="+mj-lt"/>
                    <a:ea typeface="Times New Roman" panose="02020603050405020304" pitchFamily="18" charset="0"/>
                    <a:cs typeface="Times New Roman" panose="02020603050405020304" pitchFamily="18" charset="0"/>
                  </a:rPr>
                  <a:t> Ta </a:t>
                </a:r>
                <a:r>
                  <a:rPr lang="en-US" sz="1800" dirty="0" err="1">
                    <a:latin typeface="+mj-lt"/>
                    <a:ea typeface="Times New Roman" panose="02020603050405020304" pitchFamily="18" charset="0"/>
                    <a:cs typeface="Times New Roman" panose="02020603050405020304" pitchFamily="18" charset="0"/>
                  </a:rPr>
                  <a:t>thấy</a:t>
                </a:r>
                <a:r>
                  <a:rPr lang="en-US" sz="1800" dirty="0">
                    <a:latin typeface="+mj-lt"/>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Times New Roman" panose="02020603050405020304" pitchFamily="18" charset="0"/>
                      </a:rPr>
                      <m:t>𝑛</m:t>
                    </m:r>
                    <m:r>
                      <a:rPr lang="en-US" sz="1800" i="1">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1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800" i="1">
                            <a:latin typeface="Cambria Math" panose="02040503050406030204" pitchFamily="18" charset="0"/>
                            <a:ea typeface="Times New Roman" panose="02020603050405020304" pitchFamily="18" charset="0"/>
                            <a:cs typeface="Times New Roman" panose="02020603050405020304" pitchFamily="18" charset="0"/>
                          </a:rPr>
                          <m:t>∗</m:t>
                        </m:r>
                      </m:sup>
                    </m:sSup>
                  </m:oMath>
                </a14:m>
                <a:endParaRPr lang="en-US" sz="18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en-US" sz="1800" dirty="0" err="1">
                    <a:latin typeface="+mj-lt"/>
                    <a:ea typeface="Times New Roman" panose="02020603050405020304" pitchFamily="18" charset="0"/>
                    <a:cs typeface="Times New Roman" panose="02020603050405020304" pitchFamily="18" charset="0"/>
                  </a:rPr>
                  <a:t>Vậy</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số</a:t>
                </a:r>
                <a:r>
                  <a:rPr lang="en-US" sz="1800" dirty="0">
                    <a:latin typeface="+mj-lt"/>
                    <a:ea typeface="Times New Roman" panose="02020603050405020304" pitchFamily="18" charset="0"/>
                    <a:cs typeface="Times New Roman" panose="02020603050405020304" pitchFamily="18" charset="0"/>
                  </a:rPr>
                  <a:t> 160 </a:t>
                </a:r>
                <a:r>
                  <a:rPr lang="en-US" sz="1800" dirty="0" err="1">
                    <a:latin typeface="+mj-lt"/>
                    <a:ea typeface="Times New Roman" panose="02020603050405020304" pitchFamily="18" charset="0"/>
                    <a:cs typeface="Times New Roman" panose="02020603050405020304" pitchFamily="18" charset="0"/>
                  </a:rPr>
                  <a:t>không</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phải</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là</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một</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số</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hạng</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của</a:t>
                </a:r>
                <a:r>
                  <a:rPr lang="en-US" sz="1800" dirty="0">
                    <a:latin typeface="+mj-lt"/>
                    <a:ea typeface="Times New Roman" panose="02020603050405020304" pitchFamily="18" charset="0"/>
                    <a:cs typeface="Times New Roman" panose="02020603050405020304" pitchFamily="18" charset="0"/>
                  </a:rPr>
                  <a:t> </a:t>
                </a:r>
              </a:p>
              <a:p>
                <a:pPr>
                  <a:lnSpc>
                    <a:spcPct val="150000"/>
                  </a:lnSpc>
                  <a:spcAft>
                    <a:spcPts val="600"/>
                  </a:spcAft>
                </a:pPr>
                <a:r>
                  <a:rPr lang="en-US" sz="1800" dirty="0" err="1">
                    <a:latin typeface="+mj-lt"/>
                    <a:ea typeface="Times New Roman" panose="02020603050405020304" pitchFamily="18" charset="0"/>
                    <a:cs typeface="Times New Roman" panose="02020603050405020304" pitchFamily="18" charset="0"/>
                  </a:rPr>
                  <a:t>cấp</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số</a:t>
                </a:r>
                <a:r>
                  <a:rPr lang="en-US" sz="1800" dirty="0">
                    <a:latin typeface="+mj-lt"/>
                    <a:ea typeface="Times New Roman" panose="02020603050405020304" pitchFamily="18" charset="0"/>
                    <a:cs typeface="Times New Roman" panose="02020603050405020304" pitchFamily="18" charset="0"/>
                  </a:rPr>
                  <a:t> </a:t>
                </a:r>
                <a:r>
                  <a:rPr lang="en-US" sz="1800" dirty="0" err="1">
                    <a:latin typeface="+mj-lt"/>
                    <a:ea typeface="Times New Roman" panose="02020603050405020304" pitchFamily="18" charset="0"/>
                    <a:cs typeface="Times New Roman" panose="02020603050405020304" pitchFamily="18" charset="0"/>
                  </a:rPr>
                  <a:t>nhân</a:t>
                </a:r>
                <a:r>
                  <a:rPr lang="en-US" sz="1800" dirty="0">
                    <a:latin typeface="+mj-lt"/>
                    <a:ea typeface="Times New Roman" panose="02020603050405020304" pitchFamily="18" charset="0"/>
                    <a:cs typeface="Times New Roman" panose="02020603050405020304" pitchFamily="18" charset="0"/>
                  </a:rPr>
                  <a:t>.</a:t>
                </a:r>
                <a:endParaRPr lang="en-US" sz="1800" dirty="0">
                  <a:latin typeface="+mj-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FECD7EA-90A9-4314-CCBB-2EF2417677ED}"/>
                  </a:ext>
                </a:extLst>
              </p:cNvPr>
              <p:cNvSpPr txBox="1">
                <a:spLocks noRot="1" noChangeAspect="1" noMove="1" noResize="1" noEditPoints="1" noAdjustHandles="1" noChangeArrowheads="1" noChangeShapeType="1" noTextEdit="1"/>
              </p:cNvSpPr>
              <p:nvPr/>
            </p:nvSpPr>
            <p:spPr>
              <a:xfrm>
                <a:off x="1090670" y="3142384"/>
                <a:ext cx="7766891" cy="1985159"/>
              </a:xfrm>
              <a:prstGeom prst="rect">
                <a:avLst/>
              </a:prstGeom>
              <a:blipFill>
                <a:blip r:embed="rId4"/>
                <a:stretch>
                  <a:fillRect l="-706" b="-1534"/>
                </a:stretch>
              </a:blipFill>
            </p:spPr>
            <p:txBody>
              <a:bodyPr/>
              <a:lstStyle/>
              <a:p>
                <a:r>
                  <a:rPr lang="vi-VN">
                    <a:noFill/>
                  </a:rPr>
                  <a:t> </a:t>
                </a:r>
              </a:p>
            </p:txBody>
          </p:sp>
        </mc:Fallback>
      </mc:AlternateContent>
    </p:spTree>
    <p:extLst>
      <p:ext uri="{BB962C8B-B14F-4D97-AF65-F5344CB8AC3E}">
        <p14:creationId xmlns:p14="http://schemas.microsoft.com/office/powerpoint/2010/main" val="745803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7"/>
          <p:cNvSpPr txBox="1">
            <a:spLocks noGrp="1"/>
          </p:cNvSpPr>
          <p:nvPr>
            <p:ph type="title"/>
          </p:nvPr>
        </p:nvSpPr>
        <p:spPr>
          <a:xfrm>
            <a:off x="2458371" y="2203720"/>
            <a:ext cx="4227257" cy="7472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b="1" dirty="0">
                <a:latin typeface="+mj-lt"/>
              </a:rPr>
              <a:t>VẬN DỤNG</a:t>
            </a:r>
            <a:endParaRPr sz="3500" b="1" dirty="0">
              <a:latin typeface="+mj-lt"/>
            </a:endParaRPr>
          </a:p>
        </p:txBody>
      </p:sp>
      <p:grpSp>
        <p:nvGrpSpPr>
          <p:cNvPr id="1015" name="Google Shape;1015;p47"/>
          <p:cNvGrpSpPr/>
          <p:nvPr/>
        </p:nvGrpSpPr>
        <p:grpSpPr>
          <a:xfrm rot="5400000">
            <a:off x="7738105" y="3951684"/>
            <a:ext cx="738667" cy="502594"/>
            <a:chOff x="200200" y="2278225"/>
            <a:chExt cx="862425" cy="586800"/>
          </a:xfrm>
        </p:grpSpPr>
        <p:sp>
          <p:nvSpPr>
            <p:cNvPr id="1016" name="Google Shape;1016;p4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47"/>
          <p:cNvGrpSpPr/>
          <p:nvPr/>
        </p:nvGrpSpPr>
        <p:grpSpPr>
          <a:xfrm>
            <a:off x="4404733" y="696255"/>
            <a:ext cx="535749" cy="547122"/>
            <a:chOff x="3477650" y="837700"/>
            <a:chExt cx="314425" cy="321100"/>
          </a:xfrm>
        </p:grpSpPr>
        <p:sp>
          <p:nvSpPr>
            <p:cNvPr id="1021" name="Google Shape;1021;p4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47"/>
          <p:cNvGrpSpPr/>
          <p:nvPr/>
        </p:nvGrpSpPr>
        <p:grpSpPr>
          <a:xfrm>
            <a:off x="2745049" y="3446620"/>
            <a:ext cx="1088187" cy="1088241"/>
            <a:chOff x="5486600" y="4383575"/>
            <a:chExt cx="497025" cy="497050"/>
          </a:xfrm>
        </p:grpSpPr>
        <p:sp>
          <p:nvSpPr>
            <p:cNvPr id="1024" name="Google Shape;1024;p47"/>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7"/>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7"/>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39152103"/>
      </p:ext>
    </p:extLst>
  </p:cSld>
  <p:clrMapOvr>
    <a:masterClrMapping/>
  </p:clrMapOvr>
  <p:transition spd="med">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4" name="TextBox 3">
            <a:extLst>
              <a:ext uri="{FF2B5EF4-FFF2-40B4-BE49-F238E27FC236}">
                <a16:creationId xmlns:a16="http://schemas.microsoft.com/office/drawing/2014/main" id="{C1A5E967-1B63-90B2-9996-CFB8CE99F6B1}"/>
              </a:ext>
            </a:extLst>
          </p:cNvPr>
          <p:cNvSpPr txBox="1"/>
          <p:nvPr/>
        </p:nvSpPr>
        <p:spPr>
          <a:xfrm>
            <a:off x="659080" y="372634"/>
            <a:ext cx="2960250" cy="594560"/>
          </a:xfrm>
          <a:prstGeom prst="roundRect">
            <a:avLst/>
          </a:prstGeom>
          <a:solidFill>
            <a:schemeClr val="bg2">
              <a:lumMod val="20000"/>
              <a:lumOff val="8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nchor="ct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1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Bài</a:t>
            </a:r>
            <a:r>
              <a:rPr kumimoji="0" lang="nl-NL" sz="2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a:t>
            </a:r>
            <a:r>
              <a:rPr kumimoji="0" lang="nl-NL" sz="2100" b="1" i="0" u="none" strike="noStrike" kern="1200" cap="none" spc="0" normalizeH="0" baseline="0" noProof="0" dirty="0" err="1">
                <a:ln>
                  <a:noFill/>
                </a:ln>
                <a:solidFill>
                  <a:srgbClr val="000000"/>
                </a:solidFill>
                <a:effectLst/>
                <a:uLnTx/>
                <a:uFillTx/>
                <a:latin typeface="Arial"/>
                <a:ea typeface="+mn-ea"/>
                <a:cs typeface="Arial" panose="020B0604020202020204" pitchFamily="34" charset="0"/>
                <a:sym typeface="Arial"/>
              </a:rPr>
              <a:t>tập</a:t>
            </a:r>
            <a:r>
              <a:rPr kumimoji="0" lang="nl-NL" sz="2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7: SGK – tr.54</a:t>
            </a:r>
            <a:endParaRPr kumimoji="0" lang="en-US" sz="2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5" name="TextBox 4">
            <a:extLst>
              <a:ext uri="{FF2B5EF4-FFF2-40B4-BE49-F238E27FC236}">
                <a16:creationId xmlns:a16="http://schemas.microsoft.com/office/drawing/2014/main" id="{BBDA9972-65FE-2727-E92C-59B31B8E1602}"/>
              </a:ext>
            </a:extLst>
          </p:cNvPr>
          <p:cNvSpPr txBox="1"/>
          <p:nvPr/>
        </p:nvSpPr>
        <p:spPr>
          <a:xfrm>
            <a:off x="659080" y="533809"/>
            <a:ext cx="8004138" cy="1287532"/>
          </a:xfrm>
          <a:prstGeom prst="rect">
            <a:avLst/>
          </a:prstGeom>
          <a:noFill/>
        </p:spPr>
        <p:txBody>
          <a:bodyPr wrap="square">
            <a:spAutoFit/>
          </a:bodyPr>
          <a:lstStyle/>
          <a:p>
            <a:pPr lvl="0" algn="just">
              <a:lnSpc>
                <a:spcPct val="150000"/>
              </a:lnSpc>
            </a:pPr>
            <a:r>
              <a:rPr lang="en-US" sz="1800" dirty="0">
                <a:latin typeface="+mn-lt"/>
              </a:rPr>
              <a:t>			     </a:t>
            </a:r>
            <a:r>
              <a:rPr lang="vi-VN" sz="1800" dirty="0">
                <a:latin typeface="+mn-lt"/>
              </a:rPr>
              <a:t>Một người nhảy </a:t>
            </a:r>
            <a:r>
              <a:rPr lang="vi-VN" sz="1800" dirty="0" err="1">
                <a:latin typeface="+mn-lt"/>
              </a:rPr>
              <a:t>bungee</a:t>
            </a:r>
            <a:r>
              <a:rPr lang="vi-VN" sz="1800" dirty="0">
                <a:latin typeface="+mn-lt"/>
              </a:rPr>
              <a:t> (một trò chơi mạo hiểm mà người chơi nhảy từ một nơi có địa thế cao xuống với dây đai an toàn buộc xung quanh người) từ một cây cầu và căng một sợi dây dài 100m. </a:t>
            </a:r>
            <a:endParaRPr kumimoji="0" lang="en-US" sz="1800" b="0" i="0" u="none" strike="noStrike" kern="0" cap="none" spc="0" normalizeH="0" baseline="0" noProof="0" dirty="0">
              <a:ln>
                <a:noFill/>
              </a:ln>
              <a:solidFill>
                <a:srgbClr val="000000"/>
              </a:solidFill>
              <a:effectLst/>
              <a:uLnTx/>
              <a:uFillTx/>
              <a:latin typeface="+mn-lt"/>
              <a:sym typeface="Arial"/>
            </a:endParaRPr>
          </a:p>
        </p:txBody>
      </p:sp>
      <p:sp>
        <p:nvSpPr>
          <p:cNvPr id="3" name="TextBox 2">
            <a:extLst>
              <a:ext uri="{FF2B5EF4-FFF2-40B4-BE49-F238E27FC236}">
                <a16:creationId xmlns:a16="http://schemas.microsoft.com/office/drawing/2014/main" id="{A319C134-0842-95C8-572E-2E9D1596C082}"/>
              </a:ext>
            </a:extLst>
          </p:cNvPr>
          <p:cNvSpPr txBox="1"/>
          <p:nvPr/>
        </p:nvSpPr>
        <p:spPr>
          <a:xfrm>
            <a:off x="659080" y="1821341"/>
            <a:ext cx="4572000" cy="2949525"/>
          </a:xfrm>
          <a:prstGeom prst="rect">
            <a:avLst/>
          </a:prstGeom>
          <a:noFill/>
        </p:spPr>
        <p:txBody>
          <a:bodyPr wrap="square">
            <a:spAutoFit/>
          </a:bodyPr>
          <a:lstStyle/>
          <a:p>
            <a:pPr>
              <a:lnSpc>
                <a:spcPct val="150000"/>
              </a:lnSpc>
            </a:pPr>
            <a:r>
              <a:rPr kumimoji="0" lang="vi-VN"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Sau mỗi lần rơi xuống, nhờ sự đàn hồi của dây, người nhảy được kéo lên một quãng đường có độ dài bằng 75% so với lần rơi trước đó và lại bị rơi xuống đúng bằng quãng đường vừa được kéo lên (Hình 3). Tính tổng quãng đường người đó đi được sau 10 lần kéo lên và lại rơi xuống.</a:t>
            </a:r>
            <a:endParaRPr lang="en-US" dirty="0"/>
          </a:p>
        </p:txBody>
      </p:sp>
      <p:pic>
        <p:nvPicPr>
          <p:cNvPr id="7" name="Picture 6">
            <a:extLst>
              <a:ext uri="{FF2B5EF4-FFF2-40B4-BE49-F238E27FC236}">
                <a16:creationId xmlns:a16="http://schemas.microsoft.com/office/drawing/2014/main" id="{7777C6BE-FD88-A8DB-B1C9-C941C7296D44}"/>
              </a:ext>
            </a:extLst>
          </p:cNvPr>
          <p:cNvPicPr>
            <a:picLocks noChangeAspect="1"/>
          </p:cNvPicPr>
          <p:nvPr/>
        </p:nvPicPr>
        <p:blipFill>
          <a:blip r:embed="rId3"/>
          <a:stretch>
            <a:fillRect/>
          </a:stretch>
        </p:blipFill>
        <p:spPr>
          <a:xfrm>
            <a:off x="5122603" y="1845091"/>
            <a:ext cx="3397942" cy="2790768"/>
          </a:xfrm>
          <a:prstGeom prst="rect">
            <a:avLst/>
          </a:prstGeom>
        </p:spPr>
      </p:pic>
    </p:spTree>
    <p:extLst>
      <p:ext uri="{BB962C8B-B14F-4D97-AF65-F5344CB8AC3E}">
        <p14:creationId xmlns:p14="http://schemas.microsoft.com/office/powerpoint/2010/main" val="373855744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7" name="Oval Callout 29">
            <a:extLst>
              <a:ext uri="{FF2B5EF4-FFF2-40B4-BE49-F238E27FC236}">
                <a16:creationId xmlns:a16="http://schemas.microsoft.com/office/drawing/2014/main" id="{1D9EE2FF-6C4B-5D84-6681-665B18A29ED3}"/>
              </a:ext>
            </a:extLst>
          </p:cNvPr>
          <p:cNvSpPr/>
          <p:nvPr/>
        </p:nvSpPr>
        <p:spPr>
          <a:xfrm>
            <a:off x="7521971" y="378145"/>
            <a:ext cx="972752" cy="364371"/>
          </a:xfrm>
          <a:prstGeom prst="wedgeEllipseCallout">
            <a:avLst>
              <a:gd name="adj1" fmla="val -21402"/>
              <a:gd name="adj2" fmla="val 7914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a:sym typeface="Arial"/>
              </a:rPr>
              <a:t>HD</a:t>
            </a:r>
            <a:endParaRPr kumimoji="0" lang="en-US" sz="2000" b="1" i="0" u="none" strike="noStrike" kern="1200" cap="none" spc="0" normalizeH="0" baseline="0" noProof="0" dirty="0">
              <a:ln>
                <a:noFill/>
              </a:ln>
              <a:solidFill>
                <a:prstClr val="white"/>
              </a:solidFill>
              <a:effectLst/>
              <a:uLnTx/>
              <a:uFillTx/>
              <a:latin typeface="Calibri"/>
              <a:ea typeface="+mn-ea"/>
              <a:cs typeface="Arial"/>
              <a:sym typeface="Arial"/>
            </a:endParaRPr>
          </a:p>
        </p:txBody>
      </p:sp>
      <p:cxnSp>
        <p:nvCxnSpPr>
          <p:cNvPr id="4" name="Straight Arrow Connector 3"/>
          <p:cNvCxnSpPr/>
          <p:nvPr/>
        </p:nvCxnSpPr>
        <p:spPr>
          <a:xfrm flipV="1">
            <a:off x="2313542" y="1013552"/>
            <a:ext cx="22034" cy="3029639"/>
          </a:xfrm>
          <a:prstGeom prst="straightConnector1">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3150830" y="1961002"/>
            <a:ext cx="15143" cy="2082190"/>
          </a:xfrm>
          <a:prstGeom prst="straightConnector1">
            <a:avLst/>
          </a:prstGeom>
          <a:ln w="38100">
            <a:solidFill>
              <a:srgbClr val="FF0000"/>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3948176" y="1972018"/>
            <a:ext cx="15143" cy="2082190"/>
          </a:xfrm>
          <a:prstGeom prst="straightConnector1">
            <a:avLst/>
          </a:prstGeom>
          <a:ln w="38100">
            <a:solidFill>
              <a:srgbClr val="000000"/>
            </a:solidFill>
            <a:prstDash val="solid"/>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4788897" y="2528371"/>
            <a:ext cx="11097" cy="1525837"/>
          </a:xfrm>
          <a:prstGeom prst="straightConnector1">
            <a:avLst/>
          </a:prstGeom>
          <a:ln w="38100">
            <a:solidFill>
              <a:srgbClr val="FF0000"/>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5626187" y="2528371"/>
            <a:ext cx="11097" cy="1525837"/>
          </a:xfrm>
          <a:prstGeom prst="straightConnector1">
            <a:avLst/>
          </a:prstGeom>
          <a:ln w="38100">
            <a:solidFill>
              <a:srgbClr val="000000"/>
            </a:solidFill>
            <a:prstDash val="solid"/>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438593" y="3002097"/>
            <a:ext cx="7652" cy="1052112"/>
          </a:xfrm>
          <a:prstGeom prst="straightConnector1">
            <a:avLst/>
          </a:prstGeom>
          <a:ln w="38100">
            <a:solidFill>
              <a:srgbClr val="FF0000"/>
            </a:solidFill>
            <a:prstDash val="dash"/>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159306" y="511683"/>
            <a:ext cx="550843" cy="461665"/>
          </a:xfrm>
          <a:prstGeom prst="rect">
            <a:avLst/>
          </a:prstGeom>
          <a:noFill/>
        </p:spPr>
        <p:txBody>
          <a:bodyPr wrap="square" rtlCol="0">
            <a:spAutoFit/>
          </a:bodyPr>
          <a:lstStyle/>
          <a:p>
            <a:r>
              <a:rPr lang="en-US" sz="2400" dirty="0" smtClean="0"/>
              <a:t>x</a:t>
            </a:r>
            <a:r>
              <a:rPr lang="en-US" sz="2400" baseline="-25000" dirty="0" smtClean="0"/>
              <a:t>1</a:t>
            </a:r>
            <a:endParaRPr lang="vi-VN" sz="2400" dirty="0"/>
          </a:p>
        </p:txBody>
      </p:sp>
      <p:sp>
        <p:nvSpPr>
          <p:cNvPr id="16" name="TextBox 15"/>
          <p:cNvSpPr txBox="1"/>
          <p:nvPr/>
        </p:nvSpPr>
        <p:spPr>
          <a:xfrm>
            <a:off x="1498288" y="1013552"/>
            <a:ext cx="710513" cy="461665"/>
          </a:xfrm>
          <a:prstGeom prst="rect">
            <a:avLst/>
          </a:prstGeom>
          <a:noFill/>
        </p:spPr>
        <p:txBody>
          <a:bodyPr wrap="square" rtlCol="0">
            <a:spAutoFit/>
          </a:bodyPr>
          <a:lstStyle/>
          <a:p>
            <a:r>
              <a:rPr lang="en-US" sz="2400" dirty="0" smtClean="0"/>
              <a:t>100</a:t>
            </a:r>
            <a:endParaRPr lang="vi-VN" sz="2400" dirty="0"/>
          </a:p>
        </p:txBody>
      </p:sp>
      <p:sp>
        <p:nvSpPr>
          <p:cNvPr id="18" name="TextBox 17"/>
          <p:cNvSpPr txBox="1"/>
          <p:nvPr/>
        </p:nvSpPr>
        <p:spPr>
          <a:xfrm>
            <a:off x="3022754" y="1475217"/>
            <a:ext cx="550843" cy="461665"/>
          </a:xfrm>
          <a:prstGeom prst="rect">
            <a:avLst/>
          </a:prstGeom>
          <a:noFill/>
        </p:spPr>
        <p:txBody>
          <a:bodyPr wrap="square" rtlCol="0">
            <a:spAutoFit/>
          </a:bodyPr>
          <a:lstStyle/>
          <a:p>
            <a:r>
              <a:rPr lang="en-US" sz="2400" dirty="0" smtClean="0">
                <a:solidFill>
                  <a:srgbClr val="FF0000"/>
                </a:solidFill>
              </a:rPr>
              <a:t>l</a:t>
            </a:r>
            <a:r>
              <a:rPr lang="en-US" sz="2400" baseline="-25000" dirty="0" smtClean="0">
                <a:solidFill>
                  <a:srgbClr val="FF0000"/>
                </a:solidFill>
              </a:rPr>
              <a:t>1</a:t>
            </a:r>
            <a:endParaRPr lang="vi-VN" sz="2400" dirty="0">
              <a:solidFill>
                <a:srgbClr val="FF0000"/>
              </a:solidFill>
            </a:endParaRPr>
          </a:p>
        </p:txBody>
      </p:sp>
      <p:sp>
        <p:nvSpPr>
          <p:cNvPr id="19" name="TextBox 18"/>
          <p:cNvSpPr txBox="1"/>
          <p:nvPr/>
        </p:nvSpPr>
        <p:spPr>
          <a:xfrm>
            <a:off x="2616166" y="1936882"/>
            <a:ext cx="550843" cy="461665"/>
          </a:xfrm>
          <a:prstGeom prst="rect">
            <a:avLst/>
          </a:prstGeom>
          <a:noFill/>
        </p:spPr>
        <p:txBody>
          <a:bodyPr wrap="square" rtlCol="0">
            <a:spAutoFit/>
          </a:bodyPr>
          <a:lstStyle/>
          <a:p>
            <a:r>
              <a:rPr lang="en-US" sz="2400" dirty="0" smtClean="0">
                <a:solidFill>
                  <a:srgbClr val="FF0000"/>
                </a:solidFill>
              </a:rPr>
              <a:t>75</a:t>
            </a:r>
            <a:endParaRPr lang="vi-VN" sz="2400" dirty="0">
              <a:solidFill>
                <a:srgbClr val="FF0000"/>
              </a:solidFill>
            </a:endParaRPr>
          </a:p>
        </p:txBody>
      </p:sp>
      <p:sp>
        <p:nvSpPr>
          <p:cNvPr id="20" name="TextBox 19"/>
          <p:cNvSpPr txBox="1"/>
          <p:nvPr/>
        </p:nvSpPr>
        <p:spPr>
          <a:xfrm>
            <a:off x="4613320" y="2016610"/>
            <a:ext cx="550843" cy="461665"/>
          </a:xfrm>
          <a:prstGeom prst="rect">
            <a:avLst/>
          </a:prstGeom>
          <a:noFill/>
        </p:spPr>
        <p:txBody>
          <a:bodyPr wrap="square" rtlCol="0">
            <a:spAutoFit/>
          </a:bodyPr>
          <a:lstStyle/>
          <a:p>
            <a:r>
              <a:rPr lang="en-US" sz="2400" dirty="0" smtClean="0">
                <a:solidFill>
                  <a:srgbClr val="FF0000"/>
                </a:solidFill>
              </a:rPr>
              <a:t>l</a:t>
            </a:r>
            <a:r>
              <a:rPr lang="en-US" sz="2400" baseline="-25000" dirty="0" smtClean="0">
                <a:solidFill>
                  <a:srgbClr val="FF0000"/>
                </a:solidFill>
              </a:rPr>
              <a:t>1</a:t>
            </a:r>
            <a:endParaRPr lang="vi-VN" sz="2400" dirty="0">
              <a:solidFill>
                <a:srgbClr val="FF0000"/>
              </a:solidFill>
            </a:endParaRPr>
          </a:p>
        </p:txBody>
      </p:sp>
      <p:sp>
        <p:nvSpPr>
          <p:cNvPr id="21" name="TextBox 20"/>
          <p:cNvSpPr txBox="1"/>
          <p:nvPr/>
        </p:nvSpPr>
        <p:spPr>
          <a:xfrm>
            <a:off x="4453744" y="2904803"/>
            <a:ext cx="550843" cy="461665"/>
          </a:xfrm>
          <a:prstGeom prst="rect">
            <a:avLst/>
          </a:prstGeom>
          <a:noFill/>
        </p:spPr>
        <p:txBody>
          <a:bodyPr wrap="square" rtlCol="0">
            <a:spAutoFit/>
          </a:bodyPr>
          <a:lstStyle/>
          <a:p>
            <a:r>
              <a:rPr lang="en-US" sz="2400" dirty="0" smtClean="0">
                <a:solidFill>
                  <a:srgbClr val="FF0000"/>
                </a:solidFill>
              </a:rPr>
              <a:t>?</a:t>
            </a:r>
            <a:endParaRPr lang="vi-VN" sz="2400" dirty="0">
              <a:solidFill>
                <a:srgbClr val="FF0000"/>
              </a:solidFill>
            </a:endParaRPr>
          </a:p>
        </p:txBody>
      </p:sp>
      <p:sp>
        <p:nvSpPr>
          <p:cNvPr id="22" name="TextBox 21"/>
          <p:cNvSpPr txBox="1"/>
          <p:nvPr/>
        </p:nvSpPr>
        <p:spPr>
          <a:xfrm>
            <a:off x="6243564" y="2497179"/>
            <a:ext cx="550843" cy="461665"/>
          </a:xfrm>
          <a:prstGeom prst="rect">
            <a:avLst/>
          </a:prstGeom>
          <a:noFill/>
        </p:spPr>
        <p:txBody>
          <a:bodyPr wrap="square" rtlCol="0">
            <a:spAutoFit/>
          </a:bodyPr>
          <a:lstStyle/>
          <a:p>
            <a:r>
              <a:rPr lang="en-US" sz="2400" dirty="0" smtClean="0">
                <a:solidFill>
                  <a:srgbClr val="FF0000"/>
                </a:solidFill>
              </a:rPr>
              <a:t>l</a:t>
            </a:r>
            <a:r>
              <a:rPr lang="en-US" sz="2400" baseline="-25000" dirty="0">
                <a:solidFill>
                  <a:srgbClr val="FF0000"/>
                </a:solidFill>
              </a:rPr>
              <a:t>3</a:t>
            </a:r>
            <a:endParaRPr lang="vi-VN" sz="2400" dirty="0">
              <a:solidFill>
                <a:srgbClr val="FF0000"/>
              </a:solidFill>
            </a:endParaRPr>
          </a:p>
        </p:txBody>
      </p:sp>
      <p:sp>
        <p:nvSpPr>
          <p:cNvPr id="23" name="TextBox 22"/>
          <p:cNvSpPr txBox="1"/>
          <p:nvPr/>
        </p:nvSpPr>
        <p:spPr>
          <a:xfrm>
            <a:off x="6099308" y="2958844"/>
            <a:ext cx="550843" cy="461665"/>
          </a:xfrm>
          <a:prstGeom prst="rect">
            <a:avLst/>
          </a:prstGeom>
          <a:noFill/>
        </p:spPr>
        <p:txBody>
          <a:bodyPr wrap="square" rtlCol="0">
            <a:spAutoFit/>
          </a:bodyPr>
          <a:lstStyle/>
          <a:p>
            <a:r>
              <a:rPr lang="en-US" sz="2400" dirty="0" smtClean="0">
                <a:solidFill>
                  <a:srgbClr val="FF0000"/>
                </a:solidFill>
              </a:rPr>
              <a:t>?</a:t>
            </a:r>
            <a:endParaRPr lang="vi-VN" sz="2400" dirty="0">
              <a:solidFill>
                <a:srgbClr val="FF0000"/>
              </a:solidFill>
            </a:endParaRPr>
          </a:p>
        </p:txBody>
      </p:sp>
      <p:sp>
        <p:nvSpPr>
          <p:cNvPr id="24" name="TextBox 23"/>
          <p:cNvSpPr txBox="1"/>
          <p:nvPr/>
        </p:nvSpPr>
        <p:spPr>
          <a:xfrm>
            <a:off x="5483996" y="2016610"/>
            <a:ext cx="550843" cy="461665"/>
          </a:xfrm>
          <a:prstGeom prst="rect">
            <a:avLst/>
          </a:prstGeom>
          <a:noFill/>
        </p:spPr>
        <p:txBody>
          <a:bodyPr wrap="square" rtlCol="0">
            <a:spAutoFit/>
          </a:bodyPr>
          <a:lstStyle/>
          <a:p>
            <a:r>
              <a:rPr lang="en-US" sz="2400" dirty="0" smtClean="0"/>
              <a:t>x</a:t>
            </a:r>
            <a:r>
              <a:rPr lang="en-US" sz="2400" baseline="-25000" dirty="0"/>
              <a:t>3</a:t>
            </a:r>
            <a:endParaRPr lang="vi-VN" sz="2400" dirty="0"/>
          </a:p>
        </p:txBody>
      </p:sp>
      <p:sp>
        <p:nvSpPr>
          <p:cNvPr id="25" name="TextBox 24"/>
          <p:cNvSpPr txBox="1"/>
          <p:nvPr/>
        </p:nvSpPr>
        <p:spPr>
          <a:xfrm>
            <a:off x="5282027" y="2904802"/>
            <a:ext cx="710513" cy="461665"/>
          </a:xfrm>
          <a:prstGeom prst="rect">
            <a:avLst/>
          </a:prstGeom>
          <a:noFill/>
        </p:spPr>
        <p:txBody>
          <a:bodyPr wrap="square" rtlCol="0">
            <a:spAutoFit/>
          </a:bodyPr>
          <a:lstStyle/>
          <a:p>
            <a:r>
              <a:rPr lang="en-US" sz="2400" dirty="0" smtClean="0"/>
              <a:t>?</a:t>
            </a:r>
            <a:endParaRPr lang="vi-VN" sz="2400" dirty="0"/>
          </a:p>
        </p:txBody>
      </p:sp>
      <p:sp>
        <p:nvSpPr>
          <p:cNvPr id="26" name="TextBox 25"/>
          <p:cNvSpPr txBox="1"/>
          <p:nvPr/>
        </p:nvSpPr>
        <p:spPr>
          <a:xfrm>
            <a:off x="3764257" y="1475217"/>
            <a:ext cx="550843" cy="461665"/>
          </a:xfrm>
          <a:prstGeom prst="rect">
            <a:avLst/>
          </a:prstGeom>
          <a:noFill/>
        </p:spPr>
        <p:txBody>
          <a:bodyPr wrap="square" rtlCol="0">
            <a:spAutoFit/>
          </a:bodyPr>
          <a:lstStyle/>
          <a:p>
            <a:r>
              <a:rPr lang="en-US" sz="2400" dirty="0" smtClean="0"/>
              <a:t>x</a:t>
            </a:r>
            <a:r>
              <a:rPr lang="en-US" sz="2400" baseline="-25000" dirty="0" smtClean="0"/>
              <a:t>2</a:t>
            </a:r>
            <a:endParaRPr lang="vi-VN" sz="2400" dirty="0"/>
          </a:p>
        </p:txBody>
      </p:sp>
      <p:sp>
        <p:nvSpPr>
          <p:cNvPr id="27" name="TextBox 26"/>
          <p:cNvSpPr txBox="1"/>
          <p:nvPr/>
        </p:nvSpPr>
        <p:spPr>
          <a:xfrm>
            <a:off x="3577616" y="2771264"/>
            <a:ext cx="710513" cy="461665"/>
          </a:xfrm>
          <a:prstGeom prst="rect">
            <a:avLst/>
          </a:prstGeom>
          <a:noFill/>
        </p:spPr>
        <p:txBody>
          <a:bodyPr wrap="square" rtlCol="0">
            <a:spAutoFit/>
          </a:bodyPr>
          <a:lstStyle/>
          <a:p>
            <a:r>
              <a:rPr lang="en-US" sz="2400" dirty="0" smtClean="0"/>
              <a:t>?</a:t>
            </a:r>
            <a:endParaRPr lang="vi-VN" sz="2400" dirty="0"/>
          </a:p>
        </p:txBody>
      </p:sp>
    </p:spTree>
    <p:extLst>
      <p:ext uri="{BB962C8B-B14F-4D97-AF65-F5344CB8AC3E}">
        <p14:creationId xmlns:p14="http://schemas.microsoft.com/office/powerpoint/2010/main" val="3590497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7" name="Oval Callout 29">
            <a:extLst>
              <a:ext uri="{FF2B5EF4-FFF2-40B4-BE49-F238E27FC236}">
                <a16:creationId xmlns:a16="http://schemas.microsoft.com/office/drawing/2014/main" id="{1D9EE2FF-6C4B-5D84-6681-665B18A29ED3}"/>
              </a:ext>
            </a:extLst>
          </p:cNvPr>
          <p:cNvSpPr/>
          <p:nvPr/>
        </p:nvSpPr>
        <p:spPr>
          <a:xfrm>
            <a:off x="7521971" y="378145"/>
            <a:ext cx="972752" cy="364371"/>
          </a:xfrm>
          <a:prstGeom prst="wedgeEllipseCallout">
            <a:avLst>
              <a:gd name="adj1" fmla="val -21402"/>
              <a:gd name="adj2" fmla="val 7914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a:sym typeface="Arial"/>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21D291D-6D05-0DDA-C5E8-03562CAA7840}"/>
                  </a:ext>
                </a:extLst>
              </p:cNvPr>
              <p:cNvSpPr txBox="1"/>
              <p:nvPr/>
            </p:nvSpPr>
            <p:spPr>
              <a:xfrm>
                <a:off x="605640" y="938666"/>
                <a:ext cx="8324604" cy="3826689"/>
              </a:xfrm>
              <a:prstGeom prst="rect">
                <a:avLst/>
              </a:prstGeom>
              <a:noFill/>
            </p:spPr>
            <p:txBody>
              <a:bodyPr wrap="square">
                <a:spAutoFit/>
              </a:bodyPr>
              <a:lstStyle/>
              <a:p>
                <a:pPr>
                  <a:lnSpc>
                    <a:spcPct val="150000"/>
                  </a:lnSpc>
                  <a:spcAft>
                    <a:spcPts val="600"/>
                  </a:spcAft>
                </a:pPr>
                <a:r>
                  <a:rPr lang="fr-FR" sz="1800" dirty="0" smtClean="0">
                    <a:effectLst/>
                    <a:latin typeface="+mj-lt"/>
                    <a:ea typeface="Calibri" panose="020F0502020204030204" pitchFamily="34" charset="0"/>
                    <a:cs typeface="Times New Roman" panose="02020603050405020304" pitchFamily="18" charset="0"/>
                  </a:rPr>
                  <a:t>Gọi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lang="fr-FR" sz="1800" dirty="0">
                    <a:effectLst/>
                    <a:latin typeface="+mj-lt"/>
                    <a:ea typeface="Times New Roman" panose="02020603050405020304" pitchFamily="18" charset="0"/>
                    <a:cs typeface="Times New Roman" panose="02020603050405020304" pitchFamily="18" charset="0"/>
                  </a:rPr>
                  <a:t> là </a:t>
                </a:r>
                <a:r>
                  <a:rPr lang="fr-FR" sz="1800" dirty="0" err="1">
                    <a:effectLst/>
                    <a:latin typeface="+mj-lt"/>
                    <a:ea typeface="Times New Roman" panose="02020603050405020304" pitchFamily="18" charset="0"/>
                    <a:cs typeface="Times New Roman" panose="02020603050405020304" pitchFamily="18" charset="0"/>
                  </a:rPr>
                  <a:t>quãng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đường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người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chơi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rơi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xuống</a:t>
                </a:r>
                <a:r>
                  <a:rPr lang="fr-FR" sz="1800" dirty="0">
                    <a:effectLst/>
                    <a:latin typeface="+mj-lt"/>
                    <a:ea typeface="Times New Roman" panose="02020603050405020304" pitchFamily="18" charset="0"/>
                    <a:cs typeface="Times New Roman" panose="02020603050405020304" pitchFamily="18" charset="0"/>
                  </a:rPr>
                  <a:t> ở </a:t>
                </a:r>
                <a:r>
                  <a:rPr lang="fr-FR" sz="1800" dirty="0" err="1">
                    <a:effectLst/>
                    <a:latin typeface="+mj-lt"/>
                    <a:ea typeface="Times New Roman" panose="02020603050405020304" pitchFamily="18" charset="0"/>
                    <a:cs typeface="Times New Roman" panose="02020603050405020304" pitchFamily="18" charset="0"/>
                  </a:rPr>
                  <a:t>lần</a:t>
                </a:r>
                <a:r>
                  <a:rPr lang="fr-FR" sz="1800" dirty="0">
                    <a:effectLst/>
                    <a:latin typeface="+mj-lt"/>
                    <a:ea typeface="Times New Roman" panose="02020603050405020304" pitchFamily="18" charset="0"/>
                    <a:cs typeface="Times New Roman" panose="02020603050405020304" pitchFamily="18" charset="0"/>
                  </a:rPr>
                  <a:t> 1, ta </a:t>
                </a:r>
                <a:r>
                  <a:rPr lang="fr-FR" sz="1800" dirty="0" err="1">
                    <a:effectLst/>
                    <a:latin typeface="+mj-lt"/>
                    <a:ea typeface="Times New Roman" panose="02020603050405020304" pitchFamily="18" charset="0"/>
                    <a:cs typeface="Times New Roman" panose="02020603050405020304" pitchFamily="18" charset="0"/>
                  </a:rPr>
                  <a:t>có</a:t>
                </a:r>
                <a:r>
                  <a:rPr lang="fr-FR"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=100 ;</m:t>
                    </m:r>
                  </m:oMath>
                </a14:m>
                <a:endParaRPr lang="en-US" sz="1800" dirty="0">
                  <a:effectLst/>
                  <a:latin typeface="+mj-lt"/>
                  <a:ea typeface="Calibri" panose="020F0502020204030204" pitchFamily="34" charset="0"/>
                  <a:cs typeface="Times New Roman" panose="02020603050405020304" pitchFamily="18" charset="0"/>
                </a:endParaRPr>
              </a:p>
              <a:p>
                <a:pPr>
                  <a:lnSpc>
                    <a:spcPct val="150000"/>
                  </a:lnSpc>
                  <a:spcAft>
                    <a:spcPts val="600"/>
                  </a:spcAft>
                </a:pPr>
                <a:r>
                  <a:rPr lang="fr-FR" sz="1800" dirty="0" err="1">
                    <a:effectLst/>
                    <a:latin typeface="+mj-lt"/>
                    <a:ea typeface="Times New Roman" panose="02020603050405020304" pitchFamily="18" charset="0"/>
                    <a:cs typeface="Times New Roman" panose="02020603050405020304" pitchFamily="18" charset="0"/>
                  </a:rPr>
                  <a:t>Gọi</a:t>
                </a:r>
                <a:r>
                  <a:rPr lang="fr-FR"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𝑚</m:t>
                        </m:r>
                      </m:e>
                    </m:d>
                  </m:oMath>
                </a14:m>
                <a:r>
                  <a:rPr lang="fr-FR" sz="1800" dirty="0">
                    <a:effectLst/>
                    <a:latin typeface="+mj-lt"/>
                    <a:ea typeface="Times New Roman" panose="02020603050405020304" pitchFamily="18" charset="0"/>
                    <a:cs typeface="Times New Roman" panose="02020603050405020304" pitchFamily="18" charset="0"/>
                  </a:rPr>
                  <a:t> là </a:t>
                </a:r>
                <a:r>
                  <a:rPr lang="fr-FR" sz="1800" dirty="0" err="1">
                    <a:effectLst/>
                    <a:latin typeface="+mj-lt"/>
                    <a:ea typeface="Times New Roman" panose="02020603050405020304" pitchFamily="18" charset="0"/>
                    <a:cs typeface="Times New Roman" panose="02020603050405020304" pitchFamily="18" charset="0"/>
                  </a:rPr>
                  <a:t>quãng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đường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người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chơi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được</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kéo</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lên</a:t>
                </a:r>
                <a:r>
                  <a:rPr lang="fr-FR" sz="1800" dirty="0">
                    <a:effectLst/>
                    <a:latin typeface="+mj-lt"/>
                    <a:ea typeface="Times New Roman" panose="02020603050405020304" pitchFamily="18" charset="0"/>
                    <a:cs typeface="Times New Roman" panose="02020603050405020304" pitchFamily="18" charset="0"/>
                  </a:rPr>
                  <a:t> ở </a:t>
                </a:r>
                <a:r>
                  <a:rPr lang="fr-FR" sz="1800" dirty="0" err="1">
                    <a:effectLst/>
                    <a:latin typeface="+mj-lt"/>
                    <a:ea typeface="Times New Roman" panose="02020603050405020304" pitchFamily="18" charset="0"/>
                    <a:cs typeface="Times New Roman" panose="02020603050405020304" pitchFamily="18" charset="0"/>
                  </a:rPr>
                  <a:t>lần</a:t>
                </a:r>
                <a:r>
                  <a:rPr lang="fr-FR" sz="1800" dirty="0">
                    <a:effectLst/>
                    <a:latin typeface="+mj-lt"/>
                    <a:ea typeface="Times New Roman" panose="02020603050405020304" pitchFamily="18" charset="0"/>
                    <a:cs typeface="Times New Roman" panose="02020603050405020304" pitchFamily="18" charset="0"/>
                  </a:rPr>
                  <a:t> 1, ta </a:t>
                </a:r>
                <a:r>
                  <a:rPr lang="fr-FR" sz="1800" dirty="0" err="1">
                    <a:effectLst/>
                    <a:latin typeface="+mj-lt"/>
                    <a:ea typeface="Times New Roman" panose="02020603050405020304" pitchFamily="18" charset="0"/>
                    <a:cs typeface="Times New Roman" panose="02020603050405020304" pitchFamily="18" charset="0"/>
                  </a:rPr>
                  <a:t>có</a:t>
                </a:r>
                <a:r>
                  <a:rPr lang="fr-FR" sz="1800" dirty="0">
                    <a:effectLst/>
                    <a:latin typeface="+mj-lt"/>
                    <a:ea typeface="Times New Roman" panose="02020603050405020304" pitchFamily="18" charset="0"/>
                    <a:cs typeface="Times New Roman" panose="02020603050405020304" pitchFamily="18" charset="0"/>
                  </a:rPr>
                  <a:t> </a:t>
                </a: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=100.0,75=75 ;</m:t>
                      </m:r>
                    </m:oMath>
                  </m:oMathPara>
                </a14:m>
                <a:endParaRPr lang="en-US" sz="1800" dirty="0">
                  <a:effectLst/>
                  <a:latin typeface="+mj-lt"/>
                  <a:ea typeface="Calibri" panose="020F0502020204030204" pitchFamily="34" charset="0"/>
                  <a:cs typeface="Times New Roman" panose="02020603050405020304" pitchFamily="18" charset="0"/>
                </a:endParaRPr>
              </a:p>
              <a:p>
                <a:pPr>
                  <a:lnSpc>
                    <a:spcPct val="150000"/>
                  </a:lnSpc>
                  <a:spcAft>
                    <a:spcPts val="600"/>
                  </a:spcAft>
                </a:pPr>
                <a:r>
                  <a:rPr lang="fr-FR"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𝑚</m:t>
                        </m:r>
                      </m:e>
                    </m:d>
                  </m:oMath>
                </a14:m>
                <a:r>
                  <a:rPr lang="fr-FR" sz="1800" dirty="0">
                    <a:effectLst/>
                    <a:latin typeface="+mj-lt"/>
                    <a:ea typeface="Times New Roman" panose="02020603050405020304" pitchFamily="18" charset="0"/>
                    <a:cs typeface="Times New Roman" panose="02020603050405020304" pitchFamily="18" charset="0"/>
                  </a:rPr>
                  <a:t> là </a:t>
                </a:r>
                <a:r>
                  <a:rPr lang="fr-FR" sz="1800" dirty="0" err="1">
                    <a:effectLst/>
                    <a:latin typeface="+mj-lt"/>
                    <a:ea typeface="Times New Roman" panose="02020603050405020304" pitchFamily="18" charset="0"/>
                    <a:cs typeface="Times New Roman" panose="02020603050405020304" pitchFamily="18" charset="0"/>
                  </a:rPr>
                  <a:t>quãng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đường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người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chơi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rơi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xuống</a:t>
                </a:r>
                <a:r>
                  <a:rPr lang="fr-FR" sz="1800" dirty="0">
                    <a:effectLst/>
                    <a:latin typeface="+mj-lt"/>
                    <a:ea typeface="Times New Roman" panose="02020603050405020304" pitchFamily="18" charset="0"/>
                    <a:cs typeface="Times New Roman" panose="02020603050405020304" pitchFamily="18" charset="0"/>
                  </a:rPr>
                  <a:t> ở </a:t>
                </a:r>
                <a:r>
                  <a:rPr lang="fr-FR" sz="1800" dirty="0" err="1">
                    <a:effectLst/>
                    <a:latin typeface="+mj-lt"/>
                    <a:ea typeface="Times New Roman" panose="02020603050405020304" pitchFamily="18" charset="0"/>
                    <a:cs typeface="Times New Roman" panose="02020603050405020304" pitchFamily="18" charset="0"/>
                  </a:rPr>
                  <a:t>lần</a:t>
                </a:r>
                <a:r>
                  <a:rPr lang="fr-FR" sz="1800" dirty="0">
                    <a:effectLst/>
                    <a:latin typeface="+mj-lt"/>
                    <a:ea typeface="Times New Roman" panose="02020603050405020304" pitchFamily="18" charset="0"/>
                    <a:cs typeface="Times New Roman" panose="02020603050405020304" pitchFamily="18" charset="0"/>
                  </a:rPr>
                  <a:t> 2, ta </a:t>
                </a:r>
                <a:r>
                  <a:rPr lang="fr-FR" sz="1800" dirty="0" err="1">
                    <a:effectLst/>
                    <a:latin typeface="+mj-lt"/>
                    <a:ea typeface="Times New Roman" panose="02020603050405020304" pitchFamily="18" charset="0"/>
                    <a:cs typeface="Times New Roman" panose="02020603050405020304" pitchFamily="18" charset="0"/>
                  </a:rPr>
                  <a:t>có</a:t>
                </a:r>
                <a:r>
                  <a:rPr lang="fr-FR"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=0,75</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800" dirty="0">
                  <a:effectLst/>
                  <a:latin typeface="+mj-lt"/>
                  <a:ea typeface="Calibri" panose="020F0502020204030204" pitchFamily="34" charset="0"/>
                  <a:cs typeface="Times New Roman" panose="02020603050405020304" pitchFamily="18" charset="0"/>
                </a:endParaRPr>
              </a:p>
              <a:p>
                <a:pPr>
                  <a:lnSpc>
                    <a:spcPct val="150000"/>
                  </a:lnSpc>
                  <a:spcAft>
                    <a:spcPts val="600"/>
                  </a:spcAft>
                </a:pPr>
                <a:r>
                  <a:rPr lang="fr-FR" sz="1800" dirty="0" err="1">
                    <a:effectLst/>
                    <a:latin typeface="+mj-lt"/>
                    <a:ea typeface="Times New Roman" panose="02020603050405020304" pitchFamily="18" charset="0"/>
                    <a:cs typeface="Times New Roman" panose="02020603050405020304" pitchFamily="18" charset="0"/>
                  </a:rPr>
                  <a:t>Gọi</a:t>
                </a:r>
                <a:r>
                  <a:rPr lang="fr-FR"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𝑣</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𝑚</m:t>
                        </m:r>
                      </m:e>
                    </m:d>
                  </m:oMath>
                </a14:m>
                <a:r>
                  <a:rPr lang="fr-FR" sz="1800" dirty="0">
                    <a:effectLst/>
                    <a:latin typeface="+mj-lt"/>
                    <a:ea typeface="Times New Roman" panose="02020603050405020304" pitchFamily="18" charset="0"/>
                    <a:cs typeface="Times New Roman" panose="02020603050405020304" pitchFamily="18" charset="0"/>
                  </a:rPr>
                  <a:t> là </a:t>
                </a:r>
                <a:r>
                  <a:rPr lang="fr-FR" sz="1800" dirty="0" err="1">
                    <a:effectLst/>
                    <a:latin typeface="+mj-lt"/>
                    <a:ea typeface="Times New Roman" panose="02020603050405020304" pitchFamily="18" charset="0"/>
                    <a:cs typeface="Times New Roman" panose="02020603050405020304" pitchFamily="18" charset="0"/>
                  </a:rPr>
                  <a:t>quãng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đường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người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chơi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được</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kéo</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lên</a:t>
                </a:r>
                <a:r>
                  <a:rPr lang="fr-FR" sz="1800" dirty="0">
                    <a:effectLst/>
                    <a:latin typeface="+mj-lt"/>
                    <a:ea typeface="Times New Roman" panose="02020603050405020304" pitchFamily="18" charset="0"/>
                    <a:cs typeface="Times New Roman" panose="02020603050405020304" pitchFamily="18" charset="0"/>
                  </a:rPr>
                  <a:t> ở </a:t>
                </a:r>
                <a:r>
                  <a:rPr lang="fr-FR" sz="1800" dirty="0" err="1">
                    <a:effectLst/>
                    <a:latin typeface="+mj-lt"/>
                    <a:ea typeface="Times New Roman" panose="02020603050405020304" pitchFamily="18" charset="0"/>
                    <a:cs typeface="Times New Roman" panose="02020603050405020304" pitchFamily="18" charset="0"/>
                  </a:rPr>
                  <a:t>lần</a:t>
                </a:r>
                <a:r>
                  <a:rPr lang="fr-FR" sz="1800" dirty="0">
                    <a:effectLst/>
                    <a:latin typeface="+mj-lt"/>
                    <a:ea typeface="Times New Roman" panose="02020603050405020304" pitchFamily="18" charset="0"/>
                    <a:cs typeface="Times New Roman" panose="02020603050405020304" pitchFamily="18" charset="0"/>
                  </a:rPr>
                  <a:t> 2, ta </a:t>
                </a:r>
                <a:r>
                  <a:rPr lang="fr-FR" sz="1800" dirty="0" err="1">
                    <a:effectLst/>
                    <a:latin typeface="+mj-lt"/>
                    <a:ea typeface="Times New Roman" panose="02020603050405020304" pitchFamily="18" charset="0"/>
                    <a:cs typeface="Times New Roman" panose="02020603050405020304" pitchFamily="18" charset="0"/>
                  </a:rPr>
                  <a:t>có</a:t>
                </a:r>
                <a:r>
                  <a:rPr lang="fr-FR" sz="1800" dirty="0">
                    <a:effectLst/>
                    <a:latin typeface="+mj-lt"/>
                    <a:ea typeface="Times New Roman" panose="02020603050405020304" pitchFamily="18" charset="0"/>
                    <a:cs typeface="Times New Roman" panose="02020603050405020304" pitchFamily="18" charset="0"/>
                  </a:rPr>
                  <a:t> </a:t>
                </a: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=0,75.</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=0,75</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effectLst/>
                  <a:latin typeface="+mj-lt"/>
                  <a:ea typeface="Calibri" panose="020F0502020204030204" pitchFamily="34" charset="0"/>
                  <a:cs typeface="Times New Roman" panose="02020603050405020304" pitchFamily="18" charset="0"/>
                </a:endParaRPr>
              </a:p>
              <a:p>
                <a:pPr>
                  <a:lnSpc>
                    <a:spcPct val="150000"/>
                  </a:lnSpc>
                  <a:spcAft>
                    <a:spcPts val="600"/>
                  </a:spcAft>
                </a:pP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Vậy</a:t>
                </a:r>
                <a:r>
                  <a:rPr lang="fr-FR" sz="1800" dirty="0">
                    <a:effectLst/>
                    <a:latin typeface="+mj-lt"/>
                    <a:ea typeface="Times New Roman" panose="02020603050405020304" pitchFamily="18" charset="0"/>
                    <a:cs typeface="Times New Roman" panose="02020603050405020304" pitchFamily="18" charset="0"/>
                  </a:rPr>
                  <a:t> ta </a:t>
                </a:r>
                <a:r>
                  <a:rPr lang="fr-FR" sz="1800" dirty="0" err="1">
                    <a:effectLst/>
                    <a:latin typeface="+mj-lt"/>
                    <a:ea typeface="Times New Roman" panose="02020603050405020304" pitchFamily="18" charset="0"/>
                    <a:cs typeface="Times New Roman" panose="02020603050405020304" pitchFamily="18" charset="0"/>
                  </a:rPr>
                  <a:t>có</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hai</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cấp</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số</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nhân</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đều</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có</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công</a:t>
                </a:r>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bội</a:t>
                </a:r>
                <a:r>
                  <a:rPr lang="fr-FR" sz="1800" dirty="0">
                    <a:effectLst/>
                    <a:latin typeface="+mj-lt"/>
                    <a:ea typeface="Times New Roman" panose="02020603050405020304" pitchFamily="18" charset="0"/>
                    <a:cs typeface="Times New Roman" panose="02020603050405020304" pitchFamily="18" charset="0"/>
                  </a:rPr>
                  <a:t> 0,75 là: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10</m:t>
                        </m:r>
                      </m:sub>
                    </m:sSub>
                  </m:oMath>
                </a14:m>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và</a:t>
                </a:r>
                <a:r>
                  <a:rPr lang="fr-FR"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10</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dirty="0">
                    <a:effectLst/>
                    <a:latin typeface="+mj-lt"/>
                    <a:ea typeface="Times New Roman" panose="02020603050405020304" pitchFamily="18" charset="0"/>
                    <a:cs typeface="Times New Roman" panose="02020603050405020304" pitchFamily="18" charset="0"/>
                  </a:rPr>
                  <a:t>; </a:t>
                </a:r>
                <a:r>
                  <a:rPr lang="fr-FR" sz="1800" dirty="0" err="1">
                    <a:effectLst/>
                    <a:latin typeface="+mj-lt"/>
                    <a:ea typeface="Times New Roman" panose="02020603050405020304" pitchFamily="18" charset="0"/>
                    <a:cs typeface="Times New Roman" panose="02020603050405020304" pitchFamily="18" charset="0"/>
                  </a:rPr>
                  <a:t>với</a:t>
                </a:r>
                <a:r>
                  <a:rPr lang="fr-FR"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=100,</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vi-VN" sz="1800" b="0" i="1" smtClean="0">
                            <a:effectLst/>
                            <a:latin typeface="Cambria Math" panose="02040503050406030204" pitchFamily="18" charset="0"/>
                            <a:ea typeface="Times New Roman" panose="02020603050405020304" pitchFamily="18" charset="0"/>
                            <a:cs typeface="Times New Roman" panose="02020603050405020304" pitchFamily="18" charset="0"/>
                          </a:rPr>
                          <m:t>𝑙</m:t>
                        </m:r>
                      </m:e>
                      <m: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=75.</m:t>
                    </m:r>
                  </m:oMath>
                </a14:m>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21D291D-6D05-0DDA-C5E8-03562CAA7840}"/>
                  </a:ext>
                </a:extLst>
              </p:cNvPr>
              <p:cNvSpPr txBox="1">
                <a:spLocks noRot="1" noChangeAspect="1" noMove="1" noResize="1" noEditPoints="1" noAdjustHandles="1" noChangeArrowheads="1" noChangeShapeType="1" noTextEdit="1"/>
              </p:cNvSpPr>
              <p:nvPr/>
            </p:nvSpPr>
            <p:spPr>
              <a:xfrm>
                <a:off x="605640" y="938666"/>
                <a:ext cx="8324604" cy="3826689"/>
              </a:xfrm>
              <a:prstGeom prst="rect">
                <a:avLst/>
              </a:prstGeom>
              <a:blipFill>
                <a:blip r:embed="rId3"/>
                <a:stretch>
                  <a:fillRect l="-586" b="-1592"/>
                </a:stretch>
              </a:blipFill>
            </p:spPr>
            <p:txBody>
              <a:bodyPr/>
              <a:lstStyle/>
              <a:p>
                <a:r>
                  <a:rPr lang="vi-VN">
                    <a:noFill/>
                  </a:rPr>
                  <a:t> </a:t>
                </a:r>
              </a:p>
            </p:txBody>
          </p:sp>
        </mc:Fallback>
      </mc:AlternateContent>
    </p:spTree>
    <p:extLst>
      <p:ext uri="{BB962C8B-B14F-4D97-AF65-F5344CB8AC3E}">
        <p14:creationId xmlns:p14="http://schemas.microsoft.com/office/powerpoint/2010/main" val="3721063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7"/>
        <p:cNvGrpSpPr/>
        <p:nvPr/>
      </p:nvGrpSpPr>
      <p:grpSpPr>
        <a:xfrm>
          <a:off x="0" y="0"/>
          <a:ext cx="0" cy="0"/>
          <a:chOff x="0" y="0"/>
          <a:chExt cx="0" cy="0"/>
        </a:xfrm>
      </p:grpSpPr>
      <p:sp>
        <p:nvSpPr>
          <p:cNvPr id="3" name="Subtitle 2">
            <a:extLst>
              <a:ext uri="{FF2B5EF4-FFF2-40B4-BE49-F238E27FC236}">
                <a16:creationId xmlns:a16="http://schemas.microsoft.com/office/drawing/2014/main" id="{5ABDEB86-2DE4-F79A-390B-9BA21CA271F7}"/>
              </a:ext>
            </a:extLst>
          </p:cNvPr>
          <p:cNvSpPr>
            <a:spLocks noGrp="1"/>
          </p:cNvSpPr>
          <p:nvPr>
            <p:ph type="subTitle" idx="1"/>
          </p:nvPr>
        </p:nvSpPr>
        <p:spPr>
          <a:xfrm>
            <a:off x="1635918" y="1725930"/>
            <a:ext cx="5872163" cy="1691640"/>
          </a:xfrm>
          <a:solidFill>
            <a:srgbClr val="FBB7CA"/>
          </a:solidFill>
          <a:ln>
            <a:noFill/>
          </a:ln>
        </p:spPr>
        <p:txBody>
          <a:bodyPr anchor="ctr"/>
          <a:lstStyle/>
          <a:p>
            <a:pPr>
              <a:lnSpc>
                <a:spcPct val="150000"/>
              </a:lnSpc>
            </a:pPr>
            <a:r>
              <a:rPr lang="en-US" sz="4000" b="1" dirty="0">
                <a:solidFill>
                  <a:schemeClr val="bg1">
                    <a:lumMod val="10000"/>
                  </a:schemeClr>
                </a:solidFill>
                <a:latin typeface="+mj-lt"/>
              </a:rPr>
              <a:t>BÀI 3:</a:t>
            </a:r>
          </a:p>
          <a:p>
            <a:pPr>
              <a:lnSpc>
                <a:spcPct val="150000"/>
              </a:lnSpc>
            </a:pPr>
            <a:r>
              <a:rPr lang="en-US" sz="4000" b="1" dirty="0">
                <a:solidFill>
                  <a:schemeClr val="bg1">
                    <a:lumMod val="10000"/>
                  </a:schemeClr>
                </a:solidFill>
                <a:latin typeface="+mj-lt"/>
              </a:rPr>
              <a:t>CẤP SỐ NHÂN</a:t>
            </a:r>
          </a:p>
        </p:txBody>
      </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7" name="Oval Callout 29">
            <a:extLst>
              <a:ext uri="{FF2B5EF4-FFF2-40B4-BE49-F238E27FC236}">
                <a16:creationId xmlns:a16="http://schemas.microsoft.com/office/drawing/2014/main" id="{1D9EE2FF-6C4B-5D84-6681-665B18A29ED3}"/>
              </a:ext>
            </a:extLst>
          </p:cNvPr>
          <p:cNvSpPr/>
          <p:nvPr/>
        </p:nvSpPr>
        <p:spPr>
          <a:xfrm>
            <a:off x="7521971" y="378145"/>
            <a:ext cx="972752" cy="364371"/>
          </a:xfrm>
          <a:prstGeom prst="wedgeEllipseCallout">
            <a:avLst>
              <a:gd name="adj1" fmla="val -21402"/>
              <a:gd name="adj2" fmla="val 79140"/>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a:sym typeface="Arial"/>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21D291D-6D05-0DDA-C5E8-03562CAA7840}"/>
                  </a:ext>
                </a:extLst>
              </p:cNvPr>
              <p:cNvSpPr txBox="1"/>
              <p:nvPr/>
            </p:nvSpPr>
            <p:spPr>
              <a:xfrm>
                <a:off x="409698" y="560330"/>
                <a:ext cx="8324604" cy="4256550"/>
              </a:xfrm>
              <a:prstGeom prst="rect">
                <a:avLst/>
              </a:prstGeom>
              <a:noFill/>
            </p:spPr>
            <p:txBody>
              <a:bodyPr wrap="square">
                <a:spAutoFit/>
              </a:bodyPr>
              <a:lstStyle/>
              <a:p>
                <a:pPr>
                  <a:lnSpc>
                    <a:spcPct val="150000"/>
                  </a:lnSpc>
                  <a:spcAft>
                    <a:spcPts val="600"/>
                  </a:spcAft>
                </a:pPr>
                <a:r>
                  <a:rPr lang="fr-FR" sz="2000" dirty="0" smtClean="0">
                    <a:latin typeface="+mj-lt"/>
                    <a:ea typeface="Times New Roman" panose="02020603050405020304" pitchFamily="18" charset="0"/>
                    <a:cs typeface="Times New Roman" panose="02020603050405020304" pitchFamily="18" charset="0"/>
                  </a:rPr>
                  <a:t>Ta </a:t>
                </a:r>
                <a:r>
                  <a:rPr lang="fr-FR" sz="2000" dirty="0" err="1">
                    <a:latin typeface="+mj-lt"/>
                    <a:ea typeface="Times New Roman" panose="02020603050405020304" pitchFamily="18" charset="0"/>
                    <a:cs typeface="Times New Roman" panose="02020603050405020304" pitchFamily="18" charset="0"/>
                  </a:rPr>
                  <a:t>có</a:t>
                </a:r>
                <a:r>
                  <a:rPr lang="fr-FR" sz="2000" dirty="0">
                    <a:latin typeface="+mj-lt"/>
                    <a:ea typeface="Times New Roman" panose="02020603050405020304" pitchFamily="18" charset="0"/>
                    <a:cs typeface="Times New Roman" panose="02020603050405020304" pitchFamily="18" charset="0"/>
                  </a:rPr>
                  <a:t> :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𝑥</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𝑥</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𝑥</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10</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=100.</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0,75</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10</m:t>
                                </m:r>
                              </m:sup>
                            </m:sSup>
                          </m:num>
                          <m:den>
                            <m:r>
                              <a:rPr lang="fr-FR" sz="2000" i="1">
                                <a:latin typeface="Cambria Math" panose="02040503050406030204" pitchFamily="18" charset="0"/>
                                <a:ea typeface="Times New Roman" panose="02020603050405020304" pitchFamily="18" charset="0"/>
                                <a:cs typeface="Times New Roman" panose="02020603050405020304" pitchFamily="18" charset="0"/>
                              </a:rPr>
                              <m:t>1−0,75</m:t>
                            </m:r>
                          </m:den>
                        </m:f>
                      </m:e>
                    </m:d>
                    <m:r>
                      <a:rPr lang="fr-FR" sz="2000" i="1">
                        <a:latin typeface="Cambria Math" panose="02040503050406030204" pitchFamily="18" charset="0"/>
                        <a:ea typeface="Times New Roman" panose="02020603050405020304" pitchFamily="18" charset="0"/>
                        <a:cs typeface="Times New Roman" panose="02020603050405020304" pitchFamily="18" charset="0"/>
                      </a:rPr>
                      <m:t> ; </m:t>
                    </m:r>
                  </m:oMath>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𝑙</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𝑙</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𝑙</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10</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=75. </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0,75</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10</m:t>
                                  </m:r>
                                </m:sup>
                              </m:sSup>
                            </m:num>
                            <m:den>
                              <m:r>
                                <a:rPr lang="fr-FR" sz="2000" i="1">
                                  <a:latin typeface="Cambria Math" panose="02040503050406030204" pitchFamily="18" charset="0"/>
                                  <a:ea typeface="Times New Roman" panose="02020603050405020304" pitchFamily="18" charset="0"/>
                                  <a:cs typeface="Times New Roman" panose="02020603050405020304" pitchFamily="18" charset="0"/>
                                </a:rPr>
                                <m:t>1−0,75</m:t>
                              </m:r>
                            </m:den>
                          </m:f>
                        </m:e>
                      </m:d>
                      <m:r>
                        <a:rPr lang="fr-FR" sz="2000"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r>
                  <a:rPr lang="fr-FR" sz="2000" dirty="0" err="1">
                    <a:latin typeface="+mj-lt"/>
                    <a:ea typeface="Calibri" panose="020F0502020204030204" pitchFamily="34" charset="0"/>
                    <a:cs typeface="Times New Roman" panose="02020603050405020304" pitchFamily="18" charset="0"/>
                  </a:rPr>
                  <a:t>Tổng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quãng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đường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người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đó</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sau</a:t>
                </a:r>
                <a:r>
                  <a:rPr lang="fr-FR" sz="2000" dirty="0">
                    <a:latin typeface="+mj-lt"/>
                    <a:ea typeface="Calibri" panose="020F0502020204030204" pitchFamily="34" charset="0"/>
                    <a:cs typeface="Times New Roman" panose="02020603050405020304" pitchFamily="18" charset="0"/>
                  </a:rPr>
                  <a:t> 10 </a:t>
                </a:r>
                <a:r>
                  <a:rPr lang="fr-FR" sz="2000" dirty="0" err="1">
                    <a:latin typeface="+mj-lt"/>
                    <a:ea typeface="Calibri" panose="020F0502020204030204" pitchFamily="34" charset="0"/>
                    <a:cs typeface="Times New Roman" panose="02020603050405020304" pitchFamily="18" charset="0"/>
                  </a:rPr>
                  <a:t>lần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rơi</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xuống</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và</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được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kéo</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lên</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tính</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từ</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lúc</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bắt</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đầu</a:t>
                </a:r>
                <a:r>
                  <a:rPr lang="fr-FR" sz="2000" dirty="0">
                    <a:latin typeface="+mj-lt"/>
                    <a:ea typeface="Calibri" panose="020F0502020204030204" pitchFamily="34" charset="0"/>
                    <a:cs typeface="Times New Roman" panose="02020603050405020304" pitchFamily="18" charset="0"/>
                  </a:rPr>
                  <a:t> </a:t>
                </a:r>
                <a:r>
                  <a:rPr lang="fr-FR" sz="2000" dirty="0" err="1">
                    <a:latin typeface="+mj-lt"/>
                    <a:ea typeface="Calibri" panose="020F0502020204030204" pitchFamily="34" charset="0"/>
                    <a:cs typeface="Times New Roman" panose="02020603050405020304" pitchFamily="18" charset="0"/>
                  </a:rPr>
                  <a:t>nhảy</a:t>
                </a:r>
                <a:r>
                  <a:rPr lang="fr-FR" sz="2000" dirty="0">
                    <a:latin typeface="+mj-lt"/>
                    <a:ea typeface="Calibri" panose="020F0502020204030204" pitchFamily="34" charset="0"/>
                    <a:cs typeface="Times New Roman" panose="02020603050405020304" pitchFamily="18" charset="0"/>
                  </a:rPr>
                  <a:t> là :</a:t>
                </a:r>
                <a:endParaRPr lang="en-US" sz="2000" dirty="0">
                  <a:latin typeface="+mj-lt"/>
                  <a:ea typeface="Calibri" panose="020F0502020204030204" pitchFamily="34" charset="0"/>
                  <a:cs typeface="Times New Roman" panose="02020603050405020304" pitchFamily="18"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𝑥</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10</m:t>
                              </m:r>
                            </m:sub>
                          </m:sSub>
                        </m:e>
                      </m:d>
                      <m:r>
                        <a:rPr lang="fr-FR" sz="20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𝑙</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𝑙</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2</m:t>
                              </m:r>
                            </m:sub>
                          </m:sSub>
                          <m:r>
                            <a:rPr lang="fr-FR"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𝑙</m:t>
                              </m:r>
                            </m:e>
                            <m:sub>
                              <m:r>
                                <a:rPr lang="fr-FR" sz="2000" i="1">
                                  <a:latin typeface="Cambria Math" panose="02040503050406030204" pitchFamily="18" charset="0"/>
                                  <a:ea typeface="Times New Roman" panose="02020603050405020304" pitchFamily="18" charset="0"/>
                                  <a:cs typeface="Times New Roman" panose="02020603050405020304" pitchFamily="18" charset="0"/>
                                </a:rPr>
                                <m:t>10</m:t>
                              </m:r>
                            </m:sub>
                          </m:sSub>
                        </m:e>
                      </m:d>
                      <m:r>
                        <a:rPr lang="fr-FR" sz="2000" i="1">
                          <a:latin typeface="Cambria Math" panose="02040503050406030204" pitchFamily="18" charset="0"/>
                          <a:ea typeface="Times New Roman" panose="02020603050405020304" pitchFamily="18" charset="0"/>
                          <a:cs typeface="Times New Roman" panose="02020603050405020304" pitchFamily="18" charset="0"/>
                        </a:rPr>
                        <m:t>=175.</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latin typeface="Cambria Math" panose="02040503050406030204" pitchFamily="18" charset="0"/>
                                      <a:ea typeface="Times New Roman" panose="02020603050405020304" pitchFamily="18" charset="0"/>
                                      <a:cs typeface="Times New Roman" panose="02020603050405020304" pitchFamily="18" charset="0"/>
                                    </a:rPr>
                                    <m:t>0,75</m:t>
                                  </m:r>
                                </m:e>
                                <m:sup>
                                  <m:r>
                                    <a:rPr lang="fr-FR" sz="2000" i="1">
                                      <a:latin typeface="Cambria Math" panose="02040503050406030204" pitchFamily="18" charset="0"/>
                                      <a:ea typeface="Times New Roman" panose="02020603050405020304" pitchFamily="18" charset="0"/>
                                      <a:cs typeface="Times New Roman" panose="02020603050405020304" pitchFamily="18" charset="0"/>
                                    </a:rPr>
                                    <m:t>10</m:t>
                                  </m:r>
                                </m:sup>
                              </m:sSup>
                            </m:num>
                            <m:den>
                              <m:r>
                                <a:rPr lang="fr-FR" sz="2000" i="1">
                                  <a:latin typeface="Cambria Math" panose="02040503050406030204" pitchFamily="18" charset="0"/>
                                  <a:ea typeface="Times New Roman" panose="02020603050405020304" pitchFamily="18" charset="0"/>
                                  <a:cs typeface="Times New Roman" panose="02020603050405020304" pitchFamily="18" charset="0"/>
                                </a:rPr>
                                <m:t>1−0,75</m:t>
                              </m:r>
                            </m:den>
                          </m:f>
                        </m:e>
                      </m:d>
                      <m:r>
                        <a:rPr lang="fr-FR" sz="2000" i="1">
                          <a:latin typeface="Cambria Math" panose="02040503050406030204" pitchFamily="18" charset="0"/>
                          <a:ea typeface="Times New Roman" panose="02020603050405020304" pitchFamily="18" charset="0"/>
                          <a:cs typeface="Times New Roman" panose="02020603050405020304" pitchFamily="18" charset="0"/>
                        </a:rPr>
                        <m:t> ≈</m:t>
                      </m:r>
                      <m:r>
                        <a:rPr lang="fr-FR" sz="2000"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661</m:t>
                      </m:r>
                      <m:d>
                        <m:d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000" i="1">
                              <a:latin typeface="Cambria Math" panose="02040503050406030204" pitchFamily="18" charset="0"/>
                              <a:ea typeface="Times New Roman" panose="02020603050405020304" pitchFamily="18" charset="0"/>
                              <a:cs typeface="Times New Roman" panose="02020603050405020304" pitchFamily="18" charset="0"/>
                            </a:rPr>
                            <m:t>𝑚</m:t>
                          </m:r>
                        </m:e>
                      </m:d>
                      <m:r>
                        <a:rPr lang="fr-FR" sz="20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21D291D-6D05-0DDA-C5E8-03562CAA7840}"/>
                  </a:ext>
                </a:extLst>
              </p:cNvPr>
              <p:cNvSpPr txBox="1">
                <a:spLocks noRot="1" noChangeAspect="1" noMove="1" noResize="1" noEditPoints="1" noAdjustHandles="1" noChangeArrowheads="1" noChangeShapeType="1" noTextEdit="1"/>
              </p:cNvSpPr>
              <p:nvPr/>
            </p:nvSpPr>
            <p:spPr>
              <a:xfrm>
                <a:off x="409698" y="560330"/>
                <a:ext cx="8324604" cy="4256550"/>
              </a:xfrm>
              <a:prstGeom prst="rect">
                <a:avLst/>
              </a:prstGeom>
              <a:blipFill>
                <a:blip r:embed="rId3"/>
                <a:stretch>
                  <a:fillRect l="-732" r="-293"/>
                </a:stretch>
              </a:blipFill>
            </p:spPr>
            <p:txBody>
              <a:bodyPr/>
              <a:lstStyle/>
              <a:p>
                <a:r>
                  <a:rPr lang="vi-VN">
                    <a:noFill/>
                  </a:rPr>
                  <a:t> </a:t>
                </a:r>
              </a:p>
            </p:txBody>
          </p:sp>
        </mc:Fallback>
      </mc:AlternateContent>
    </p:spTree>
    <p:extLst>
      <p:ext uri="{BB962C8B-B14F-4D97-AF65-F5344CB8AC3E}">
        <p14:creationId xmlns:p14="http://schemas.microsoft.com/office/powerpoint/2010/main" val="3649641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6" name="Google Shape;845;p44">
            <a:extLst>
              <a:ext uri="{FF2B5EF4-FFF2-40B4-BE49-F238E27FC236}">
                <a16:creationId xmlns:a16="http://schemas.microsoft.com/office/drawing/2014/main" id="{4979D622-F171-8047-5159-BFB0C0F3603C}"/>
              </a:ext>
            </a:extLst>
          </p:cNvPr>
          <p:cNvSpPr txBox="1">
            <a:spLocks noGrp="1"/>
          </p:cNvSpPr>
          <p:nvPr>
            <p:ph type="title"/>
          </p:nvPr>
        </p:nvSpPr>
        <p:spPr>
          <a:xfrm>
            <a:off x="2036442" y="548171"/>
            <a:ext cx="5071116" cy="76503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3500" b="1" dirty="0">
                <a:latin typeface="+mj-lt"/>
              </a:rPr>
              <a:t>HƯỚNG DẪN VỀ NHÀ</a:t>
            </a:r>
            <a:endParaRPr sz="3500" b="1" dirty="0">
              <a:latin typeface="+mj-lt"/>
            </a:endParaRPr>
          </a:p>
        </p:txBody>
      </p:sp>
      <p:grpSp>
        <p:nvGrpSpPr>
          <p:cNvPr id="1704" name="Group 1703">
            <a:extLst>
              <a:ext uri="{FF2B5EF4-FFF2-40B4-BE49-F238E27FC236}">
                <a16:creationId xmlns:a16="http://schemas.microsoft.com/office/drawing/2014/main" id="{52850ABE-D276-C1F0-3797-C4C12F1B6330}"/>
              </a:ext>
            </a:extLst>
          </p:cNvPr>
          <p:cNvGrpSpPr/>
          <p:nvPr/>
        </p:nvGrpSpPr>
        <p:grpSpPr>
          <a:xfrm>
            <a:off x="418609" y="1811244"/>
            <a:ext cx="2458017" cy="2661377"/>
            <a:chOff x="418609" y="1811244"/>
            <a:chExt cx="2458017" cy="2661377"/>
          </a:xfrm>
        </p:grpSpPr>
        <p:grpSp>
          <p:nvGrpSpPr>
            <p:cNvPr id="1697" name="Group 1696">
              <a:extLst>
                <a:ext uri="{FF2B5EF4-FFF2-40B4-BE49-F238E27FC236}">
                  <a16:creationId xmlns:a16="http://schemas.microsoft.com/office/drawing/2014/main" id="{606EF4FF-FFA3-4F1C-BFC4-AF1FF7D969F1}"/>
                </a:ext>
              </a:extLst>
            </p:cNvPr>
            <p:cNvGrpSpPr/>
            <p:nvPr/>
          </p:nvGrpSpPr>
          <p:grpSpPr>
            <a:xfrm>
              <a:off x="418609" y="1811244"/>
              <a:ext cx="2458017" cy="2163336"/>
              <a:chOff x="499829" y="1994124"/>
              <a:chExt cx="2458017" cy="2163336"/>
            </a:xfrm>
          </p:grpSpPr>
          <p:sp>
            <p:nvSpPr>
              <p:cNvPr id="8" name="Rectangle 7">
                <a:extLst>
                  <a:ext uri="{FF2B5EF4-FFF2-40B4-BE49-F238E27FC236}">
                    <a16:creationId xmlns:a16="http://schemas.microsoft.com/office/drawing/2014/main" id="{C88B4315-36F5-0FF6-4069-69D2BA7B857F}"/>
                  </a:ext>
                </a:extLst>
              </p:cNvPr>
              <p:cNvSpPr/>
              <p:nvPr/>
            </p:nvSpPr>
            <p:spPr>
              <a:xfrm>
                <a:off x="499829" y="1994124"/>
                <a:ext cx="2439268" cy="2163336"/>
              </a:xfrm>
              <a:prstGeom prst="rect">
                <a:avLst/>
              </a:prstGeom>
              <a:solidFill>
                <a:schemeClr val="accent4"/>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10" name="Rectangle 9">
                <a:extLst>
                  <a:ext uri="{FF2B5EF4-FFF2-40B4-BE49-F238E27FC236}">
                    <a16:creationId xmlns:a16="http://schemas.microsoft.com/office/drawing/2014/main" id="{FAD57D0F-493C-04F3-D5F0-FF8DAE907ECB}"/>
                  </a:ext>
                </a:extLst>
              </p:cNvPr>
              <p:cNvSpPr/>
              <p:nvPr/>
            </p:nvSpPr>
            <p:spPr>
              <a:xfrm>
                <a:off x="518578" y="2590622"/>
                <a:ext cx="2439268" cy="828688"/>
              </a:xfrm>
              <a:prstGeom prst="rect">
                <a:avLst/>
              </a:prstGeom>
            </p:spPr>
            <p:txBody>
              <a:bodyPr wrap="square">
                <a:spAutoFit/>
              </a:bodyPr>
              <a:lstStyle/>
              <a:p>
                <a:pPr algn="ctr">
                  <a:lnSpc>
                    <a:spcPct val="150000"/>
                  </a:lnSpc>
                  <a:buClr>
                    <a:srgbClr val="000000"/>
                  </a:buClr>
                  <a:buFont typeface="Arial"/>
                  <a:buNone/>
                </a:pPr>
                <a:r>
                  <a:rPr lang="pt-BR" sz="1700" kern="0" dirty="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1700" kern="0" dirty="0">
                    <a:latin typeface="Arial"/>
                    <a:ea typeface="Calibri" panose="020F0502020204030204" pitchFamily="34" charset="0"/>
                    <a:cs typeface="Times New Roman" panose="02020603050405020304" pitchFamily="18" charset="0"/>
                    <a:sym typeface="Arial"/>
                  </a:rPr>
                  <a:t>kiến thức trong bài. </a:t>
                </a:r>
              </a:p>
            </p:txBody>
          </p:sp>
        </p:grpSp>
        <p:pic>
          <p:nvPicPr>
            <p:cNvPr id="1701" name="Picture 1700">
              <a:extLst>
                <a:ext uri="{FF2B5EF4-FFF2-40B4-BE49-F238E27FC236}">
                  <a16:creationId xmlns:a16="http://schemas.microsoft.com/office/drawing/2014/main" id="{E208778A-D2C8-7E31-7E73-20F6F8EA85E3}"/>
                </a:ext>
              </a:extLst>
            </p:cNvPr>
            <p:cNvPicPr>
              <a:picLocks noChangeAspect="1"/>
            </p:cNvPicPr>
            <p:nvPr/>
          </p:nvPicPr>
          <p:blipFill>
            <a:blip r:embed="rId3"/>
            <a:stretch>
              <a:fillRect/>
            </a:stretch>
          </p:blipFill>
          <p:spPr>
            <a:xfrm>
              <a:off x="799892" y="3566079"/>
              <a:ext cx="1611630" cy="906542"/>
            </a:xfrm>
            <a:prstGeom prst="rect">
              <a:avLst/>
            </a:prstGeom>
          </p:spPr>
        </p:pic>
      </p:grpSp>
      <p:grpSp>
        <p:nvGrpSpPr>
          <p:cNvPr id="1705" name="Group 1704">
            <a:extLst>
              <a:ext uri="{FF2B5EF4-FFF2-40B4-BE49-F238E27FC236}">
                <a16:creationId xmlns:a16="http://schemas.microsoft.com/office/drawing/2014/main" id="{34EC3296-918B-EC1E-165F-87499E6A3CCC}"/>
              </a:ext>
            </a:extLst>
          </p:cNvPr>
          <p:cNvGrpSpPr/>
          <p:nvPr/>
        </p:nvGrpSpPr>
        <p:grpSpPr>
          <a:xfrm>
            <a:off x="3201296" y="1811244"/>
            <a:ext cx="2475914" cy="2658870"/>
            <a:chOff x="3201296" y="1811244"/>
            <a:chExt cx="2475914" cy="2658870"/>
          </a:xfrm>
        </p:grpSpPr>
        <p:grpSp>
          <p:nvGrpSpPr>
            <p:cNvPr id="1698" name="Group 1697">
              <a:extLst>
                <a:ext uri="{FF2B5EF4-FFF2-40B4-BE49-F238E27FC236}">
                  <a16:creationId xmlns:a16="http://schemas.microsoft.com/office/drawing/2014/main" id="{BF4B67BD-D1D3-15E7-C9CF-65E7FDA0A3B4}"/>
                </a:ext>
              </a:extLst>
            </p:cNvPr>
            <p:cNvGrpSpPr/>
            <p:nvPr/>
          </p:nvGrpSpPr>
          <p:grpSpPr>
            <a:xfrm>
              <a:off x="3201296" y="1811244"/>
              <a:ext cx="2475914" cy="2163336"/>
              <a:chOff x="3215361" y="1994124"/>
              <a:chExt cx="2475914" cy="2163336"/>
            </a:xfrm>
          </p:grpSpPr>
          <p:sp>
            <p:nvSpPr>
              <p:cNvPr id="38" name="Rectangle 37">
                <a:extLst>
                  <a:ext uri="{FF2B5EF4-FFF2-40B4-BE49-F238E27FC236}">
                    <a16:creationId xmlns:a16="http://schemas.microsoft.com/office/drawing/2014/main" id="{DB93A9B8-FC25-E838-9619-AFD57BC5559B}"/>
                  </a:ext>
                </a:extLst>
              </p:cNvPr>
              <p:cNvSpPr/>
              <p:nvPr/>
            </p:nvSpPr>
            <p:spPr>
              <a:xfrm>
                <a:off x="3252007" y="1994124"/>
                <a:ext cx="2439268" cy="2163336"/>
              </a:xfrm>
              <a:prstGeom prst="rect">
                <a:avLst/>
              </a:prstGeom>
              <a:solidFill>
                <a:schemeClr val="accent4"/>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a:p>
            </p:txBody>
          </p:sp>
          <p:sp>
            <p:nvSpPr>
              <p:cNvPr id="40" name="Rectangle 39">
                <a:extLst>
                  <a:ext uri="{FF2B5EF4-FFF2-40B4-BE49-F238E27FC236}">
                    <a16:creationId xmlns:a16="http://schemas.microsoft.com/office/drawing/2014/main" id="{39EEDF30-F5BE-5D8A-1B8A-3F3917867F60}"/>
                  </a:ext>
                </a:extLst>
              </p:cNvPr>
              <p:cNvSpPr/>
              <p:nvPr/>
            </p:nvSpPr>
            <p:spPr>
              <a:xfrm>
                <a:off x="3215361" y="2653357"/>
                <a:ext cx="2439268" cy="828688"/>
              </a:xfrm>
              <a:prstGeom prst="rect">
                <a:avLst/>
              </a:prstGeom>
            </p:spPr>
            <p:txBody>
              <a:bodyPr wrap="square">
                <a:spAutoFit/>
              </a:bodyPr>
              <a:lstStyle/>
              <a:p>
                <a:pPr algn="ctr">
                  <a:lnSpc>
                    <a:spcPct val="150000"/>
                  </a:lnSpc>
                  <a:buClr>
                    <a:srgbClr val="000000"/>
                  </a:buClr>
                  <a:buFont typeface="Arial"/>
                  <a:buNone/>
                </a:pPr>
                <a:r>
                  <a:rPr lang="pt-BR" sz="1700" dirty="0">
                    <a:ea typeface="Calibri" panose="020F0502020204030204" pitchFamily="34" charset="0"/>
                    <a:cs typeface="Times New Roman" panose="02020603050405020304" pitchFamily="18" charset="0"/>
                  </a:rPr>
                  <a:t>Hoàn thành </a:t>
                </a:r>
              </a:p>
              <a:p>
                <a:pPr algn="ctr">
                  <a:lnSpc>
                    <a:spcPct val="150000"/>
                  </a:lnSpc>
                  <a:buClr>
                    <a:srgbClr val="000000"/>
                  </a:buClr>
                  <a:buFont typeface="Arial"/>
                  <a:buNone/>
                </a:pPr>
                <a:r>
                  <a:rPr lang="pt-BR" sz="1700" dirty="0">
                    <a:ea typeface="Calibri" panose="020F0502020204030204" pitchFamily="34" charset="0"/>
                    <a:cs typeface="Times New Roman" panose="02020603050405020304" pitchFamily="18" charset="0"/>
                  </a:rPr>
                  <a:t>các bài tập trong SBT</a:t>
                </a:r>
                <a:r>
                  <a:rPr lang="pt-BR" sz="1700" kern="0" dirty="0">
                    <a:latin typeface="Arial"/>
                    <a:ea typeface="Calibri" panose="020F0502020204030204" pitchFamily="34" charset="0"/>
                    <a:cs typeface="Times New Roman" panose="02020603050405020304" pitchFamily="18" charset="0"/>
                    <a:sym typeface="Arial"/>
                  </a:rPr>
                  <a:t> </a:t>
                </a:r>
              </a:p>
            </p:txBody>
          </p:sp>
        </p:grpSp>
        <p:pic>
          <p:nvPicPr>
            <p:cNvPr id="1702" name="Picture 1701">
              <a:extLst>
                <a:ext uri="{FF2B5EF4-FFF2-40B4-BE49-F238E27FC236}">
                  <a16:creationId xmlns:a16="http://schemas.microsoft.com/office/drawing/2014/main" id="{1369C735-7C1E-CB96-3F86-FA1454A1AE3F}"/>
                </a:ext>
              </a:extLst>
            </p:cNvPr>
            <p:cNvPicPr>
              <a:picLocks noChangeAspect="1"/>
            </p:cNvPicPr>
            <p:nvPr/>
          </p:nvPicPr>
          <p:blipFill>
            <a:blip r:embed="rId3"/>
            <a:stretch>
              <a:fillRect/>
            </a:stretch>
          </p:blipFill>
          <p:spPr>
            <a:xfrm>
              <a:off x="3661805" y="3563572"/>
              <a:ext cx="1611630" cy="906542"/>
            </a:xfrm>
            <a:prstGeom prst="rect">
              <a:avLst/>
            </a:prstGeom>
          </p:spPr>
        </p:pic>
      </p:grpSp>
      <p:grpSp>
        <p:nvGrpSpPr>
          <p:cNvPr id="1706" name="Group 1705">
            <a:extLst>
              <a:ext uri="{FF2B5EF4-FFF2-40B4-BE49-F238E27FC236}">
                <a16:creationId xmlns:a16="http://schemas.microsoft.com/office/drawing/2014/main" id="{F02E9663-2B06-8A4E-294F-A66A290CD9A0}"/>
              </a:ext>
            </a:extLst>
          </p:cNvPr>
          <p:cNvGrpSpPr/>
          <p:nvPr/>
        </p:nvGrpSpPr>
        <p:grpSpPr>
          <a:xfrm>
            <a:off x="6018426" y="1811244"/>
            <a:ext cx="2688216" cy="2658870"/>
            <a:chOff x="6018426" y="1811244"/>
            <a:chExt cx="2688216" cy="2658870"/>
          </a:xfrm>
        </p:grpSpPr>
        <p:grpSp>
          <p:nvGrpSpPr>
            <p:cNvPr id="1699" name="Group 1698">
              <a:extLst>
                <a:ext uri="{FF2B5EF4-FFF2-40B4-BE49-F238E27FC236}">
                  <a16:creationId xmlns:a16="http://schemas.microsoft.com/office/drawing/2014/main" id="{66442845-904F-C34F-3D0F-1F047D16076A}"/>
                </a:ext>
              </a:extLst>
            </p:cNvPr>
            <p:cNvGrpSpPr/>
            <p:nvPr/>
          </p:nvGrpSpPr>
          <p:grpSpPr>
            <a:xfrm>
              <a:off x="6018426" y="1811244"/>
              <a:ext cx="2688216" cy="2163336"/>
              <a:chOff x="6018426" y="1980386"/>
              <a:chExt cx="2688216" cy="2163336"/>
            </a:xfrm>
          </p:grpSpPr>
          <p:sp>
            <p:nvSpPr>
              <p:cNvPr id="1668" name="Rectangle 1667">
                <a:extLst>
                  <a:ext uri="{FF2B5EF4-FFF2-40B4-BE49-F238E27FC236}">
                    <a16:creationId xmlns:a16="http://schemas.microsoft.com/office/drawing/2014/main" id="{C9E61B3E-BFE8-CA2C-BEDE-64D520D48916}"/>
                  </a:ext>
                </a:extLst>
              </p:cNvPr>
              <p:cNvSpPr/>
              <p:nvPr/>
            </p:nvSpPr>
            <p:spPr>
              <a:xfrm>
                <a:off x="6024182" y="1980386"/>
                <a:ext cx="2682460" cy="2163336"/>
              </a:xfrm>
              <a:prstGeom prst="rect">
                <a:avLst/>
              </a:prstGeom>
              <a:solidFill>
                <a:schemeClr val="accent4"/>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00" dirty="0"/>
              </a:p>
            </p:txBody>
          </p:sp>
          <p:sp>
            <p:nvSpPr>
              <p:cNvPr id="1670" name="Rectangle 1669">
                <a:extLst>
                  <a:ext uri="{FF2B5EF4-FFF2-40B4-BE49-F238E27FC236}">
                    <a16:creationId xmlns:a16="http://schemas.microsoft.com/office/drawing/2014/main" id="{E16E0118-45DD-6657-8AFA-A57E84B9F339}"/>
                  </a:ext>
                </a:extLst>
              </p:cNvPr>
              <p:cNvSpPr/>
              <p:nvPr/>
            </p:nvSpPr>
            <p:spPr>
              <a:xfrm>
                <a:off x="6018426" y="2663509"/>
                <a:ext cx="2686865" cy="742063"/>
              </a:xfrm>
              <a:prstGeom prst="rect">
                <a:avLst/>
              </a:prstGeom>
            </p:spPr>
            <p:txBody>
              <a:bodyPr wrap="square">
                <a:spAutoFit/>
              </a:bodyPr>
              <a:lstStyle/>
              <a:p>
                <a:pPr algn="ctr">
                  <a:lnSpc>
                    <a:spcPct val="150000"/>
                  </a:lnSpc>
                  <a:buClr>
                    <a:srgbClr val="000000"/>
                  </a:buClr>
                  <a:buFont typeface="Arial"/>
                  <a:buNone/>
                </a:pPr>
                <a:r>
                  <a:rPr lang="pt-BR" sz="1500" kern="0" dirty="0">
                    <a:latin typeface="Arial"/>
                    <a:ea typeface="Calibri" panose="020F0502020204030204" pitchFamily="34" charset="0"/>
                    <a:cs typeface="Times New Roman" panose="02020603050405020304" pitchFamily="18" charset="0"/>
                    <a:sym typeface="Arial"/>
                  </a:rPr>
                  <a:t>Chuẩn b</a:t>
                </a:r>
                <a:r>
                  <a:rPr lang="pt-BR" sz="1500" dirty="0">
                    <a:ea typeface="Calibri" panose="020F0502020204030204" pitchFamily="34" charset="0"/>
                    <a:cs typeface="Times New Roman" panose="02020603050405020304" pitchFamily="18" charset="0"/>
                  </a:rPr>
                  <a:t>ị trước </a:t>
                </a:r>
              </a:p>
              <a:p>
                <a:pPr algn="ctr">
                  <a:lnSpc>
                    <a:spcPct val="150000"/>
                  </a:lnSpc>
                  <a:buClr>
                    <a:srgbClr val="000000"/>
                  </a:buClr>
                  <a:buFont typeface="Arial"/>
                  <a:buNone/>
                </a:pPr>
                <a:r>
                  <a:rPr lang="pt-BR" sz="1500" b="1" kern="0" dirty="0">
                    <a:latin typeface="Arial"/>
                    <a:ea typeface="Calibri" panose="020F0502020204030204" pitchFamily="34" charset="0"/>
                    <a:cs typeface="Times New Roman" panose="02020603050405020304" pitchFamily="18" charset="0"/>
                    <a:sym typeface="Arial"/>
                  </a:rPr>
                  <a:t>Bài tập cuối chương</a:t>
                </a:r>
              </a:p>
            </p:txBody>
          </p:sp>
        </p:grpSp>
        <p:pic>
          <p:nvPicPr>
            <p:cNvPr id="1703" name="Picture 1702">
              <a:extLst>
                <a:ext uri="{FF2B5EF4-FFF2-40B4-BE49-F238E27FC236}">
                  <a16:creationId xmlns:a16="http://schemas.microsoft.com/office/drawing/2014/main" id="{FC5A7AE8-400F-63BB-3774-F7B322D4F362}"/>
                </a:ext>
              </a:extLst>
            </p:cNvPr>
            <p:cNvPicPr>
              <a:picLocks noChangeAspect="1"/>
            </p:cNvPicPr>
            <p:nvPr/>
          </p:nvPicPr>
          <p:blipFill>
            <a:blip r:embed="rId3"/>
            <a:stretch>
              <a:fillRect/>
            </a:stretch>
          </p:blipFill>
          <p:spPr>
            <a:xfrm>
              <a:off x="6556044" y="3563572"/>
              <a:ext cx="1611630" cy="906542"/>
            </a:xfrm>
            <a:prstGeom prst="rect">
              <a:avLst/>
            </a:prstGeom>
          </p:spPr>
        </p:pic>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04"/>
                                        </p:tgtEl>
                                        <p:attrNameLst>
                                          <p:attrName>style.visibility</p:attrName>
                                        </p:attrNameLst>
                                      </p:cBhvr>
                                      <p:to>
                                        <p:strVal val="visible"/>
                                      </p:to>
                                    </p:set>
                                    <p:animEffect transition="in" filter="fade">
                                      <p:cBhvr>
                                        <p:cTn id="11" dur="500"/>
                                        <p:tgtEl>
                                          <p:spTgt spid="170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05"/>
                                        </p:tgtEl>
                                        <p:attrNameLst>
                                          <p:attrName>style.visibility</p:attrName>
                                        </p:attrNameLst>
                                      </p:cBhvr>
                                      <p:to>
                                        <p:strVal val="visible"/>
                                      </p:to>
                                    </p:set>
                                    <p:animEffect transition="in" filter="fade">
                                      <p:cBhvr>
                                        <p:cTn id="16" dur="500"/>
                                        <p:tgtEl>
                                          <p:spTgt spid="1705"/>
                                        </p:tgtEl>
                                      </p:cBhvr>
                                    </p:animEffect>
                                    <p:anim calcmode="lin" valueType="num">
                                      <p:cBhvr>
                                        <p:cTn id="17" dur="500" fill="hold"/>
                                        <p:tgtEl>
                                          <p:spTgt spid="1705"/>
                                        </p:tgtEl>
                                        <p:attrNameLst>
                                          <p:attrName>ppt_x</p:attrName>
                                        </p:attrNameLst>
                                      </p:cBhvr>
                                      <p:tavLst>
                                        <p:tav tm="0">
                                          <p:val>
                                            <p:strVal val="#ppt_x"/>
                                          </p:val>
                                        </p:tav>
                                        <p:tav tm="100000">
                                          <p:val>
                                            <p:strVal val="#ppt_x"/>
                                          </p:val>
                                        </p:tav>
                                      </p:tavLst>
                                    </p:anim>
                                    <p:anim calcmode="lin" valueType="num">
                                      <p:cBhvr>
                                        <p:cTn id="18" dur="500" fill="hold"/>
                                        <p:tgtEl>
                                          <p:spTgt spid="170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06"/>
                                        </p:tgtEl>
                                        <p:attrNameLst>
                                          <p:attrName>style.visibility</p:attrName>
                                        </p:attrNameLst>
                                      </p:cBhvr>
                                      <p:to>
                                        <p:strVal val="visible"/>
                                      </p:to>
                                    </p:set>
                                    <p:animEffect transition="in" filter="wipe(up)">
                                      <p:cBhvr>
                                        <p:cTn id="23" dur="500"/>
                                        <p:tgtEl>
                                          <p:spTgt spid="1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69" name="Google Shape;1369;p64"/>
          <p:cNvSpPr txBox="1"/>
          <p:nvPr/>
        </p:nvSpPr>
        <p:spPr>
          <a:xfrm>
            <a:off x="2496150" y="4278250"/>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Didact Gothic"/>
                <a:ea typeface="Didact Gothic"/>
                <a:cs typeface="Didact Gothic"/>
                <a:sym typeface="Didact Gothic"/>
              </a:rPr>
              <a:t>Please keep this slide for attribution</a:t>
            </a:r>
            <a:endParaRPr sz="1200">
              <a:solidFill>
                <a:schemeClr val="dk1"/>
              </a:solidFill>
              <a:latin typeface="Didact Gothic"/>
              <a:ea typeface="Didact Gothic"/>
              <a:cs typeface="Didact Gothic"/>
              <a:sym typeface="Didact Gothic"/>
            </a:endParaRPr>
          </a:p>
        </p:txBody>
      </p:sp>
      <p:grpSp>
        <p:nvGrpSpPr>
          <p:cNvPr id="1370" name="Google Shape;1370;p64"/>
          <p:cNvGrpSpPr/>
          <p:nvPr/>
        </p:nvGrpSpPr>
        <p:grpSpPr>
          <a:xfrm>
            <a:off x="1073055" y="1798921"/>
            <a:ext cx="738667" cy="502594"/>
            <a:chOff x="200200" y="2278225"/>
            <a:chExt cx="862425" cy="586800"/>
          </a:xfrm>
        </p:grpSpPr>
        <p:sp>
          <p:nvSpPr>
            <p:cNvPr id="1371" name="Google Shape;1371;p6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64"/>
          <p:cNvGrpSpPr/>
          <p:nvPr/>
        </p:nvGrpSpPr>
        <p:grpSpPr>
          <a:xfrm>
            <a:off x="7842033" y="2820105"/>
            <a:ext cx="535749" cy="547122"/>
            <a:chOff x="3477650" y="837700"/>
            <a:chExt cx="314425" cy="321100"/>
          </a:xfrm>
        </p:grpSpPr>
        <p:sp>
          <p:nvSpPr>
            <p:cNvPr id="1376" name="Google Shape;1376;p6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4"/>
          <p:cNvGrpSpPr/>
          <p:nvPr/>
        </p:nvGrpSpPr>
        <p:grpSpPr>
          <a:xfrm>
            <a:off x="1520230" y="2242996"/>
            <a:ext cx="738667" cy="502594"/>
            <a:chOff x="200200" y="2278225"/>
            <a:chExt cx="862425" cy="586800"/>
          </a:xfrm>
        </p:grpSpPr>
        <p:sp>
          <p:nvSpPr>
            <p:cNvPr id="1379" name="Google Shape;1379;p6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a:extLst>
              <a:ext uri="{FF2B5EF4-FFF2-40B4-BE49-F238E27FC236}">
                <a16:creationId xmlns:a16="http://schemas.microsoft.com/office/drawing/2014/main" id="{FB6EFD22-DED3-817B-9F4F-260F9644B7C8}"/>
              </a:ext>
            </a:extLst>
          </p:cNvPr>
          <p:cNvSpPr/>
          <p:nvPr/>
        </p:nvSpPr>
        <p:spPr>
          <a:xfrm>
            <a:off x="1863090" y="3367227"/>
            <a:ext cx="5303520" cy="1236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355;p64">
            <a:extLst>
              <a:ext uri="{FF2B5EF4-FFF2-40B4-BE49-F238E27FC236}">
                <a16:creationId xmlns:a16="http://schemas.microsoft.com/office/drawing/2014/main" id="{8314AB48-1FB9-5476-F88E-2547AB910CCF}"/>
              </a:ext>
            </a:extLst>
          </p:cNvPr>
          <p:cNvSpPr txBox="1">
            <a:spLocks noGrp="1"/>
          </p:cNvSpPr>
          <p:nvPr>
            <p:ph type="title"/>
          </p:nvPr>
        </p:nvSpPr>
        <p:spPr>
          <a:xfrm>
            <a:off x="1744740" y="1200828"/>
            <a:ext cx="5651931" cy="169878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sz="3500" b="1" dirty="0">
                <a:latin typeface="+mj-lt"/>
              </a:rPr>
              <a:t>CẢM ƠN CÁC BẠN</a:t>
            </a:r>
            <a:br>
              <a:rPr lang="en-US" sz="3500" b="1" dirty="0">
                <a:latin typeface="+mj-lt"/>
              </a:rPr>
            </a:br>
            <a:r>
              <a:rPr lang="en-US" sz="3500" b="1" dirty="0">
                <a:latin typeface="+mj-lt"/>
              </a:rPr>
              <a:t>ĐÃ CHÚ Ý LẮNG NGHE,</a:t>
            </a:r>
            <a:br>
              <a:rPr lang="en-US" sz="3500" b="1" dirty="0">
                <a:latin typeface="+mj-lt"/>
              </a:rPr>
            </a:br>
            <a:r>
              <a:rPr lang="en-US" sz="3500" b="1" dirty="0">
                <a:latin typeface="+mj-lt"/>
              </a:rPr>
              <a:t>HẸN GẶP LẠI!</a:t>
            </a:r>
            <a:endParaRPr sz="3500" b="1" dirty="0">
              <a:latin typeface="+mj-lt"/>
            </a:endParaRP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36"/>
          <p:cNvSpPr txBox="1">
            <a:spLocks noGrp="1"/>
          </p:cNvSpPr>
          <p:nvPr>
            <p:ph type="title"/>
          </p:nvPr>
        </p:nvSpPr>
        <p:spPr>
          <a:xfrm>
            <a:off x="148590" y="2401896"/>
            <a:ext cx="884682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latin typeface="+mj-lt"/>
              </a:rPr>
              <a:t>ĐỊNH NGHĨA</a:t>
            </a:r>
            <a:endParaRPr sz="4000" b="1" dirty="0">
              <a:latin typeface="+mj-lt"/>
            </a:endParaRPr>
          </a:p>
        </p:txBody>
      </p:sp>
      <p:sp>
        <p:nvSpPr>
          <p:cNvPr id="802" name="Google Shape;802;p36"/>
          <p:cNvSpPr txBox="1">
            <a:spLocks noGrp="1"/>
          </p:cNvSpPr>
          <p:nvPr>
            <p:ph type="title" idx="2"/>
          </p:nvPr>
        </p:nvSpPr>
        <p:spPr>
          <a:xfrm>
            <a:off x="3720750" y="1330315"/>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latin typeface="+mj-lt"/>
              </a:rPr>
              <a:t>I.</a:t>
            </a:r>
            <a:endParaRPr sz="4000" b="1" dirty="0">
              <a:latin typeface="+mj-lt"/>
            </a:endParaRPr>
          </a:p>
        </p:txBody>
      </p:sp>
    </p:spTree>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9" name="Google Shape;802;p36">
            <a:extLst>
              <a:ext uri="{FF2B5EF4-FFF2-40B4-BE49-F238E27FC236}">
                <a16:creationId xmlns:a16="http://schemas.microsoft.com/office/drawing/2014/main" id="{5E367021-5F45-B7E0-67DA-6F39518650F6}"/>
              </a:ext>
            </a:extLst>
          </p:cNvPr>
          <p:cNvSpPr txBox="1">
            <a:spLocks/>
          </p:cNvSpPr>
          <p:nvPr/>
        </p:nvSpPr>
        <p:spPr>
          <a:xfrm>
            <a:off x="3237690" y="516452"/>
            <a:ext cx="2668620" cy="569885"/>
          </a:xfrm>
          <a:prstGeom prst="round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a:latin typeface="+mj-lt"/>
              </a:rPr>
              <a:t>KẾT LUẬN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04A159-3BD5-FAF9-CBEC-2588C7ABFBC6}"/>
                  </a:ext>
                </a:extLst>
              </p:cNvPr>
              <p:cNvSpPr txBox="1"/>
              <p:nvPr/>
            </p:nvSpPr>
            <p:spPr>
              <a:xfrm>
                <a:off x="568642" y="1488303"/>
                <a:ext cx="8006715" cy="2497543"/>
              </a:xfrm>
              <a:prstGeom prst="rect">
                <a:avLst/>
              </a:prstGeom>
              <a:solidFill>
                <a:srgbClr val="FBB7CA"/>
              </a:solidFill>
            </p:spPr>
            <p:txBody>
              <a:bodyPr wrap="square">
                <a:spAutoFit/>
              </a:bodyPr>
              <a:lstStyle/>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Cấp số nhân là một dãy số, trong đó kể từ số hạng thứ hai, mỗi số hạng đều bằng tích của số hạng đứng ngay trước nó với một số không đổi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𝑞</m:t>
                    </m:r>
                  </m:oMath>
                </a14:m>
                <a:r>
                  <a:rPr lang="vi-VN" sz="2000" dirty="0">
                    <a:latin typeface="+mn-lt"/>
                    <a:ea typeface="Times New Roman" panose="02020603050405020304" pitchFamily="18" charset="0"/>
                    <a:cs typeface="Times New Roman" panose="02020603050405020304" pitchFamily="18" charset="0"/>
                  </a:rPr>
                  <a:t>, tức là:</a:t>
                </a:r>
                <a:endParaRPr lang="en-US" sz="2000" dirty="0">
                  <a:latin typeface="+mn-lt"/>
                  <a:ea typeface="Calibri" panose="020F0502020204030204" pitchFamily="34" charset="0"/>
                  <a:cs typeface="Times New Roman" panose="02020603050405020304" pitchFamily="18" charset="0"/>
                </a:endParaRPr>
              </a:p>
              <a:p>
                <a:pPr algn="ctr">
                  <a:lnSpc>
                    <a:spcPct val="150000"/>
                  </a:lnSpc>
                  <a:spcAft>
                    <a:spcPts val="600"/>
                  </a:spcAft>
                </a:pP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a:rPr lang="vi-VN" sz="2000" i="1">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latin typeface="Cambria Math" panose="02040503050406030204" pitchFamily="18" charset="0"/>
                            <a:ea typeface="Times New Roman" panose="02020603050405020304" pitchFamily="18" charset="0"/>
                            <a:cs typeface="Times New Roman" panose="02020603050405020304" pitchFamily="18" charset="0"/>
                          </a:rPr>
                          <m:t>−1</m:t>
                        </m:r>
                      </m:sub>
                    </m:sSub>
                    <m:r>
                      <a:rPr lang="vi-VN" sz="2000" i="1">
                        <a:latin typeface="Cambria Math" panose="02040503050406030204" pitchFamily="18" charset="0"/>
                        <a:ea typeface="Times New Roman" panose="02020603050405020304" pitchFamily="18" charset="0"/>
                        <a:cs typeface="Times New Roman" panose="02020603050405020304" pitchFamily="18" charset="0"/>
                      </a:rPr>
                      <m:t>.</m:t>
                    </m:r>
                    <m:r>
                      <a:rPr lang="vi-VN" sz="2000" i="1">
                        <a:latin typeface="Cambria Math" panose="02040503050406030204" pitchFamily="18" charset="0"/>
                        <a:ea typeface="Times New Roman" panose="02020603050405020304" pitchFamily="18" charset="0"/>
                        <a:cs typeface="Times New Roman" panose="02020603050405020304" pitchFamily="18" charset="0"/>
                      </a:rPr>
                      <m:t>𝑞</m:t>
                    </m:r>
                  </m:oMath>
                </a14:m>
                <a:r>
                  <a:rPr lang="vi-VN" sz="2000" i="1" dirty="0">
                    <a:latin typeface="+mn-lt"/>
                    <a:ea typeface="Times New Roman" panose="02020603050405020304" pitchFamily="18" charset="0"/>
                    <a:cs typeface="Times New Roman" panose="02020603050405020304" pitchFamily="18" charset="0"/>
                  </a:rPr>
                  <a:t> </a:t>
                </a:r>
                <a:r>
                  <a:rPr lang="vi-VN" sz="2000" dirty="0">
                    <a:latin typeface="+mn-lt"/>
                    <a:ea typeface="Times New Roman" panose="02020603050405020304" pitchFamily="18" charset="0"/>
                    <a:cs typeface="Times New Roman" panose="02020603050405020304" pitchFamily="18" charset="0"/>
                  </a:rPr>
                  <a:t>với</a:t>
                </a:r>
                <a:r>
                  <a:rPr lang="vi-VN" sz="2000" i="1" dirty="0">
                    <a:latin typeface="+mn-lt"/>
                    <a:ea typeface="Times New Roman" panose="02020603050405020304" pitchFamily="18" charset="0"/>
                    <a:cs typeface="Times New Roman" panose="02020603050405020304" pitchFamily="18" charset="0"/>
                  </a:rPr>
                  <a:t> </a:t>
                </a:r>
                <a14:m>
                  <m:oMath xmlns:m="http://schemas.openxmlformats.org/officeDocument/2006/math">
                    <m:r>
                      <a:rPr lang="vi-VN" sz="2000" i="1">
                        <a:latin typeface="Cambria Math" panose="02040503050406030204" pitchFamily="18" charset="0"/>
                        <a:ea typeface="Times New Roman" panose="02020603050405020304" pitchFamily="18" charset="0"/>
                        <a:cs typeface="Times New Roman" panose="02020603050405020304" pitchFamily="18" charset="0"/>
                      </a:rPr>
                      <m:t>𝑛</m:t>
                    </m:r>
                    <m:r>
                      <a:rPr lang="vi-VN" sz="20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000" dirty="0">
                  <a:latin typeface="+mn-lt"/>
                  <a:ea typeface="Calibri" panose="020F0502020204030204" pitchFamily="34" charset="0"/>
                  <a:cs typeface="Times New Roman" panose="02020603050405020304" pitchFamily="18" charset="0"/>
                </a:endParaRPr>
              </a:p>
              <a:p>
                <a:pPr>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Số </a:t>
                </a:r>
                <a14:m>
                  <m:oMath xmlns:m="http://schemas.openxmlformats.org/officeDocument/2006/math">
                    <m:r>
                      <a:rPr lang="vi-VN" sz="2000" i="1" dirty="0" smtClean="0">
                        <a:latin typeface="Cambria Math" panose="02040503050406030204" pitchFamily="18" charset="0"/>
                        <a:ea typeface="Times New Roman" panose="02020603050405020304" pitchFamily="18" charset="0"/>
                        <a:cs typeface="Times New Roman" panose="02020603050405020304" pitchFamily="18" charset="0"/>
                      </a:rPr>
                      <m:t>𝑞</m:t>
                    </m:r>
                  </m:oMath>
                </a14:m>
                <a:r>
                  <a:rPr lang="vi-VN" sz="2000" dirty="0">
                    <a:latin typeface="+mn-lt"/>
                    <a:ea typeface="Times New Roman" panose="02020603050405020304" pitchFamily="18" charset="0"/>
                    <a:cs typeface="Times New Roman" panose="02020603050405020304" pitchFamily="18" charset="0"/>
                  </a:rPr>
                  <a:t> được gọi là công bội của cấp số nhân.</a:t>
                </a:r>
                <a:endParaRPr lang="en-US" sz="2000" dirty="0">
                  <a:latin typeface="+mn-l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504A159-3BD5-FAF9-CBEC-2588C7ABFBC6}"/>
                  </a:ext>
                </a:extLst>
              </p:cNvPr>
              <p:cNvSpPr txBox="1">
                <a:spLocks noRot="1" noChangeAspect="1" noMove="1" noResize="1" noEditPoints="1" noAdjustHandles="1" noChangeArrowheads="1" noChangeShapeType="1" noTextEdit="1"/>
              </p:cNvSpPr>
              <p:nvPr/>
            </p:nvSpPr>
            <p:spPr>
              <a:xfrm>
                <a:off x="568642" y="1488303"/>
                <a:ext cx="8006715" cy="2497543"/>
              </a:xfrm>
              <a:prstGeom prst="rect">
                <a:avLst/>
              </a:prstGeom>
              <a:blipFill>
                <a:blip r:embed="rId3"/>
                <a:stretch>
                  <a:fillRect l="-761" b="-341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819"/>
        <p:cNvGrpSpPr/>
        <p:nvPr/>
      </p:nvGrpSpPr>
      <p:grpSpPr>
        <a:xfrm>
          <a:off x="0" y="0"/>
          <a:ext cx="0" cy="0"/>
          <a:chOff x="0" y="0"/>
          <a:chExt cx="0" cy="0"/>
        </a:xfrm>
      </p:grpSpPr>
      <p:grpSp>
        <p:nvGrpSpPr>
          <p:cNvPr id="21" name="Group 20">
            <a:extLst>
              <a:ext uri="{FF2B5EF4-FFF2-40B4-BE49-F238E27FC236}">
                <a16:creationId xmlns:a16="http://schemas.microsoft.com/office/drawing/2014/main" id="{0DEBB782-B8C5-C282-4198-3F73EB380B9D}"/>
              </a:ext>
            </a:extLst>
          </p:cNvPr>
          <p:cNvGrpSpPr/>
          <p:nvPr/>
        </p:nvGrpSpPr>
        <p:grpSpPr>
          <a:xfrm>
            <a:off x="1995230" y="3631296"/>
            <a:ext cx="5842874" cy="626045"/>
            <a:chOff x="458846" y="2399578"/>
            <a:chExt cx="8226307" cy="1106957"/>
          </a:xfrm>
        </p:grpSpPr>
        <p:grpSp>
          <p:nvGrpSpPr>
            <p:cNvPr id="12" name="Group 6">
              <a:extLst>
                <a:ext uri="{FF2B5EF4-FFF2-40B4-BE49-F238E27FC236}">
                  <a16:creationId xmlns:a16="http://schemas.microsoft.com/office/drawing/2014/main" id="{E36A7DE7-8300-CF2B-F604-730537474C4F}"/>
                </a:ext>
              </a:extLst>
            </p:cNvPr>
            <p:cNvGrpSpPr/>
            <p:nvPr/>
          </p:nvGrpSpPr>
          <p:grpSpPr>
            <a:xfrm>
              <a:off x="458846" y="2439735"/>
              <a:ext cx="8226307" cy="1066800"/>
              <a:chOff x="0" y="0"/>
              <a:chExt cx="3848257" cy="1414874"/>
            </a:xfrm>
          </p:grpSpPr>
          <p:sp>
            <p:nvSpPr>
              <p:cNvPr id="13" name="Freeform 7">
                <a:extLst>
                  <a:ext uri="{FF2B5EF4-FFF2-40B4-BE49-F238E27FC236}">
                    <a16:creationId xmlns:a16="http://schemas.microsoft.com/office/drawing/2014/main" id="{DCAB3C9B-3235-FCE1-8686-C0A51E3682C2}"/>
                  </a:ext>
                </a:extLst>
              </p:cNvPr>
              <p:cNvSpPr/>
              <p:nvPr/>
            </p:nvSpPr>
            <p:spPr>
              <a:xfrm>
                <a:off x="0" y="0"/>
                <a:ext cx="3848257" cy="1414874"/>
              </a:xfrm>
              <a:custGeom>
                <a:avLst/>
                <a:gdLst/>
                <a:ahLst/>
                <a:cxnLst/>
                <a:rect l="l" t="t" r="r" b="b"/>
                <a:pathLst>
                  <a:path w="3848257" h="1414874">
                    <a:moveTo>
                      <a:pt x="0" y="0"/>
                    </a:moveTo>
                    <a:lnTo>
                      <a:pt x="3848257" y="0"/>
                    </a:lnTo>
                    <a:lnTo>
                      <a:pt x="3848257" y="1414874"/>
                    </a:lnTo>
                    <a:lnTo>
                      <a:pt x="0" y="1414874"/>
                    </a:lnTo>
                    <a:close/>
                  </a:path>
                </a:pathLst>
              </a:custGeom>
              <a:solidFill>
                <a:srgbClr val="FFFFFF">
                  <a:alpha val="28627"/>
                </a:srgbClr>
              </a:solidFill>
              <a:ln w="19050">
                <a:solidFill>
                  <a:srgbClr val="0070C0"/>
                </a:solidFill>
                <a:prstDash val="dash"/>
              </a:ln>
            </p:spPr>
            <p:txBody>
              <a:bodyPr/>
              <a:lstStyle/>
              <a:p>
                <a:endParaRPr lang="en-US" sz="2000">
                  <a:latin typeface="+mj-lt"/>
                </a:endParaRPr>
              </a:p>
            </p:txBody>
          </p:sp>
          <p:sp>
            <p:nvSpPr>
              <p:cNvPr id="14" name="TextBox 8">
                <a:extLst>
                  <a:ext uri="{FF2B5EF4-FFF2-40B4-BE49-F238E27FC236}">
                    <a16:creationId xmlns:a16="http://schemas.microsoft.com/office/drawing/2014/main" id="{86CDCF97-8078-AB10-7E8B-D4BDE7A942B0}"/>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eaLnBrk="1" fontAlgn="auto" latinLnBrk="0" hangingPunct="1">
                  <a:lnSpc>
                    <a:spcPts val="2659"/>
                  </a:lnSpc>
                  <a:spcBef>
                    <a:spcPct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mj-lt"/>
                  <a:ea typeface="+mn-ea"/>
                  <a:cs typeface="+mn-cs"/>
                </a:endParaRPr>
              </a:p>
            </p:txBody>
          </p:sp>
        </p:gr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11A61D5-E1BB-861D-F144-A94C0B296CD9}"/>
                    </a:ext>
                  </a:extLst>
                </p:cNvPr>
                <p:cNvSpPr/>
                <p:nvPr/>
              </p:nvSpPr>
              <p:spPr>
                <a:xfrm>
                  <a:off x="643020" y="2399578"/>
                  <a:ext cx="7795258" cy="878776"/>
                </a:xfrm>
                <a:prstGeom prst="rect">
                  <a:avLst/>
                </a:prstGeom>
              </p:spPr>
              <p:txBody>
                <a:bodyPr wrap="square">
                  <a:spAutoFit/>
                </a:bodyPr>
                <a:lstStyle/>
                <a:p>
                  <a:pPr algn="just">
                    <a:lnSpc>
                      <a:spcPct val="150000"/>
                    </a:lnSpc>
                    <a:spcAft>
                      <a:spcPts val="600"/>
                    </a:spcAft>
                  </a:pPr>
                  <a:r>
                    <a:rPr lang="en-US" sz="2000" dirty="0" err="1">
                      <a:effectLst/>
                      <a:latin typeface="+mj-lt"/>
                      <a:ea typeface="Times New Roman" panose="02020603050405020304" pitchFamily="18" charset="0"/>
                      <a:cs typeface="Times New Roman" panose="02020603050405020304" pitchFamily="18" charset="0"/>
                    </a:rPr>
                    <a:t>Khí</a:t>
                  </a:r>
                  <a:r>
                    <a:rPr lang="en-US" sz="20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000" i="1"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thì</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cấp</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số</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nhân</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là</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một</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dãy</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không</a:t>
                  </a:r>
                  <a:r>
                    <a:rPr lang="en-US" sz="2000" dirty="0">
                      <a:effectLst/>
                      <a:latin typeface="+mj-lt"/>
                      <a:ea typeface="Times New Roman" panose="02020603050405020304" pitchFamily="18" charset="0"/>
                      <a:cs typeface="Times New Roman" panose="02020603050405020304" pitchFamily="18" charset="0"/>
                    </a:rPr>
                    <a:t> </a:t>
                  </a:r>
                  <a:r>
                    <a:rPr lang="en-US" sz="2000" dirty="0" err="1">
                      <a:effectLst/>
                      <a:latin typeface="+mj-lt"/>
                      <a:ea typeface="Times New Roman" panose="02020603050405020304" pitchFamily="18" charset="0"/>
                      <a:cs typeface="Times New Roman" panose="02020603050405020304" pitchFamily="18" charset="0"/>
                    </a:rPr>
                    <a:t>đổi</a:t>
                  </a:r>
                  <a:r>
                    <a:rPr lang="en-US" sz="2000" dirty="0">
                      <a:effectLst/>
                      <a:latin typeface="+mj-lt"/>
                      <a:ea typeface="Times New Roman" panose="02020603050405020304" pitchFamily="18" charset="0"/>
                      <a:cs typeface="Times New Roman" panose="02020603050405020304" pitchFamily="18" charset="0"/>
                    </a:rPr>
                    <a:t>.</a:t>
                  </a:r>
                  <a:endParaRPr lang="en-US" sz="2000" dirty="0">
                    <a:effectLst/>
                    <a:latin typeface="+mj-lt"/>
                    <a:ea typeface="Calibri" panose="020F0502020204030204" pitchFamily="34" charset="0"/>
                    <a:cs typeface="Times New Roman" panose="02020603050405020304" pitchFamily="18" charset="0"/>
                  </a:endParaRPr>
                </a:p>
              </p:txBody>
            </p:sp>
          </mc:Choice>
          <mc:Fallback xmlns="">
            <p:sp>
              <p:nvSpPr>
                <p:cNvPr id="20" name="Rectangle 19">
                  <a:extLst>
                    <a:ext uri="{FF2B5EF4-FFF2-40B4-BE49-F238E27FC236}">
                      <a16:creationId xmlns:a16="http://schemas.microsoft.com/office/drawing/2014/main" id="{A11A61D5-E1BB-861D-F144-A94C0B296CD9}"/>
                    </a:ext>
                  </a:extLst>
                </p:cNvPr>
                <p:cNvSpPr>
                  <a:spLocks noRot="1" noChangeAspect="1" noMove="1" noResize="1" noEditPoints="1" noAdjustHandles="1" noChangeArrowheads="1" noChangeShapeType="1" noTextEdit="1"/>
                </p:cNvSpPr>
                <p:nvPr/>
              </p:nvSpPr>
              <p:spPr>
                <a:xfrm>
                  <a:off x="643020" y="2399578"/>
                  <a:ext cx="7795258" cy="878776"/>
                </a:xfrm>
                <a:prstGeom prst="rect">
                  <a:avLst/>
                </a:prstGeom>
                <a:blipFill>
                  <a:blip r:embed="rId3"/>
                  <a:stretch>
                    <a:fillRect l="-1211" r="-1101" b="-22222"/>
                  </a:stretch>
                </a:blipFill>
              </p:spPr>
              <p:txBody>
                <a:bodyPr/>
                <a:lstStyle/>
                <a:p>
                  <a:r>
                    <a:rPr lang="en-US">
                      <a:noFill/>
                    </a:rPr>
                    <a:t> </a:t>
                  </a:r>
                </a:p>
              </p:txBody>
            </p:sp>
          </mc:Fallback>
        </mc:AlternateContent>
      </p:grpSp>
      <p:pic>
        <p:nvPicPr>
          <p:cNvPr id="23" name="Picture 22">
            <a:extLst>
              <a:ext uri="{FF2B5EF4-FFF2-40B4-BE49-F238E27FC236}">
                <a16:creationId xmlns:a16="http://schemas.microsoft.com/office/drawing/2014/main" id="{E2E5E979-D9BC-5787-8C88-3D577BFA3BB0}"/>
              </a:ext>
            </a:extLst>
          </p:cNvPr>
          <p:cNvPicPr>
            <a:picLocks noChangeAspect="1"/>
          </p:cNvPicPr>
          <p:nvPr/>
        </p:nvPicPr>
        <p:blipFill>
          <a:blip r:embed="rId4"/>
          <a:stretch>
            <a:fillRect/>
          </a:stretch>
        </p:blipFill>
        <p:spPr>
          <a:xfrm>
            <a:off x="0" y="3777647"/>
            <a:ext cx="2196346" cy="1235445"/>
          </a:xfrm>
          <a:prstGeom prst="rect">
            <a:avLst/>
          </a:prstGeom>
        </p:spPr>
      </p:pic>
      <p:grpSp>
        <p:nvGrpSpPr>
          <p:cNvPr id="2" name="Group 1">
            <a:extLst>
              <a:ext uri="{FF2B5EF4-FFF2-40B4-BE49-F238E27FC236}">
                <a16:creationId xmlns:a16="http://schemas.microsoft.com/office/drawing/2014/main" id="{9D11B7A3-7030-955D-B1E5-3FE9B3F75751}"/>
              </a:ext>
            </a:extLst>
          </p:cNvPr>
          <p:cNvGrpSpPr/>
          <p:nvPr/>
        </p:nvGrpSpPr>
        <p:grpSpPr>
          <a:xfrm>
            <a:off x="781342" y="562159"/>
            <a:ext cx="1321126" cy="871636"/>
            <a:chOff x="990600" y="2019300"/>
            <a:chExt cx="3127595" cy="2667000"/>
          </a:xfrm>
        </p:grpSpPr>
        <p:pic>
          <p:nvPicPr>
            <p:cNvPr id="3" name="Picture 2">
              <a:extLst>
                <a:ext uri="{FF2B5EF4-FFF2-40B4-BE49-F238E27FC236}">
                  <a16:creationId xmlns:a16="http://schemas.microsoft.com/office/drawing/2014/main" id="{CCF7393A-979B-F814-F58D-501EA6A59927}"/>
                </a:ext>
              </a:extLst>
            </p:cNvPr>
            <p:cNvPicPr>
              <a:picLocks noChangeAspect="1"/>
            </p:cNvPicPr>
            <p:nvPr/>
          </p:nvPicPr>
          <p:blipFill>
            <a:blip r:embed="rId5">
              <a:duotone>
                <a:prstClr val="black"/>
                <a:srgbClr val="D9C3A5">
                  <a:tint val="50000"/>
                  <a:satMod val="180000"/>
                </a:srgbClr>
              </a:duotone>
            </a:blip>
            <a:stretch>
              <a:fillRect/>
            </a:stretch>
          </p:blipFill>
          <p:spPr>
            <a:xfrm>
              <a:off x="990600" y="2019300"/>
              <a:ext cx="3127595" cy="2667000"/>
            </a:xfrm>
            <a:prstGeom prst="rect">
              <a:avLst/>
            </a:prstGeom>
          </p:spPr>
        </p:pic>
        <p:sp>
          <p:nvSpPr>
            <p:cNvPr id="4" name="TextBox 3">
              <a:extLst>
                <a:ext uri="{FF2B5EF4-FFF2-40B4-BE49-F238E27FC236}">
                  <a16:creationId xmlns:a16="http://schemas.microsoft.com/office/drawing/2014/main" id="{09B41173-9FBF-D18F-FF85-9C77F767969A}"/>
                </a:ext>
              </a:extLst>
            </p:cNvPr>
            <p:cNvSpPr txBox="1"/>
            <p:nvPr/>
          </p:nvSpPr>
          <p:spPr>
            <a:xfrm>
              <a:off x="1578165" y="2887906"/>
              <a:ext cx="2057399" cy="779410"/>
            </a:xfrm>
            <a:prstGeom prst="rect">
              <a:avLst/>
            </a:prstGeom>
            <a:noFill/>
          </p:spPr>
          <p:txBody>
            <a:bodyPr wrap="square" rtlCol="0">
              <a:spAutoFit/>
            </a:bodyPr>
            <a:lstStyle/>
            <a:p>
              <a:pPr algn="ctr"/>
              <a:r>
                <a:rPr lang="vi-VN" sz="1800" b="1" dirty="0">
                  <a:latin typeface="Arial" panose="020B0604020202020204" pitchFamily="34" charset="0"/>
                  <a:cs typeface="Arial" panose="020B0604020202020204" pitchFamily="34" charset="0"/>
                </a:rPr>
                <a:t>Lưu ý</a:t>
              </a:r>
              <a:endParaRPr lang="en-US" sz="1800" b="1"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6AB8E3-832F-736D-C9D0-A542B88683E7}"/>
                  </a:ext>
                </a:extLst>
              </p:cNvPr>
              <p:cNvSpPr txBox="1"/>
              <p:nvPr/>
            </p:nvSpPr>
            <p:spPr>
              <a:xfrm>
                <a:off x="748145" y="1307531"/>
                <a:ext cx="7647709" cy="2032479"/>
              </a:xfrm>
              <a:prstGeom prst="rect">
                <a:avLst/>
              </a:prstGeom>
              <a:noFill/>
            </p:spPr>
            <p:txBody>
              <a:bodyPr wrap="square">
                <a:spAutoFit/>
              </a:bodyPr>
              <a:lstStyle/>
              <a:p>
                <a:pPr algn="just">
                  <a:lnSpc>
                    <a:spcPct val="150000"/>
                  </a:lnSpc>
                  <a:spcAft>
                    <a:spcPts val="600"/>
                  </a:spcAft>
                </a:pPr>
                <a:r>
                  <a:rPr lang="vi-VN" sz="2000" dirty="0">
                    <a:latin typeface="+mn-lt"/>
                    <a:ea typeface="Times New Roman" panose="02020603050405020304" pitchFamily="18" charset="0"/>
                    <a:cs typeface="Times New Roman" panose="02020603050405020304" pitchFamily="18" charset="0"/>
                  </a:rPr>
                  <a:t>Nếu </a:t>
                </a:r>
                <a14:m>
                  <m:oMath xmlns:m="http://schemas.openxmlformats.org/officeDocument/2006/math">
                    <m:r>
                      <a:rPr lang="vi-VN"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000">
                        <a:latin typeface="Cambria Math" panose="02040503050406030204" pitchFamily="18" charset="0"/>
                        <a:ea typeface="Times New Roman" panose="02020603050405020304" pitchFamily="18" charset="0"/>
                        <a:cs typeface="Times New Roman" panose="02020603050405020304" pitchFamily="18" charset="0"/>
                      </a:rPr>
                      <m:t>)</m:t>
                    </m:r>
                  </m:oMath>
                </a14:m>
                <a:r>
                  <a:rPr lang="vi-VN" sz="2000" dirty="0">
                    <a:latin typeface="+mn-lt"/>
                    <a:ea typeface="Times New Roman" panose="02020603050405020304" pitchFamily="18" charset="0"/>
                    <a:cs typeface="Times New Roman" panose="02020603050405020304" pitchFamily="18" charset="0"/>
                  </a:rPr>
                  <a:t> là cấp số nhân với công bội q và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sub>
                    </m:sSub>
                    <m:r>
                      <a:rPr lang="vi-VN" sz="2000">
                        <a:latin typeface="Cambria Math" panose="02040503050406030204" pitchFamily="18" charset="0"/>
                        <a:ea typeface="Times New Roman" panose="02020603050405020304" pitchFamily="18" charset="0"/>
                        <a:cs typeface="Times New Roman" panose="02020603050405020304" pitchFamily="18" charset="0"/>
                      </a:rPr>
                      <m:t>≠0</m:t>
                    </m:r>
                  </m:oMath>
                </a14:m>
                <a:r>
                  <a:rPr lang="vi-VN" sz="2000" dirty="0">
                    <a:latin typeface="+mn-lt"/>
                    <a:ea typeface="Times New Roman" panose="02020603050405020304" pitchFamily="18" charset="0"/>
                    <a:cs typeface="Times New Roman" panose="02020603050405020304" pitchFamily="18" charset="0"/>
                  </a:rPr>
                  <a:t> với mọi </a:t>
                </a:r>
                <a14:m>
                  <m:oMath xmlns:m="http://schemas.openxmlformats.org/officeDocument/2006/math">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r>
                      <a:rPr lang="vi-VN" sz="2000">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2000" dirty="0">
                    <a:latin typeface="+mn-lt"/>
                    <a:ea typeface="Times New Roman" panose="02020603050405020304" pitchFamily="18" charset="0"/>
                    <a:cs typeface="Times New Roman" panose="02020603050405020304" pitchFamily="18" charset="0"/>
                  </a:rPr>
                  <a:t> thì với số tự nhiên </a:t>
                </a:r>
                <a14:m>
                  <m:oMath xmlns:m="http://schemas.openxmlformats.org/officeDocument/2006/math">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n</m:t>
                    </m:r>
                    <m:r>
                      <a:rPr lang="vi-VN" sz="2000">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2000" dirty="0">
                    <a:latin typeface="+mn-lt"/>
                    <a:ea typeface="Times New Roman" panose="02020603050405020304" pitchFamily="18" charset="0"/>
                    <a:cs typeface="Times New Roman" panose="02020603050405020304" pitchFamily="18" charset="0"/>
                  </a:rPr>
                  <a:t>, ta có:</a:t>
                </a:r>
                <a:endParaRPr lang="en-US" sz="2000" dirty="0">
                  <a:latin typeface="+mn-lt"/>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sub>
                          </m:sSub>
                        </m:num>
                        <m:den>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r>
                                <a:rPr lang="en-US" sz="2000">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en-US" sz="200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q</m:t>
                      </m:r>
                    </m:oMath>
                  </m:oMathPara>
                </a14:m>
                <a:endParaRPr lang="en-US" sz="2000" dirty="0">
                  <a:latin typeface="+mn-lt"/>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56AB8E3-832F-736D-C9D0-A542B88683E7}"/>
                  </a:ext>
                </a:extLst>
              </p:cNvPr>
              <p:cNvSpPr txBox="1">
                <a:spLocks noRot="1" noChangeAspect="1" noMove="1" noResize="1" noEditPoints="1" noAdjustHandles="1" noChangeArrowheads="1" noChangeShapeType="1" noTextEdit="1"/>
              </p:cNvSpPr>
              <p:nvPr/>
            </p:nvSpPr>
            <p:spPr>
              <a:xfrm>
                <a:off x="748145" y="1307531"/>
                <a:ext cx="7647709" cy="2032479"/>
              </a:xfrm>
              <a:prstGeom prst="rect">
                <a:avLst/>
              </a:prstGeom>
              <a:blipFill>
                <a:blip r:embed="rId6"/>
                <a:stretch>
                  <a:fillRect l="-877" r="-79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DA493D9-25C9-E5B4-ECEA-A128D81D4FE8}"/>
              </a:ext>
            </a:extLst>
          </p:cNvPr>
          <p:cNvGrpSpPr/>
          <p:nvPr/>
        </p:nvGrpSpPr>
        <p:grpSpPr>
          <a:xfrm>
            <a:off x="502155" y="3213745"/>
            <a:ext cx="1493075" cy="461749"/>
            <a:chOff x="561054" y="4185448"/>
            <a:chExt cx="1493075" cy="461749"/>
          </a:xfrm>
        </p:grpSpPr>
        <p:pic>
          <p:nvPicPr>
            <p:cNvPr id="9" name="Picture 8">
              <a:extLst>
                <a:ext uri="{FF2B5EF4-FFF2-40B4-BE49-F238E27FC236}">
                  <a16:creationId xmlns:a16="http://schemas.microsoft.com/office/drawing/2014/main" id="{95CD31C6-EB38-1D50-6E07-DC4B31CB5E1F}"/>
                </a:ext>
              </a:extLst>
            </p:cNvPr>
            <p:cNvPicPr>
              <a:picLocks noChangeAspect="1"/>
            </p:cNvPicPr>
            <p:nvPr/>
          </p:nvPicPr>
          <p:blipFill>
            <a:blip r:embed="rId7"/>
            <a:stretch>
              <a:fillRect/>
            </a:stretch>
          </p:blipFill>
          <p:spPr>
            <a:xfrm flipH="1">
              <a:off x="1472676" y="4185448"/>
              <a:ext cx="581453" cy="461749"/>
            </a:xfrm>
            <a:prstGeom prst="rect">
              <a:avLst/>
            </a:prstGeom>
          </p:spPr>
        </p:pic>
        <p:sp>
          <p:nvSpPr>
            <p:cNvPr id="8" name="TextBox 7">
              <a:extLst>
                <a:ext uri="{FF2B5EF4-FFF2-40B4-BE49-F238E27FC236}">
                  <a16:creationId xmlns:a16="http://schemas.microsoft.com/office/drawing/2014/main" id="{9A58D379-91F5-51A2-1E72-E4DCFA438A79}"/>
                </a:ext>
              </a:extLst>
            </p:cNvPr>
            <p:cNvSpPr txBox="1"/>
            <p:nvPr/>
          </p:nvSpPr>
          <p:spPr>
            <a:xfrm>
              <a:off x="561054" y="4202889"/>
              <a:ext cx="1024302" cy="400110"/>
            </a:xfrm>
            <a:prstGeom prst="rect">
              <a:avLst/>
            </a:prstGeom>
            <a:noFill/>
          </p:spPr>
          <p:txBody>
            <a:bodyPr wrap="square" rtlCol="0">
              <a:spAutoFit/>
            </a:bodyPr>
            <a:lstStyle/>
            <a:p>
              <a:pPr algn="ctr"/>
              <a:r>
                <a:rPr lang="en-US" sz="2000" b="1" dirty="0" err="1">
                  <a:latin typeface="Arial" panose="020B0604020202020204" pitchFamily="34" charset="0"/>
                  <a:cs typeface="Arial" panose="020B0604020202020204" pitchFamily="34" charset="0"/>
                </a:rPr>
                <a:t>Chú</a:t>
              </a:r>
              <a:r>
                <a:rPr lang="vi-VN" sz="2000" b="1" dirty="0">
                  <a:latin typeface="Arial" panose="020B0604020202020204" pitchFamily="34" charset="0"/>
                  <a:cs typeface="Arial" panose="020B0604020202020204" pitchFamily="34" charset="0"/>
                </a:rPr>
                <a:t> ý</a:t>
              </a:r>
              <a:endParaRPr lang="en-US" sz="2000" b="1"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grpSp>
        <p:nvGrpSpPr>
          <p:cNvPr id="984" name="Google Shape;984;p44"/>
          <p:cNvGrpSpPr/>
          <p:nvPr/>
        </p:nvGrpSpPr>
        <p:grpSpPr>
          <a:xfrm>
            <a:off x="8304508" y="3029993"/>
            <a:ext cx="535749" cy="547122"/>
            <a:chOff x="3477650" y="837700"/>
            <a:chExt cx="314425" cy="321100"/>
          </a:xfrm>
        </p:grpSpPr>
        <p:sp>
          <p:nvSpPr>
            <p:cNvPr id="985" name="Google Shape;985;p4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6" name="Google Shape;986;p4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8" name="Group 7">
            <a:extLst>
              <a:ext uri="{FF2B5EF4-FFF2-40B4-BE49-F238E27FC236}">
                <a16:creationId xmlns:a16="http://schemas.microsoft.com/office/drawing/2014/main" id="{1551C6C9-FFE1-7F0D-172C-2A5ACE1C0430}"/>
              </a:ext>
            </a:extLst>
          </p:cNvPr>
          <p:cNvGrpSpPr/>
          <p:nvPr/>
        </p:nvGrpSpPr>
        <p:grpSpPr>
          <a:xfrm>
            <a:off x="834597" y="555341"/>
            <a:ext cx="2114343" cy="739140"/>
            <a:chOff x="1624734" y="1360680"/>
            <a:chExt cx="5309466" cy="1569778"/>
          </a:xfrm>
        </p:grpSpPr>
        <p:sp>
          <p:nvSpPr>
            <p:cNvPr id="9" name="Rectangle 8">
              <a:extLst>
                <a:ext uri="{FF2B5EF4-FFF2-40B4-BE49-F238E27FC236}">
                  <a16:creationId xmlns:a16="http://schemas.microsoft.com/office/drawing/2014/main" id="{6871F442-4225-FE08-42C1-A6A6128992C4}"/>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0" name="Rectangle 9">
              <a:extLst>
                <a:ext uri="{FF2B5EF4-FFF2-40B4-BE49-F238E27FC236}">
                  <a16:creationId xmlns:a16="http://schemas.microsoft.com/office/drawing/2014/main" id="{D37DC1A2-6FC1-9FC7-D0DE-76B442DAA0C4}"/>
                </a:ext>
              </a:extLst>
            </p:cNvPr>
            <p:cNvSpPr/>
            <p:nvPr/>
          </p:nvSpPr>
          <p:spPr>
            <a:xfrm>
              <a:off x="1882801" y="1549559"/>
              <a:ext cx="4793328" cy="1192020"/>
            </a:xfrm>
            <a:prstGeom prst="rect">
              <a:avLst/>
            </a:prstGeom>
            <a:solidFill>
              <a:srgbClr val="CEEB99"/>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1200" dirty="0" err="1">
                  <a:solidFill>
                    <a:prstClr val="black"/>
                  </a:solidFill>
                  <a:latin typeface="+mj-lt"/>
                  <a:ea typeface="+mn-ea"/>
                  <a:cs typeface="Arial" panose="020B0604020202020204" pitchFamily="34" charset="0"/>
                </a:rPr>
                <a:t>Luyện</a:t>
              </a:r>
              <a:r>
                <a:rPr lang="en-US" sz="2200" b="1" kern="1200" dirty="0">
                  <a:solidFill>
                    <a:prstClr val="black"/>
                  </a:solidFill>
                  <a:latin typeface="+mj-lt"/>
                  <a:ea typeface="+mn-ea"/>
                  <a:cs typeface="Arial" panose="020B0604020202020204" pitchFamily="34" charset="0"/>
                </a:rPr>
                <a:t> </a:t>
              </a:r>
              <a:r>
                <a:rPr lang="en-US" sz="2200" b="1" kern="1200" dirty="0" err="1">
                  <a:solidFill>
                    <a:prstClr val="black"/>
                  </a:solidFill>
                  <a:latin typeface="+mj-lt"/>
                  <a:ea typeface="+mn-ea"/>
                  <a:cs typeface="Arial" panose="020B0604020202020204" pitchFamily="34" charset="0"/>
                </a:rPr>
                <a:t>tập</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1</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DCC09F5-0FFF-FB9C-2D0C-F789432E18EE}"/>
                  </a:ext>
                </a:extLst>
              </p:cNvPr>
              <p:cNvSpPr txBox="1"/>
              <p:nvPr/>
            </p:nvSpPr>
            <p:spPr>
              <a:xfrm>
                <a:off x="810847" y="489522"/>
                <a:ext cx="7608758" cy="1918667"/>
              </a:xfrm>
              <a:prstGeom prst="rect">
                <a:avLst/>
              </a:prstGeom>
              <a:noFill/>
            </p:spPr>
            <p:txBody>
              <a:bodyPr wrap="square">
                <a:spAutoFit/>
              </a:bodyPr>
              <a:lstStyle/>
              <a:p>
                <a:pPr algn="just">
                  <a:lnSpc>
                    <a:spcPct val="200000"/>
                  </a:lnSpc>
                </a:pPr>
                <a:r>
                  <a:rPr lang="en-US" sz="2000" kern="1200" dirty="0">
                    <a:solidFill>
                      <a:prstClr val="black"/>
                    </a:solidFill>
                    <a:latin typeface="+mj-lt"/>
                    <a:ea typeface="+mn-ea"/>
                    <a:cs typeface="Arial" panose="020B0604020202020204" pitchFamily="34" charset="0"/>
                  </a:rPr>
                  <a:t>		     </a:t>
                </a:r>
                <a:r>
                  <a:rPr lang="en-US" sz="2000" dirty="0">
                    <a:latin typeface="+mj-lt"/>
                  </a:rPr>
                  <a:t>Cho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𝑛</m:t>
                    </m:r>
                  </m:oMath>
                </a14:m>
                <a:r>
                  <a:rPr lang="en-US" sz="2000" dirty="0">
                    <a:latin typeface="+mj-lt"/>
                  </a:rPr>
                  <a:t>) </a:t>
                </a:r>
                <a:r>
                  <a:rPr lang="en-US" sz="2000" dirty="0" err="1">
                    <a:latin typeface="+mj-lt"/>
                  </a:rPr>
                  <a:t>với</a:t>
                </a:r>
                <a:r>
                  <a:rPr lang="en-US" sz="2000" dirty="0">
                    <a:latin typeface="+mj-lt"/>
                  </a:rPr>
                  <a:t> </a:t>
                </a:r>
                <a14:m>
                  <m:oMath xmlns:m="http://schemas.openxmlformats.org/officeDocument/2006/math">
                    <m:r>
                      <a:rPr lang="en-US" sz="2000" i="1" dirty="0" smtClean="0">
                        <a:latin typeface="Cambria Math" panose="02040503050406030204" pitchFamily="18" charset="0"/>
                      </a:rPr>
                      <m:t>𝑢</m:t>
                    </m:r>
                    <m:r>
                      <a:rPr lang="en-US" sz="2000" i="1" baseline="-25000" dirty="0">
                        <a:latin typeface="Cambria Math" panose="02040503050406030204" pitchFamily="18" charset="0"/>
                      </a:rPr>
                      <m:t>1</m:t>
                    </m:r>
                    <m:r>
                      <a:rPr lang="en-US" sz="2000" i="1" dirty="0">
                        <a:latin typeface="Cambria Math" panose="02040503050406030204" pitchFamily="18" charset="0"/>
                      </a:rPr>
                      <m:t> = – 6, </m:t>
                    </m:r>
                    <m:r>
                      <a:rPr lang="en-US" sz="2000" i="1" dirty="0">
                        <a:latin typeface="Cambria Math" panose="02040503050406030204" pitchFamily="18" charset="0"/>
                      </a:rPr>
                      <m:t>𝑢</m:t>
                    </m:r>
                    <m:r>
                      <a:rPr lang="en-US" sz="2000" i="1" baseline="-25000" dirty="0">
                        <a:latin typeface="Cambria Math" panose="02040503050406030204" pitchFamily="18" charset="0"/>
                      </a:rPr>
                      <m:t>2</m:t>
                    </m:r>
                    <m:r>
                      <a:rPr lang="en-US" sz="2000" i="1" dirty="0">
                        <a:latin typeface="Cambria Math" panose="02040503050406030204" pitchFamily="18" charset="0"/>
                      </a:rPr>
                      <m:t> = – 2</m:t>
                    </m:r>
                  </m:oMath>
                </a14:m>
                <a:r>
                  <a:rPr lang="en-US" sz="2000" dirty="0">
                    <a:latin typeface="+mj-lt"/>
                  </a:rPr>
                  <a:t>.</a:t>
                </a:r>
              </a:p>
              <a:p>
                <a:pPr algn="just">
                  <a:lnSpc>
                    <a:spcPct val="200000"/>
                  </a:lnSpc>
                </a:pPr>
                <a:r>
                  <a:rPr lang="en-US" sz="2000" dirty="0">
                    <a:latin typeface="+mj-lt"/>
                  </a:rPr>
                  <a:t>a) </a:t>
                </a:r>
                <a:r>
                  <a:rPr lang="en-US" sz="2000" dirty="0" err="1">
                    <a:latin typeface="+mj-lt"/>
                  </a:rPr>
                  <a:t>Tìm</a:t>
                </a:r>
                <a:r>
                  <a:rPr lang="en-US" sz="2000" dirty="0">
                    <a:latin typeface="+mj-lt"/>
                  </a:rPr>
                  <a:t> </a:t>
                </a:r>
                <a:r>
                  <a:rPr lang="en-US" sz="2000" dirty="0" err="1">
                    <a:latin typeface="+mj-lt"/>
                  </a:rPr>
                  <a:t>công</a:t>
                </a:r>
                <a:r>
                  <a:rPr lang="en-US" sz="2000" dirty="0">
                    <a:latin typeface="+mj-lt"/>
                  </a:rPr>
                  <a:t> </a:t>
                </a:r>
                <a:r>
                  <a:rPr lang="en-US" sz="2000" dirty="0" err="1">
                    <a:latin typeface="+mj-lt"/>
                  </a:rPr>
                  <a:t>bội</a:t>
                </a:r>
                <a:r>
                  <a:rPr lang="en-US" sz="2000" dirty="0">
                    <a:latin typeface="+mj-lt"/>
                  </a:rPr>
                  <a:t> q.</a:t>
                </a:r>
              </a:p>
              <a:p>
                <a:pPr algn="just">
                  <a:lnSpc>
                    <a:spcPct val="200000"/>
                  </a:lnSpc>
                </a:pPr>
                <a:r>
                  <a:rPr lang="en-US" sz="2000" dirty="0">
                    <a:latin typeface="+mj-lt"/>
                  </a:rPr>
                  <a:t>b) </a:t>
                </a:r>
                <a:r>
                  <a:rPr lang="en-US" sz="2000" dirty="0" err="1">
                    <a:latin typeface="+mj-lt"/>
                  </a:rPr>
                  <a:t>Viết</a:t>
                </a:r>
                <a:r>
                  <a:rPr lang="en-US" sz="2000" dirty="0">
                    <a:latin typeface="+mj-lt"/>
                  </a:rPr>
                  <a:t> </a:t>
                </a:r>
                <a:r>
                  <a:rPr lang="en-US" sz="2000" dirty="0" err="1">
                    <a:latin typeface="+mj-lt"/>
                  </a:rPr>
                  <a:t>năm</a:t>
                </a:r>
                <a:r>
                  <a:rPr lang="en-US" sz="2000" dirty="0">
                    <a:latin typeface="+mj-lt"/>
                  </a:rPr>
                  <a:t> </a:t>
                </a:r>
                <a:r>
                  <a:rPr lang="en-US" sz="2000" dirty="0" err="1">
                    <a:latin typeface="+mj-lt"/>
                  </a:rPr>
                  <a:t>số</a:t>
                </a:r>
                <a:r>
                  <a:rPr lang="en-US" sz="2000" dirty="0">
                    <a:latin typeface="+mj-lt"/>
                  </a:rPr>
                  <a:t> </a:t>
                </a:r>
                <a:r>
                  <a:rPr lang="en-US" sz="2000" dirty="0" err="1">
                    <a:latin typeface="+mj-lt"/>
                  </a:rPr>
                  <a:t>hạng</a:t>
                </a:r>
                <a:r>
                  <a:rPr lang="en-US" sz="2000" dirty="0">
                    <a:latin typeface="+mj-lt"/>
                  </a:rPr>
                  <a:t> </a:t>
                </a:r>
                <a:r>
                  <a:rPr lang="en-US" sz="2000" dirty="0" err="1">
                    <a:latin typeface="+mj-lt"/>
                  </a:rPr>
                  <a:t>đầu</a:t>
                </a:r>
                <a:r>
                  <a:rPr lang="en-US" sz="2000" dirty="0">
                    <a:latin typeface="+mj-lt"/>
                  </a:rPr>
                  <a:t> </a:t>
                </a:r>
                <a:r>
                  <a:rPr lang="en-US" sz="2000" dirty="0" err="1">
                    <a:latin typeface="+mj-lt"/>
                  </a:rPr>
                  <a:t>của</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đó</a:t>
                </a:r>
                <a:r>
                  <a:rPr lang="en-US" sz="2000" dirty="0">
                    <a:latin typeface="+mj-lt"/>
                  </a:rPr>
                  <a:t>.</a:t>
                </a:r>
              </a:p>
            </p:txBody>
          </p:sp>
        </mc:Choice>
        <mc:Fallback xmlns="">
          <p:sp>
            <p:nvSpPr>
              <p:cNvPr id="2" name="TextBox 1">
                <a:extLst>
                  <a:ext uri="{FF2B5EF4-FFF2-40B4-BE49-F238E27FC236}">
                    <a16:creationId xmlns:a16="http://schemas.microsoft.com/office/drawing/2014/main" id="{1DCC09F5-0FFF-FB9C-2D0C-F789432E18EE}"/>
                  </a:ext>
                </a:extLst>
              </p:cNvPr>
              <p:cNvSpPr txBox="1">
                <a:spLocks noRot="1" noChangeAspect="1" noMove="1" noResize="1" noEditPoints="1" noAdjustHandles="1" noChangeArrowheads="1" noChangeShapeType="1" noTextEdit="1"/>
              </p:cNvSpPr>
              <p:nvPr/>
            </p:nvSpPr>
            <p:spPr>
              <a:xfrm>
                <a:off x="810847" y="489522"/>
                <a:ext cx="7608758" cy="1918667"/>
              </a:xfrm>
              <a:prstGeom prst="rect">
                <a:avLst/>
              </a:prstGeom>
              <a:blipFill>
                <a:blip r:embed="rId3"/>
                <a:stretch>
                  <a:fillRect l="-801" b="-4762"/>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5BCE1E7A-7525-1733-E90D-FE0BE2A0F1FA}"/>
              </a:ext>
            </a:extLst>
          </p:cNvPr>
          <p:cNvPicPr>
            <a:picLocks noChangeAspect="1"/>
          </p:cNvPicPr>
          <p:nvPr/>
        </p:nvPicPr>
        <p:blipFill>
          <a:blip r:embed="rId4"/>
          <a:stretch>
            <a:fillRect/>
          </a:stretch>
        </p:blipFill>
        <p:spPr>
          <a:xfrm>
            <a:off x="6617216" y="1584798"/>
            <a:ext cx="2223041" cy="1250460"/>
          </a:xfrm>
          <a:prstGeom prst="rect">
            <a:avLst/>
          </a:prstGeom>
        </p:spPr>
      </p:pic>
      <p:sp>
        <p:nvSpPr>
          <p:cNvPr id="11" name="Oval Callout 29">
            <a:extLst>
              <a:ext uri="{FF2B5EF4-FFF2-40B4-BE49-F238E27FC236}">
                <a16:creationId xmlns:a16="http://schemas.microsoft.com/office/drawing/2014/main" id="{E4D1AA2B-6836-703E-DF13-360A3BBF63C7}"/>
              </a:ext>
            </a:extLst>
          </p:cNvPr>
          <p:cNvSpPr/>
          <p:nvPr/>
        </p:nvSpPr>
        <p:spPr>
          <a:xfrm>
            <a:off x="4128850" y="2583041"/>
            <a:ext cx="972752" cy="364371"/>
          </a:xfrm>
          <a:prstGeom prst="wedgeEllipseCallout">
            <a:avLst>
              <a:gd name="adj1" fmla="val 24988"/>
              <a:gd name="adj2" fmla="val 7262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a:sym typeface="Arial"/>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D40F88-2904-88C2-7A24-722DB55D6F7A}"/>
                  </a:ext>
                </a:extLst>
              </p:cNvPr>
              <p:cNvSpPr txBox="1"/>
              <p:nvPr/>
            </p:nvSpPr>
            <p:spPr>
              <a:xfrm>
                <a:off x="961426" y="2947412"/>
                <a:ext cx="7307600" cy="1966244"/>
              </a:xfrm>
              <a:prstGeom prst="rect">
                <a:avLst/>
              </a:prstGeom>
              <a:noFill/>
            </p:spPr>
            <p:txBody>
              <a:bodyPr wrap="square">
                <a:spAutoFit/>
              </a:bodyPr>
              <a:lstStyle/>
              <a:p>
                <a:pPr algn="just">
                  <a:lnSpc>
                    <a:spcPct val="150000"/>
                  </a:lnSpc>
                  <a:spcAft>
                    <a:spcPts val="600"/>
                  </a:spcAft>
                </a:pPr>
                <a:r>
                  <a:rPr lang="en-US" sz="1800" dirty="0">
                    <a:effectLst/>
                    <a:latin typeface="+mj-lt"/>
                    <a:ea typeface="Times New Roman" panose="02020603050405020304" pitchFamily="18" charset="0"/>
                    <a:cs typeface="Times New Roman" panose="02020603050405020304" pitchFamily="18" charset="0"/>
                  </a:rPr>
                  <a:t>a) </a:t>
                </a:r>
                <a14:m>
                  <m:oMath xmlns:m="http://schemas.openxmlformats.org/officeDocument/2006/math">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n</m:t>
                        </m:r>
                      </m:sub>
                    </m:s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là</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cấp</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số</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nhân</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có</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công</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bội</a:t>
                </a:r>
                <a:r>
                  <a:rPr lang="en-US" sz="1800" dirty="0">
                    <a:effectLst/>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q</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en-US" sz="1800">
                                <a:effectLst/>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18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1800" dirty="0">
                    <a:effectLst/>
                    <a:latin typeface="+mj-lt"/>
                    <a:ea typeface="Times New Roman" panose="02020603050405020304" pitchFamily="18"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just">
                  <a:lnSpc>
                    <a:spcPct val="150000"/>
                  </a:lnSpc>
                  <a:spcAft>
                    <a:spcPts val="600"/>
                  </a:spcAft>
                </a:pPr>
                <a:r>
                  <a:rPr lang="en-US" sz="1800" dirty="0">
                    <a:effectLst/>
                    <a:latin typeface="+mj-lt"/>
                    <a:ea typeface="Times New Roman" panose="02020603050405020304" pitchFamily="18" charset="0"/>
                    <a:cs typeface="Times New Roman" panose="02020603050405020304" pitchFamily="18" charset="0"/>
                  </a:rPr>
                  <a:t>b) </a:t>
                </a:r>
                <a:r>
                  <a:rPr lang="en-US" sz="1800" dirty="0" err="1">
                    <a:effectLst/>
                    <a:latin typeface="+mj-lt"/>
                    <a:ea typeface="Times New Roman" panose="02020603050405020304" pitchFamily="18" charset="0"/>
                    <a:cs typeface="Times New Roman" panose="02020603050405020304" pitchFamily="18" charset="0"/>
                  </a:rPr>
                  <a:t>Năm</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số</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hạng</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đầu</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tiên</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của</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dãy</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cấp</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số</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nhân</a:t>
                </a:r>
                <a:r>
                  <a:rPr lang="en-US" sz="1800" dirty="0">
                    <a:effectLst/>
                    <a:latin typeface="+mj-lt"/>
                    <a:ea typeface="Times New Roman" panose="02020603050405020304" pitchFamily="18" charset="0"/>
                    <a:cs typeface="Times New Roman" panose="02020603050405020304" pitchFamily="18" charset="0"/>
                  </a:rPr>
                  <a:t> </a:t>
                </a:r>
                <a:r>
                  <a:rPr lang="en-US" sz="1800" dirty="0" err="1">
                    <a:effectLst/>
                    <a:latin typeface="+mj-lt"/>
                    <a:ea typeface="Times New Roman" panose="02020603050405020304" pitchFamily="18" charset="0"/>
                    <a:cs typeface="Times New Roman" panose="02020603050405020304" pitchFamily="18" charset="0"/>
                  </a:rPr>
                  <a:t>là</a:t>
                </a:r>
                <a:r>
                  <a:rPr lang="en-US" sz="1800" dirty="0">
                    <a:effectLst/>
                    <a:latin typeface="+mj-lt"/>
                    <a:ea typeface="Times New Roman" panose="02020603050405020304" pitchFamily="18" charset="0"/>
                    <a:cs typeface="Times New Roman" panose="02020603050405020304" pitchFamily="18" charset="0"/>
                  </a:rPr>
                  <a:t>:</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a:effectLst/>
                        <a:latin typeface="Cambria Math" panose="02040503050406030204" pitchFamily="18" charset="0"/>
                        <a:ea typeface="Times New Roman" panose="02020603050405020304" pitchFamily="18" charset="0"/>
                        <a:cs typeface="Times New Roman" panose="02020603050405020304" pitchFamily="18" charset="0"/>
                      </a:rPr>
                      <m:t>6;</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800" dirty="0">
                  <a:effectLst/>
                  <a:latin typeface="+mj-lt"/>
                  <a:ea typeface="Times New Roman" panose="02020603050405020304" pitchFamily="18" charset="0"/>
                  <a:cs typeface="Times New Roman" panose="02020603050405020304" pitchFamily="18" charset="0"/>
                </a:endParaRPr>
              </a:p>
              <a:p>
                <a:pPr algn="just">
                  <a:lnSpc>
                    <a:spcPct val="150000"/>
                  </a:lnSpc>
                  <a:spcAft>
                    <a:spcPts val="600"/>
                  </a:spcAft>
                </a:pP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3</m:t>
                        </m:r>
                      </m:sub>
                    </m:s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a:effectLst/>
                            <a:latin typeface="Cambria Math" panose="02040503050406030204" pitchFamily="18" charset="0"/>
                            <a:ea typeface="Times New Roman" panose="02020603050405020304" pitchFamily="18" charset="0"/>
                            <a:cs typeface="Times New Roman" panose="02020603050405020304" pitchFamily="18" charset="0"/>
                          </a:rPr>
                          <m:t>6</m:t>
                        </m:r>
                      </m:e>
                    </m:d>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1800">
                                    <a:effectLst/>
                                    <a:latin typeface="Cambria Math" panose="02040503050406030204" pitchFamily="18" charset="0"/>
                                    <a:ea typeface="Times New Roman" panose="02020603050405020304" pitchFamily="18" charset="0"/>
                                    <a:cs typeface="Times New Roman" panose="02020603050405020304" pitchFamily="18" charset="0"/>
                                  </a:rPr>
                                  <m:t>3</m:t>
                                </m:r>
                              </m:den>
                            </m:f>
                          </m:e>
                        </m:d>
                      </m:e>
                      <m:sup>
                        <m:r>
                          <a:rPr lang="nl-NL" sz="1800">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nl-NL" sz="1800">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1800" dirty="0">
                    <a:effectLst/>
                    <a:latin typeface="+mj-lt"/>
                    <a:ea typeface="Times New Roman" panose="02020603050405020304" pitchFamily="18" charset="0"/>
                    <a:cs typeface="Times New Roman" panose="02020603050405020304" pitchFamily="18" charset="0"/>
                  </a:rPr>
                  <a:t> </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4</m:t>
                        </m:r>
                      </m:sub>
                    </m:s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a:effectLst/>
                            <a:latin typeface="Cambria Math" panose="02040503050406030204" pitchFamily="18" charset="0"/>
                            <a:ea typeface="Times New Roman" panose="02020603050405020304" pitchFamily="18" charset="0"/>
                            <a:cs typeface="Times New Roman" panose="02020603050405020304" pitchFamily="18" charset="0"/>
                          </a:rPr>
                          <m:t>6</m:t>
                        </m:r>
                      </m:e>
                    </m:d>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1800">
                                    <a:effectLst/>
                                    <a:latin typeface="Cambria Math" panose="02040503050406030204" pitchFamily="18" charset="0"/>
                                    <a:ea typeface="Times New Roman" panose="02020603050405020304" pitchFamily="18" charset="0"/>
                                    <a:cs typeface="Times New Roman" panose="02020603050405020304" pitchFamily="18" charset="0"/>
                                  </a:rPr>
                                  <m:t>3</m:t>
                                </m:r>
                              </m:den>
                            </m:f>
                          </m:e>
                        </m:d>
                      </m:e>
                      <m:sup>
                        <m:r>
                          <a:rPr lang="nl-NL" sz="18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nl-NL" sz="1800">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nl-NL" sz="1800" dirty="0">
                    <a:effectLst/>
                    <a:latin typeface="+mj-lt"/>
                    <a:ea typeface="Times New Roman" panose="02020603050405020304" pitchFamily="18" charset="0"/>
                    <a:cs typeface="Times New Roman" panose="02020603050405020304" pitchFamily="18" charset="0"/>
                  </a:rPr>
                  <a:t> </a:t>
                </a:r>
                <a:r>
                  <a:rPr lang="en-US" sz="1800" dirty="0">
                    <a:latin typeface="+mj-lt"/>
                    <a:ea typeface="Calibri" panose="020F0502020204030204" pitchFamily="34" charset="0"/>
                    <a:cs typeface="Times New Roman" panose="02020603050405020304" pitchFamily="18" charset="0"/>
                  </a:rPr>
                  <a:t> </a:t>
                </a:r>
                <a14:m>
                  <m:oMath xmlns:m="http://schemas.openxmlformats.org/officeDocument/2006/math">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1800">
                            <a:effectLst/>
                            <a:latin typeface="Cambria Math" panose="02040503050406030204" pitchFamily="18" charset="0"/>
                            <a:ea typeface="Times New Roman" panose="02020603050405020304" pitchFamily="18" charset="0"/>
                            <a:cs typeface="Times New Roman" panose="02020603050405020304" pitchFamily="18" charset="0"/>
                          </a:rPr>
                          <m:t>u</m:t>
                        </m:r>
                      </m:e>
                      <m: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5</m:t>
                        </m:r>
                      </m:sub>
                    </m:sSub>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a:effectLst/>
                            <a:latin typeface="Cambria Math" panose="02040503050406030204" pitchFamily="18" charset="0"/>
                            <a:ea typeface="Times New Roman" panose="02020603050405020304" pitchFamily="18" charset="0"/>
                            <a:cs typeface="Times New Roman" panose="02020603050405020304" pitchFamily="18" charset="0"/>
                          </a:rPr>
                          <m:t>6</m:t>
                        </m:r>
                      </m:e>
                    </m:d>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nl-NL" sz="1800">
                                    <a:effectLst/>
                                    <a:latin typeface="Cambria Math" panose="02040503050406030204" pitchFamily="18" charset="0"/>
                                    <a:ea typeface="Times New Roman" panose="02020603050405020304" pitchFamily="18" charset="0"/>
                                    <a:cs typeface="Times New Roman" panose="02020603050405020304" pitchFamily="18" charset="0"/>
                                  </a:rPr>
                                  <m:t>3</m:t>
                                </m:r>
                              </m:den>
                            </m:f>
                          </m:e>
                        </m:d>
                      </m:e>
                      <m:sup>
                        <m:r>
                          <a:rPr lang="nl-NL" sz="180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nl-NL" sz="18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1800">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nl-NL" sz="1800">
                            <a:effectLst/>
                            <a:latin typeface="Cambria Math" panose="02040503050406030204" pitchFamily="18" charset="0"/>
                            <a:ea typeface="Times New Roman" panose="02020603050405020304" pitchFamily="18" charset="0"/>
                            <a:cs typeface="Times New Roman" panose="02020603050405020304" pitchFamily="18" charset="0"/>
                          </a:rPr>
                          <m:t>27</m:t>
                        </m:r>
                      </m:den>
                    </m:f>
                  </m:oMath>
                </a14:m>
                <a:r>
                  <a:rPr lang="nl-NL" sz="1800" dirty="0">
                    <a:effectLst/>
                    <a:latin typeface="+mj-lt"/>
                    <a:ea typeface="Times New Roman" panose="02020603050405020304" pitchFamily="18"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D7D40F88-2904-88C2-7A24-722DB55D6F7A}"/>
                  </a:ext>
                </a:extLst>
              </p:cNvPr>
              <p:cNvSpPr txBox="1">
                <a:spLocks noRot="1" noChangeAspect="1" noMove="1" noResize="1" noEditPoints="1" noAdjustHandles="1" noChangeArrowheads="1" noChangeShapeType="1" noTextEdit="1"/>
              </p:cNvSpPr>
              <p:nvPr/>
            </p:nvSpPr>
            <p:spPr>
              <a:xfrm>
                <a:off x="961426" y="2947412"/>
                <a:ext cx="7307600" cy="1966244"/>
              </a:xfrm>
              <a:prstGeom prst="rect">
                <a:avLst/>
              </a:prstGeom>
              <a:blipFill>
                <a:blip r:embed="rId5"/>
                <a:stretch>
                  <a:fillRect l="-751" b="-310"/>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circle(in)">
                                      <p:cBhvr>
                                        <p:cTn id="29" dur="500"/>
                                        <p:tgtEl>
                                          <p:spTgt spid="13">
                                            <p:txEl>
                                              <p:pRg st="1" end="1"/>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circle(in)">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grpSp>
        <p:nvGrpSpPr>
          <p:cNvPr id="6" name="Group 5">
            <a:extLst>
              <a:ext uri="{FF2B5EF4-FFF2-40B4-BE49-F238E27FC236}">
                <a16:creationId xmlns:a16="http://schemas.microsoft.com/office/drawing/2014/main" id="{5BE77AF7-7A34-6B99-D7AC-C8531E58F2B4}"/>
              </a:ext>
            </a:extLst>
          </p:cNvPr>
          <p:cNvGrpSpPr/>
          <p:nvPr/>
        </p:nvGrpSpPr>
        <p:grpSpPr>
          <a:xfrm>
            <a:off x="551619" y="462198"/>
            <a:ext cx="2114343" cy="739140"/>
            <a:chOff x="1624734" y="1360680"/>
            <a:chExt cx="5309466" cy="1569778"/>
          </a:xfrm>
        </p:grpSpPr>
        <p:sp>
          <p:nvSpPr>
            <p:cNvPr id="7" name="Rectangle 6">
              <a:extLst>
                <a:ext uri="{FF2B5EF4-FFF2-40B4-BE49-F238E27FC236}">
                  <a16:creationId xmlns:a16="http://schemas.microsoft.com/office/drawing/2014/main" id="{BA8BBA08-C8B0-FFDE-ED79-AA4900B48BB4}"/>
                </a:ext>
              </a:extLst>
            </p:cNvPr>
            <p:cNvSpPr/>
            <p:nvPr/>
          </p:nvSpPr>
          <p:spPr>
            <a:xfrm>
              <a:off x="1624734" y="1360680"/>
              <a:ext cx="5309466" cy="1569778"/>
            </a:xfrm>
            <a:prstGeom prst="rect">
              <a:avLst/>
            </a:prstGeom>
            <a:solidFill>
              <a:sysClr val="window" lastClr="FFFFFF"/>
            </a:solidFill>
            <a:ln w="25400" cap="flat" cmpd="sng" algn="ctr">
              <a:noFill/>
              <a:prstDash val="solid"/>
            </a:ln>
            <a:effectLst/>
            <a:scene3d>
              <a:camera prst="orthographicFron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8" name="Rectangle 7">
              <a:extLst>
                <a:ext uri="{FF2B5EF4-FFF2-40B4-BE49-F238E27FC236}">
                  <a16:creationId xmlns:a16="http://schemas.microsoft.com/office/drawing/2014/main" id="{6DFBFD40-D3F6-E768-F59B-1C9F8C9DAD77}"/>
                </a:ext>
              </a:extLst>
            </p:cNvPr>
            <p:cNvSpPr/>
            <p:nvPr/>
          </p:nvSpPr>
          <p:spPr>
            <a:xfrm>
              <a:off x="1882801" y="1549559"/>
              <a:ext cx="4793328" cy="1192020"/>
            </a:xfrm>
            <a:prstGeom prst="rect">
              <a:avLst/>
            </a:prstGeom>
            <a:solidFill>
              <a:schemeClr val="bg2">
                <a:lumMod val="40000"/>
                <a:lumOff val="60000"/>
              </a:scheme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Thực</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r>
                <a:rPr kumimoji="0" lang="en-US" sz="2200" b="1" i="0" u="none" strike="noStrike" kern="1200" cap="none" spc="0" normalizeH="0" baseline="0" noProof="0" dirty="0" err="1">
                  <a:ln>
                    <a:noFill/>
                  </a:ln>
                  <a:solidFill>
                    <a:prstClr val="black"/>
                  </a:solidFill>
                  <a:effectLst/>
                  <a:uLnTx/>
                  <a:uFillTx/>
                  <a:latin typeface="+mj-lt"/>
                  <a:ea typeface="+mn-ea"/>
                  <a:cs typeface="Arial" panose="020B0604020202020204" pitchFamily="34" charset="0"/>
                </a:rPr>
                <a:t>hành</a:t>
              </a:r>
              <a:r>
                <a:rPr kumimoji="0" lang="en-US" sz="22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2</a:t>
              </a:r>
            </a:p>
          </p:txBody>
        </p:sp>
      </p:grpSp>
      <p:sp>
        <p:nvSpPr>
          <p:cNvPr id="11" name="Oval Callout 29">
            <a:extLst>
              <a:ext uri="{FF2B5EF4-FFF2-40B4-BE49-F238E27FC236}">
                <a16:creationId xmlns:a16="http://schemas.microsoft.com/office/drawing/2014/main" id="{E2AAE47B-596E-4656-FCF6-85768D6F755E}"/>
              </a:ext>
            </a:extLst>
          </p:cNvPr>
          <p:cNvSpPr/>
          <p:nvPr/>
        </p:nvSpPr>
        <p:spPr>
          <a:xfrm>
            <a:off x="4085623" y="1913285"/>
            <a:ext cx="972752" cy="364371"/>
          </a:xfrm>
          <a:prstGeom prst="wedgeEllipseCallout">
            <a:avLst>
              <a:gd name="adj1" fmla="val 24988"/>
              <a:gd name="adj2" fmla="val 72622"/>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5E561EFD-E072-DECD-4C8F-143834648E7C}"/>
              </a:ext>
            </a:extLst>
          </p:cNvPr>
          <p:cNvSpPr txBox="1"/>
          <p:nvPr/>
        </p:nvSpPr>
        <p:spPr>
          <a:xfrm>
            <a:off x="551619" y="498420"/>
            <a:ext cx="7672265" cy="1227965"/>
          </a:xfrm>
          <a:prstGeom prst="rect">
            <a:avLst/>
          </a:prstGeom>
          <a:noFill/>
        </p:spPr>
        <p:txBody>
          <a:bodyPr wrap="square">
            <a:spAutoFit/>
          </a:bodyPr>
          <a:lstStyle/>
          <a:p>
            <a:pPr algn="just">
              <a:lnSpc>
                <a:spcPct val="200000"/>
              </a:lnSpc>
              <a:buClrTx/>
              <a:buFontTx/>
              <a:buNone/>
            </a:pPr>
            <a:r>
              <a:rPr lang="en-US" sz="2000" dirty="0">
                <a:latin typeface="+mj-lt"/>
              </a:rPr>
              <a:t>		     Cho </a:t>
            </a:r>
            <a:r>
              <a:rPr lang="en-US" sz="2000" dirty="0" err="1">
                <a:latin typeface="+mj-lt"/>
              </a:rPr>
              <a:t>dãy</a:t>
            </a:r>
            <a:r>
              <a:rPr lang="en-US" sz="2000" dirty="0">
                <a:latin typeface="+mj-lt"/>
              </a:rPr>
              <a:t> </a:t>
            </a:r>
            <a:r>
              <a:rPr lang="en-US" sz="2000" dirty="0" err="1">
                <a:latin typeface="+mj-lt"/>
              </a:rPr>
              <a:t>số</a:t>
            </a:r>
            <a:r>
              <a:rPr lang="en-US" sz="2000" dirty="0">
                <a:latin typeface="+mj-lt"/>
              </a:rPr>
              <a:t> (u</a:t>
            </a:r>
            <a:r>
              <a:rPr lang="en-US" sz="2000" baseline="-25000" dirty="0">
                <a:latin typeface="+mj-lt"/>
              </a:rPr>
              <a:t>n</a:t>
            </a:r>
            <a:r>
              <a:rPr lang="en-US" sz="2000" dirty="0">
                <a:latin typeface="+mj-lt"/>
              </a:rPr>
              <a:t>) </a:t>
            </a:r>
            <a:r>
              <a:rPr lang="en-US" sz="2000" dirty="0" err="1">
                <a:latin typeface="+mj-lt"/>
              </a:rPr>
              <a:t>với</a:t>
            </a:r>
            <a:r>
              <a:rPr lang="en-US" sz="2000" dirty="0">
                <a:latin typeface="+mj-lt"/>
              </a:rPr>
              <a:t> u</a:t>
            </a:r>
            <a:r>
              <a:rPr lang="en-US" sz="2000" baseline="-25000" dirty="0">
                <a:latin typeface="+mj-lt"/>
              </a:rPr>
              <a:t>n</a:t>
            </a:r>
            <a:r>
              <a:rPr lang="en-US" sz="2000" dirty="0">
                <a:latin typeface="+mj-lt"/>
              </a:rPr>
              <a:t> = 3.2</a:t>
            </a:r>
            <a:r>
              <a:rPr lang="en-US" sz="2000" baseline="30000" dirty="0">
                <a:latin typeface="+mj-lt"/>
              </a:rPr>
              <a:t>n</a:t>
            </a:r>
            <a:r>
              <a:rPr lang="en-US" sz="2000" dirty="0">
                <a:latin typeface="+mj-lt"/>
              </a:rPr>
              <a:t> (n ≥ 1). </a:t>
            </a:r>
            <a:r>
              <a:rPr lang="en-US" sz="2000" dirty="0" err="1">
                <a:latin typeface="+mj-lt"/>
              </a:rPr>
              <a:t>Dãy</a:t>
            </a:r>
            <a:r>
              <a:rPr lang="en-US" sz="2000" dirty="0">
                <a:latin typeface="+mj-lt"/>
              </a:rPr>
              <a:t> (u</a:t>
            </a:r>
            <a:r>
              <a:rPr lang="en-US" sz="2000" baseline="-25000" dirty="0">
                <a:latin typeface="+mj-lt"/>
              </a:rPr>
              <a:t>n</a:t>
            </a:r>
            <a:r>
              <a:rPr lang="en-US" sz="2000" dirty="0">
                <a:latin typeface="+mj-lt"/>
              </a:rPr>
              <a:t>) </a:t>
            </a:r>
            <a:r>
              <a:rPr lang="en-US" sz="2000" dirty="0" err="1">
                <a:latin typeface="+mj-lt"/>
              </a:rPr>
              <a:t>có</a:t>
            </a:r>
            <a:r>
              <a:rPr lang="en-US" sz="2000" dirty="0">
                <a:latin typeface="+mj-lt"/>
              </a:rPr>
              <a:t> </a:t>
            </a:r>
            <a:r>
              <a:rPr lang="en-US" sz="2000" dirty="0" err="1">
                <a:latin typeface="+mj-lt"/>
              </a:rPr>
              <a:t>là</a:t>
            </a:r>
            <a:r>
              <a:rPr lang="en-US" sz="2000" dirty="0">
                <a:latin typeface="+mj-lt"/>
              </a:rPr>
              <a:t> </a:t>
            </a:r>
            <a:r>
              <a:rPr lang="en-US" sz="2000" dirty="0" err="1">
                <a:latin typeface="+mj-lt"/>
              </a:rPr>
              <a:t>cấp</a:t>
            </a:r>
            <a:r>
              <a:rPr lang="en-US" sz="2000" dirty="0">
                <a:latin typeface="+mj-lt"/>
              </a:rPr>
              <a:t> </a:t>
            </a:r>
            <a:r>
              <a:rPr lang="en-US" sz="2000" dirty="0" err="1">
                <a:latin typeface="+mj-lt"/>
              </a:rPr>
              <a:t>số</a:t>
            </a:r>
            <a:r>
              <a:rPr lang="en-US" sz="2000" dirty="0">
                <a:latin typeface="+mj-lt"/>
              </a:rPr>
              <a:t> </a:t>
            </a:r>
            <a:r>
              <a:rPr lang="en-US" sz="2000" dirty="0" err="1">
                <a:latin typeface="+mj-lt"/>
              </a:rPr>
              <a:t>nhân</a:t>
            </a:r>
            <a:r>
              <a:rPr lang="en-US" sz="2000" dirty="0">
                <a:latin typeface="+mj-lt"/>
              </a:rPr>
              <a:t> </a:t>
            </a:r>
            <a:r>
              <a:rPr lang="en-US" sz="2000" dirty="0" err="1">
                <a:latin typeface="+mj-lt"/>
              </a:rPr>
              <a:t>không</a:t>
            </a:r>
            <a:r>
              <a:rPr lang="en-US" sz="2000" dirty="0">
                <a:latin typeface="+mj-lt"/>
              </a:rPr>
              <a:t>? </a:t>
            </a:r>
            <a:r>
              <a:rPr lang="en-US" sz="2000" dirty="0" err="1">
                <a:latin typeface="+mj-lt"/>
              </a:rPr>
              <a:t>Vì</a:t>
            </a:r>
            <a:r>
              <a:rPr lang="en-US" sz="2000" dirty="0">
                <a:latin typeface="+mj-lt"/>
              </a:rPr>
              <a:t> </a:t>
            </a:r>
            <a:r>
              <a:rPr lang="en-US" sz="2000" dirty="0" err="1">
                <a:latin typeface="+mj-lt"/>
              </a:rPr>
              <a:t>sao</a:t>
            </a:r>
            <a:r>
              <a:rPr lang="en-US" sz="2000" dirty="0">
                <a:latin typeface="+mj-lt"/>
              </a:rPr>
              <a:t>?</a:t>
            </a:r>
            <a:endParaRPr lang="en-US" sz="2000" kern="1200" dirty="0">
              <a:solidFill>
                <a:prstClr val="black"/>
              </a:solidFill>
              <a:latin typeface="+mj-lt"/>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851DC87-0EB5-1F4E-4E1F-1CC48910BB63}"/>
                  </a:ext>
                </a:extLst>
              </p:cNvPr>
              <p:cNvSpPr txBox="1"/>
              <p:nvPr/>
            </p:nvSpPr>
            <p:spPr>
              <a:xfrm>
                <a:off x="654387" y="2571750"/>
                <a:ext cx="8461751" cy="1818062"/>
              </a:xfrm>
              <a:prstGeom prst="rect">
                <a:avLst/>
              </a:prstGeom>
              <a:noFill/>
            </p:spPr>
            <p:txBody>
              <a:bodyPr wrap="square">
                <a:spAutoFit/>
              </a:bodyPr>
              <a:lstStyle/>
              <a:p>
                <a:pPr algn="just">
                  <a:lnSpc>
                    <a:spcPct val="150000"/>
                  </a:lnSpc>
                  <a:spcAft>
                    <a:spcPts val="600"/>
                  </a:spcAft>
                </a:pPr>
                <a:r>
                  <a:rPr lang="nl-NL" sz="2000" dirty="0">
                    <a:latin typeface="+mj-lt"/>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r>
                          <a:rPr lang="nl-NL" sz="2000">
                            <a:latin typeface="Cambria Math" panose="02040503050406030204" pitchFamily="18" charset="0"/>
                            <a:ea typeface="Times New Roman" panose="02020603050405020304" pitchFamily="18" charset="0"/>
                            <a:cs typeface="Times New Roman" panose="02020603050405020304" pitchFamily="18" charset="0"/>
                          </a:rPr>
                          <m:t>+1</m:t>
                        </m:r>
                      </m:sub>
                    </m:sSub>
                    <m:r>
                      <a:rPr lang="nl-NL" sz="20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a:latin typeface="Cambria Math" panose="02040503050406030204" pitchFamily="18" charset="0"/>
                            <a:ea typeface="Times New Roman" panose="02020603050405020304" pitchFamily="18" charset="0"/>
                            <a:cs typeface="Times New Roman" panose="02020603050405020304" pitchFamily="18" charset="0"/>
                          </a:rPr>
                          <m:t>3.2</m:t>
                        </m:r>
                      </m:e>
                      <m:sup>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r>
                          <a:rPr lang="nl-NL" sz="2000">
                            <a:latin typeface="Cambria Math" panose="02040503050406030204" pitchFamily="18" charset="0"/>
                            <a:ea typeface="Times New Roman" panose="02020603050405020304" pitchFamily="18" charset="0"/>
                            <a:cs typeface="Times New Roman" panose="02020603050405020304" pitchFamily="18" charset="0"/>
                          </a:rPr>
                          <m:t>+1</m:t>
                        </m:r>
                      </m:sup>
                    </m:sSup>
                  </m:oMath>
                </a14:m>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spcAft>
                    <a:spcPts val="600"/>
                  </a:spcAft>
                  <a:buFont typeface="Wingdings" panose="05000000000000000000" pitchFamily="2" charset="2"/>
                  <a:buChar char="ð"/>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r>
                              <a:rPr lang="nl-NL" sz="2000">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sub>
                        </m:sSub>
                      </m:den>
                    </m:f>
                    <m:r>
                      <a:rPr lang="nl-NL" sz="20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a:latin typeface="Cambria Math" panose="02040503050406030204" pitchFamily="18" charset="0"/>
                                <a:ea typeface="Times New Roman" panose="02020603050405020304" pitchFamily="18" charset="0"/>
                                <a:cs typeface="Times New Roman" panose="02020603050405020304" pitchFamily="18" charset="0"/>
                              </a:rPr>
                              <m:t>3.2</m:t>
                            </m:r>
                          </m:e>
                          <m:sup>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r>
                              <a:rPr lang="nl-NL" sz="2000">
                                <a:latin typeface="Cambria Math" panose="02040503050406030204" pitchFamily="18" charset="0"/>
                                <a:ea typeface="Times New Roman" panose="02020603050405020304" pitchFamily="18" charset="0"/>
                                <a:cs typeface="Times New Roman" panose="02020603050405020304" pitchFamily="18" charset="0"/>
                              </a:rPr>
                              <m:t>+1</m:t>
                            </m:r>
                          </m:sup>
                        </m:sSup>
                      </m:num>
                      <m:den>
                        <m:sSup>
                          <m:sSup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pPr>
                          <m:e>
                            <m:r>
                              <a:rPr lang="nl-NL" sz="2000">
                                <a:latin typeface="Cambria Math" panose="02040503050406030204" pitchFamily="18" charset="0"/>
                                <a:ea typeface="Times New Roman" panose="02020603050405020304" pitchFamily="18" charset="0"/>
                                <a:cs typeface="Times New Roman" panose="02020603050405020304" pitchFamily="18" charset="0"/>
                              </a:rPr>
                              <m:t>3.2</m:t>
                            </m:r>
                          </m:e>
                          <m:sup>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sup>
                        </m:sSup>
                      </m:den>
                    </m:f>
                    <m:r>
                      <a:rPr lang="nl-NL" sz="2000">
                        <a:latin typeface="Cambria Math" panose="02040503050406030204" pitchFamily="18" charset="0"/>
                        <a:ea typeface="Times New Roman" panose="02020603050405020304" pitchFamily="18" charset="0"/>
                        <a:cs typeface="Times New Roman" panose="02020603050405020304" pitchFamily="18" charset="0"/>
                      </a:rPr>
                      <m:t>=2</m:t>
                    </m:r>
                  </m:oMath>
                </a14:m>
                <a:r>
                  <a:rPr lang="nl-NL" sz="2000" dirty="0">
                    <a:latin typeface="+mj-lt"/>
                    <a:ea typeface="Times New Roman" panose="02020603050405020304" pitchFamily="18" charset="0"/>
                    <a:cs typeface="Times New Roman" panose="02020603050405020304" pitchFamily="18" charset="0"/>
                  </a:rPr>
                  <a:t> </a:t>
                </a:r>
                <a:r>
                  <a:rPr lang="nl-NL" sz="2000" dirty="0" err="1">
                    <a:latin typeface="+mj-lt"/>
                    <a:ea typeface="Times New Roman" panose="02020603050405020304" pitchFamily="18" charset="0"/>
                    <a:cs typeface="Times New Roman" panose="02020603050405020304" pitchFamily="18" charset="0"/>
                  </a:rPr>
                  <a:t>với</a:t>
                </a:r>
                <a:r>
                  <a:rPr lang="nl-NL" sz="2000" dirty="0">
                    <a:latin typeface="+mj-lt"/>
                    <a:ea typeface="Times New Roman" panose="02020603050405020304" pitchFamily="18" charset="0"/>
                    <a:cs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r>
                      <a:rPr lang="nl-NL" sz="2000">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2000" dirty="0">
                  <a:latin typeface="+mj-lt"/>
                  <a:ea typeface="Calibri" panose="020F0502020204030204" pitchFamily="34" charset="0"/>
                  <a:cs typeface="Times New Roman" panose="02020603050405020304" pitchFamily="18" charset="0"/>
                </a:endParaRPr>
              </a:p>
              <a:p>
                <a:r>
                  <a:rPr lang="nl-NL" sz="2000" dirty="0" err="1">
                    <a:latin typeface="+mj-lt"/>
                    <a:ea typeface="Times New Roman" panose="02020603050405020304" pitchFamily="18" charset="0"/>
                  </a:rPr>
                  <a:t>Vì</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vậy</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dãy</a:t>
                </a:r>
                <a:r>
                  <a:rPr lang="nl-NL" sz="2000" dirty="0">
                    <a:latin typeface="+mj-lt"/>
                    <a:ea typeface="Times New Roman" panose="02020603050405020304" pitchFamily="18" charset="0"/>
                  </a:rPr>
                  <a:t> </a:t>
                </a:r>
                <a14:m>
                  <m:oMath xmlns:m="http://schemas.openxmlformats.org/officeDocument/2006/math">
                    <m:r>
                      <a:rPr lang="nl-NL" sz="20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u</m:t>
                        </m:r>
                      </m:e>
                      <m:sub>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n</m:t>
                        </m:r>
                      </m:sub>
                    </m:sSub>
                    <m:r>
                      <a:rPr lang="nl-NL" sz="2000">
                        <a:latin typeface="Cambria Math" panose="02040503050406030204" pitchFamily="18" charset="0"/>
                        <a:ea typeface="Times New Roman" panose="02020603050405020304" pitchFamily="18" charset="0"/>
                        <a:cs typeface="Times New Roman" panose="02020603050405020304" pitchFamily="18" charset="0"/>
                      </a:rPr>
                      <m:t>)</m:t>
                    </m:r>
                  </m:oMath>
                </a14:m>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là</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cấp</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số</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nhân</a:t>
                </a:r>
                <a:r>
                  <a:rPr lang="nl-NL" sz="2000" dirty="0">
                    <a:latin typeface="+mj-lt"/>
                    <a:ea typeface="Times New Roman" panose="02020603050405020304" pitchFamily="18" charset="0"/>
                  </a:rPr>
                  <a:t> có </a:t>
                </a:r>
                <a:r>
                  <a:rPr lang="nl-NL" sz="2000" dirty="0" err="1">
                    <a:latin typeface="+mj-lt"/>
                    <a:ea typeface="Times New Roman" panose="02020603050405020304" pitchFamily="18" charset="0"/>
                  </a:rPr>
                  <a:t>số</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hạng</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đầu</a:t>
                </a:r>
                <a:r>
                  <a:rPr lang="nl-NL" sz="2000" dirty="0">
                    <a:latin typeface="+mj-lt"/>
                    <a:ea typeface="Times New Roman" panose="02020603050405020304" pitchFamily="18" charset="0"/>
                  </a:rPr>
                  <a:t>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u</m:t>
                        </m:r>
                      </m:e>
                      <m:sub>
                        <m:r>
                          <a:rPr lang="nl-NL" sz="2000">
                            <a:latin typeface="Cambria Math" panose="02040503050406030204" pitchFamily="18" charset="0"/>
                            <a:ea typeface="Times New Roman" panose="02020603050405020304" pitchFamily="18" charset="0"/>
                            <a:cs typeface="Times New Roman" panose="02020603050405020304" pitchFamily="18" charset="0"/>
                          </a:rPr>
                          <m:t>1</m:t>
                        </m:r>
                      </m:sub>
                    </m:sSub>
                    <m:r>
                      <a:rPr lang="nl-NL" sz="2000">
                        <a:latin typeface="Cambria Math" panose="02040503050406030204" pitchFamily="18" charset="0"/>
                        <a:ea typeface="Times New Roman" panose="02020603050405020304" pitchFamily="18" charset="0"/>
                        <a:cs typeface="Times New Roman" panose="02020603050405020304" pitchFamily="18" charset="0"/>
                      </a:rPr>
                      <m:t>=6</m:t>
                    </m:r>
                  </m:oMath>
                </a14:m>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và</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công</a:t>
                </a:r>
                <a:r>
                  <a:rPr lang="nl-NL" sz="2000" dirty="0">
                    <a:latin typeface="+mj-lt"/>
                    <a:ea typeface="Times New Roman" panose="02020603050405020304" pitchFamily="18" charset="0"/>
                  </a:rPr>
                  <a:t> </a:t>
                </a:r>
                <a:r>
                  <a:rPr lang="nl-NL" sz="2000" dirty="0" err="1">
                    <a:latin typeface="+mj-lt"/>
                    <a:ea typeface="Times New Roman" panose="02020603050405020304" pitchFamily="18" charset="0"/>
                  </a:rPr>
                  <a:t>bội</a:t>
                </a:r>
                <a:r>
                  <a:rPr lang="nl-NL" sz="2000" dirty="0">
                    <a:latin typeface="+mj-lt"/>
                    <a:ea typeface="Times New Roman" panose="02020603050405020304" pitchFamily="18" charset="0"/>
                  </a:rPr>
                  <a:t> </a:t>
                </a:r>
                <a14:m>
                  <m:oMath xmlns:m="http://schemas.openxmlformats.org/officeDocument/2006/math">
                    <m:r>
                      <m:rPr>
                        <m:sty m:val="p"/>
                      </m:rPr>
                      <a:rPr lang="nl-NL" sz="2000">
                        <a:latin typeface="Cambria Math" panose="02040503050406030204" pitchFamily="18" charset="0"/>
                        <a:ea typeface="Times New Roman" panose="02020603050405020304" pitchFamily="18" charset="0"/>
                        <a:cs typeface="Times New Roman" panose="02020603050405020304" pitchFamily="18" charset="0"/>
                      </a:rPr>
                      <m:t>q</m:t>
                    </m:r>
                    <m:r>
                      <a:rPr lang="nl-NL" sz="2000">
                        <a:latin typeface="Cambria Math" panose="02040503050406030204" pitchFamily="18" charset="0"/>
                        <a:ea typeface="Times New Roman" panose="02020603050405020304" pitchFamily="18" charset="0"/>
                        <a:cs typeface="Times New Roman" panose="02020603050405020304" pitchFamily="18" charset="0"/>
                      </a:rPr>
                      <m:t>=2</m:t>
                    </m:r>
                  </m:oMath>
                </a14:m>
                <a:r>
                  <a:rPr lang="nl-NL" sz="2000" dirty="0">
                    <a:latin typeface="+mj-lt"/>
                    <a:ea typeface="Times New Roman" panose="02020603050405020304" pitchFamily="18" charset="0"/>
                  </a:rPr>
                  <a:t>.</a:t>
                </a:r>
                <a:endParaRPr lang="en-US" sz="2000" kern="100" dirty="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851DC87-0EB5-1F4E-4E1F-1CC48910BB63}"/>
                  </a:ext>
                </a:extLst>
              </p:cNvPr>
              <p:cNvSpPr txBox="1">
                <a:spLocks noRot="1" noChangeAspect="1" noMove="1" noResize="1" noEditPoints="1" noAdjustHandles="1" noChangeArrowheads="1" noChangeShapeType="1" noTextEdit="1"/>
              </p:cNvSpPr>
              <p:nvPr/>
            </p:nvSpPr>
            <p:spPr>
              <a:xfrm>
                <a:off x="654387" y="2571750"/>
                <a:ext cx="8461751" cy="1818062"/>
              </a:xfrm>
              <a:prstGeom prst="rect">
                <a:avLst/>
              </a:prstGeom>
              <a:blipFill>
                <a:blip r:embed="rId3"/>
                <a:stretch>
                  <a:fillRect l="-720" b="-536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Lst>
  </p:timing>
</p:sld>
</file>

<file path=ppt/theme/theme1.xml><?xml version="1.0" encoding="utf-8"?>
<a:theme xmlns:a="http://schemas.openxmlformats.org/drawingml/2006/main" name="Navigating the Digital World Safely and Responsibly Workshop by Slidesgo">
  <a:themeElements>
    <a:clrScheme name="Simple Light">
      <a:dk1>
        <a:srgbClr val="150045"/>
      </a:dk1>
      <a:lt1>
        <a:srgbClr val="F8F8F8"/>
      </a:lt1>
      <a:dk2>
        <a:srgbClr val="F999B5"/>
      </a:dk2>
      <a:lt2>
        <a:srgbClr val="EEEEEE"/>
      </a:lt2>
      <a:accent1>
        <a:srgbClr val="7AD3FF"/>
      </a:accent1>
      <a:accent2>
        <a:srgbClr val="B2B6DC"/>
      </a:accent2>
      <a:accent3>
        <a:srgbClr val="585858"/>
      </a:accent3>
      <a:accent4>
        <a:srgbClr val="FFFFFF"/>
      </a:accent4>
      <a:accent5>
        <a:srgbClr val="FFFFFF"/>
      </a:accent5>
      <a:accent6>
        <a:srgbClr val="FFFFFF"/>
      </a:accent6>
      <a:hlink>
        <a:srgbClr val="150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7226</TotalTime>
  <Words>1170</Words>
  <Application>Microsoft Office PowerPoint</Application>
  <PresentationFormat>On-screen Show (16:9)</PresentationFormat>
  <Paragraphs>237</Paragraphs>
  <Slides>42</Slides>
  <Notes>38</Notes>
  <HiddenSlides>9</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Russo One</vt:lpstr>
      <vt:lpstr>Calibri Light</vt:lpstr>
      <vt:lpstr>DM Sans</vt:lpstr>
      <vt:lpstr>Times New Roman</vt:lpstr>
      <vt:lpstr>Wingdings</vt:lpstr>
      <vt:lpstr>Bebas Neue</vt:lpstr>
      <vt:lpstr>Calibri</vt:lpstr>
      <vt:lpstr>Cambria Math</vt:lpstr>
      <vt:lpstr>Arial</vt:lpstr>
      <vt:lpstr>Didact Gothic</vt:lpstr>
      <vt:lpstr>Open Sans</vt:lpstr>
      <vt:lpstr>Roboto Condensed Light</vt:lpstr>
      <vt:lpstr>Navigating the Digital World Safely and Responsibly Workshop by Slidesgo</vt:lpstr>
      <vt:lpstr>2_Office Theme</vt:lpstr>
      <vt:lpstr>THÂN MẾN CHÀO CÁC EM HỌC SINH  ĐẾN VỚI BÀI HỌC MỚI</vt:lpstr>
      <vt:lpstr>PowerPoint Presentation</vt:lpstr>
      <vt:lpstr>PowerPoint Presentation</vt:lpstr>
      <vt:lpstr>PowerPoint Presentation</vt:lpstr>
      <vt:lpstr>ĐỊNH NGHĨA</vt:lpstr>
      <vt:lpstr>PowerPoint Presentation</vt:lpstr>
      <vt:lpstr>PowerPoint Presentation</vt:lpstr>
      <vt:lpstr>PowerPoint Presentation</vt:lpstr>
      <vt:lpstr>PowerPoint Presentation</vt:lpstr>
      <vt:lpstr>SỐ HẠNG TỔNG QUÁT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n SỐ HẠNG ĐẦU CỦA MỘT CẤP SỐ NHÂN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HƯỚNG DẪN VỀ NHÀ</vt:lpstr>
      <vt:lpstr>CẢM ƠN CÁC BẠN ĐÃ CHÚ Ý LẮNG NGHE,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Digital World Safely and Responsibly Workshop</dc:title>
  <dc:creator>tuyết nguyễn thị ánh</dc:creator>
  <cp:lastModifiedBy>MAYTINH</cp:lastModifiedBy>
  <cp:revision>31</cp:revision>
  <dcterms:modified xsi:type="dcterms:W3CDTF">2023-11-18T02:35:56Z</dcterms:modified>
</cp:coreProperties>
</file>