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6" r:id="rId3"/>
    <p:sldId id="262" r:id="rId4"/>
    <p:sldId id="270" r:id="rId5"/>
    <p:sldId id="271" r:id="rId6"/>
    <p:sldId id="269" r:id="rId7"/>
    <p:sldId id="268" r:id="rId8"/>
    <p:sldId id="277" r:id="rId9"/>
    <p:sldId id="276" r:id="rId10"/>
    <p:sldId id="267" r:id="rId11"/>
    <p:sldId id="264" r:id="rId12"/>
    <p:sldId id="263" r:id="rId13"/>
    <p:sldId id="261" r:id="rId14"/>
    <p:sldId id="275" r:id="rId15"/>
    <p:sldId id="274" r:id="rId16"/>
    <p:sldId id="273" r:id="rId17"/>
    <p:sldId id="272" r:id="rId18"/>
    <p:sldId id="278" r:id="rId19"/>
    <p:sldId id="279" r:id="rId20"/>
  </p:sldIdLst>
  <p:sldSz cx="18291175" cy="10290175"/>
  <p:notesSz cx="6858000" cy="9144000"/>
  <p:defaultTextStyle>
    <a:defPPr>
      <a:defRPr lang="vi-VN"/>
    </a:defPPr>
    <a:lvl1pPr marL="0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583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9166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749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8332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914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7497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2080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6663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636" y="-288"/>
      </p:cViewPr>
      <p:guideLst>
        <p:guide orient="horz" pos="3241"/>
        <p:guide pos="57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14AAF-6292-4F73-830E-EC740F3A4968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76514-10B5-44EA-8669-71BBCCA6C1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53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583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9166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749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8332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914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7497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2080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6663" algn="l" defTabSz="18291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6514-10B5-44EA-8669-71BBCCA6C18B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9687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6514-10B5-44EA-8669-71BBCCA6C18B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849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9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8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7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6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613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350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1102" y="412085"/>
            <a:ext cx="4115514" cy="87799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559" y="412085"/>
            <a:ext cx="12041690" cy="87799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58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559" y="9537473"/>
            <a:ext cx="4267941" cy="547857"/>
          </a:xfrm>
          <a:prstGeom prst="rect">
            <a:avLst/>
          </a:prstGeom>
        </p:spPr>
        <p:txBody>
          <a:bodyPr lIns="76813" tIns="38406" rIns="76813" bIns="38406"/>
          <a:lstStyle/>
          <a:p>
            <a:fld id="{D15044BE-B3F3-4258-B55D-9238C2EBFDF1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9489" y="9537473"/>
            <a:ext cx="5792205" cy="547857"/>
          </a:xfrm>
          <a:prstGeom prst="rect">
            <a:avLst/>
          </a:prstGeom>
        </p:spPr>
        <p:txBody>
          <a:bodyPr lIns="76813" tIns="38406" rIns="76813" bIns="38406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108679" y="9537473"/>
            <a:ext cx="4267941" cy="547857"/>
          </a:xfrm>
          <a:prstGeom prst="rect">
            <a:avLst/>
          </a:prstGeom>
        </p:spPr>
        <p:txBody>
          <a:bodyPr lIns="76813" tIns="38406" rIns="76813" bIns="38406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9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387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877" y="6612392"/>
            <a:ext cx="15547499" cy="2043743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877" y="4361415"/>
            <a:ext cx="15547499" cy="2250975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583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916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74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833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91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749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2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666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31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559" y="2401043"/>
            <a:ext cx="8078602" cy="6791039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8014" y="2401043"/>
            <a:ext cx="8078602" cy="6791039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076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559" y="2303381"/>
            <a:ext cx="8081779" cy="959940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583" indent="0">
              <a:buNone/>
              <a:defRPr sz="4000" b="1"/>
            </a:lvl2pPr>
            <a:lvl3pPr marL="1829166" indent="0">
              <a:buNone/>
              <a:defRPr sz="3600" b="1"/>
            </a:lvl3pPr>
            <a:lvl4pPr marL="2743749" indent="0">
              <a:buNone/>
              <a:defRPr sz="3200" b="1"/>
            </a:lvl4pPr>
            <a:lvl5pPr marL="3658332" indent="0">
              <a:buNone/>
              <a:defRPr sz="3200" b="1"/>
            </a:lvl5pPr>
            <a:lvl6pPr marL="4572914" indent="0">
              <a:buNone/>
              <a:defRPr sz="3200" b="1"/>
            </a:lvl6pPr>
            <a:lvl7pPr marL="5487497" indent="0">
              <a:buNone/>
              <a:defRPr sz="3200" b="1"/>
            </a:lvl7pPr>
            <a:lvl8pPr marL="6402080" indent="0">
              <a:buNone/>
              <a:defRPr sz="3200" b="1"/>
            </a:lvl8pPr>
            <a:lvl9pPr marL="7316663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559" y="3263319"/>
            <a:ext cx="8081779" cy="5928761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1666" y="2303381"/>
            <a:ext cx="8084953" cy="959940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583" indent="0">
              <a:buNone/>
              <a:defRPr sz="4000" b="1"/>
            </a:lvl2pPr>
            <a:lvl3pPr marL="1829166" indent="0">
              <a:buNone/>
              <a:defRPr sz="3600" b="1"/>
            </a:lvl3pPr>
            <a:lvl4pPr marL="2743749" indent="0">
              <a:buNone/>
              <a:defRPr sz="3200" b="1"/>
            </a:lvl4pPr>
            <a:lvl5pPr marL="3658332" indent="0">
              <a:buNone/>
              <a:defRPr sz="3200" b="1"/>
            </a:lvl5pPr>
            <a:lvl6pPr marL="4572914" indent="0">
              <a:buNone/>
              <a:defRPr sz="3200" b="1"/>
            </a:lvl6pPr>
            <a:lvl7pPr marL="5487497" indent="0">
              <a:buNone/>
              <a:defRPr sz="3200" b="1"/>
            </a:lvl7pPr>
            <a:lvl8pPr marL="6402080" indent="0">
              <a:buNone/>
              <a:defRPr sz="3200" b="1"/>
            </a:lvl8pPr>
            <a:lvl9pPr marL="7316663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1666" y="3263319"/>
            <a:ext cx="8084953" cy="5928761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625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25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904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62" y="409700"/>
            <a:ext cx="6017671" cy="1743614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341" y="409703"/>
            <a:ext cx="10225275" cy="878238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562" y="2153317"/>
            <a:ext cx="6017671" cy="7038766"/>
          </a:xfrm>
        </p:spPr>
        <p:txBody>
          <a:bodyPr/>
          <a:lstStyle>
            <a:lvl1pPr marL="0" indent="0">
              <a:buNone/>
              <a:defRPr sz="2800"/>
            </a:lvl1pPr>
            <a:lvl2pPr marL="914583" indent="0">
              <a:buNone/>
              <a:defRPr sz="2400"/>
            </a:lvl2pPr>
            <a:lvl3pPr marL="1829166" indent="0">
              <a:buNone/>
              <a:defRPr sz="2000"/>
            </a:lvl3pPr>
            <a:lvl4pPr marL="2743749" indent="0">
              <a:buNone/>
              <a:defRPr sz="1800"/>
            </a:lvl4pPr>
            <a:lvl5pPr marL="3658332" indent="0">
              <a:buNone/>
              <a:defRPr sz="1800"/>
            </a:lvl5pPr>
            <a:lvl6pPr marL="4572914" indent="0">
              <a:buNone/>
              <a:defRPr sz="1800"/>
            </a:lvl6pPr>
            <a:lvl7pPr marL="5487497" indent="0">
              <a:buNone/>
              <a:defRPr sz="1800"/>
            </a:lvl7pPr>
            <a:lvl8pPr marL="6402080" indent="0">
              <a:buNone/>
              <a:defRPr sz="1800"/>
            </a:lvl8pPr>
            <a:lvl9pPr marL="7316663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981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7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6400"/>
            </a:lvl1pPr>
            <a:lvl2pPr marL="914583" indent="0">
              <a:buNone/>
              <a:defRPr sz="5600"/>
            </a:lvl2pPr>
            <a:lvl3pPr marL="1829166" indent="0">
              <a:buNone/>
              <a:defRPr sz="4800"/>
            </a:lvl3pPr>
            <a:lvl4pPr marL="2743749" indent="0">
              <a:buNone/>
              <a:defRPr sz="4000"/>
            </a:lvl4pPr>
            <a:lvl5pPr marL="3658332" indent="0">
              <a:buNone/>
              <a:defRPr sz="4000"/>
            </a:lvl5pPr>
            <a:lvl6pPr marL="4572914" indent="0">
              <a:buNone/>
              <a:defRPr sz="4000"/>
            </a:lvl6pPr>
            <a:lvl7pPr marL="5487497" indent="0">
              <a:buNone/>
              <a:defRPr sz="4000"/>
            </a:lvl7pPr>
            <a:lvl8pPr marL="6402080" indent="0">
              <a:buNone/>
              <a:defRPr sz="4000"/>
            </a:lvl8pPr>
            <a:lvl9pPr marL="7316663" indent="0">
              <a:buNone/>
              <a:defRPr sz="4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7"/>
          </a:xfrm>
        </p:spPr>
        <p:txBody>
          <a:bodyPr/>
          <a:lstStyle>
            <a:lvl1pPr marL="0" indent="0">
              <a:buNone/>
              <a:defRPr sz="2800"/>
            </a:lvl1pPr>
            <a:lvl2pPr marL="914583" indent="0">
              <a:buNone/>
              <a:defRPr sz="2400"/>
            </a:lvl2pPr>
            <a:lvl3pPr marL="1829166" indent="0">
              <a:buNone/>
              <a:defRPr sz="2000"/>
            </a:lvl3pPr>
            <a:lvl4pPr marL="2743749" indent="0">
              <a:buNone/>
              <a:defRPr sz="1800"/>
            </a:lvl4pPr>
            <a:lvl5pPr marL="3658332" indent="0">
              <a:buNone/>
              <a:defRPr sz="1800"/>
            </a:lvl5pPr>
            <a:lvl6pPr marL="4572914" indent="0">
              <a:buNone/>
              <a:defRPr sz="1800"/>
            </a:lvl6pPr>
            <a:lvl7pPr marL="5487497" indent="0">
              <a:buNone/>
              <a:defRPr sz="1800"/>
            </a:lvl7pPr>
            <a:lvl8pPr marL="6402080" indent="0">
              <a:buNone/>
              <a:defRPr sz="1800"/>
            </a:lvl8pPr>
            <a:lvl9pPr marL="7316663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115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559" y="412083"/>
            <a:ext cx="16462058" cy="1715029"/>
          </a:xfrm>
          <a:prstGeom prst="rect">
            <a:avLst/>
          </a:prstGeom>
        </p:spPr>
        <p:txBody>
          <a:bodyPr vert="horz" lIns="182917" tIns="91458" rIns="182917" bIns="9145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559" y="2401043"/>
            <a:ext cx="16462058" cy="6791039"/>
          </a:xfrm>
          <a:prstGeom prst="rect">
            <a:avLst/>
          </a:prstGeom>
        </p:spPr>
        <p:txBody>
          <a:bodyPr vert="horz" lIns="182917" tIns="91458" rIns="182917" bIns="914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559" y="9537469"/>
            <a:ext cx="4267941" cy="547857"/>
          </a:xfrm>
          <a:prstGeom prst="rect">
            <a:avLst/>
          </a:prstGeom>
        </p:spPr>
        <p:txBody>
          <a:bodyPr vert="horz" lIns="182917" tIns="91458" rIns="182917" bIns="9145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4BBC-9A4F-4EA8-AC96-B4ADB71592F0}" type="datetimeFigureOut">
              <a:rPr lang="vi-VN" smtClean="0"/>
              <a:t>19/12/2023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9485" y="9537469"/>
            <a:ext cx="5792205" cy="547857"/>
          </a:xfrm>
          <a:prstGeom prst="rect">
            <a:avLst/>
          </a:prstGeom>
        </p:spPr>
        <p:txBody>
          <a:bodyPr vert="horz" lIns="182917" tIns="91458" rIns="182917" bIns="9145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8675" y="9537469"/>
            <a:ext cx="4267941" cy="547857"/>
          </a:xfrm>
          <a:prstGeom prst="rect">
            <a:avLst/>
          </a:prstGeom>
        </p:spPr>
        <p:txBody>
          <a:bodyPr vert="horz" lIns="182917" tIns="91458" rIns="182917" bIns="9145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546F-CE67-4AF6-993D-AB407BA4DB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348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829166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937" indent="-685937" algn="l" defTabSz="1829166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6197" indent="-571614" algn="l" defTabSz="1829166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457" indent="-457291" algn="l" defTabSz="182916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1040" indent="-457291" algn="l" defTabSz="1829166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623" indent="-457291" algn="l" defTabSz="1829166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30206" indent="-457291" algn="l" defTabSz="182916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789" indent="-457291" algn="l" defTabSz="182916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9372" indent="-457291" algn="l" defTabSz="182916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954" indent="-457291" algn="l" defTabSz="182916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583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9166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749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8332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914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7497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2080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6663" algn="l" defTabSz="1829166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619425" y="3416362"/>
            <a:ext cx="13718381" cy="123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789" tIns="38396" rIns="76789" bIns="38396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Chủ</a:t>
            </a:r>
            <a:r>
              <a:rPr lang="en-US" sz="5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đề</a:t>
            </a:r>
            <a:r>
              <a:rPr lang="en-US" sz="5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: KHẢO SÁT VÀ VẼ ĐỒ THỊ HÀM SỐ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20733" y="4731266"/>
            <a:ext cx="5573908" cy="9395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76789" tIns="38396" rIns="76789" bIns="38396" rtlCol="0">
            <a:spAutoFit/>
          </a:bodyPr>
          <a:lstStyle/>
          <a:p>
            <a:pPr algn="ctr"/>
            <a:r>
              <a:rPr lang="en-US" sz="56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56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16 :BÀI TẬP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7626" y="5794477"/>
            <a:ext cx="7634171" cy="1293061"/>
          </a:xfrm>
          <a:prstGeom prst="rect">
            <a:avLst/>
          </a:prstGeom>
          <a:noFill/>
        </p:spPr>
        <p:txBody>
          <a:bodyPr wrap="square" lIns="182917" tIns="91458" rIns="182917" bIns="91458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12A6</a:t>
            </a:r>
          </a:p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endParaRPr lang="vi-V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2896103" y="1829364"/>
            <a:ext cx="13358655" cy="184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en-US" sz="10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TÍCH 12</a:t>
            </a:r>
          </a:p>
        </p:txBody>
      </p:sp>
    </p:spTree>
    <p:extLst>
      <p:ext uri="{BB962C8B-B14F-4D97-AF65-F5344CB8AC3E}">
        <p14:creationId xmlns:p14="http://schemas.microsoft.com/office/powerpoint/2010/main" val="9572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0611" y="-1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24" y="937185"/>
            <a:ext cx="18291175" cy="923615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2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BIẾT HÀM SỐ: NHẬN DẠNG ĐỒ THỊ THƯỜNG GẶP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1" y="2120751"/>
            <a:ext cx="15121680" cy="772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9361611" y="5289103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3399"/>
            <a:ext cx="17629180" cy="636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504627" y="6585247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13466067" y="651323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3" y="2696815"/>
            <a:ext cx="17425936" cy="740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3610083" y="9171313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43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53" y="2883398"/>
            <a:ext cx="17744392" cy="645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9577635" y="8267461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43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9075"/>
            <a:ext cx="18074579" cy="685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79179" y="7809383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59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1" y="2883399"/>
            <a:ext cx="17425936" cy="723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4474179" y="8759144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59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7168" y="297277"/>
            <a:ext cx="3767773" cy="738700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20892"/>
            <a:ext cx="18291175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DẠNG 3. ĐẾM SỐ NGHIỆM PHƯƠNG TRÌNH DỰA VÀO 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vi-VN" sz="4800" b="1" dirty="0">
                <a:solidFill>
                  <a:srgbClr val="0070C0"/>
                </a:solidFill>
                <a:latin typeface="+mj-lt"/>
              </a:rPr>
              <a:t>BẢNG BIẾN THIÊN, ĐỒ THỊ. </a:t>
            </a:r>
            <a:endParaRPr lang="vi-VN" sz="48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2879"/>
            <a:ext cx="1785855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3610083" y="5937175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59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627" y="536575"/>
            <a:ext cx="3166647" cy="923366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LUẬN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729004" y="1976735"/>
            <a:ext cx="1685134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US" sz="6000" b="1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6000" b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1.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Cho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hàm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6000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 </a:t>
            </a:r>
            <a:r>
              <a:rPr lang="vi-VN" sz="6000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                           </a:t>
            </a:r>
            <a:r>
              <a:rPr lang="en-US" sz="6000" kern="1200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6000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thị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(C).</a:t>
            </a:r>
            <a:endParaRPr lang="vi-VN" sz="2400" dirty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Khảo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sát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thiên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vẽ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thị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(C)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hàm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000" kern="12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                 </a:t>
            </a:r>
            <a:endParaRPr lang="vi-VN" sz="2400" dirty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vi-VN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b) Dựa vào đồ thị (C), biện luận theo </a:t>
            </a:r>
            <a:r>
              <a:rPr lang="vi-VN" sz="6000" i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60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số nghiệm của phương trình  </a:t>
            </a:r>
            <a:endParaRPr lang="vi-VN" sz="2400" dirty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vi-VN" sz="44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endParaRPr lang="vi-VN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306691"/>
              </p:ext>
            </p:extLst>
          </p:nvPr>
        </p:nvGraphicFramePr>
        <p:xfrm>
          <a:off x="6686550" y="1970088"/>
          <a:ext cx="54943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3" imgW="2946240" imgH="571320" progId="Equation.DSMT4">
                  <p:embed/>
                </p:oleObj>
              </mc:Choice>
              <mc:Fallback>
                <p:oleObj name="Equation" r:id="rId3" imgW="29462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86550" y="1970088"/>
                        <a:ext cx="5494338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615066"/>
              </p:ext>
            </p:extLst>
          </p:nvPr>
        </p:nvGraphicFramePr>
        <p:xfrm>
          <a:off x="5892800" y="5497513"/>
          <a:ext cx="62182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5" imgW="2260440" imgH="368280" progId="Equation.DSMT4">
                  <p:embed/>
                </p:oleObj>
              </mc:Choice>
              <mc:Fallback>
                <p:oleObj name="Equation" r:id="rId5" imgW="22604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92800" y="5497513"/>
                        <a:ext cx="6218238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5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627" y="536575"/>
            <a:ext cx="3166647" cy="923366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LUẬN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08" y="1462238"/>
            <a:ext cx="18079888" cy="368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24707" y="5513685"/>
            <a:ext cx="4157303" cy="923366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m = 1 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4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627" y="536575"/>
            <a:ext cx="3320535" cy="923366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LUẬN 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0711"/>
            <a:ext cx="17441997" cy="195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4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978969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3" y="2820411"/>
            <a:ext cx="17283419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8930312" y="9033519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18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6542" y="-44366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02" y="1810222"/>
            <a:ext cx="18184812" cy="685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88603" y="5244042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287350" y="680591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978969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46" y="2454893"/>
            <a:ext cx="17700625" cy="729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03128" y="5676090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1161893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168" y="297277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28" y="2783289"/>
            <a:ext cx="17373600" cy="752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0945787" y="8169423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978969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168" y="133970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29" y="2765753"/>
            <a:ext cx="17643458" cy="6987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76635" y="6369223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978969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5975" y="0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12" y="2638509"/>
            <a:ext cx="18132425" cy="812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03128" y="6697896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14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8" y="978969"/>
            <a:ext cx="17428961" cy="1662507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1. BIẾT ĐỒ THỊ  HOẶC BBT: NHẬN DẠNG  HÀM SỐ THƯỜNG GẶP, 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 DẤU HỆ SỐ CỦA BIỂU THỨC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9156" y="70951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59" y="2984847"/>
            <a:ext cx="17139430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080691" y="7233319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78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603" y="45008"/>
            <a:ext cx="4903475" cy="923615"/>
          </a:xfrm>
          <a:prstGeom prst="rect">
            <a:avLst/>
          </a:prstGeom>
        </p:spPr>
        <p:txBody>
          <a:bodyPr wrap="none" lIns="182917" tIns="91458" rIns="182917" bIns="91458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 NGHIỆM</a:t>
            </a:r>
            <a:endParaRPr lang="vi-V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01" y="1860800"/>
            <a:ext cx="17178914" cy="842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824" y="937185"/>
            <a:ext cx="18291175" cy="923615"/>
          </a:xfrm>
          <a:prstGeom prst="rect">
            <a:avLst/>
          </a:prstGeom>
          <a:solidFill>
            <a:srgbClr val="FFFF00"/>
          </a:solidFill>
        </p:spPr>
        <p:txBody>
          <a:bodyPr wrap="square" lIns="182917" tIns="91458" rIns="182917" bIns="91458">
            <a:spAutoFit/>
          </a:bodyPr>
          <a:lstStyle/>
          <a:p>
            <a:pPr algn="ctr"/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DẠNG 2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BIẾT HÀM SỐ: NHẬN DẠNG ĐỒ THỊ THƯỜNG GẶP </a:t>
            </a:r>
            <a:endParaRPr lang="vi-VN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4627" y="9177535"/>
            <a:ext cx="100811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59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413</Words>
  <Application>Microsoft Office PowerPoint</Application>
  <PresentationFormat>Custom</PresentationFormat>
  <Paragraphs>53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21AK22</cp:lastModifiedBy>
  <cp:revision>14</cp:revision>
  <dcterms:created xsi:type="dcterms:W3CDTF">2023-10-05T09:03:57Z</dcterms:created>
  <dcterms:modified xsi:type="dcterms:W3CDTF">2023-12-18T22:08:43Z</dcterms:modified>
</cp:coreProperties>
</file>