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6" r:id="rId10"/>
    <p:sldId id="317" r:id="rId11"/>
    <p:sldId id="319" r:id="rId12"/>
    <p:sldId id="320" r:id="rId13"/>
    <p:sldId id="348" r:id="rId14"/>
    <p:sldId id="322" r:id="rId15"/>
    <p:sldId id="326" r:id="rId16"/>
    <p:sldId id="327" r:id="rId17"/>
    <p:sldId id="338" r:id="rId18"/>
    <p:sldId id="343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</p:sldIdLst>
  <p:sldSz cx="24384000" cy="13716000"/>
  <p:notesSz cx="6858000" cy="9144000"/>
  <p:custDataLst>
    <p:tags r:id="rId3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128" y="5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e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12" Type="http://schemas.openxmlformats.org/officeDocument/2006/relationships/image" Target="../media/image43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11" Type="http://schemas.openxmlformats.org/officeDocument/2006/relationships/image" Target="../media/image42.emf"/><Relationship Id="rId5" Type="http://schemas.openxmlformats.org/officeDocument/2006/relationships/image" Target="../media/image36.wmf"/><Relationship Id="rId15" Type="http://schemas.openxmlformats.org/officeDocument/2006/relationships/image" Target="../media/image46.emf"/><Relationship Id="rId10" Type="http://schemas.openxmlformats.org/officeDocument/2006/relationships/image" Target="../media/image41.emf"/><Relationship Id="rId4" Type="http://schemas.openxmlformats.org/officeDocument/2006/relationships/image" Target="../media/image35.emf"/><Relationship Id="rId9" Type="http://schemas.openxmlformats.org/officeDocument/2006/relationships/image" Target="../media/image40.emf"/><Relationship Id="rId14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vi/resource/3442523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77.jpeg"/><Relationship Id="rId7" Type="http://schemas.openxmlformats.org/officeDocument/2006/relationships/slide" Target="slide23.xml"/><Relationship Id="rId12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5" Type="http://schemas.openxmlformats.org/officeDocument/2006/relationships/image" Target="../media/image79.jpeg"/><Relationship Id="rId10" Type="http://schemas.openxmlformats.org/officeDocument/2006/relationships/slide" Target="slide24.xml"/><Relationship Id="rId4" Type="http://schemas.openxmlformats.org/officeDocument/2006/relationships/image" Target="../media/image78.jpe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4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82.wmf"/><Relationship Id="rId4" Type="http://schemas.openxmlformats.org/officeDocument/2006/relationships/slide" Target="slide22.xml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47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88.wmf"/><Relationship Id="rId4" Type="http://schemas.openxmlformats.org/officeDocument/2006/relationships/slide" Target="slide22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52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3.wmf"/><Relationship Id="rId4" Type="http://schemas.openxmlformats.org/officeDocument/2006/relationships/slide" Target="slide22.xml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9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98.wmf"/><Relationship Id="rId4" Type="http://schemas.openxmlformats.org/officeDocument/2006/relationships/slide" Target="slide22.xml"/><Relationship Id="rId9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61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102.wmf"/><Relationship Id="rId4" Type="http://schemas.openxmlformats.org/officeDocument/2006/relationships/slide" Target="slide22.xml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10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audio" Target="../media/audio2.wav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107.wmf"/><Relationship Id="rId4" Type="http://schemas.openxmlformats.org/officeDocument/2006/relationships/slide" Target="slide22.xml"/><Relationship Id="rId9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jpeg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0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15" Type="http://schemas.openxmlformats.org/officeDocument/2006/relationships/image" Target="../media/image19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47.emf"/><Relationship Id="rId21" Type="http://schemas.openxmlformats.org/officeDocument/2006/relationships/image" Target="../media/image40.e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38.emf"/><Relationship Id="rId25" Type="http://schemas.openxmlformats.org/officeDocument/2006/relationships/image" Target="../media/image42.emf"/><Relationship Id="rId33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44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5.e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5" Type="http://schemas.openxmlformats.org/officeDocument/2006/relationships/image" Target="../media/image32.wmf"/><Relationship Id="rId15" Type="http://schemas.openxmlformats.org/officeDocument/2006/relationships/image" Target="../media/image37.emf"/><Relationship Id="rId23" Type="http://schemas.openxmlformats.org/officeDocument/2006/relationships/image" Target="../media/image41.e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39.emf"/><Relationship Id="rId31" Type="http://schemas.openxmlformats.org/officeDocument/2006/relationships/image" Target="../media/image45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43.emf"/><Relationship Id="rId30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emf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06767" y="2586689"/>
            <a:ext cx="1450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FF00"/>
                </a:solidFill>
                <a:latin typeface="+mj-lt"/>
              </a:rPr>
              <a:t>    </a:t>
            </a:r>
            <a:r>
              <a:rPr lang="vi-VN" sz="4400" b="1" smtClean="0">
                <a:solidFill>
                  <a:srgbClr val="FFFF00"/>
                </a:solidFill>
                <a:latin typeface="+mj-lt"/>
              </a:rPr>
              <a:t>CHƯƠNG I</a:t>
            </a:r>
            <a:r>
              <a:rPr lang="en-US" sz="4400" b="1" smtClean="0">
                <a:solidFill>
                  <a:srgbClr val="FFFF00"/>
                </a:solidFill>
                <a:latin typeface="+mj-lt"/>
              </a:rPr>
              <a:t>V</a:t>
            </a:r>
            <a:r>
              <a:rPr lang="vi-VN" sz="4400" b="1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smtClean="0">
                <a:solidFill>
                  <a:srgbClr val="FFFF00"/>
                </a:solidFill>
                <a:latin typeface="+mj-lt"/>
              </a:rPr>
              <a:t>HỆ THỨC LƯỢNG TRONG TAM GIÁC. VEC 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862308" cy="7874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014" y="4953001"/>
            <a:ext cx="10991185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658212" y="1991276"/>
            <a:ext cx="22486206" cy="3908644"/>
            <a:chOff x="1268078" y="3405486"/>
            <a:chExt cx="22486206" cy="1548396"/>
          </a:xfrm>
        </p:grpSpPr>
        <p:sp>
          <p:nvSpPr>
            <p:cNvPr id="3" name="Rounded Rectangle 2"/>
            <p:cNvSpPr/>
            <p:nvPr/>
          </p:nvSpPr>
          <p:spPr>
            <a:xfrm>
              <a:off x="1532360" y="3579402"/>
              <a:ext cx="22221924" cy="137448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7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4" name="Group 10"/>
          <p:cNvGrpSpPr/>
          <p:nvPr/>
        </p:nvGrpSpPr>
        <p:grpSpPr>
          <a:xfrm>
            <a:off x="857211" y="5345175"/>
            <a:ext cx="22323065" cy="7837426"/>
            <a:chOff x="1270511" y="5867400"/>
            <a:chExt cx="21819676" cy="3760895"/>
          </a:xfrm>
        </p:grpSpPr>
        <p:sp>
          <p:nvSpPr>
            <p:cNvPr id="35" name="Rounded Rectangle 34"/>
            <p:cNvSpPr/>
            <p:nvPr/>
          </p:nvSpPr>
          <p:spPr>
            <a:xfrm>
              <a:off x="1272210" y="6139011"/>
              <a:ext cx="21817977" cy="34892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81" y="2247707"/>
            <a:ext cx="12589919" cy="91194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2752" y="2385014"/>
            <a:ext cx="2676525" cy="77463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31" y="3220279"/>
            <a:ext cx="6546177" cy="24291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08" y="6109012"/>
            <a:ext cx="9525000" cy="246068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849872"/>
            <a:ext cx="17145000" cy="4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1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228600" y="2327061"/>
            <a:ext cx="22486206" cy="9255340"/>
            <a:chOff x="1268078" y="3405486"/>
            <a:chExt cx="22486206" cy="8443496"/>
          </a:xfrm>
        </p:grpSpPr>
        <p:sp>
          <p:nvSpPr>
            <p:cNvPr id="31" name="Rounded Rectangle 30"/>
            <p:cNvSpPr/>
            <p:nvPr/>
          </p:nvSpPr>
          <p:spPr>
            <a:xfrm>
              <a:off x="1532360" y="3579401"/>
              <a:ext cx="22221924" cy="82695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96" y="2519024"/>
            <a:ext cx="8727804" cy="2129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74" y="5334000"/>
            <a:ext cx="1402652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4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54"/>
          <p:cNvGrpSpPr/>
          <p:nvPr/>
        </p:nvGrpSpPr>
        <p:grpSpPr>
          <a:xfrm>
            <a:off x="846534" y="1814635"/>
            <a:ext cx="22595914" cy="5930509"/>
            <a:chOff x="1268078" y="3405486"/>
            <a:chExt cx="22595914" cy="4463292"/>
          </a:xfrm>
        </p:grpSpPr>
        <p:sp>
          <p:nvSpPr>
            <p:cNvPr id="31" name="Rounded Rectangle 30"/>
            <p:cNvSpPr/>
            <p:nvPr/>
          </p:nvSpPr>
          <p:spPr>
            <a:xfrm>
              <a:off x="1532359" y="3579401"/>
              <a:ext cx="22331633" cy="4289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969574" y="13716000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grpSp>
        <p:nvGrpSpPr>
          <p:cNvPr id="65" name="Group 10"/>
          <p:cNvGrpSpPr/>
          <p:nvPr/>
        </p:nvGrpSpPr>
        <p:grpSpPr>
          <a:xfrm>
            <a:off x="1176005" y="7894914"/>
            <a:ext cx="22347506" cy="5318643"/>
            <a:chOff x="1270511" y="5784015"/>
            <a:chExt cx="22347506" cy="5884181"/>
          </a:xfrm>
        </p:grpSpPr>
        <p:sp>
          <p:nvSpPr>
            <p:cNvPr id="66" name="Rounded Rectangle 65"/>
            <p:cNvSpPr/>
            <p:nvPr/>
          </p:nvSpPr>
          <p:spPr>
            <a:xfrm>
              <a:off x="1272210" y="6139010"/>
              <a:ext cx="22345807" cy="55291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0"/>
            <p:cNvGrpSpPr/>
            <p:nvPr/>
          </p:nvGrpSpPr>
          <p:grpSpPr>
            <a:xfrm>
              <a:off x="1270511" y="5784015"/>
              <a:ext cx="5100080" cy="928847"/>
              <a:chOff x="1224541" y="6222582"/>
              <a:chExt cx="5100080" cy="928847"/>
            </a:xfrm>
          </p:grpSpPr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 rot="16200000" flipV="1">
                <a:off x="3684221" y="4434831"/>
                <a:ext cx="752433" cy="452836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2288217" y="6222582"/>
                <a:ext cx="3711272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2,3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Round Diagonal Corner Rectangle 6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778026" y="2101418"/>
            <a:ext cx="243314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BÀI TẬP 1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440017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NHÓM 1: ý a</a:t>
            </a:r>
          </a:p>
          <a:p>
            <a:r>
              <a:rPr lang="en-US" smtClean="0"/>
              <a:t>NHÓM 2: ý b</a:t>
            </a:r>
          </a:p>
          <a:p>
            <a:r>
              <a:rPr lang="en-US" smtClean="0"/>
              <a:t>NHÓM 3: ý c</a:t>
            </a:r>
          </a:p>
          <a:p>
            <a:r>
              <a:rPr lang="en-US" smtClean="0"/>
              <a:t>NHÓM 4: Ý 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25902" y="8935487"/>
            <a:ext cx="848489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Học sinh toàn lớp thảo luận cặp đôi</a:t>
            </a:r>
          </a:p>
          <a:p>
            <a:r>
              <a:rPr lang="en-US" smtClean="0"/>
              <a:t> và trình bày ra giấy lời giải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2129198"/>
            <a:ext cx="9601200" cy="533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0" y="8215791"/>
            <a:ext cx="9382125" cy="4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601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577" y="1939604"/>
            <a:ext cx="22488845" cy="5204018"/>
            <a:chOff x="1076414" y="4377894"/>
            <a:chExt cx="22061399" cy="5204018"/>
          </a:xfrm>
        </p:grpSpPr>
        <p:grpSp>
          <p:nvGrpSpPr>
            <p:cNvPr id="3" name="Group 5"/>
            <p:cNvGrpSpPr/>
            <p:nvPr/>
          </p:nvGrpSpPr>
          <p:grpSpPr>
            <a:xfrm>
              <a:off x="1269087" y="4454915"/>
              <a:ext cx="21868726" cy="5126997"/>
              <a:chOff x="533510" y="998829"/>
              <a:chExt cx="8611674" cy="201852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33510" y="998829"/>
                <a:ext cx="8611674" cy="201852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679951" y="13179473"/>
            <a:ext cx="2613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5" name="Rectangle 24"/>
          <p:cNvSpPr/>
          <p:nvPr/>
        </p:nvSpPr>
        <p:spPr>
          <a:xfrm>
            <a:off x="909683" y="3955402"/>
            <a:ext cx="10280828" cy="810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https://wordwall.net/vi/resource/34425234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341" y="3046423"/>
            <a:ext cx="214542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HỌC SINH TRUY CẬP ĐƯỜNG LINK VÀ LÀM BÀI TRẮC NGHIỆM DƯỚI DẠNG TRÒ CHƠI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80840" y="1883414"/>
            <a:ext cx="547641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TẬP TRẮC NGHIỆM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07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38399"/>
            <a:ext cx="22631400" cy="11582400"/>
            <a:chOff x="1404922" y="3480127"/>
            <a:chExt cx="21868726" cy="105081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04922" y="3486539"/>
              <a:ext cx="21868726" cy="10501742"/>
              <a:chOff x="1404922" y="3486539"/>
              <a:chExt cx="21868726" cy="105017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04922" y="3692469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45135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III. MỘT SỐ ỨNG DỤNG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908566" y="8082818"/>
            <a:ext cx="19583400" cy="4524315"/>
            <a:chOff x="1908566" y="8082818"/>
            <a:chExt cx="19583400" cy="4524315"/>
          </a:xfrm>
        </p:grpSpPr>
        <p:sp>
          <p:nvSpPr>
            <p:cNvPr id="9" name="TextBox 8"/>
            <p:cNvSpPr txBox="1"/>
            <p:nvPr/>
          </p:nvSpPr>
          <p:spPr>
            <a:xfrm>
              <a:off x="1908566" y="8082818"/>
              <a:ext cx="19583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 minh định lí Côsin</a:t>
              </a:r>
            </a:p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Chứng minh định lí Pitago thuận bằng cách sử dụng tích vô hướng</a:t>
              </a: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vuông tại A, chứng minh rằng </a:t>
              </a:r>
            </a:p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</a:t>
              </a:r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Chứng minh định lí Pitago đảo bằng cách sử dụng tích vô hướng</a:t>
              </a: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tam giác ABC thỏa mãn                                  . Chứng minh tam giác ABC vuông.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7540814"/>
                </p:ext>
              </p:extLst>
            </p:nvPr>
          </p:nvGraphicFramePr>
          <p:xfrm>
            <a:off x="9838027" y="10942842"/>
            <a:ext cx="3724478" cy="7823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3" imgW="1170347" imgH="200056" progId="Equation.DSMT4">
                    <p:embed/>
                  </p:oleObj>
                </mc:Choice>
                <mc:Fallback>
                  <p:oleObj name="Equation" r:id="rId3" imgW="1170347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838027" y="10942842"/>
                          <a:ext cx="3724478" cy="7823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573715"/>
                </p:ext>
              </p:extLst>
            </p:nvPr>
          </p:nvGraphicFramePr>
          <p:xfrm>
            <a:off x="14325600" y="9635363"/>
            <a:ext cx="4150665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5" imgW="1170347" imgH="200056" progId="Equation.DSMT4">
                    <p:embed/>
                  </p:oleObj>
                </mc:Choice>
                <mc:Fallback>
                  <p:oleObj name="Equation" r:id="rId5" imgW="1170347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25600" y="9635363"/>
                          <a:ext cx="4150665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4088888"/>
            <a:ext cx="12090519" cy="334442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447800" y="3886200"/>
            <a:ext cx="6324600" cy="2362200"/>
            <a:chOff x="534987" y="1647866"/>
            <a:chExt cx="3113447" cy="1176337"/>
          </a:xfrm>
        </p:grpSpPr>
        <p:sp>
          <p:nvSpPr>
            <p:cNvPr id="31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33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35" name="Freeform 34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6" name="Freeform 35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34" name="Chevron 33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482562" y="4038820"/>
            <a:ext cx="4289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bg1">
                    <a:lumMod val="95000"/>
                  </a:schemeClr>
                </a:solidFill>
              </a:rPr>
              <a:t>1.Tính độ dài </a:t>
            </a:r>
          </a:p>
          <a:p>
            <a:r>
              <a:rPr lang="en-US" sz="5400" b="1" smtClean="0">
                <a:solidFill>
                  <a:schemeClr val="bg1">
                    <a:lumMod val="95000"/>
                  </a:schemeClr>
                </a:solidFill>
              </a:rPr>
              <a:t>  đoạn thẳng</a:t>
            </a:r>
            <a:endParaRPr lang="en-US" sz="5400" b="1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20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789" y="2438400"/>
            <a:ext cx="21868726" cy="105117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9"/>
              <a:ext cx="21868726" cy="10505345"/>
              <a:chOff x="1339699" y="3486539"/>
              <a:chExt cx="21868726" cy="1050534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8290044" cy="36903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25357" y="3678456"/>
            <a:ext cx="61794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</a:rPr>
              <a:t>2. Chứng minh hai đường thẳng vuông góc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89458" y="2491166"/>
            <a:ext cx="8746095" cy="101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 MỘT SỐ ỨNG DỤNG</a:t>
            </a:r>
            <a:endParaRPr lang="vi-VN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004" y="6866740"/>
            <a:ext cx="15731595" cy="1474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9228526"/>
            <a:ext cx="13820775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22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762000" y="2057400"/>
            <a:ext cx="22282225" cy="10610682"/>
            <a:chOff x="1268078" y="3405486"/>
            <a:chExt cx="22282225" cy="1835135"/>
          </a:xfrm>
        </p:grpSpPr>
        <p:sp>
          <p:nvSpPr>
            <p:cNvPr id="41" name="Rounded Rectangle 40"/>
            <p:cNvSpPr/>
            <p:nvPr/>
          </p:nvSpPr>
          <p:spPr>
            <a:xfrm>
              <a:off x="1287956" y="3579401"/>
              <a:ext cx="22262347" cy="16612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9" cy="940513"/>
              <a:chOff x="1311958" y="3405486"/>
              <a:chExt cx="334353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50671" y="3527166"/>
                <a:ext cx="2404826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434" y="3246083"/>
            <a:ext cx="7762875" cy="10576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404737" y="4780722"/>
            <a:ext cx="10986384" cy="1977887"/>
            <a:chOff x="4404737" y="4780722"/>
            <a:chExt cx="10986384" cy="1977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4737" y="4780722"/>
              <a:ext cx="9985017" cy="1909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19571" y="5919414"/>
              <a:ext cx="971550" cy="83919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956" y="7987582"/>
            <a:ext cx="10732322" cy="283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68685" y="4307344"/>
            <a:ext cx="6286515" cy="582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93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228600" y="1447800"/>
            <a:ext cx="22526629" cy="11963399"/>
            <a:chOff x="1268078" y="3405486"/>
            <a:chExt cx="22526629" cy="8123444"/>
          </a:xfrm>
        </p:grpSpPr>
        <p:sp>
          <p:nvSpPr>
            <p:cNvPr id="56" name="Rounded Rectangle 55"/>
            <p:cNvSpPr/>
            <p:nvPr/>
          </p:nvSpPr>
          <p:spPr>
            <a:xfrm>
              <a:off x="1532360" y="3579402"/>
              <a:ext cx="22262347" cy="7949528"/>
            </a:xfrm>
            <a:prstGeom prst="roundRect">
              <a:avLst>
                <a:gd name="adj" fmla="val 534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67"/>
            <p:cNvGrpSpPr/>
            <p:nvPr/>
          </p:nvGrpSpPr>
          <p:grpSpPr>
            <a:xfrm>
              <a:off x="1268078" y="3405486"/>
              <a:ext cx="4003976" cy="940513"/>
              <a:chOff x="1311958" y="3405486"/>
              <a:chExt cx="4003976" cy="940513"/>
            </a:xfrm>
          </p:grpSpPr>
          <p:sp>
            <p:nvSpPr>
              <p:cNvPr id="58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50671" y="3527166"/>
                <a:ext cx="306526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37" y="1924101"/>
            <a:ext cx="17346438" cy="2675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532" y="4637896"/>
            <a:ext cx="13382625" cy="190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702" y="6430177"/>
            <a:ext cx="7724775" cy="2822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56" y="7732282"/>
            <a:ext cx="7543800" cy="1421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0" y="9410118"/>
            <a:ext cx="8982075" cy="1444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11038470"/>
            <a:ext cx="12163425" cy="28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5" descr="4929776a_hoa20huong20duo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14935200" cy="12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2-Point Star 7"/>
          <p:cNvSpPr/>
          <p:nvPr/>
        </p:nvSpPr>
        <p:spPr bwMode="auto">
          <a:xfrm>
            <a:off x="8534400" y="9296400"/>
            <a:ext cx="1981200" cy="15240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9" name="Oval 8"/>
          <p:cNvSpPr/>
          <p:nvPr/>
        </p:nvSpPr>
        <p:spPr bwMode="auto">
          <a:xfrm>
            <a:off x="8712200" y="9499601"/>
            <a:ext cx="1524000" cy="106045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1166476" y="6419850"/>
            <a:ext cx="1066800" cy="10160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14" name="32-Point Star 13"/>
          <p:cNvSpPr/>
          <p:nvPr/>
        </p:nvSpPr>
        <p:spPr bwMode="auto">
          <a:xfrm>
            <a:off x="12496800" y="4876800"/>
            <a:ext cx="1371600" cy="1066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7" name="Oval 16"/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2" name="32-Point Star 11"/>
          <p:cNvSpPr/>
          <p:nvPr/>
        </p:nvSpPr>
        <p:spPr bwMode="auto">
          <a:xfrm>
            <a:off x="6045200" y="76708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8" name="Oval 17"/>
          <p:cNvSpPr/>
          <p:nvPr/>
        </p:nvSpPr>
        <p:spPr bwMode="auto">
          <a:xfrm>
            <a:off x="6350000" y="8026400"/>
            <a:ext cx="914400" cy="1168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1" name="32-Point Star 10"/>
          <p:cNvSpPr/>
          <p:nvPr/>
        </p:nvSpPr>
        <p:spPr bwMode="auto">
          <a:xfrm>
            <a:off x="9448800" y="5029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9" name="Oval 18"/>
          <p:cNvSpPr/>
          <p:nvPr/>
        </p:nvSpPr>
        <p:spPr bwMode="auto">
          <a:xfrm>
            <a:off x="9702800" y="52578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10" name="32-Point Star 9"/>
          <p:cNvSpPr>
            <a:spLocks noChangeArrowheads="1"/>
          </p:cNvSpPr>
          <p:nvPr/>
        </p:nvSpPr>
        <p:spPr bwMode="auto">
          <a:xfrm rot="482294">
            <a:off x="16814800" y="7308850"/>
            <a:ext cx="1295400" cy="1676400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2540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301618">
            <a:off x="16916400" y="7467600"/>
            <a:ext cx="1066800" cy="1371600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4" name="32-Point Star 23"/>
          <p:cNvSpPr/>
          <p:nvPr/>
        </p:nvSpPr>
        <p:spPr bwMode="auto">
          <a:xfrm>
            <a:off x="13258800" y="8788400"/>
            <a:ext cx="1524000" cy="1828800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21410323">
            <a:off x="13512800" y="8909051"/>
            <a:ext cx="1079500" cy="1377950"/>
          </a:xfrm>
          <a:prstGeom prst="ellipse">
            <a:avLst/>
          </a:prstGeom>
          <a:solidFill>
            <a:schemeClr val="hlink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5029200" y="12338050"/>
            <a:ext cx="28956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FF00"/>
              </a:gs>
              <a:gs pos="50000">
                <a:srgbClr val="007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Thưởng</a:t>
            </a:r>
            <a:endParaRPr lang="vi-VN" altLang="en-US" sz="36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8140700" y="12433300"/>
            <a:ext cx="25908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516F"/>
              </a:gs>
              <a:gs pos="50000">
                <a:srgbClr val="00B0F0"/>
              </a:gs>
              <a:gs pos="100000">
                <a:srgbClr val="00516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7373600" y="12401550"/>
            <a:ext cx="2438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860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Thưởng</a:t>
            </a:r>
            <a:endParaRPr lang="vi-VN" sz="8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4478000" y="12401550"/>
            <a:ext cx="2133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762F"/>
              </a:gs>
              <a:gs pos="50000">
                <a:srgbClr val="66FF66"/>
              </a:gs>
              <a:gs pos="100000">
                <a:srgbClr val="2F76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Phạt</a:t>
            </a:r>
            <a:endParaRPr lang="vi-V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 descr="Green marble"/>
          <p:cNvSpPr>
            <a:spLocks noChangeArrowheads="1"/>
          </p:cNvSpPr>
          <p:nvPr/>
        </p:nvSpPr>
        <p:spPr bwMode="auto">
          <a:xfrm>
            <a:off x="30480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3" name="Rounded Rectangle 32" descr="Purple mesh"/>
          <p:cNvSpPr>
            <a:spLocks noChangeArrowheads="1"/>
          </p:cNvSpPr>
          <p:nvPr/>
        </p:nvSpPr>
        <p:spPr bwMode="auto">
          <a:xfrm>
            <a:off x="19964400" y="0"/>
            <a:ext cx="1524000" cy="12344400"/>
          </a:xfrm>
          <a:prstGeom prst="roundRect">
            <a:avLst>
              <a:gd name="adj" fmla="val 1666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6" name="5-Point Star 35"/>
          <p:cNvSpPr>
            <a:spLocks noChangeArrowheads="1"/>
          </p:cNvSpPr>
          <p:nvPr/>
        </p:nvSpPr>
        <p:spPr bwMode="auto">
          <a:xfrm>
            <a:off x="3048000" y="6096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33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7" name="5-Point Star 36"/>
          <p:cNvSpPr>
            <a:spLocks noChangeArrowheads="1"/>
          </p:cNvSpPr>
          <p:nvPr/>
        </p:nvSpPr>
        <p:spPr bwMode="auto">
          <a:xfrm>
            <a:off x="3111500" y="21844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8" name="5-Point Star 37"/>
          <p:cNvSpPr>
            <a:spLocks noChangeArrowheads="1"/>
          </p:cNvSpPr>
          <p:nvPr/>
        </p:nvSpPr>
        <p:spPr bwMode="auto">
          <a:xfrm>
            <a:off x="3079750" y="3854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39" name="5-Point Star 38"/>
          <p:cNvSpPr>
            <a:spLocks noChangeArrowheads="1"/>
          </p:cNvSpPr>
          <p:nvPr/>
        </p:nvSpPr>
        <p:spPr bwMode="auto">
          <a:xfrm>
            <a:off x="3079750" y="55435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0" name="5-Point Star 39"/>
          <p:cNvSpPr>
            <a:spLocks noChangeArrowheads="1"/>
          </p:cNvSpPr>
          <p:nvPr/>
        </p:nvSpPr>
        <p:spPr bwMode="auto">
          <a:xfrm>
            <a:off x="3111500" y="7185026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1" name="5-Point Star 40"/>
          <p:cNvSpPr>
            <a:spLocks noChangeArrowheads="1"/>
          </p:cNvSpPr>
          <p:nvPr/>
        </p:nvSpPr>
        <p:spPr bwMode="auto">
          <a:xfrm>
            <a:off x="3136900" y="880745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2" name="5-Point Star 41"/>
          <p:cNvSpPr>
            <a:spLocks noChangeArrowheads="1"/>
          </p:cNvSpPr>
          <p:nvPr/>
        </p:nvSpPr>
        <p:spPr bwMode="auto">
          <a:xfrm>
            <a:off x="3200400" y="10363200"/>
            <a:ext cx="13716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FFC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44" name="5-Point Star 43"/>
          <p:cNvSpPr>
            <a:spLocks noChangeArrowheads="1"/>
          </p:cNvSpPr>
          <p:nvPr/>
        </p:nvSpPr>
        <p:spPr bwMode="auto">
          <a:xfrm>
            <a:off x="20116800" y="609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55" name="Oval 54">
            <a:hlinkClick r:id="rId6" action="ppaction://hlinksldjump"/>
          </p:cNvPr>
          <p:cNvSpPr/>
          <p:nvPr/>
        </p:nvSpPr>
        <p:spPr bwMode="auto">
          <a:xfrm>
            <a:off x="9728200" y="52324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1A07A9"/>
                </a:solidFill>
              </a:rPr>
              <a:t>7</a:t>
            </a:r>
            <a:endParaRPr lang="vi-VN" sz="4800" b="1" dirty="0">
              <a:solidFill>
                <a:srgbClr val="1A07A9"/>
              </a:solidFill>
            </a:endParaRPr>
          </a:p>
        </p:txBody>
      </p:sp>
      <p:sp>
        <p:nvSpPr>
          <p:cNvPr id="56" name="Oval 55">
            <a:hlinkClick r:id="rId7" action="ppaction://hlinksldjump"/>
          </p:cNvPr>
          <p:cNvSpPr/>
          <p:nvPr/>
        </p:nvSpPr>
        <p:spPr bwMode="auto">
          <a:xfrm>
            <a:off x="12649201" y="50292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b="1" dirty="0">
                <a:solidFill>
                  <a:srgbClr val="1A07A9"/>
                </a:solidFill>
              </a:rPr>
              <a:t>1</a:t>
            </a:r>
            <a:endParaRPr lang="vi-VN" sz="7200" b="1" dirty="0">
              <a:solidFill>
                <a:srgbClr val="1A07A9"/>
              </a:solidFill>
            </a:endParaRPr>
          </a:p>
        </p:txBody>
      </p:sp>
      <p:sp>
        <p:nvSpPr>
          <p:cNvPr id="57" name="Oval 56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20327402">
            <a:off x="16744951" y="7470776"/>
            <a:ext cx="1317626" cy="1282700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2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8" name="Oval 57">
            <a:hlinkClick r:id="rId9" action="ppaction://hlinksldjump"/>
          </p:cNvPr>
          <p:cNvSpPr/>
          <p:nvPr/>
        </p:nvSpPr>
        <p:spPr bwMode="auto">
          <a:xfrm>
            <a:off x="13411200" y="8991600"/>
            <a:ext cx="1219200" cy="1425576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 dirty="0">
                <a:solidFill>
                  <a:srgbClr val="1A07A9"/>
                </a:solidFill>
              </a:rPr>
              <a:t>5</a:t>
            </a:r>
            <a:endParaRPr lang="vi-VN" sz="6400" b="1" dirty="0">
              <a:solidFill>
                <a:srgbClr val="1A07A9"/>
              </a:solidFill>
            </a:endParaRPr>
          </a:p>
        </p:txBody>
      </p:sp>
      <p:sp>
        <p:nvSpPr>
          <p:cNvPr id="59" name="Oval 58">
            <a:hlinkClick r:id="rId10" action="ppaction://hlinksldjump"/>
          </p:cNvPr>
          <p:cNvSpPr/>
          <p:nvPr/>
        </p:nvSpPr>
        <p:spPr bwMode="auto">
          <a:xfrm>
            <a:off x="10972800" y="6400800"/>
            <a:ext cx="1219200" cy="1016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400" b="1">
                <a:solidFill>
                  <a:srgbClr val="1A07A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6400" b="1">
              <a:solidFill>
                <a:srgbClr val="1A07A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>
            <a:hlinkClick r:id="" action="ppaction://noaction"/>
          </p:cNvPr>
          <p:cNvSpPr/>
          <p:nvPr/>
        </p:nvSpPr>
        <p:spPr bwMode="auto">
          <a:xfrm>
            <a:off x="8763000" y="9448800"/>
            <a:ext cx="1524000" cy="12192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3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61" name="Oval 60">
            <a:hlinkClick r:id="" action="ppaction://noaction"/>
          </p:cNvPr>
          <p:cNvSpPr/>
          <p:nvPr/>
        </p:nvSpPr>
        <p:spPr bwMode="auto">
          <a:xfrm>
            <a:off x="6273800" y="7912100"/>
            <a:ext cx="1066800" cy="13081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4</a:t>
            </a:r>
            <a:endParaRPr lang="vi-VN" sz="5600" b="1" dirty="0">
              <a:solidFill>
                <a:srgbClr val="1A07A9"/>
              </a:solidFill>
            </a:endParaRPr>
          </a:p>
        </p:txBody>
      </p:sp>
      <p:sp>
        <p:nvSpPr>
          <p:cNvPr id="52" name="Flowchart: Connector 5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430000" y="12522200"/>
            <a:ext cx="2286000" cy="1066800"/>
          </a:xfrm>
          <a:prstGeom prst="flowChartConnector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 algn="ctr">
            <a:solidFill>
              <a:srgbClr val="08509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lt1"/>
                </a:solidFill>
              </a:rPr>
              <a:t>KẾT THÚC</a:t>
            </a:r>
            <a:endParaRPr lang="vi-VN" sz="2400" b="1" dirty="0">
              <a:solidFill>
                <a:schemeClr val="lt1"/>
              </a:solidFill>
            </a:endParaRPr>
          </a:p>
        </p:txBody>
      </p:sp>
      <p:sp>
        <p:nvSpPr>
          <p:cNvPr id="70" name="5-Point Star 69"/>
          <p:cNvSpPr>
            <a:spLocks noChangeArrowheads="1"/>
          </p:cNvSpPr>
          <p:nvPr/>
        </p:nvSpPr>
        <p:spPr bwMode="auto">
          <a:xfrm>
            <a:off x="20116800" y="1981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00CC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1" name="5-Point Star 70"/>
          <p:cNvSpPr>
            <a:spLocks noChangeArrowheads="1"/>
          </p:cNvSpPr>
          <p:nvPr/>
        </p:nvSpPr>
        <p:spPr bwMode="auto">
          <a:xfrm>
            <a:off x="20116800" y="35052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2" name="5-Point Star 71"/>
          <p:cNvSpPr>
            <a:spLocks noChangeArrowheads="1"/>
          </p:cNvSpPr>
          <p:nvPr/>
        </p:nvSpPr>
        <p:spPr bwMode="auto">
          <a:xfrm>
            <a:off x="20116800" y="51816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3" name="5-Point Star 72"/>
          <p:cNvSpPr>
            <a:spLocks noChangeArrowheads="1"/>
          </p:cNvSpPr>
          <p:nvPr/>
        </p:nvSpPr>
        <p:spPr bwMode="auto">
          <a:xfrm>
            <a:off x="20116800" y="6858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66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" name="5-Point Star 73"/>
          <p:cNvSpPr>
            <a:spLocks noChangeArrowheads="1"/>
          </p:cNvSpPr>
          <p:nvPr/>
        </p:nvSpPr>
        <p:spPr bwMode="auto">
          <a:xfrm>
            <a:off x="20116800" y="83820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CC00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" name="5-Point Star 74"/>
          <p:cNvSpPr>
            <a:spLocks noChangeArrowheads="1"/>
          </p:cNvSpPr>
          <p:nvPr/>
        </p:nvSpPr>
        <p:spPr bwMode="auto">
          <a:xfrm>
            <a:off x="20116800" y="10058400"/>
            <a:ext cx="1219200" cy="1371600"/>
          </a:xfrm>
          <a:custGeom>
            <a:avLst/>
            <a:gdLst>
              <a:gd name="T0" fmla="*/ 304800 w 609600"/>
              <a:gd name="T1" fmla="*/ 0 h 685800"/>
              <a:gd name="T2" fmla="*/ 1 w 609600"/>
              <a:gd name="T3" fmla="*/ 261952 h 685800"/>
              <a:gd name="T4" fmla="*/ 116423 w 609600"/>
              <a:gd name="T5" fmla="*/ 685798 h 685800"/>
              <a:gd name="T6" fmla="*/ 493177 w 609600"/>
              <a:gd name="T7" fmla="*/ 685798 h 685800"/>
              <a:gd name="T8" fmla="*/ 609599 w 609600"/>
              <a:gd name="T9" fmla="*/ 261952 h 6858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88379 w 609600"/>
              <a:gd name="T16" fmla="*/ 261953 h 685800"/>
              <a:gd name="T17" fmla="*/ 421221 w 609600"/>
              <a:gd name="T18" fmla="*/ 523901 h 685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600" h="685800">
                <a:moveTo>
                  <a:pt x="1" y="261952"/>
                </a:moveTo>
                <a:lnTo>
                  <a:pt x="232848" y="261953"/>
                </a:lnTo>
                <a:lnTo>
                  <a:pt x="304800" y="0"/>
                </a:lnTo>
                <a:lnTo>
                  <a:pt x="376752" y="261953"/>
                </a:lnTo>
                <a:lnTo>
                  <a:pt x="609599" y="261952"/>
                </a:lnTo>
                <a:lnTo>
                  <a:pt x="421221" y="423846"/>
                </a:lnTo>
                <a:lnTo>
                  <a:pt x="493177" y="685798"/>
                </a:lnTo>
                <a:lnTo>
                  <a:pt x="304800" y="523901"/>
                </a:lnTo>
                <a:lnTo>
                  <a:pt x="116423" y="685798"/>
                </a:lnTo>
                <a:lnTo>
                  <a:pt x="188379" y="423846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9" name="32-Point Star 78"/>
          <p:cNvSpPr/>
          <p:nvPr/>
        </p:nvSpPr>
        <p:spPr bwMode="auto">
          <a:xfrm>
            <a:off x="13563600" y="2743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" name="32-Point Star 79"/>
          <p:cNvSpPr/>
          <p:nvPr/>
        </p:nvSpPr>
        <p:spPr bwMode="auto">
          <a:xfrm>
            <a:off x="16002000" y="4267200"/>
            <a:ext cx="1371600" cy="1371600"/>
          </a:xfrm>
          <a:prstGeom prst="star32">
            <a:avLst>
              <a:gd name="adj" fmla="val 35979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2" name="Oval 81">
            <a:hlinkClick r:id="rId7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1" name="Oval 80">
            <a:hlinkClick r:id="rId11" action="ppaction://hlinksldjump"/>
          </p:cNvPr>
          <p:cNvSpPr/>
          <p:nvPr/>
        </p:nvSpPr>
        <p:spPr bwMode="auto">
          <a:xfrm>
            <a:off x="13868400" y="2895600"/>
            <a:ext cx="91440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83" name="Oval 82">
            <a:hlinkClick r:id="rId7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 b="1" dirty="0">
              <a:solidFill>
                <a:srgbClr val="1A07A9"/>
              </a:solidFill>
            </a:endParaRPr>
          </a:p>
        </p:txBody>
      </p:sp>
      <p:sp>
        <p:nvSpPr>
          <p:cNvPr id="78" name="Oval 77">
            <a:hlinkClick r:id="rId12" action="ppaction://hlinksldjump"/>
          </p:cNvPr>
          <p:cNvSpPr/>
          <p:nvPr/>
        </p:nvSpPr>
        <p:spPr bwMode="auto">
          <a:xfrm>
            <a:off x="16154401" y="4419600"/>
            <a:ext cx="1098550" cy="914400"/>
          </a:xfrm>
          <a:prstGeom prst="ellipse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600" b="1" dirty="0">
                <a:solidFill>
                  <a:srgbClr val="1A07A9"/>
                </a:solidFill>
              </a:rPr>
              <a:t>8</a:t>
            </a:r>
            <a:endParaRPr lang="vi-VN" sz="5600" b="1" dirty="0">
              <a:solidFill>
                <a:srgbClr val="1A0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21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81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  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9354800" y="12192000"/>
            <a:ext cx="13716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8077200" y="3200401"/>
            <a:ext cx="1036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3620751" y="6400801"/>
            <a:ext cx="2533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91201" y="51816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3716000" y="5029201"/>
            <a:ext cx="1056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791201" y="6400801"/>
            <a:ext cx="936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lowchart: Connector 9"/>
          <p:cNvSpPr>
            <a:spLocks noChangeArrowheads="1"/>
          </p:cNvSpPr>
          <p:nvPr/>
        </p:nvSpPr>
        <p:spPr bwMode="auto">
          <a:xfrm>
            <a:off x="5715000" y="6442077"/>
            <a:ext cx="942976" cy="854074"/>
          </a:xfrm>
          <a:prstGeom prst="flowChartConnector">
            <a:avLst/>
          </a:prstGeom>
          <a:noFill/>
          <a:ln w="101600" algn="ctr">
            <a:pattFill prst="lgCheck">
              <a:fgClr>
                <a:srgbClr val="CC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3563" name="Object 11"/>
          <p:cNvGraphicFramePr>
            <a:graphicFrameLocks noChangeAspect="1"/>
          </p:cNvGraphicFramePr>
          <p:nvPr/>
        </p:nvGraphicFramePr>
        <p:xfrm>
          <a:off x="12496800" y="3352801"/>
          <a:ext cx="3352800" cy="121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799753" imgH="304668" progId="Equation.DSMT4">
                  <p:embed/>
                </p:oleObj>
              </mc:Choice>
              <mc:Fallback>
                <p:oleObj name="Equation" r:id="rId5" imgW="799753" imgH="304668" progId="Equation.DSMT4">
                  <p:embed/>
                  <p:pic>
                    <p:nvPicPr>
                      <p:cNvPr id="23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352801"/>
                        <a:ext cx="3352800" cy="1216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181600" y="3352800"/>
            <a:ext cx="13411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600">
                <a:latin typeface="Times New Roman" panose="02020603050405020304" pitchFamily="18" charset="0"/>
                <a:cs typeface="Times New Roman" panose="02020603050405020304" pitchFamily="18" charset="0"/>
              </a:rPr>
              <a:t> Cho                   khi đó                         nếu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7010400" y="3200400"/>
          <a:ext cx="3200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7" imgW="533169" imgH="241195" progId="Equation.DSMT4">
                  <p:embed/>
                </p:oleObj>
              </mc:Choice>
              <mc:Fallback>
                <p:oleObj name="Equation" r:id="rId7" imgW="533169" imgH="241195" progId="Equation.DSMT4">
                  <p:embed/>
                  <p:pic>
                    <p:nvPicPr>
                      <p:cNvPr id="2356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2004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6858000" y="5029200"/>
          <a:ext cx="2590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9" imgW="710891" imgH="241195" progId="Equation.DSMT4">
                  <p:embed/>
                </p:oleObj>
              </mc:Choice>
              <mc:Fallback>
                <p:oleObj name="Equation" r:id="rId9" imgW="710891" imgH="241195" progId="Equation.DSMT4">
                  <p:embed/>
                  <p:pic>
                    <p:nvPicPr>
                      <p:cNvPr id="235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2590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14766927" y="5029200"/>
          <a:ext cx="231457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1" imgW="634725" imgH="241195" progId="Equation.DSMT4">
                  <p:embed/>
                </p:oleObj>
              </mc:Choice>
              <mc:Fallback>
                <p:oleObj name="Equation" r:id="rId11" imgW="634725" imgH="241195" progId="Equation.DSMT4">
                  <p:embed/>
                  <p:pic>
                    <p:nvPicPr>
                      <p:cNvPr id="235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927" y="5029200"/>
                        <a:ext cx="2314574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67437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13" imgW="774364" imgH="241195" progId="Equation.DSMT4">
                  <p:embed/>
                </p:oleObj>
              </mc:Choice>
              <mc:Fallback>
                <p:oleObj name="Equation" r:id="rId13" imgW="774364" imgH="241195" progId="Equation.DSMT4">
                  <p:embed/>
                  <p:pic>
                    <p:nvPicPr>
                      <p:cNvPr id="235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4516100" y="6248400"/>
          <a:ext cx="282257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15" imgW="774364" imgH="241195" progId="Equation.DSMT4">
                  <p:embed/>
                </p:oleObj>
              </mc:Choice>
              <mc:Fallback>
                <p:oleObj name="Equation" r:id="rId15" imgW="774364" imgH="241195" progId="Equation.DSMT4">
                  <p:embed/>
                  <p:pic>
                    <p:nvPicPr>
                      <p:cNvPr id="235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6100" y="6248400"/>
                        <a:ext cx="282257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918036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575872" y="1967110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797" y="5264647"/>
            <a:ext cx="5754238" cy="907184"/>
            <a:chOff x="7459670" y="7086600"/>
            <a:chExt cx="5754905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412211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800" y="6451690"/>
            <a:ext cx="5048918" cy="929775"/>
            <a:chOff x="7459670" y="8524495"/>
            <a:chExt cx="504949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41671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 CHẤT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4" y="9012453"/>
            <a:ext cx="4271917" cy="914832"/>
            <a:chOff x="7459670" y="9982200"/>
            <a:chExt cx="4272413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2831553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8" y="7710501"/>
            <a:ext cx="5012732" cy="956919"/>
            <a:chOff x="7459670" y="8524495"/>
            <a:chExt cx="6481050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17" y="8665822"/>
              <a:ext cx="441080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ỨNG DỤNG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10342962" cy="1158610"/>
                <a:chOff x="2217673" y="4788029"/>
                <a:chExt cx="10342962" cy="115861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§6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27077" y="5115642"/>
                  <a:ext cx="9033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VÉC 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DA27644-2C46-47CA-A457-16B35E614217}"/>
              </a:ext>
            </a:extLst>
          </p:cNvPr>
          <p:cNvSpPr txBox="1"/>
          <p:nvPr/>
        </p:nvSpPr>
        <p:spPr>
          <a:xfrm>
            <a:off x="7809720" y="2066528"/>
            <a:ext cx="14293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CHƯƠNG </a:t>
            </a:r>
            <a:r>
              <a:rPr lang="vi-VN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</a:t>
            </a:r>
            <a:r>
              <a:rPr lang="vi-VN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4400" b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HỆ THỨC LƯỢNG TRONG TAM GIÁC VÀ VÉC 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72000" y="1524000"/>
            <a:ext cx="3048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 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8135600" y="121920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114800" y="3048001"/>
            <a:ext cx="15544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hai véc tơ               cùng hướng. Kết quả nào sau đây đúng :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334000" y="80772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801600" y="77724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12954000" y="10210801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5334000" y="9906001"/>
            <a:ext cx="2743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>
            <a:off x="12827000" y="10210801"/>
            <a:ext cx="942976" cy="857250"/>
          </a:xfrm>
          <a:prstGeom prst="flowChartConnector">
            <a:avLst/>
          </a:prstGeom>
          <a:noFill/>
          <a:ln w="104775" algn="ctr">
            <a:pattFill prst="sphere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9448800" y="3352800"/>
          <a:ext cx="2286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245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8800" y="3352800"/>
                        <a:ext cx="2286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14020801" y="9753601"/>
          <a:ext cx="33083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698197" imgH="304668" progId="Equation.DSMT4">
                  <p:embed/>
                </p:oleObj>
              </mc:Choice>
              <mc:Fallback>
                <p:oleObj name="Equation" r:id="rId7" imgW="698197" imgH="304668" progId="Equation.DSMT4">
                  <p:embed/>
                  <p:pic>
                    <p:nvPicPr>
                      <p:cNvPr id="245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0801" y="9753601"/>
                        <a:ext cx="33083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6400801" y="7772401"/>
          <a:ext cx="216535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9" imgW="457002" imgH="215806" progId="Equation.DSMT4">
                  <p:embed/>
                </p:oleObj>
              </mc:Choice>
              <mc:Fallback>
                <p:oleObj name="Equation" r:id="rId9" imgW="457002" imgH="215806" progId="Equation.DSMT4">
                  <p:embed/>
                  <p:pic>
                    <p:nvPicPr>
                      <p:cNvPr id="245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7772401"/>
                        <a:ext cx="216535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13900150" y="7537451"/>
          <a:ext cx="2527300" cy="122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11" imgW="532937" imgH="215713" progId="Equation.DSMT4">
                  <p:embed/>
                </p:oleObj>
              </mc:Choice>
              <mc:Fallback>
                <p:oleObj name="Equation" r:id="rId11" imgW="532937" imgH="215713" progId="Equation.DSMT4">
                  <p:embed/>
                  <p:pic>
                    <p:nvPicPr>
                      <p:cNvPr id="245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0150" y="7537451"/>
                        <a:ext cx="2527300" cy="1228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5943600" y="9448801"/>
          <a:ext cx="3787776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3" imgW="799753" imgH="304668" progId="Equation.DSMT4">
                  <p:embed/>
                </p:oleObj>
              </mc:Choice>
              <mc:Fallback>
                <p:oleObj name="Equation" r:id="rId13" imgW="799753" imgH="304668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448801"/>
                        <a:ext cx="3787776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975140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638800" y="16764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505200" y="2895601"/>
            <a:ext cx="1508760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hình vuông ABCD cạnh là a. Khi đó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là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334000" y="6096001"/>
            <a:ext cx="472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2344400" y="5943601"/>
            <a:ext cx="594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283200" y="7772401"/>
            <a:ext cx="487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2319000" y="76708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2293600" y="6019801"/>
            <a:ext cx="942976" cy="857250"/>
          </a:xfrm>
          <a:prstGeom prst="flowChartConnector">
            <a:avLst/>
          </a:prstGeom>
          <a:noFill/>
          <a:ln w="111125" algn="ctr">
            <a:pattFill prst="solidDmn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7373600" y="117348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657600" y="4114800"/>
          <a:ext cx="3810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2561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38100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6400800" y="5943600"/>
          <a:ext cx="981076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177569" imgH="202936" progId="Equation.DSMT4">
                  <p:embed/>
                </p:oleObj>
              </mc:Choice>
              <mc:Fallback>
                <p:oleObj name="Equation" r:id="rId7" imgW="177569" imgH="202936" progId="Equation.DSMT4">
                  <p:embed/>
                  <p:pic>
                    <p:nvPicPr>
                      <p:cNvPr id="2561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943600"/>
                        <a:ext cx="981076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3354051" y="5791200"/>
          <a:ext cx="140335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253780" imgH="203024" progId="Equation.DSMT4">
                  <p:embed/>
                </p:oleObj>
              </mc:Choice>
              <mc:Fallback>
                <p:oleObj name="Equation" r:id="rId9" imgW="253780" imgH="203024" progId="Equation.DSMT4">
                  <p:embed/>
                  <p:pic>
                    <p:nvPicPr>
                      <p:cNvPr id="2561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4051" y="5791200"/>
                        <a:ext cx="140335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6003926" y="7620000"/>
          <a:ext cx="1473200" cy="11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266469" imgH="203024" progId="Equation.DSMT4">
                  <p:embed/>
                </p:oleObj>
              </mc:Choice>
              <mc:Fallback>
                <p:oleObj name="Equation" r:id="rId11" imgW="266469" imgH="203024" progId="Equation.DSMT4">
                  <p:embed/>
                  <p:pic>
                    <p:nvPicPr>
                      <p:cNvPr id="2561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6" y="7620000"/>
                        <a:ext cx="1473200" cy="11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13306426" y="6721476"/>
          <a:ext cx="1193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215806" imgH="418918" progId="Equation.DSMT4">
                  <p:embed/>
                </p:oleObj>
              </mc:Choice>
              <mc:Fallback>
                <p:oleObj name="Equation" r:id="rId13" imgW="215806" imgH="418918" progId="Equation.DSMT4">
                  <p:embed/>
                  <p:pic>
                    <p:nvPicPr>
                      <p:cNvPr id="25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26" y="6721476"/>
                        <a:ext cx="1193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721691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0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572000" y="1219200"/>
            <a:ext cx="365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4419600" y="2743201"/>
            <a:ext cx="1600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nào sau đây </a:t>
            </a:r>
            <a:r>
              <a:rPr lang="en-US" altLang="en-US" sz="6400" b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altLang="en-US" sz="6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0" y="5486401"/>
            <a:ext cx="609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3106400" y="53340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181600" y="71628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12192000" y="7010401"/>
            <a:ext cx="716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334000" y="5486401"/>
            <a:ext cx="942976" cy="857250"/>
          </a:xfrm>
          <a:prstGeom prst="flowChartConnector">
            <a:avLst/>
          </a:prstGeom>
          <a:noFill/>
          <a:ln w="111125" algn="ctr">
            <a:pattFill prst="wdDn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7983200" y="11887200"/>
            <a:ext cx="1524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400800" y="5029200"/>
          <a:ext cx="30480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850531" imgH="266584" progId="Equation.DSMT4">
                  <p:embed/>
                </p:oleObj>
              </mc:Choice>
              <mc:Fallback>
                <p:oleObj name="Equation" r:id="rId5" imgW="850531" imgH="266584" progId="Equation.DSMT4">
                  <p:embed/>
                  <p:pic>
                    <p:nvPicPr>
                      <p:cNvPr id="266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30480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14173200" y="50292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7" imgW="711200" imgH="228600" progId="Equation.DSMT4">
                  <p:embed/>
                </p:oleObj>
              </mc:Choice>
              <mc:Fallback>
                <p:oleObj name="Equation" r:id="rId7" imgW="711200" imgH="228600" progId="Equation.DSMT4">
                  <p:embed/>
                  <p:pic>
                    <p:nvPicPr>
                      <p:cNvPr id="266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3200" y="50292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6096000" y="6858000"/>
          <a:ext cx="304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9" imgW="711200" imgH="228600" progId="Equation.DSMT4">
                  <p:embed/>
                </p:oleObj>
              </mc:Choice>
              <mc:Fallback>
                <p:oleObj name="Equation" r:id="rId9" imgW="711200" imgH="228600" progId="Equation.DSMT4">
                  <p:embed/>
                  <p:pic>
                    <p:nvPicPr>
                      <p:cNvPr id="266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0"/>
                        <a:ext cx="3048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14325601" y="6553200"/>
          <a:ext cx="3209926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1" imgW="748975" imgH="304668" progId="Equation.DSMT4">
                  <p:embed/>
                </p:oleObj>
              </mc:Choice>
              <mc:Fallback>
                <p:oleObj name="Equation" r:id="rId11" imgW="748975" imgH="304668" progId="Equation.DSMT4">
                  <p:embed/>
                  <p:pic>
                    <p:nvPicPr>
                      <p:cNvPr id="266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5601" y="6553200"/>
                        <a:ext cx="3209926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867584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943600" y="15240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 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876800" y="3200400"/>
            <a:ext cx="14020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đều ABC cạnh a. Khi đó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là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18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801600" y="54864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181600" y="7467601"/>
            <a:ext cx="58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2801600" y="7467601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5029200" y="7467601"/>
            <a:ext cx="942976" cy="857250"/>
          </a:xfrm>
          <a:prstGeom prst="flowChartConnector">
            <a:avLst/>
          </a:prstGeom>
          <a:noFill/>
          <a:ln w="114300" algn="ctr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8440400" y="11887200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8858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5334000" y="4267200"/>
          <a:ext cx="5638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1600200" imgH="215900" progId="Equation.DSMT4">
                  <p:embed/>
                </p:oleObj>
              </mc:Choice>
              <mc:Fallback>
                <p:oleObj name="Equation" r:id="rId5" imgW="1600200" imgH="215900" progId="Equation.DSMT4">
                  <p:embed/>
                  <p:pic>
                    <p:nvPicPr>
                      <p:cNvPr id="276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67200"/>
                        <a:ext cx="5638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6553200" y="6858000"/>
          <a:ext cx="137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215806" imgH="418918" progId="Equation.DSMT4">
                  <p:embed/>
                </p:oleObj>
              </mc:Choice>
              <mc:Fallback>
                <p:oleObj name="Equation" r:id="rId7" imgW="215806" imgH="418918" progId="Equation.DSMT4">
                  <p:embed/>
                  <p:pic>
                    <p:nvPicPr>
                      <p:cNvPr id="276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858000"/>
                        <a:ext cx="13716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/>
        </p:nvGraphicFramePr>
        <p:xfrm>
          <a:off x="6400800" y="5029200"/>
          <a:ext cx="2286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9" imgW="317362" imgH="418918" progId="Equation.DSMT4">
                  <p:embed/>
                </p:oleObj>
              </mc:Choice>
              <mc:Fallback>
                <p:oleObj name="Equation" r:id="rId9" imgW="317362" imgH="418918" progId="Equation.DSMT4">
                  <p:embed/>
                  <p:pic>
                    <p:nvPicPr>
                      <p:cNvPr id="276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029200"/>
                        <a:ext cx="2286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13868400" y="4845050"/>
          <a:ext cx="3352800" cy="235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1" imgW="406224" imgH="431613" progId="Equation.DSMT4">
                  <p:embed/>
                </p:oleObj>
              </mc:Choice>
              <mc:Fallback>
                <p:oleObj name="Equation" r:id="rId11" imgW="406224" imgH="431613" progId="Equation.DSMT4">
                  <p:embed/>
                  <p:pic>
                    <p:nvPicPr>
                      <p:cNvPr id="276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4845050"/>
                        <a:ext cx="3352800" cy="235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13868400" y="6705601"/>
          <a:ext cx="4114800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13" imgW="508000" imgH="431800" progId="Equation.DSMT4">
                  <p:embed/>
                </p:oleObj>
              </mc:Choice>
              <mc:Fallback>
                <p:oleObj name="Equation" r:id="rId13" imgW="508000" imgH="431800" progId="Equation.DSMT4">
                  <p:embed/>
                  <p:pic>
                    <p:nvPicPr>
                      <p:cNvPr id="2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8400" y="6705601"/>
                        <a:ext cx="4114800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367546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724400" y="1219200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vi-VN" altLang="en-US" sz="5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029200" y="3810001"/>
            <a:ext cx="138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181600" y="5638801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3411200" y="5486401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hướng   </a:t>
            </a:r>
            <a:endParaRPr lang="vi-VN" altLang="en-US" sz="6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5181600" y="7010401"/>
            <a:ext cx="5486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3411200" y="7162801"/>
            <a:ext cx="563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Cùng phương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13258800" y="5638801"/>
            <a:ext cx="942976" cy="857250"/>
          </a:xfrm>
          <a:prstGeom prst="flowChartConnector">
            <a:avLst/>
          </a:prstGeom>
          <a:noFill/>
          <a:ln w="107950" algn="ctr">
            <a:pattFill prst="plaid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4" action="ppaction://hlinksldjump"/>
          </p:cNvPr>
          <p:cNvSpPr/>
          <p:nvPr/>
        </p:nvSpPr>
        <p:spPr>
          <a:xfrm>
            <a:off x="18897600" y="11887200"/>
            <a:ext cx="1828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0" y="2743200"/>
            <a:ext cx="1508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         với                              không đổi đạt giá trị lớn nhất khi           là hai véc tơ</a:t>
            </a:r>
          </a:p>
        </p:txBody>
      </p:sp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14630400" y="25908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5" imgW="253890" imgH="241195" progId="Equation.DSMT4">
                  <p:embed/>
                </p:oleObj>
              </mc:Choice>
              <mc:Fallback>
                <p:oleObj name="Equation" r:id="rId5" imgW="253890" imgH="241195" progId="Equation.DSMT4">
                  <p:embed/>
                  <p:pic>
                    <p:nvPicPr>
                      <p:cNvPr id="286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00" y="25908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17678400" y="2590800"/>
          <a:ext cx="2286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7" imgW="418918" imgH="304668" progId="Equation.DSMT4">
                  <p:embed/>
                </p:oleObj>
              </mc:Choice>
              <mc:Fallback>
                <p:oleObj name="Equation" r:id="rId7" imgW="418918" imgH="304668" progId="Equation.DSMT4">
                  <p:embed/>
                  <p:pic>
                    <p:nvPicPr>
                      <p:cNvPr id="286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78400" y="2590800"/>
                        <a:ext cx="2286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16002000" y="3657601"/>
          <a:ext cx="1524000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9" imgW="253890" imgH="241195" progId="Equation.DSMT4">
                  <p:embed/>
                </p:oleObj>
              </mc:Choice>
              <mc:Fallback>
                <p:oleObj name="Equation" r:id="rId9" imgW="253890" imgH="241195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0" y="3657601"/>
                        <a:ext cx="1524000" cy="147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6096000" y="5486401"/>
            <a:ext cx="518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Ngược hướng</a:t>
            </a:r>
          </a:p>
        </p:txBody>
      </p:sp>
    </p:spTree>
    <p:extLst>
      <p:ext uri="{BB962C8B-B14F-4D97-AF65-F5344CB8AC3E}">
        <p14:creationId xmlns:p14="http://schemas.microsoft.com/office/powerpoint/2010/main" val="1286939483"/>
      </p:ext>
    </p:extLst>
  </p:cSld>
  <p:clrMapOvr>
    <a:masterClrMapping/>
  </p:clrMapOvr>
  <p:transition advClick="0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724400" y="2438400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phụ : </a:t>
            </a:r>
            <a:endParaRPr lang="vi-VN" altLang="en-US" sz="5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24400" y="4572000"/>
            <a:ext cx="1493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véc tơ là: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273800" y="7035800"/>
            <a:ext cx="317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258800" y="68580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Một véc tơ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943600" y="8991600"/>
            <a:ext cx="640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Tích độ dài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258800" y="8839200"/>
            <a:ext cx="6248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Độ lớn của góc giữa hai véc tơ đó </a:t>
            </a:r>
            <a:endParaRPr lang="vi-VN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/>
          <p:cNvSpPr>
            <a:spLocks noChangeArrowheads="1"/>
          </p:cNvSpPr>
          <p:nvPr/>
        </p:nvSpPr>
        <p:spPr bwMode="auto">
          <a:xfrm>
            <a:off x="6223000" y="7137400"/>
            <a:ext cx="942976" cy="914400"/>
          </a:xfrm>
          <a:prstGeom prst="flowChartConnector">
            <a:avLst/>
          </a:prstGeom>
          <a:noFill/>
          <a:ln w="107950" algn="ctr">
            <a:pattFill prst="pct8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vi-VN" sz="8600">
              <a:solidFill>
                <a:schemeClr val="lt1"/>
              </a:solidFill>
            </a:endParaRPr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8288000" y="11887200"/>
            <a:ext cx="19812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sp>
        <p:nvSpPr>
          <p:cNvPr id="80906" name="AutoShape 10"/>
          <p:cNvSpPr>
            <a:spLocks noChangeArrowheads="1"/>
          </p:cNvSpPr>
          <p:nvPr/>
        </p:nvSpPr>
        <p:spPr bwMode="auto">
          <a:xfrm>
            <a:off x="10820400" y="12344400"/>
            <a:ext cx="2438400" cy="914400"/>
          </a:xfrm>
          <a:prstGeom prst="flowChartProcess">
            <a:avLst/>
          </a:prstGeom>
          <a:gradFill rotWithShape="1">
            <a:gsLst>
              <a:gs pos="0">
                <a:srgbClr val="004700"/>
              </a:gs>
              <a:gs pos="50000">
                <a:srgbClr val="009900"/>
              </a:gs>
              <a:gs pos="100000">
                <a:srgbClr val="0047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</a:p>
        </p:txBody>
      </p:sp>
    </p:spTree>
    <p:extLst>
      <p:ext uri="{BB962C8B-B14F-4D97-AF65-F5344CB8AC3E}">
        <p14:creationId xmlns:p14="http://schemas.microsoft.com/office/powerpoint/2010/main" val="3629106681"/>
      </p:ext>
    </p:extLst>
  </p:cSld>
  <p:clrMapOvr>
    <a:masterClrMapping/>
  </p:clrMapOvr>
  <p:transition advClick="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0" y="1524000"/>
            <a:ext cx="17221200" cy="12192000"/>
            <a:chOff x="0" y="762000"/>
            <a:chExt cx="8610600" cy="6096000"/>
          </a:xfrm>
        </p:grpSpPr>
        <p:pic>
          <p:nvPicPr>
            <p:cNvPr id="30724" name="Picture 5" descr="1_763sunflow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5" name="TextBox 2"/>
            <p:cNvSpPr txBox="1">
              <a:spLocks noChangeArrowheads="1"/>
            </p:cNvSpPr>
            <p:nvPr/>
          </p:nvSpPr>
          <p:spPr bwMode="auto">
            <a:xfrm>
              <a:off x="990600" y="762000"/>
              <a:ext cx="76200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</a:t>
              </a:r>
              <a:r>
                <a:rPr lang="vi-VN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thưởng  1  ngôi sao  </a:t>
              </a:r>
              <a:endParaRPr lang="vi-VN" altLang="en-US" sz="6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9202400" y="12344400"/>
            <a:ext cx="1676400" cy="1066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</p:spTree>
    <p:extLst>
      <p:ext uri="{BB962C8B-B14F-4D97-AF65-F5344CB8AC3E}">
        <p14:creationId xmlns:p14="http://schemas.microsoft.com/office/powerpoint/2010/main" val="3444531900"/>
      </p:ext>
    </p:extLst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18592800" y="11734800"/>
            <a:ext cx="16764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86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57600" y="914400"/>
            <a:ext cx="17221200" cy="12801600"/>
            <a:chOff x="304800" y="457200"/>
            <a:chExt cx="8610600" cy="6400800"/>
          </a:xfrm>
        </p:grpSpPr>
        <p:pic>
          <p:nvPicPr>
            <p:cNvPr id="31748" name="Picture 5" descr="1_763sunflowe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6858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04800" y="457200"/>
              <a:ext cx="8610600" cy="1523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đã chọn </a:t>
              </a:r>
              <a:r>
                <a:rPr lang="vi-VN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 không may mắn  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bị bớt đi 1 ngôi sao  </a:t>
              </a:r>
              <a:endParaRPr lang="vi-VN" altLang="en-US" sz="6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35717"/>
      </p:ext>
    </p:extLst>
  </p:cSld>
  <p:clrMapOvr>
    <a:masterClrMapping/>
  </p:clrMapOvr>
  <p:transition advClick="0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>
            <a:spLocks noChangeArrowheads="1"/>
          </p:cNvSpPr>
          <p:nvPr/>
        </p:nvSpPr>
        <p:spPr bwMode="auto">
          <a:xfrm>
            <a:off x="4114800" y="609600"/>
            <a:ext cx="16002000" cy="120396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8509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Chúc mừng đội chiến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thắng</a:t>
            </a:r>
            <a:endParaRPr lang="vi-VN" altLang="en-US" sz="8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1580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811000" y="1749064"/>
            <a:ext cx="16459202" cy="2286000"/>
          </a:xfrm>
          <a:ln>
            <a:miter lim="800000"/>
            <a:headEnd/>
            <a:tailEnd/>
          </a:ln>
          <a:extLst/>
        </p:spPr>
        <p:txBody>
          <a:bodyPr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109728" algn="r">
              <a:defRPr/>
            </a:pPr>
            <a:r>
              <a:rPr lang="en-US" sz="8000" b="1" i="1" u="sng">
                <a:solidFill>
                  <a:schemeClr val="accent2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Củng cố bài</a:t>
            </a:r>
            <a:r>
              <a:rPr lang="en-US" sz="6400" b="1" u="sng">
                <a:solidFill>
                  <a:srgbClr val="0000FF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 </a:t>
            </a:r>
            <a: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n-US" sz="64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/>
            </a:r>
            <a:br>
              <a:rPr lang="en-US" sz="56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</a:br>
            <a:endParaRPr lang="en-US" sz="5600" b="1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838576" y="6137277"/>
          <a:ext cx="7200900" cy="22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1066800" imgH="342900" progId="Equation.DSMT4">
                  <p:embed/>
                </p:oleObj>
              </mc:Choice>
              <mc:Fallback>
                <p:oleObj name="Equation" r:id="rId3" imgW="1066800" imgH="342900" progId="Equation.DSMT4">
                  <p:embed/>
                  <p:pic>
                    <p:nvPicPr>
                      <p:cNvPr id="604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576" y="6137277"/>
                        <a:ext cx="7200900" cy="22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007226" y="5994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8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0" y="2540000"/>
            <a:ext cx="12309476" cy="3841750"/>
            <a:chOff x="-404" y="1059"/>
            <a:chExt cx="4016" cy="1254"/>
          </a:xfrm>
        </p:grpSpPr>
        <p:graphicFrame>
          <p:nvGraphicFramePr>
            <p:cNvPr id="33804" name="Object 6"/>
            <p:cNvGraphicFramePr>
              <a:graphicFrameLocks noChangeAspect="1"/>
            </p:cNvGraphicFramePr>
            <p:nvPr/>
          </p:nvGraphicFramePr>
          <p:xfrm>
            <a:off x="230" y="1607"/>
            <a:ext cx="2304" cy="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Equation" r:id="rId5" imgW="1244600" imgH="304800" progId="Equation.DSMT4">
                    <p:embed/>
                  </p:oleObj>
                </mc:Choice>
                <mc:Fallback>
                  <p:oleObj name="Equation" r:id="rId5" imgW="1244600" imgH="304800" progId="Equation.DSMT4">
                    <p:embed/>
                    <p:pic>
                      <p:nvPicPr>
                        <p:cNvPr id="338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" y="1607"/>
                          <a:ext cx="2304" cy="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-404" y="1059"/>
              <a:ext cx="40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7200" b="1">
                  <a:solidFill>
                    <a:srgbClr val="CC3300"/>
                  </a:solidFill>
                </a:rPr>
                <a:t>1</a:t>
              </a:r>
              <a:r>
                <a:rPr lang="en-US" altLang="en-US" sz="7200" b="1"/>
                <a:t>.    </a:t>
              </a:r>
              <a:r>
                <a:rPr lang="en-US" altLang="en-US" sz="6400" b="1"/>
                <a:t>Định nghĩa tích vô hướng</a:t>
              </a:r>
            </a:p>
          </p:txBody>
        </p:sp>
      </p:grp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12839700" y="-774700"/>
            <a:ext cx="8496300" cy="11125200"/>
          </a:xfrm>
          <a:prstGeom prst="cloudCallout">
            <a:avLst>
              <a:gd name="adj1" fmla="val -94880"/>
              <a:gd name="adj2" fmla="val 67921"/>
            </a:avLst>
          </a:prstGeom>
          <a:solidFill>
            <a:srgbClr val="0066FF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Qua bài học,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em cần nhớ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400" b="1">
                <a:solidFill>
                  <a:srgbClr val="FFFF00"/>
                </a:solidFill>
              </a:rPr>
              <a:t>những gì?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838576" y="8585201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</a:rPr>
              <a:t>3.   a . b = 0 </a:t>
            </a:r>
            <a:r>
              <a:rPr lang="en-US" altLang="en-US" sz="8000">
                <a:solidFill>
                  <a:srgbClr val="000099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</a:t>
            </a:r>
            <a:endParaRPr lang="en-US" altLang="en-US" sz="80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>
            <a:off x="542290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6432550" y="8874126"/>
            <a:ext cx="914400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sz="8600"/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3984627" y="11179177"/>
            <a:ext cx="1403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400" b="1">
                <a:latin typeface="Times New Roman" panose="02020603050405020304" pitchFamily="18" charset="0"/>
              </a:rPr>
              <a:t>4. Các tính chất của tích vô hướng</a:t>
            </a:r>
          </a:p>
        </p:txBody>
      </p:sp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10607677" y="8585200"/>
          <a:ext cx="6911974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7" imgW="1282700" imgH="241300" progId="Equation.DSMT4">
                  <p:embed/>
                </p:oleObj>
              </mc:Choice>
              <mc:Fallback>
                <p:oleObj name="Equation" r:id="rId7" imgW="1282700" imgH="241300" progId="Equation.DSMT4">
                  <p:embed/>
                  <p:pic>
                    <p:nvPicPr>
                      <p:cNvPr id="17205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77" y="8585200"/>
                        <a:ext cx="6911974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4627" y="12725400"/>
            <a:ext cx="1514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Các ứng dụng của tích vô hướng</a:t>
            </a:r>
            <a:endParaRPr lang="en-US" sz="6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31" grpId="0"/>
      <p:bldP spid="17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369427B-44A0-401C-8EEB-49304BD021F0}"/>
              </a:ext>
            </a:extLst>
          </p:cNvPr>
          <p:cNvSpPr/>
          <p:nvPr/>
        </p:nvSpPr>
        <p:spPr>
          <a:xfrm>
            <a:off x="12153134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47D18A-E7B6-4653-A13F-EB15D40BA550}"/>
              </a:ext>
            </a:extLst>
          </p:cNvPr>
          <p:cNvSpPr/>
          <p:nvPr/>
        </p:nvSpPr>
        <p:spPr>
          <a:xfrm>
            <a:off x="926879" y="4803906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90600" y="5111851"/>
            <a:ext cx="110490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/>
          <a:p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420469" y="9549464"/>
            <a:ext cx="705092" cy="1815180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1780536"/>
            <a:chOff x="721799" y="1603075"/>
            <a:chExt cx="22602713" cy="1780536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438324" y="2286490"/>
              <a:ext cx="1726502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vi-VN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6366" y="11637207"/>
            <a:ext cx="8402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 thức trên trong  </a:t>
            </a:r>
            <a:r>
              <a:rPr lang="en-US" sz="4400" b="1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toán</a:t>
            </a:r>
            <a:r>
              <a:rPr lang="en-US" sz="4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 có tên gọi là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13005"/>
            <a:ext cx="19188115" cy="836210"/>
            <a:chOff x="168274" y="1873464"/>
            <a:chExt cx="19188115" cy="836208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73275" y="1873464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aphicFrame>
        <p:nvGraphicFramePr>
          <p:cNvPr id="7213" name="Object 7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50118"/>
              </p:ext>
            </p:extLst>
          </p:nvPr>
        </p:nvGraphicFramePr>
        <p:xfrm>
          <a:off x="12101401" y="6767514"/>
          <a:ext cx="162037" cy="130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4" imgW="142787" imgH="180986" progId="Equation.DSMT4">
                  <p:embed/>
                </p:oleObj>
              </mc:Choice>
              <mc:Fallback>
                <p:oleObj name="Equation" r:id="rId4" imgW="142787" imgH="1809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01401" y="6767514"/>
                        <a:ext cx="162037" cy="130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14" name="Picture 72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6767514"/>
            <a:ext cx="7439025" cy="3400425"/>
          </a:xfrm>
          <a:prstGeom prst="rect">
            <a:avLst/>
          </a:prstGeom>
        </p:spPr>
      </p:pic>
      <p:grpSp>
        <p:nvGrpSpPr>
          <p:cNvPr id="7218" name="Group 7217"/>
          <p:cNvGrpSpPr/>
          <p:nvPr/>
        </p:nvGrpSpPr>
        <p:grpSpPr>
          <a:xfrm>
            <a:off x="1285319" y="5245446"/>
            <a:ext cx="10103104" cy="4062651"/>
            <a:chOff x="1285319" y="5245446"/>
            <a:chExt cx="10103104" cy="4062651"/>
          </a:xfrm>
        </p:grpSpPr>
        <p:grpSp>
          <p:nvGrpSpPr>
            <p:cNvPr id="7217" name="Group 7216"/>
            <p:cNvGrpSpPr/>
            <p:nvPr/>
          </p:nvGrpSpPr>
          <p:grpSpPr>
            <a:xfrm>
              <a:off x="1285319" y="5245446"/>
              <a:ext cx="10103104" cy="4062651"/>
              <a:chOff x="1285319" y="5245446"/>
              <a:chExt cx="10103104" cy="4062651"/>
            </a:xfrm>
          </p:grpSpPr>
          <p:sp>
            <p:nvSpPr>
              <p:cNvPr id="7207" name="TextBox 7206"/>
              <p:cNvSpPr txBox="1"/>
              <p:nvPr/>
            </p:nvSpPr>
            <p:spPr>
              <a:xfrm>
                <a:off x="1285319" y="5245446"/>
                <a:ext cx="10103104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Trong vật lí , nếu có lực      tác dụng vào vật tại điểm O, làm vật chuyển động được quãng đường S=OM thì công A của lực     tình theo công thức   </a:t>
                </a:r>
              </a:p>
              <a:p>
                <a:r>
                  <a:rPr lang="en-US" smtClean="0"/>
                  <a:t>Trong đó       là cường độ của lực </a:t>
                </a:r>
              </a:p>
              <a:p>
                <a:r>
                  <a:rPr lang="en-US" smtClean="0"/>
                  <a:t> là quãng đường di chuyển của vật</a:t>
                </a:r>
                <a:endParaRPr lang="en-US"/>
              </a:p>
            </p:txBody>
          </p:sp>
          <p:graphicFrame>
            <p:nvGraphicFramePr>
              <p:cNvPr id="7210" name="Object 720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8056831"/>
                  </p:ext>
                </p:extLst>
              </p:nvPr>
            </p:nvGraphicFramePr>
            <p:xfrm>
              <a:off x="5803199" y="7119821"/>
              <a:ext cx="3939687" cy="12012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" name="Equation" r:id="rId7" imgW="875422" imgH="266621" progId="Equation.DSMT4">
                      <p:embed/>
                    </p:oleObj>
                  </mc:Choice>
                  <mc:Fallback>
                    <p:oleObj name="Equation" r:id="rId7" imgW="875422" imgH="266621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803199" y="7119821"/>
                            <a:ext cx="3939687" cy="120121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2" name="Object 72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6432441"/>
                  </p:ext>
                </p:extLst>
              </p:nvPr>
            </p:nvGraphicFramePr>
            <p:xfrm>
              <a:off x="6515100" y="5316248"/>
              <a:ext cx="682485" cy="6925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7" name="Equation" r:id="rId9" imgW="142787" imgH="180986" progId="Equation.DSMT4">
                      <p:embed/>
                    </p:oleObj>
                  </mc:Choice>
                  <mc:Fallback>
                    <p:oleObj name="Equation" r:id="rId9" imgW="142787" imgH="180986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6515100" y="5316248"/>
                            <a:ext cx="682485" cy="6925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15" name="Object 72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8194327"/>
                  </p:ext>
                </p:extLst>
              </p:nvPr>
            </p:nvGraphicFramePr>
            <p:xfrm>
              <a:off x="3417611" y="7773523"/>
              <a:ext cx="769120" cy="1095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8" name="Equation" r:id="rId10" imgW="186666" imgH="266621" progId="Equation.DSMT4">
                      <p:embed/>
                    </p:oleObj>
                  </mc:Choice>
                  <mc:Fallback>
                    <p:oleObj name="Equation" r:id="rId10" imgW="186666" imgH="266621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417611" y="7773523"/>
                            <a:ext cx="769120" cy="10950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7216" name="Object 7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8024350"/>
                </p:ext>
              </p:extLst>
            </p:nvPr>
          </p:nvGraphicFramePr>
          <p:xfrm>
            <a:off x="8704611" y="7714544"/>
            <a:ext cx="736450" cy="121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Equation" r:id="rId12" imgW="161849" imgH="266621" progId="Equation.DSMT4">
                    <p:embed/>
                  </p:oleObj>
                </mc:Choice>
                <mc:Fallback>
                  <p:oleObj name="Equation" r:id="rId12" imgW="161849" imgH="26662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704611" y="7714544"/>
                          <a:ext cx="736450" cy="1212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048916" y="2932383"/>
            <a:ext cx="22325581" cy="4363434"/>
            <a:chOff x="1076414" y="3539594"/>
            <a:chExt cx="22325581" cy="4363434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3539594"/>
              <a:ext cx="17867221" cy="1620243"/>
              <a:chOff x="166396" y="7916781"/>
              <a:chExt cx="17867221" cy="1620243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49104" y="7916781"/>
                <a:ext cx="17184513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 TÍCH VÔ HƯỚNG CỦA HAI VÉC TƠ CÓ CÙNG ĐIỂM ĐẦU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1087167" y="7864523"/>
            <a:ext cx="3282348" cy="800219"/>
            <a:chOff x="1371545" y="3527166"/>
            <a:chExt cx="3282348" cy="800219"/>
          </a:xfrm>
        </p:grpSpPr>
        <p:sp>
          <p:nvSpPr>
            <p:cNvPr id="57" name="TextBox 56"/>
            <p:cNvSpPr txBox="1"/>
            <p:nvPr/>
          </p:nvSpPr>
          <p:spPr>
            <a:xfrm>
              <a:off x="2250671" y="3527166"/>
              <a:ext cx="240322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70"/>
            <p:cNvGrpSpPr/>
            <p:nvPr/>
          </p:nvGrpSpPr>
          <p:grpSpPr>
            <a:xfrm>
              <a:off x="1371545" y="3642225"/>
              <a:ext cx="666731" cy="642577"/>
              <a:chOff x="1371545" y="3642225"/>
              <a:chExt cx="666731" cy="642577"/>
            </a:xfrm>
          </p:grpSpPr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1667"/>
              </p:ext>
            </p:extLst>
          </p:nvPr>
        </p:nvGraphicFramePr>
        <p:xfrm>
          <a:off x="13868400" y="4574612"/>
          <a:ext cx="592692" cy="859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4" imgW="123724" imgH="219126" progId="Equation.DSMT4">
                  <p:embed/>
                </p:oleObj>
              </mc:Choice>
              <mc:Fallback>
                <p:oleObj name="Equation" r:id="rId4" imgW="123724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68400" y="4574612"/>
                        <a:ext cx="592692" cy="859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677471" y="4178609"/>
            <a:ext cx="19920437" cy="5509200"/>
            <a:chOff x="1677471" y="4178609"/>
            <a:chExt cx="19920437" cy="5509200"/>
          </a:xfrm>
        </p:grpSpPr>
        <p:sp>
          <p:nvSpPr>
            <p:cNvPr id="10" name="TextBox 9"/>
            <p:cNvSpPr txBox="1"/>
            <p:nvPr/>
          </p:nvSpPr>
          <p:spPr>
            <a:xfrm>
              <a:off x="1677471" y="4178609"/>
              <a:ext cx="19920437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4400" b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Trong mặt phẳng cho 2 véc tơ            khác     góc giữa hai véc tơ là góc giữa 2 tia OA, OB và được kí hiệu là  </a:t>
              </a:r>
            </a:p>
            <a:p>
              <a:pPr algn="just">
                <a:lnSpc>
                  <a:spcPct val="200000"/>
                </a:lnSpc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200000"/>
                </a:lnSpc>
              </a:pPr>
              <a:endParaRPr lang="en-US" sz="4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157253"/>
                </p:ext>
              </p:extLst>
            </p:nvPr>
          </p:nvGraphicFramePr>
          <p:xfrm>
            <a:off x="10515600" y="4617020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6" imgW="494898" imgH="237836" progId="Equation.DSMT4">
                    <p:embed/>
                  </p:oleObj>
                </mc:Choice>
                <mc:Fallback>
                  <p:oleObj name="Equation" r:id="rId6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515600" y="4617020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0192777"/>
                </p:ext>
              </p:extLst>
            </p:nvPr>
          </p:nvGraphicFramePr>
          <p:xfrm>
            <a:off x="12115800" y="5975114"/>
            <a:ext cx="2176195" cy="850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7" name="Equation" r:id="rId8" imgW="608911" imgH="237836" progId="Equation.DSMT4">
                    <p:embed/>
                  </p:oleObj>
                </mc:Choice>
                <mc:Fallback>
                  <p:oleObj name="Equation" r:id="rId8" imgW="608911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2115800" y="5975114"/>
                          <a:ext cx="2176195" cy="8500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70898" y="5960220"/>
            <a:ext cx="5629275" cy="3333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1837" y="7794028"/>
            <a:ext cx="15805474" cy="2266929"/>
            <a:chOff x="341837" y="7794028"/>
            <a:chExt cx="15805474" cy="2266929"/>
          </a:xfrm>
        </p:grpSpPr>
        <p:sp>
          <p:nvSpPr>
            <p:cNvPr id="7" name="TextBox 6"/>
            <p:cNvSpPr txBox="1"/>
            <p:nvPr/>
          </p:nvSpPr>
          <p:spPr>
            <a:xfrm>
              <a:off x="341837" y="7829577"/>
              <a:ext cx="15805474" cy="223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Tích vô hướng của hai véc tơ                là một số thực, kí hiệu là                 và được tính theo công thức :</a:t>
              </a:r>
            </a:p>
            <a:p>
              <a:r>
                <a:rPr lang="en-US" smtClean="0"/>
                <a:t> </a:t>
              </a:r>
              <a:endParaRPr lang="en-US"/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42091"/>
                </p:ext>
              </p:extLst>
            </p:nvPr>
          </p:nvGraphicFramePr>
          <p:xfrm>
            <a:off x="8019906" y="7794028"/>
            <a:ext cx="1600200" cy="873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8" name="Equation" r:id="rId11" imgW="494898" imgH="237836" progId="Equation.DSMT4">
                    <p:embed/>
                  </p:oleObj>
                </mc:Choice>
                <mc:Fallback>
                  <p:oleObj name="Equation" r:id="rId11" imgW="494898" imgH="237836" progId="Equation.DSMT4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019906" y="7794028"/>
                          <a:ext cx="1600200" cy="873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201647"/>
                </p:ext>
              </p:extLst>
            </p:nvPr>
          </p:nvGraphicFramePr>
          <p:xfrm>
            <a:off x="1087167" y="8546868"/>
            <a:ext cx="2088503" cy="850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" name="Equation" r:id="rId12" imgW="466125" imgH="219126" progId="Equation.DSMT4">
                    <p:embed/>
                  </p:oleObj>
                </mc:Choice>
                <mc:Fallback>
                  <p:oleObj name="Equation" r:id="rId12" imgW="466125" imgH="21912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87167" y="8546868"/>
                          <a:ext cx="2088503" cy="850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91000" y="11018617"/>
            <a:ext cx="361353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448940"/>
              </p:ext>
            </p:extLst>
          </p:nvPr>
        </p:nvGraphicFramePr>
        <p:xfrm>
          <a:off x="2466622" y="9938190"/>
          <a:ext cx="10715978" cy="122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4" imgW="2108200" imgH="241300" progId="Equation.DSMT4">
                  <p:embed/>
                </p:oleObj>
              </mc:Choice>
              <mc:Fallback>
                <p:oleObj name="Equation" r:id="rId14" imgW="21082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622" y="9938190"/>
                        <a:ext cx="10715978" cy="1226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394" y="9910622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15800" y="11469964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được tích vô hướng của hai véc tơ ta cần xác định được các yếu tố nào?</a:t>
            </a:r>
            <a:endParaRPr lang="en-US" sz="5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4"/>
          <p:cNvGrpSpPr/>
          <p:nvPr/>
        </p:nvGrpSpPr>
        <p:grpSpPr>
          <a:xfrm>
            <a:off x="407954" y="1676400"/>
            <a:ext cx="22106109" cy="3307091"/>
            <a:chOff x="1268078" y="3405486"/>
            <a:chExt cx="22106109" cy="1821601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402"/>
              <a:ext cx="21841827" cy="164768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5486"/>
              <a:ext cx="3170414" cy="940513"/>
              <a:chOff x="1311958" y="3405486"/>
              <a:chExt cx="3170414" cy="940513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841050" y="2751419"/>
                <a:ext cx="793395" cy="233014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67083"/>
              </p:ext>
            </p:extLst>
          </p:nvPr>
        </p:nvGraphicFramePr>
        <p:xfrm>
          <a:off x="13699211" y="2361553"/>
          <a:ext cx="2378990" cy="642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660113" imgH="177723" progId="Equation.DSMT4">
                  <p:embed/>
                </p:oleObj>
              </mc:Choice>
              <mc:Fallback>
                <p:oleObj name="Equation" r:id="rId4" imgW="660113" imgH="17772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9211" y="2361553"/>
                        <a:ext cx="2378990" cy="642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37570"/>
              </p:ext>
            </p:extLst>
          </p:nvPr>
        </p:nvGraphicFramePr>
        <p:xfrm>
          <a:off x="6958312" y="3610664"/>
          <a:ext cx="4014488" cy="96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6" imgW="1002865" imgH="241195" progId="Equation.DSMT4">
                  <p:embed/>
                </p:oleObj>
              </mc:Choice>
              <mc:Fallback>
                <p:oleObj name="Equation" r:id="rId6" imgW="100286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312" y="3610664"/>
                        <a:ext cx="4014488" cy="965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44662" y="2251152"/>
            <a:ext cx="9064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 tam gi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ABC vuông cân tại A </a:t>
            </a: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3000" y="2965204"/>
            <a:ext cx="75826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độ d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cạnh huyền BC</a:t>
            </a:r>
            <a:endParaRPr kumimoji="0" lang="en-US" alt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n-US" alt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</a:t>
            </a:r>
            <a:endParaRPr kumimoji="0" lang="en-US" alt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311" y="6698333"/>
            <a:ext cx="8067675" cy="1123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815" y="8229600"/>
            <a:ext cx="21783675" cy="4514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9407" y="5486400"/>
            <a:ext cx="3784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LỜI GIẢI</a:t>
            </a:r>
            <a:endParaRPr lang="en-US" sz="4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709332" y="3048000"/>
            <a:ext cx="22106109" cy="104394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9" name="Group 70"/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47742" y="196089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53572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VEC TƠ TÙY Ý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743" y="3788047"/>
            <a:ext cx="13973175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0918" y="3787495"/>
            <a:ext cx="46577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758" y="10215533"/>
            <a:ext cx="7362825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932" y="5078904"/>
            <a:ext cx="181927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8614" y="6403126"/>
            <a:ext cx="20021550" cy="256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346" y="9143942"/>
            <a:ext cx="16506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D13A1-602A-4D7E-AA71-AA8FB9607D08}"/>
              </a:ext>
            </a:extLst>
          </p:cNvPr>
          <p:cNvSpPr/>
          <p:nvPr/>
        </p:nvSpPr>
        <p:spPr>
          <a:xfrm>
            <a:off x="3268366" y="8156885"/>
            <a:ext cx="16932867" cy="57304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379882" y="1902741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6220928" cy="940513"/>
              <a:chOff x="1311958" y="3405486"/>
              <a:chExt cx="6220928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4271023" y="1321447"/>
                <a:ext cx="793395" cy="5190088"/>
              </a:xfrm>
              <a:prstGeom prst="round2SameRect">
                <a:avLst>
                  <a:gd name="adj1" fmla="val 10269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5282215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9" y="10470434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6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190505" y="3107105"/>
            <a:ext cx="14799714" cy="3942519"/>
            <a:chOff x="1190505" y="3107105"/>
            <a:chExt cx="14799714" cy="3942519"/>
          </a:xfrm>
        </p:grpSpPr>
        <p:sp>
          <p:nvSpPr>
            <p:cNvPr id="7" name="TextBox 6"/>
            <p:cNvSpPr txBox="1"/>
            <p:nvPr/>
          </p:nvSpPr>
          <p:spPr>
            <a:xfrm>
              <a:off x="1190505" y="3340916"/>
              <a:ext cx="14799714" cy="3708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/>
                <a:t>Nhóm 1: So sánh             và  </a:t>
              </a:r>
            </a:p>
            <a:p>
              <a:r>
                <a:rPr lang="en-US" sz="4800" b="1" smtClean="0"/>
                <a:t>Nhóm 2: Tính            khi </a:t>
              </a:r>
            </a:p>
            <a:p>
              <a:r>
                <a:rPr lang="en-US" sz="4800" b="1" smtClean="0"/>
                <a:t>Nhóm 3: Cho       cùng hướng       . Tính </a:t>
              </a:r>
            </a:p>
            <a:p>
              <a:r>
                <a:rPr lang="en-US" sz="4800" b="1" smtClean="0"/>
                <a:t>Nhóm 4: Cho       ngược hướng      </a:t>
              </a:r>
              <a:r>
                <a:rPr lang="en-US" sz="4800" smtClean="0"/>
                <a:t>. Tính</a:t>
              </a:r>
              <a:r>
                <a:rPr lang="en-US" smtClean="0"/>
                <a:t>  </a:t>
              </a:r>
            </a:p>
            <a:p>
              <a:endParaRPr lang="en-US"/>
            </a:p>
          </p:txBody>
        </p:sp>
        <p:graphicFrame>
          <p:nvGraphicFramePr>
            <p:cNvPr id="14337" name="Object 143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4263155"/>
                </p:ext>
              </p:extLst>
            </p:nvPr>
          </p:nvGraphicFramePr>
          <p:xfrm>
            <a:off x="5756675" y="3178240"/>
            <a:ext cx="1143001" cy="984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6" name="Equation" r:id="rId4" imgW="355320" imgH="241200" progId="Equation.DSMT4">
                    <p:embed/>
                  </p:oleObj>
                </mc:Choice>
                <mc:Fallback>
                  <p:oleObj name="Equation" r:id="rId4" imgW="35532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6675" y="3178240"/>
                          <a:ext cx="1143001" cy="9844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143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0694005"/>
                </p:ext>
              </p:extLst>
            </p:nvPr>
          </p:nvGraphicFramePr>
          <p:xfrm>
            <a:off x="8052678" y="3107105"/>
            <a:ext cx="1303628" cy="1187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7" name="Equation" r:id="rId6" imgW="355446" imgH="241195" progId="Equation.DSMT4">
                    <p:embed/>
                  </p:oleObj>
                </mc:Choice>
                <mc:Fallback>
                  <p:oleObj name="Equation" r:id="rId6" imgW="355446" imgH="241195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78" y="3107105"/>
                          <a:ext cx="1303628" cy="11872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143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3718433"/>
                </p:ext>
              </p:extLst>
            </p:nvPr>
          </p:nvGraphicFramePr>
          <p:xfrm>
            <a:off x="4935256" y="3965822"/>
            <a:ext cx="1423987" cy="1014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8" name="Equation" r:id="rId8" imgW="256800" imgH="200056" progId="Equation.DSMT4">
                    <p:embed/>
                  </p:oleObj>
                </mc:Choice>
                <mc:Fallback>
                  <p:oleObj name="Equation" r:id="rId8" imgW="256800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935256" y="3965822"/>
                          <a:ext cx="1423987" cy="10144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143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49556"/>
                </p:ext>
              </p:extLst>
            </p:nvPr>
          </p:nvGraphicFramePr>
          <p:xfrm>
            <a:off x="7467313" y="3908512"/>
            <a:ext cx="1149628" cy="930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9" name="Equation" r:id="rId10" imgW="390235" imgH="200056" progId="Equation.DSMT4">
                    <p:embed/>
                  </p:oleObj>
                </mc:Choice>
                <mc:Fallback>
                  <p:oleObj name="Equation" r:id="rId10" imgW="390235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467313" y="3908512"/>
                          <a:ext cx="1149628" cy="9300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3" name="Object 143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5591782"/>
                </p:ext>
              </p:extLst>
            </p:nvPr>
          </p:nvGraphicFramePr>
          <p:xfrm>
            <a:off x="4702896" y="4678782"/>
            <a:ext cx="975277" cy="935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0" name="Equation" r:id="rId12" imgW="139680" imgH="228600" progId="Equation.DSMT4">
                    <p:embed/>
                  </p:oleObj>
                </mc:Choice>
                <mc:Fallback>
                  <p:oleObj name="Equation" r:id="rId12" imgW="1396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02896" y="4678782"/>
                          <a:ext cx="975277" cy="9355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4" name="Object 143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6708467"/>
                </p:ext>
              </p:extLst>
            </p:nvPr>
          </p:nvGraphicFramePr>
          <p:xfrm>
            <a:off x="8671445" y="4594632"/>
            <a:ext cx="1128298" cy="1014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1" name="Equation" r:id="rId14" imgW="133076" imgH="200056" progId="Equation.DSMT4">
                    <p:embed/>
                  </p:oleObj>
                </mc:Choice>
                <mc:Fallback>
                  <p:oleObj name="Equation" r:id="rId14" imgW="133076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671445" y="4594632"/>
                          <a:ext cx="1128298" cy="10144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5" name="Object 143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5014395"/>
                </p:ext>
              </p:extLst>
            </p:nvPr>
          </p:nvGraphicFramePr>
          <p:xfrm>
            <a:off x="10974732" y="4594632"/>
            <a:ext cx="1422400" cy="9819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2" name="Equation" r:id="rId16" imgW="1422261" imgH="1009581" progId="Equation.DSMT4">
                    <p:embed/>
                  </p:oleObj>
                </mc:Choice>
                <mc:Fallback>
                  <p:oleObj name="Equation" r:id="rId16" imgW="1422261" imgH="10095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10974732" y="4594632"/>
                          <a:ext cx="1422400" cy="9819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6" name="Object 143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275126"/>
                </p:ext>
              </p:extLst>
            </p:nvPr>
          </p:nvGraphicFramePr>
          <p:xfrm>
            <a:off x="4694063" y="5445209"/>
            <a:ext cx="965200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3" name="Equation" r:id="rId18" imgW="965373" imgH="933519" progId="Equation.DSMT4">
                    <p:embed/>
                  </p:oleObj>
                </mc:Choice>
                <mc:Fallback>
                  <p:oleObj name="Equation" r:id="rId18" imgW="965373" imgH="93351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694063" y="5445209"/>
                          <a:ext cx="965200" cy="933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7" name="Object 143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373227"/>
                </p:ext>
              </p:extLst>
            </p:nvPr>
          </p:nvGraphicFramePr>
          <p:xfrm>
            <a:off x="8932624" y="5362351"/>
            <a:ext cx="1123950" cy="1009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4" name="Equation" r:id="rId20" imgW="1123911" imgH="1009581" progId="Equation.DSMT4">
                    <p:embed/>
                  </p:oleObj>
                </mc:Choice>
                <mc:Fallback>
                  <p:oleObj name="Equation" r:id="rId20" imgW="1123911" imgH="100958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8932624" y="5362351"/>
                          <a:ext cx="1123950" cy="1009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8" name="Object 143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286955"/>
                </p:ext>
              </p:extLst>
            </p:nvPr>
          </p:nvGraphicFramePr>
          <p:xfrm>
            <a:off x="11231563" y="5312558"/>
            <a:ext cx="1416050" cy="977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5" name="Equation" r:id="rId22" imgW="1416020" imgH="977992" progId="Equation.DSMT4">
                    <p:embed/>
                  </p:oleObj>
                </mc:Choice>
                <mc:Fallback>
                  <p:oleObj name="Equation" r:id="rId22" imgW="1416020" imgH="97799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1231563" y="5312558"/>
                          <a:ext cx="1416050" cy="977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4055708" y="8106445"/>
            <a:ext cx="15925800" cy="6175272"/>
            <a:chOff x="4055708" y="8106445"/>
            <a:chExt cx="15925800" cy="6175272"/>
          </a:xfrm>
        </p:grpSpPr>
        <p:sp>
          <p:nvSpPr>
            <p:cNvPr id="14366" name="TextBox 14365"/>
            <p:cNvSpPr txBox="1"/>
            <p:nvPr/>
          </p:nvSpPr>
          <p:spPr>
            <a:xfrm>
              <a:off x="4055708" y="8357018"/>
              <a:ext cx="15925800" cy="592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1:          =</a:t>
              </a:r>
            </a:p>
            <a:p>
              <a:endPara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2:</a:t>
              </a:r>
            </a:p>
            <a:p>
              <a:endPara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3:                            khi 2 véc tơ cùng hướng</a:t>
              </a:r>
            </a:p>
            <a:p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8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4:                                  khi 2 véc tơ ngược hướng</a:t>
              </a:r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mtClean="0"/>
                <a:t> </a:t>
              </a:r>
              <a:endParaRPr lang="en-US"/>
            </a:p>
          </p:txBody>
        </p:sp>
        <p:graphicFrame>
          <p:nvGraphicFramePr>
            <p:cNvPr id="14367" name="Object 143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463944"/>
                </p:ext>
              </p:extLst>
            </p:nvPr>
          </p:nvGraphicFramePr>
          <p:xfrm>
            <a:off x="6592956" y="8106445"/>
            <a:ext cx="1254744" cy="1079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24" imgW="1136810" imgH="977992" progId="Equation.DSMT4">
                    <p:embed/>
                  </p:oleObj>
                </mc:Choice>
                <mc:Fallback>
                  <p:oleObj name="Equation" r:id="rId24" imgW="1136810" imgH="97799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6592956" y="8106445"/>
                          <a:ext cx="1254744" cy="1079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6178052"/>
                </p:ext>
              </p:extLst>
            </p:nvPr>
          </p:nvGraphicFramePr>
          <p:xfrm>
            <a:off x="8467537" y="8113336"/>
            <a:ext cx="1295400" cy="118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26" imgW="1295348" imgH="1181239" progId="Equation.DSMT4">
                    <p:embed/>
                  </p:oleObj>
                </mc:Choice>
                <mc:Fallback>
                  <p:oleObj name="Equation" r:id="rId26" imgW="1295348" imgH="118123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467537" y="8113336"/>
                          <a:ext cx="1295400" cy="1181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7065387"/>
                </p:ext>
              </p:extLst>
            </p:nvPr>
          </p:nvGraphicFramePr>
          <p:xfrm>
            <a:off x="6699800" y="9544488"/>
            <a:ext cx="4865277" cy="1014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28" imgW="980084" imgH="200056" progId="Equation.DSMT4">
                    <p:embed/>
                  </p:oleObj>
                </mc:Choice>
                <mc:Fallback>
                  <p:oleObj name="Equation" r:id="rId28" imgW="980084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6699800" y="9544488"/>
                          <a:ext cx="4865277" cy="1014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739369"/>
                </p:ext>
              </p:extLst>
            </p:nvPr>
          </p:nvGraphicFramePr>
          <p:xfrm>
            <a:off x="6592956" y="11022091"/>
            <a:ext cx="3667125" cy="1186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30" imgW="780471" imgH="256906" progId="Equation.DSMT4">
                    <p:embed/>
                  </p:oleObj>
                </mc:Choice>
                <mc:Fallback>
                  <p:oleObj name="Equation" r:id="rId30" imgW="78047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6592956" y="11022091"/>
                          <a:ext cx="3667125" cy="11863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4166810"/>
                </p:ext>
              </p:extLst>
            </p:nvPr>
          </p:nvGraphicFramePr>
          <p:xfrm>
            <a:off x="6899676" y="12592742"/>
            <a:ext cx="4245792" cy="1017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32" imgW="913547" imgH="256906" progId="Equation.DSMT4">
                    <p:embed/>
                  </p:oleObj>
                </mc:Choice>
                <mc:Fallback>
                  <p:oleObj name="Equation" r:id="rId32" imgW="913547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6899676" y="12592742"/>
                          <a:ext cx="4245792" cy="10173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68828" y="2087439"/>
            <a:ext cx="22325581" cy="4673810"/>
            <a:chOff x="1076414" y="4377894"/>
            <a:chExt cx="22325581" cy="4673810"/>
          </a:xfrm>
        </p:grpSpPr>
        <p:grpSp>
          <p:nvGrpSpPr>
            <p:cNvPr id="19" name="Group 5"/>
            <p:cNvGrpSpPr/>
            <p:nvPr/>
          </p:nvGrpSpPr>
          <p:grpSpPr>
            <a:xfrm>
              <a:off x="1533269" y="4671092"/>
              <a:ext cx="21868726" cy="4380612"/>
              <a:chOff x="637542" y="1083939"/>
              <a:chExt cx="8611674" cy="17246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37542" y="1083939"/>
                <a:ext cx="8611674" cy="1724666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0" name="Group 65"/>
            <p:cNvGrpSpPr/>
            <p:nvPr/>
          </p:nvGrpSpPr>
          <p:grpSpPr>
            <a:xfrm>
              <a:off x="1076414" y="4377894"/>
              <a:ext cx="3776573" cy="781943"/>
              <a:chOff x="166396" y="8755081"/>
              <a:chExt cx="3776573" cy="78194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558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4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40" name="Group 54"/>
          <p:cNvGrpSpPr/>
          <p:nvPr/>
        </p:nvGrpSpPr>
        <p:grpSpPr>
          <a:xfrm>
            <a:off x="814804" y="7315200"/>
            <a:ext cx="22106109" cy="52360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" name="TextBox 71"/>
          <p:cNvSpPr txBox="1"/>
          <p:nvPr/>
        </p:nvSpPr>
        <p:spPr>
          <a:xfrm>
            <a:off x="1416274" y="2029392"/>
            <a:ext cx="22317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2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06497" y="2991382"/>
            <a:ext cx="20979677" cy="2644011"/>
            <a:chOff x="1506497" y="2991382"/>
            <a:chExt cx="20979677" cy="2644011"/>
          </a:xfrm>
        </p:grpSpPr>
        <p:sp>
          <p:nvSpPr>
            <p:cNvPr id="2" name="TextBox 1"/>
            <p:cNvSpPr txBox="1"/>
            <p:nvPr/>
          </p:nvSpPr>
          <p:spPr>
            <a:xfrm>
              <a:off x="1506497" y="2991382"/>
              <a:ext cx="2097967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vuông ABCD tâm O có AB=a. Tính</a:t>
              </a:r>
            </a:p>
            <a:p>
              <a:endParaRPr lang="en-US" sz="5400" smtClean="0"/>
            </a:p>
            <a:p>
              <a:r>
                <a:rPr lang="en-US" sz="5400" smtClean="0"/>
                <a:t>a)                                      b)                                              c)    </a:t>
              </a:r>
              <a:endParaRPr lang="en-US" sz="540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8381870"/>
                </p:ext>
              </p:extLst>
            </p:nvPr>
          </p:nvGraphicFramePr>
          <p:xfrm>
            <a:off x="2158876" y="4429998"/>
            <a:ext cx="3112675" cy="1188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Equation" r:id="rId3" imgW="523311" imgH="200056" progId="Equation.DSMT4">
                    <p:embed/>
                  </p:oleObj>
                </mc:Choice>
                <mc:Fallback>
                  <p:oleObj name="Equation" r:id="rId3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58876" y="4429998"/>
                          <a:ext cx="3112675" cy="1188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117631"/>
                </p:ext>
              </p:extLst>
            </p:nvPr>
          </p:nvGraphicFramePr>
          <p:xfrm>
            <a:off x="8763000" y="4466733"/>
            <a:ext cx="2905307" cy="1109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quation" r:id="rId5" imgW="523311" imgH="200056" progId="Equation.DSMT4">
                    <p:embed/>
                  </p:oleObj>
                </mc:Choice>
                <mc:Fallback>
                  <p:oleObj name="Equation" r:id="rId5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763000" y="4466733"/>
                          <a:ext cx="2905307" cy="1109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04033"/>
                </p:ext>
              </p:extLst>
            </p:nvPr>
          </p:nvGraphicFramePr>
          <p:xfrm>
            <a:off x="16383000" y="4487575"/>
            <a:ext cx="3006190" cy="1147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quation" r:id="rId6" imgW="523311" imgH="200056" progId="Equation.DSMT4">
                    <p:embed/>
                  </p:oleObj>
                </mc:Choice>
                <mc:Fallback>
                  <p:oleObj name="Equation" r:id="rId6" imgW="523311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383000" y="4487575"/>
                          <a:ext cx="3006190" cy="11478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4876800" y="8077200"/>
            <a:ext cx="1592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Nhóm 1,3 câu a)</a:t>
            </a:r>
          </a:p>
          <a:p>
            <a:r>
              <a:rPr lang="en-US" sz="5400" smtClean="0"/>
              <a:t>Nhóm 2,5 câu b)</a:t>
            </a:r>
          </a:p>
          <a:p>
            <a:r>
              <a:rPr lang="en-US" sz="5400" smtClean="0"/>
              <a:t>Nhóm 4,6 câu c)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565747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742" y="1947270"/>
            <a:ext cx="9505858" cy="844619"/>
            <a:chOff x="168274" y="1878677"/>
            <a:chExt cx="9505858" cy="844617"/>
          </a:xfrm>
        </p:grpSpPr>
        <p:sp>
          <p:nvSpPr>
            <p:cNvPr id="3" name="Rounded Rectangle 2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34392" y="196924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2732" y="1878677"/>
              <a:ext cx="73914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457200" y="8201709"/>
            <a:ext cx="22486206" cy="5635392"/>
            <a:chOff x="1268078" y="3405486"/>
            <a:chExt cx="22486206" cy="413426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396034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7003195" cy="940513"/>
              <a:chOff x="1311958" y="3405486"/>
              <a:chExt cx="7003195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4797217" y="795253"/>
                <a:ext cx="793395" cy="6242476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527166"/>
                <a:ext cx="6064481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HOẠT ĐỘNG NHÓM</a:t>
                </a:r>
                <a:r>
                  <a:rPr lang="vi-VN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3725848" y="4257790"/>
            <a:ext cx="2165303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44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71221" y="9339779"/>
            <a:ext cx="20648500" cy="3753144"/>
            <a:chOff x="1271221" y="9339779"/>
            <a:chExt cx="20648500" cy="3753144"/>
          </a:xfrm>
        </p:grpSpPr>
        <p:sp>
          <p:nvSpPr>
            <p:cNvPr id="38" name="TextBox 37"/>
            <p:cNvSpPr txBox="1"/>
            <p:nvPr/>
          </p:nvSpPr>
          <p:spPr>
            <a:xfrm>
              <a:off x="1271221" y="9623234"/>
              <a:ext cx="206485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1, 2: Khai triển biểu thức </a:t>
              </a:r>
              <a:endParaRPr lang="en-US" sz="5400"/>
            </a:p>
          </p:txBody>
        </p:sp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8569430"/>
                </p:ext>
              </p:extLst>
            </p:nvPr>
          </p:nvGraphicFramePr>
          <p:xfrm>
            <a:off x="10626904" y="9339779"/>
            <a:ext cx="2845049" cy="136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3" imgW="494898" imgH="237836" progId="Equation.DSMT4">
                    <p:embed/>
                  </p:oleObj>
                </mc:Choice>
                <mc:Fallback>
                  <p:oleObj name="Equation" r:id="rId3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26904" y="9339779"/>
                          <a:ext cx="2845049" cy="136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TextBox 67"/>
            <p:cNvSpPr txBox="1"/>
            <p:nvPr/>
          </p:nvSpPr>
          <p:spPr>
            <a:xfrm>
              <a:off x="1319856" y="10730805"/>
              <a:ext cx="160003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3,4 : Khai triển biểu thức </a:t>
              </a:r>
              <a:endParaRPr lang="en-US" sz="5400"/>
            </a:p>
          </p:txBody>
        </p:sp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0960829"/>
                </p:ext>
              </p:extLst>
            </p:nvPr>
          </p:nvGraphicFramePr>
          <p:xfrm>
            <a:off x="10896600" y="10354922"/>
            <a:ext cx="2917746" cy="1402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5" imgW="494898" imgH="237836" progId="Equation.DSMT4">
                    <p:embed/>
                  </p:oleObj>
                </mc:Choice>
                <mc:Fallback>
                  <p:oleObj name="Equation" r:id="rId5" imgW="494898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896600" y="10354922"/>
                          <a:ext cx="2917746" cy="1402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1352986" y="12084282"/>
              <a:ext cx="146522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NHÓM 5,6 : Khai triển biểu thức </a:t>
              </a:r>
              <a:endParaRPr lang="en-US" sz="5400"/>
            </a:p>
          </p:txBody>
        </p:sp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9620415"/>
                </p:ext>
              </p:extLst>
            </p:nvPr>
          </p:nvGraphicFramePr>
          <p:xfrm>
            <a:off x="10896600" y="11793285"/>
            <a:ext cx="4774007" cy="1299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7" imgW="875422" imgH="237836" progId="Equation.DSMT4">
                    <p:embed/>
                  </p:oleObj>
                </mc:Choice>
                <mc:Fallback>
                  <p:oleObj name="Equation" r:id="rId7" imgW="875422" imgH="23783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896600" y="11793285"/>
                          <a:ext cx="4774007" cy="12996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996" y="2778267"/>
            <a:ext cx="16268700" cy="51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4866</TotalTime>
  <Words>850</Words>
  <Application>Microsoft Office PowerPoint</Application>
  <PresentationFormat>Custom</PresentationFormat>
  <Paragraphs>178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Yu Gothic UI Semilight</vt:lpstr>
      <vt:lpstr>.VnTime</vt:lpstr>
      <vt:lpstr>Arial</vt:lpstr>
      <vt:lpstr>Britannic Bold</vt:lpstr>
      <vt:lpstr>Calibri</vt:lpstr>
      <vt:lpstr>Calibri Light</vt:lpstr>
      <vt:lpstr>Constantia</vt:lpstr>
      <vt:lpstr>Tahoma</vt:lpstr>
      <vt:lpstr>Times New Roman</vt:lpstr>
      <vt:lpstr>Wingdings</vt:lpstr>
      <vt:lpstr>Office Theme</vt:lpstr>
      <vt:lpstr>1_Office Theme</vt:lpstr>
      <vt:lpstr>Equation</vt:lpstr>
      <vt:lpstr>MathType 6.0 Equation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HP EliteBook</cp:lastModifiedBy>
  <cp:revision>296</cp:revision>
  <dcterms:created xsi:type="dcterms:W3CDTF">2013-08-31T11:42:51Z</dcterms:created>
  <dcterms:modified xsi:type="dcterms:W3CDTF">2022-08-12T23:10:08Z</dcterms:modified>
</cp:coreProperties>
</file>